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59" r:id="rId2"/>
    <p:sldId id="261" r:id="rId3"/>
    <p:sldId id="288" r:id="rId4"/>
    <p:sldId id="264" r:id="rId5"/>
    <p:sldId id="287" r:id="rId6"/>
    <p:sldId id="316" r:id="rId7"/>
    <p:sldId id="289" r:id="rId8"/>
    <p:sldId id="294" r:id="rId9"/>
    <p:sldId id="291" r:id="rId10"/>
    <p:sldId id="292" r:id="rId11"/>
    <p:sldId id="293" r:id="rId12"/>
    <p:sldId id="317" r:id="rId13"/>
    <p:sldId id="318" r:id="rId14"/>
    <p:sldId id="319" r:id="rId15"/>
    <p:sldId id="320" r:id="rId16"/>
    <p:sldId id="322" r:id="rId17"/>
    <p:sldId id="323" r:id="rId18"/>
    <p:sldId id="295" r:id="rId19"/>
    <p:sldId id="324" r:id="rId20"/>
    <p:sldId id="325" r:id="rId21"/>
    <p:sldId id="327" r:id="rId22"/>
    <p:sldId id="265" r:id="rId23"/>
    <p:sldId id="296" r:id="rId24"/>
    <p:sldId id="297" r:id="rId25"/>
    <p:sldId id="298" r:id="rId26"/>
    <p:sldId id="311" r:id="rId27"/>
    <p:sldId id="312" r:id="rId28"/>
    <p:sldId id="313" r:id="rId29"/>
    <p:sldId id="328" r:id="rId30"/>
    <p:sldId id="260" r:id="rId31"/>
    <p:sldId id="308" r:id="rId32"/>
    <p:sldId id="330" r:id="rId33"/>
    <p:sldId id="309" r:id="rId34"/>
    <p:sldId id="307" r:id="rId35"/>
    <p:sldId id="331" r:id="rId36"/>
    <p:sldId id="282" r:id="rId37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192024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384048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576072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768096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960120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1152144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1344168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1536192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1B75B8"/>
    <a:srgbClr val="0B153C"/>
    <a:srgbClr val="1A8A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23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7920CF-E91C-AC4C-8E88-67F482D54E2F}" type="datetimeFigureOut">
              <a:rPr lang="en-US" smtClean="0"/>
              <a:t>11/13/2014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13A56E-5351-E245-9508-9E127D4C2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7435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5EAADD-79F2-364C-9820-3F4D139B317A}" type="datetimeFigureOut">
              <a:rPr lang="en-US" smtClean="0"/>
              <a:t>11/13/2014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F6993-5264-3249-ACCC-ADDF66316E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819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FF01E3-0CD3-0D4E-A13C-45CAFBFDEC8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5467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FF01E3-0CD3-0D4E-A13C-45CAFBFDEC86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5467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FF01E3-0CD3-0D4E-A13C-45CAFBFDEC86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5467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FF01E3-0CD3-0D4E-A13C-45CAFBFDEC86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5467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FF01E3-0CD3-0D4E-A13C-45CAFBFDEC86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5467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FF01E3-0CD3-0D4E-A13C-45CAFBFDEC86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5467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Internet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Corporation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Assigned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Names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Numbers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(ICANN)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Caribbean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Telecommunications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Union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(CTU)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Trinidad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&amp;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Tobago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Network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Information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Center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(TTNIC)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Latin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America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Caribbean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Network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Information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Center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(LACNIC)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Caribbean</a:t>
            </a:r>
          </a:p>
          <a:p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Cybersecruity</a:t>
            </a: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Center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ICANN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Large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(ALAC)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Caribbean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Network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Operators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Group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CaribNOG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FF01E3-0CD3-0D4E-A13C-45CAFBFDEC86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5467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Internet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Corporation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Assigned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Names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Numbers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(ICANN)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Caribbean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Telecommunications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Union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(CTU)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Trinidad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&amp;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Tobago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Network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Information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Center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(TTNIC)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Latin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America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Caribbean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Network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Information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Center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(LACNIC)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Caribbean</a:t>
            </a:r>
          </a:p>
          <a:p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Cybersecruity</a:t>
            </a: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Center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ICANN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Large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(ALAC)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Caribbean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Network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Operators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Group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CaribNOG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FF01E3-0CD3-0D4E-A13C-45CAFBFDEC86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5467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Internet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Corporation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Assigned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Names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Numbers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(ICANN)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Caribbean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Telecommunications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Union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(CTU)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Trinidad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&amp;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Tobago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Network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Information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Center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(TTNIC)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Latin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America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Caribbean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Network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Information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Center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(LACNIC)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Caribbean</a:t>
            </a:r>
          </a:p>
          <a:p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Cybersecruity</a:t>
            </a: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Center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ICANN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Large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(ALAC)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Caribbean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Network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Operators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Group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CaribNOG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FF01E3-0CD3-0D4E-A13C-45CAFBFDEC86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5467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FF01E3-0CD3-0D4E-A13C-45CAFBFDEC8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5467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FF01E3-0CD3-0D4E-A13C-45CAFBFDEC8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5467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FF01E3-0CD3-0D4E-A13C-45CAFBFDEC8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5467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FF01E3-0CD3-0D4E-A13C-45CAFBFDEC8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5467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FF01E3-0CD3-0D4E-A13C-45CAFBFDEC8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5467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FF01E3-0CD3-0D4E-A13C-45CAFBFDEC8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5467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FF01E3-0CD3-0D4E-A13C-45CAFBFDEC8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5467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FF01E3-0CD3-0D4E-A13C-45CAFBFDEC8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546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1589855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Picture 1" descr="ICANN_Logo_W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923" y="6019800"/>
            <a:ext cx="832477" cy="64541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9891" y="2591384"/>
            <a:ext cx="9133129" cy="1675234"/>
          </a:xfrm>
          <a:prstGeom prst="rect">
            <a:avLst/>
          </a:prstGeom>
          <a:solidFill>
            <a:schemeClr val="tx1">
              <a:alpha val="2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0" y="2628900"/>
            <a:ext cx="9144000" cy="16383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37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3889432783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 userDrawn="1"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18" name="Rectangle 17"/>
          <p:cNvSpPr/>
          <p:nvPr userDrawn="1"/>
        </p:nvSpPr>
        <p:spPr>
          <a:xfrm>
            <a:off x="600075" y="1767840"/>
            <a:ext cx="1875073" cy="670560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2628900" y="1767840"/>
            <a:ext cx="4629150" cy="67056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endParaRPr lang="en-US" dirty="0">
              <a:solidFill>
                <a:srgbClr val="00334D"/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600075" y="2668905"/>
            <a:ext cx="1875073" cy="670560"/>
          </a:xfrm>
          <a:prstGeom prst="rect">
            <a:avLst/>
          </a:prstGeom>
          <a:solidFill>
            <a:srgbClr val="00334D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2628900" y="2668905"/>
            <a:ext cx="4629150" cy="67056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endParaRPr lang="en-US" dirty="0">
              <a:solidFill>
                <a:srgbClr val="00334D"/>
              </a:solidFill>
            </a:endParaRPr>
          </a:p>
        </p:txBody>
      </p:sp>
      <p:sp>
        <p:nvSpPr>
          <p:cNvPr id="27" name="Rectangle 26"/>
          <p:cNvSpPr/>
          <p:nvPr userDrawn="1"/>
        </p:nvSpPr>
        <p:spPr>
          <a:xfrm>
            <a:off x="600075" y="3569970"/>
            <a:ext cx="1875073" cy="670560"/>
          </a:xfrm>
          <a:prstGeom prst="rect">
            <a:avLst/>
          </a:prstGeom>
          <a:solidFill>
            <a:srgbClr val="00334D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 userDrawn="1"/>
        </p:nvSpPr>
        <p:spPr>
          <a:xfrm>
            <a:off x="2628900" y="3569970"/>
            <a:ext cx="4629150" cy="67056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endParaRPr lang="en-US" dirty="0">
              <a:solidFill>
                <a:srgbClr val="00334D"/>
              </a:solidFill>
            </a:endParaRPr>
          </a:p>
        </p:txBody>
      </p:sp>
      <p:sp>
        <p:nvSpPr>
          <p:cNvPr id="29" name="Rectangle 28"/>
          <p:cNvSpPr/>
          <p:nvPr userDrawn="1"/>
        </p:nvSpPr>
        <p:spPr>
          <a:xfrm>
            <a:off x="600075" y="4471035"/>
            <a:ext cx="1875073" cy="670560"/>
          </a:xfrm>
          <a:prstGeom prst="rect">
            <a:avLst/>
          </a:prstGeom>
          <a:solidFill>
            <a:srgbClr val="00334D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 userDrawn="1"/>
        </p:nvSpPr>
        <p:spPr>
          <a:xfrm>
            <a:off x="2628900" y="4471035"/>
            <a:ext cx="4629150" cy="67056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endParaRPr lang="en-US" dirty="0">
              <a:solidFill>
                <a:srgbClr val="00334D"/>
              </a:solidFill>
            </a:endParaRPr>
          </a:p>
        </p:txBody>
      </p:sp>
      <p:sp>
        <p:nvSpPr>
          <p:cNvPr id="31" name="Rectangle 30"/>
          <p:cNvSpPr/>
          <p:nvPr userDrawn="1"/>
        </p:nvSpPr>
        <p:spPr>
          <a:xfrm>
            <a:off x="600075" y="5372100"/>
            <a:ext cx="1875073" cy="670560"/>
          </a:xfrm>
          <a:prstGeom prst="rect">
            <a:avLst/>
          </a:prstGeom>
          <a:solidFill>
            <a:srgbClr val="00334D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2" name="Rectangle 31"/>
          <p:cNvSpPr/>
          <p:nvPr userDrawn="1"/>
        </p:nvSpPr>
        <p:spPr>
          <a:xfrm>
            <a:off x="2628900" y="5372100"/>
            <a:ext cx="4629150" cy="67056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endParaRPr lang="en-US" dirty="0">
              <a:solidFill>
                <a:srgbClr val="00334D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596835" y="1756920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3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596835" y="2662681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590355" y="3564122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5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596835" y="4466339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7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2628900" y="1752600"/>
            <a:ext cx="46291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2628900" y="2667000"/>
            <a:ext cx="46291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0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2628900" y="3581400"/>
            <a:ext cx="46291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1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2628900" y="4457700"/>
            <a:ext cx="46291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2628900" y="5372100"/>
            <a:ext cx="46291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600075" y="5372100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pic>
        <p:nvPicPr>
          <p:cNvPr id="38" name="Picture 37" descr="ICANN_Logo_B_RGB.png"/>
          <p:cNvPicPr>
            <a:picLocks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177" y="6019800"/>
            <a:ext cx="828247" cy="649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98276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pic>
        <p:nvPicPr>
          <p:cNvPr id="6" name="Picture 5" descr="ICANN_Logo_B_RGB.png"/>
          <p:cNvPicPr>
            <a:picLocks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177" y="6019800"/>
            <a:ext cx="828247" cy="649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681852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pic>
        <p:nvPicPr>
          <p:cNvPr id="7" name="Picture 6" descr="ICANN_Logo_W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923" y="6019800"/>
            <a:ext cx="832477" cy="645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131098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1"/>
          </p:nvPr>
        </p:nvSpPr>
        <p:spPr>
          <a:xfrm>
            <a:off x="742950" y="1371600"/>
            <a:ext cx="7686675" cy="4343400"/>
          </a:xfrm>
          <a:prstGeom prst="rect">
            <a:avLst/>
          </a:prstGeom>
        </p:spPr>
        <p:txBody>
          <a:bodyPr vert="horz" lIns="38405" tIns="19202" rIns="38405" bIns="19202"/>
          <a:lstStyle/>
          <a:p>
            <a:endParaRPr lang="en-US"/>
          </a:p>
        </p:txBody>
      </p:sp>
      <p:pic>
        <p:nvPicPr>
          <p:cNvPr id="7" name="Picture 6" descr="ICANN_Logo_B_RGB.png"/>
          <p:cNvPicPr>
            <a:picLocks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177" y="6019800"/>
            <a:ext cx="828247" cy="649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505213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e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 userDrawn="1"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36" name="Rectangle 35"/>
          <p:cNvSpPr>
            <a:spLocks/>
          </p:cNvSpPr>
          <p:nvPr userDrawn="1"/>
        </p:nvSpPr>
        <p:spPr>
          <a:xfrm>
            <a:off x="-8467" y="1790700"/>
            <a:ext cx="1714500" cy="1828800"/>
          </a:xfrm>
          <a:prstGeom prst="rect">
            <a:avLst/>
          </a:prstGeom>
          <a:solidFill>
            <a:schemeClr val="tx2">
              <a:alpha val="7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>
            <a:spLocks/>
          </p:cNvSpPr>
          <p:nvPr userDrawn="1"/>
        </p:nvSpPr>
        <p:spPr>
          <a:xfrm>
            <a:off x="-6350" y="3619500"/>
            <a:ext cx="1714500" cy="1828800"/>
          </a:xfrm>
          <a:prstGeom prst="rect">
            <a:avLst/>
          </a:prstGeom>
          <a:solidFill>
            <a:schemeClr val="tx2">
              <a:alpha val="3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>
            <a:spLocks/>
          </p:cNvSpPr>
          <p:nvPr userDrawn="1"/>
        </p:nvSpPr>
        <p:spPr>
          <a:xfrm>
            <a:off x="7429500" y="1790700"/>
            <a:ext cx="1714500" cy="1828800"/>
          </a:xfrm>
          <a:prstGeom prst="rect">
            <a:avLst/>
          </a:prstGeom>
          <a:solidFill>
            <a:schemeClr val="tx2">
              <a:alpha val="3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>
            <a:spLocks/>
          </p:cNvSpPr>
          <p:nvPr userDrawn="1"/>
        </p:nvSpPr>
        <p:spPr>
          <a:xfrm>
            <a:off x="7431617" y="3619500"/>
            <a:ext cx="1714500" cy="1828800"/>
          </a:xfrm>
          <a:prstGeom prst="rect">
            <a:avLst/>
          </a:prstGeom>
          <a:solidFill>
            <a:schemeClr val="tx2">
              <a:alpha val="7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-2117" y="2324100"/>
            <a:ext cx="1659467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4191000"/>
            <a:ext cx="16573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8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7455958" y="2400300"/>
            <a:ext cx="1688042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9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7455958" y="4191000"/>
            <a:ext cx="1688042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677458" y="1790700"/>
            <a:ext cx="5772150" cy="36576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3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3400425" y="3162300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4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pic>
        <p:nvPicPr>
          <p:cNvPr id="16" name="Picture 15" descr="ICANN_Logo_B_RGB.png"/>
          <p:cNvPicPr>
            <a:picLocks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177" y="6019800"/>
            <a:ext cx="828247" cy="649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703744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es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 userDrawn="1"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36" name="Rectangle 35"/>
          <p:cNvSpPr>
            <a:spLocks/>
          </p:cNvSpPr>
          <p:nvPr userDrawn="1"/>
        </p:nvSpPr>
        <p:spPr>
          <a:xfrm>
            <a:off x="-8467" y="1790700"/>
            <a:ext cx="1714500" cy="1828800"/>
          </a:xfrm>
          <a:prstGeom prst="rect">
            <a:avLst/>
          </a:prstGeom>
          <a:solidFill>
            <a:srgbClr val="E87724">
              <a:alpha val="7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>
            <a:spLocks/>
          </p:cNvSpPr>
          <p:nvPr userDrawn="1"/>
        </p:nvSpPr>
        <p:spPr>
          <a:xfrm>
            <a:off x="-6350" y="3619500"/>
            <a:ext cx="1714500" cy="1828800"/>
          </a:xfrm>
          <a:prstGeom prst="rect">
            <a:avLst/>
          </a:prstGeom>
          <a:solidFill>
            <a:srgbClr val="E87724">
              <a:alpha val="4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>
            <a:spLocks/>
          </p:cNvSpPr>
          <p:nvPr userDrawn="1"/>
        </p:nvSpPr>
        <p:spPr>
          <a:xfrm>
            <a:off x="7429500" y="1790700"/>
            <a:ext cx="1714500" cy="1828800"/>
          </a:xfrm>
          <a:prstGeom prst="rect">
            <a:avLst/>
          </a:prstGeom>
          <a:solidFill>
            <a:srgbClr val="E87724">
              <a:alpha val="4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>
            <a:spLocks/>
          </p:cNvSpPr>
          <p:nvPr userDrawn="1"/>
        </p:nvSpPr>
        <p:spPr>
          <a:xfrm>
            <a:off x="7431617" y="3619500"/>
            <a:ext cx="1714500" cy="1828800"/>
          </a:xfrm>
          <a:prstGeom prst="rect">
            <a:avLst/>
          </a:prstGeom>
          <a:solidFill>
            <a:srgbClr val="E87724">
              <a:alpha val="7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-2117" y="2324100"/>
            <a:ext cx="1659467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4191000"/>
            <a:ext cx="16573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8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7455958" y="2400300"/>
            <a:ext cx="1688042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9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7455958" y="4191000"/>
            <a:ext cx="1688042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677458" y="1790700"/>
            <a:ext cx="5772150" cy="3657600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3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3400425" y="3162300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4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pic>
        <p:nvPicPr>
          <p:cNvPr id="16" name="Picture 15" descr="ICANN_Logo_B_RGB.png"/>
          <p:cNvPicPr>
            <a:picLocks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177" y="6019800"/>
            <a:ext cx="828247" cy="649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775515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es Blu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 userDrawn="1"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36" name="Rectangle 35"/>
          <p:cNvSpPr>
            <a:spLocks/>
          </p:cNvSpPr>
          <p:nvPr userDrawn="1"/>
        </p:nvSpPr>
        <p:spPr>
          <a:xfrm>
            <a:off x="-8467" y="1790700"/>
            <a:ext cx="1714500" cy="1828800"/>
          </a:xfrm>
          <a:prstGeom prst="rect">
            <a:avLst/>
          </a:prstGeom>
          <a:solidFill>
            <a:srgbClr val="197F86">
              <a:alpha val="78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>
            <a:spLocks/>
          </p:cNvSpPr>
          <p:nvPr userDrawn="1"/>
        </p:nvSpPr>
        <p:spPr>
          <a:xfrm>
            <a:off x="-6350" y="3619500"/>
            <a:ext cx="1714500" cy="1828800"/>
          </a:xfrm>
          <a:prstGeom prst="rect">
            <a:avLst/>
          </a:prstGeom>
          <a:solidFill>
            <a:srgbClr val="197F86">
              <a:alpha val="4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>
            <a:spLocks/>
          </p:cNvSpPr>
          <p:nvPr userDrawn="1"/>
        </p:nvSpPr>
        <p:spPr>
          <a:xfrm>
            <a:off x="7429500" y="1790700"/>
            <a:ext cx="1714500" cy="1828800"/>
          </a:xfrm>
          <a:prstGeom prst="rect">
            <a:avLst/>
          </a:prstGeom>
          <a:solidFill>
            <a:srgbClr val="197F86">
              <a:alpha val="4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>
            <a:spLocks/>
          </p:cNvSpPr>
          <p:nvPr userDrawn="1"/>
        </p:nvSpPr>
        <p:spPr>
          <a:xfrm>
            <a:off x="7431617" y="3619500"/>
            <a:ext cx="1714500" cy="1828800"/>
          </a:xfrm>
          <a:prstGeom prst="rect">
            <a:avLst/>
          </a:prstGeom>
          <a:solidFill>
            <a:srgbClr val="197F86">
              <a:alpha val="78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-2117" y="2324100"/>
            <a:ext cx="1659467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4191000"/>
            <a:ext cx="16573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8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7455958" y="2400300"/>
            <a:ext cx="1688042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9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7455958" y="4191000"/>
            <a:ext cx="1688042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677458" y="1790700"/>
            <a:ext cx="5772150" cy="36576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3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3400425" y="3162300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4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pic>
        <p:nvPicPr>
          <p:cNvPr id="16" name="Picture 15" descr="ICANN_Logo_B_RGB.png"/>
          <p:cNvPicPr>
            <a:picLocks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177" y="6019800"/>
            <a:ext cx="828247" cy="649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267112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ullets Slide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4" y="304800"/>
            <a:ext cx="8696325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304799" y="1524000"/>
            <a:ext cx="8532813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>
              <a:buSzPct val="120000"/>
              <a:defRPr sz="2800">
                <a:solidFill>
                  <a:schemeClr val="tx2"/>
                </a:solidFill>
                <a:latin typeface="Arial"/>
                <a:cs typeface="Arial"/>
              </a:defRPr>
            </a:lvl1pPr>
            <a:lvl2pPr marL="560070" indent="-240030">
              <a:buSzPct val="66000"/>
              <a:buFont typeface="Courier New"/>
              <a:buChar char="o"/>
              <a:defRPr sz="2400">
                <a:solidFill>
                  <a:schemeClr val="tx2"/>
                </a:solidFill>
                <a:latin typeface="Arial"/>
                <a:cs typeface="Arial"/>
              </a:defRPr>
            </a:lvl2pPr>
            <a:lvl3pPr marL="746760" indent="-240030">
              <a:buSzPct val="100000"/>
              <a:buFont typeface="Wingdings" charset="2"/>
              <a:buChar char="§"/>
              <a:defRPr sz="2000">
                <a:solidFill>
                  <a:schemeClr val="tx2"/>
                </a:solidFill>
                <a:latin typeface="Arial"/>
                <a:cs typeface="Arial"/>
              </a:defRPr>
            </a:lvl3pPr>
            <a:lvl4pPr marL="933450" indent="-240030">
              <a:buClr>
                <a:schemeClr val="tx2"/>
              </a:buClr>
              <a:buSzPct val="100000"/>
              <a:buFont typeface="Lucida Grande"/>
              <a:buChar char="-"/>
              <a:defRPr sz="2000">
                <a:solidFill>
                  <a:schemeClr val="tx2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360" y="6079335"/>
            <a:ext cx="624840" cy="48443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381000" y="6200536"/>
            <a:ext cx="655320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" name="Picture 7" descr="icann51-logo_thumb-300dp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951" y="6095689"/>
            <a:ext cx="1029642" cy="48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478256"/>
      </p:ext>
    </p:extLst>
  </p:cSld>
  <p:clrMapOvr>
    <a:masterClrMapping/>
  </p:clrMapOvr>
  <p:transition/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Oval 2"/>
          <p:cNvSpPr/>
          <p:nvPr userDrawn="1"/>
        </p:nvSpPr>
        <p:spPr>
          <a:xfrm>
            <a:off x="8486775" y="3173949"/>
            <a:ext cx="784725" cy="779312"/>
          </a:xfrm>
          <a:prstGeom prst="ellipse">
            <a:avLst/>
          </a:prstGeom>
          <a:solidFill>
            <a:schemeClr val="bg2">
              <a:alpha val="3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 dirty="0"/>
          </a:p>
        </p:txBody>
      </p:sp>
      <p:sp>
        <p:nvSpPr>
          <p:cNvPr id="4" name="Oval 3"/>
          <p:cNvSpPr/>
          <p:nvPr userDrawn="1"/>
        </p:nvSpPr>
        <p:spPr>
          <a:xfrm>
            <a:off x="8662074" y="3812299"/>
            <a:ext cx="963853" cy="934742"/>
          </a:xfrm>
          <a:prstGeom prst="ellipse">
            <a:avLst/>
          </a:prstGeom>
          <a:solidFill>
            <a:schemeClr val="accent2">
              <a:alpha val="6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 userDrawn="1"/>
        </p:nvSpPr>
        <p:spPr>
          <a:xfrm>
            <a:off x="8429625" y="2181991"/>
            <a:ext cx="1251029" cy="1249820"/>
          </a:xfrm>
          <a:prstGeom prst="ellipse">
            <a:avLst/>
          </a:prstGeom>
          <a:solidFill>
            <a:schemeClr val="accent3">
              <a:alpha val="26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 userDrawn="1"/>
        </p:nvSpPr>
        <p:spPr>
          <a:xfrm>
            <a:off x="7893516" y="1572391"/>
            <a:ext cx="1251029" cy="1249820"/>
          </a:xfrm>
          <a:prstGeom prst="ellipse">
            <a:avLst/>
          </a:prstGeom>
          <a:solidFill>
            <a:srgbClr val="93DAFF">
              <a:alpha val="18000"/>
            </a:srgb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5" y="2457450"/>
            <a:ext cx="7143750" cy="19431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480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pic>
        <p:nvPicPr>
          <p:cNvPr id="10" name="Picture 9" descr="ICANN_Logo_W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923" y="6019800"/>
            <a:ext cx="832477" cy="645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36713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Text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3" name="Rectangle 22"/>
          <p:cNvSpPr/>
          <p:nvPr userDrawn="1"/>
        </p:nvSpPr>
        <p:spPr bwMode="auto">
          <a:xfrm>
            <a:off x="-308" y="-5822"/>
            <a:ext cx="6934508" cy="686382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Georgia"/>
                <a:cs typeface="Georgia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571500" y="1409700"/>
            <a:ext cx="6362700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>
              <a:buSzPct val="120000"/>
              <a:defRPr sz="2800">
                <a:solidFill>
                  <a:schemeClr val="tx2"/>
                </a:solidFill>
                <a:latin typeface="Georgia"/>
                <a:cs typeface="Georgia"/>
              </a:defRPr>
            </a:lvl1pPr>
            <a:lvl2pPr marL="560070" indent="-240030">
              <a:buSzPct val="66000"/>
              <a:buFont typeface="Courier New"/>
              <a:buChar char="o"/>
              <a:defRPr sz="2400">
                <a:solidFill>
                  <a:schemeClr val="tx2"/>
                </a:solidFill>
                <a:latin typeface="Georgia"/>
                <a:cs typeface="Georgia"/>
              </a:defRPr>
            </a:lvl2pPr>
            <a:lvl3pPr marL="746760" indent="-240030">
              <a:buSzPct val="100000"/>
              <a:buFont typeface="Wingdings" charset="2"/>
              <a:buChar char="§"/>
              <a:defRPr sz="2000">
                <a:solidFill>
                  <a:schemeClr val="tx2"/>
                </a:solidFill>
                <a:latin typeface="Georgia"/>
                <a:cs typeface="Georgia"/>
              </a:defRPr>
            </a:lvl3pPr>
            <a:lvl4pPr marL="933450" indent="-240030">
              <a:buSzPct val="55000"/>
              <a:buFont typeface="Wingdings" charset="2"/>
              <a:buChar char="§"/>
              <a:defRPr sz="2000">
                <a:solidFill>
                  <a:schemeClr val="tx2"/>
                </a:solidFill>
                <a:latin typeface="Georgia"/>
                <a:cs typeface="Georgia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3" name="Oval 12"/>
          <p:cNvSpPr/>
          <p:nvPr userDrawn="1"/>
        </p:nvSpPr>
        <p:spPr>
          <a:xfrm>
            <a:off x="8486775" y="3173949"/>
            <a:ext cx="784725" cy="779312"/>
          </a:xfrm>
          <a:prstGeom prst="ellipse">
            <a:avLst/>
          </a:prstGeom>
          <a:solidFill>
            <a:schemeClr val="bg2">
              <a:alpha val="3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 dirty="0"/>
          </a:p>
        </p:txBody>
      </p:sp>
      <p:sp>
        <p:nvSpPr>
          <p:cNvPr id="18" name="Oval 17"/>
          <p:cNvSpPr/>
          <p:nvPr userDrawn="1"/>
        </p:nvSpPr>
        <p:spPr>
          <a:xfrm>
            <a:off x="8662074" y="3812299"/>
            <a:ext cx="963853" cy="934742"/>
          </a:xfrm>
          <a:prstGeom prst="ellipse">
            <a:avLst/>
          </a:prstGeom>
          <a:solidFill>
            <a:schemeClr val="accent2">
              <a:alpha val="6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 userDrawn="1"/>
        </p:nvSpPr>
        <p:spPr>
          <a:xfrm>
            <a:off x="8429625" y="2181991"/>
            <a:ext cx="1251029" cy="1249820"/>
          </a:xfrm>
          <a:prstGeom prst="ellipse">
            <a:avLst/>
          </a:prstGeom>
          <a:solidFill>
            <a:schemeClr val="accent3">
              <a:alpha val="26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 userDrawn="1"/>
        </p:nvSpPr>
        <p:spPr>
          <a:xfrm>
            <a:off x="7893516" y="1572391"/>
            <a:ext cx="1251029" cy="1249820"/>
          </a:xfrm>
          <a:prstGeom prst="ellipse">
            <a:avLst/>
          </a:prstGeom>
          <a:solidFill>
            <a:srgbClr val="93DAFF">
              <a:alpha val="18000"/>
            </a:srgb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pic>
        <p:nvPicPr>
          <p:cNvPr id="22" name="Picture 21" descr="ICANN_Logo_W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923" y="6019800"/>
            <a:ext cx="832477" cy="645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38560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Tex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 userDrawn="1"/>
        </p:nvSpPr>
        <p:spPr>
          <a:xfrm>
            <a:off x="8486775" y="3173949"/>
            <a:ext cx="784725" cy="779312"/>
          </a:xfrm>
          <a:prstGeom prst="ellipse">
            <a:avLst/>
          </a:prstGeom>
          <a:solidFill>
            <a:schemeClr val="bg2">
              <a:alpha val="3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 dirty="0"/>
          </a:p>
        </p:txBody>
      </p:sp>
      <p:sp>
        <p:nvSpPr>
          <p:cNvPr id="17" name="Oval 16"/>
          <p:cNvSpPr/>
          <p:nvPr userDrawn="1"/>
        </p:nvSpPr>
        <p:spPr>
          <a:xfrm>
            <a:off x="8662074" y="3812299"/>
            <a:ext cx="963853" cy="934742"/>
          </a:xfrm>
          <a:prstGeom prst="ellipse">
            <a:avLst/>
          </a:prstGeom>
          <a:solidFill>
            <a:schemeClr val="accent2">
              <a:alpha val="6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 userDrawn="1"/>
        </p:nvSpPr>
        <p:spPr>
          <a:xfrm>
            <a:off x="8429625" y="2181991"/>
            <a:ext cx="1251029" cy="1249820"/>
          </a:xfrm>
          <a:prstGeom prst="ellipse">
            <a:avLst/>
          </a:prstGeom>
          <a:solidFill>
            <a:schemeClr val="accent3">
              <a:alpha val="26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 userDrawn="1"/>
        </p:nvSpPr>
        <p:spPr>
          <a:xfrm>
            <a:off x="7893516" y="1572391"/>
            <a:ext cx="1251029" cy="1249820"/>
          </a:xfrm>
          <a:prstGeom prst="ellipse">
            <a:avLst/>
          </a:prstGeom>
          <a:solidFill>
            <a:srgbClr val="93DAFF">
              <a:alpha val="18000"/>
            </a:srgb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pic>
        <p:nvPicPr>
          <p:cNvPr id="21" name="Picture 20" descr="ICANN_Logo_W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923" y="6019800"/>
            <a:ext cx="832477" cy="645414"/>
          </a:xfrm>
          <a:prstGeom prst="rect">
            <a:avLst/>
          </a:prstGeom>
        </p:spPr>
      </p:pic>
      <p:sp>
        <p:nvSpPr>
          <p:cNvPr id="22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571500" y="1409700"/>
            <a:ext cx="7277100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>
              <a:buSzPct val="120000"/>
              <a:defRPr>
                <a:solidFill>
                  <a:schemeClr val="bg1"/>
                </a:solidFill>
                <a:latin typeface="Georgia"/>
                <a:cs typeface="Georgia"/>
              </a:defRPr>
            </a:lvl1pPr>
            <a:lvl2pPr marL="560070" indent="-240030">
              <a:buSzPct val="66000"/>
              <a:buFont typeface="Courier New"/>
              <a:buChar char="o"/>
              <a:defRPr>
                <a:solidFill>
                  <a:schemeClr val="bg1"/>
                </a:solidFill>
                <a:latin typeface="Georgia"/>
                <a:cs typeface="Georgia"/>
              </a:defRPr>
            </a:lvl2pPr>
            <a:lvl3pPr marL="746760" indent="-240030">
              <a:buSzPct val="100000"/>
              <a:buFont typeface="Lucida Grande"/>
              <a:buChar char="­"/>
              <a:defRPr>
                <a:solidFill>
                  <a:schemeClr val="bg1"/>
                </a:solidFill>
                <a:latin typeface="Georgia"/>
                <a:cs typeface="Georgia"/>
              </a:defRPr>
            </a:lvl3pPr>
            <a:lvl4pPr marL="933450" indent="-240030">
              <a:buSzPct val="55000"/>
              <a:buFont typeface="Lucida Grande"/>
              <a:buChar char="-"/>
              <a:defRPr>
                <a:solidFill>
                  <a:schemeClr val="bg1"/>
                </a:solidFill>
                <a:latin typeface="Georgia"/>
                <a:cs typeface="Georgia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486053950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571500" y="1409700"/>
            <a:ext cx="2343150" cy="43815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2000"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Insert Text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2"/>
          </p:nvPr>
        </p:nvSpPr>
        <p:spPr>
          <a:xfrm>
            <a:off x="3429000" y="1371600"/>
            <a:ext cx="4371975" cy="4419600"/>
          </a:xfrm>
          <a:prstGeom prst="rect">
            <a:avLst/>
          </a:prstGeom>
        </p:spPr>
        <p:txBody>
          <a:bodyPr vert="horz" lIns="38405" tIns="19202" rIns="38405" bIns="19202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Oval 16"/>
          <p:cNvSpPr/>
          <p:nvPr userDrawn="1"/>
        </p:nvSpPr>
        <p:spPr>
          <a:xfrm>
            <a:off x="8486775" y="3173949"/>
            <a:ext cx="784725" cy="779312"/>
          </a:xfrm>
          <a:prstGeom prst="ellipse">
            <a:avLst/>
          </a:prstGeom>
          <a:solidFill>
            <a:schemeClr val="bg2">
              <a:alpha val="3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 dirty="0"/>
          </a:p>
        </p:txBody>
      </p:sp>
      <p:sp>
        <p:nvSpPr>
          <p:cNvPr id="18" name="Oval 17"/>
          <p:cNvSpPr/>
          <p:nvPr userDrawn="1"/>
        </p:nvSpPr>
        <p:spPr>
          <a:xfrm>
            <a:off x="8662074" y="3812299"/>
            <a:ext cx="963853" cy="934742"/>
          </a:xfrm>
          <a:prstGeom prst="ellipse">
            <a:avLst/>
          </a:prstGeom>
          <a:solidFill>
            <a:schemeClr val="accent2">
              <a:alpha val="6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 userDrawn="1"/>
        </p:nvSpPr>
        <p:spPr>
          <a:xfrm>
            <a:off x="8429625" y="2181991"/>
            <a:ext cx="1251029" cy="1249820"/>
          </a:xfrm>
          <a:prstGeom prst="ellipse">
            <a:avLst/>
          </a:prstGeom>
          <a:solidFill>
            <a:schemeClr val="accent3">
              <a:alpha val="26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 userDrawn="1"/>
        </p:nvSpPr>
        <p:spPr>
          <a:xfrm>
            <a:off x="7893516" y="1572391"/>
            <a:ext cx="1251029" cy="1249820"/>
          </a:xfrm>
          <a:prstGeom prst="ellipse">
            <a:avLst/>
          </a:prstGeom>
          <a:solidFill>
            <a:srgbClr val="93DAFF">
              <a:alpha val="18000"/>
            </a:srgb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pic>
        <p:nvPicPr>
          <p:cNvPr id="22" name="Picture 21" descr="ICANN_Logo_W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923" y="6019800"/>
            <a:ext cx="832477" cy="645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86492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18" name="Rectangle 17"/>
          <p:cNvSpPr/>
          <p:nvPr userDrawn="1"/>
        </p:nvSpPr>
        <p:spPr>
          <a:xfrm>
            <a:off x="600075" y="1767840"/>
            <a:ext cx="1875073" cy="6705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2628900" y="1767840"/>
            <a:ext cx="4629150" cy="67056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endParaRPr lang="en-US" dirty="0">
              <a:solidFill>
                <a:srgbClr val="00334D"/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600075" y="2668905"/>
            <a:ext cx="1875073" cy="6705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 userDrawn="1"/>
        </p:nvSpPr>
        <p:spPr>
          <a:xfrm>
            <a:off x="2628900" y="2668905"/>
            <a:ext cx="4629150" cy="67056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endParaRPr lang="en-US" dirty="0">
              <a:solidFill>
                <a:srgbClr val="00334D"/>
              </a:solidFill>
            </a:endParaRPr>
          </a:p>
        </p:txBody>
      </p:sp>
      <p:sp>
        <p:nvSpPr>
          <p:cNvPr id="27" name="Rectangle 26"/>
          <p:cNvSpPr/>
          <p:nvPr userDrawn="1"/>
        </p:nvSpPr>
        <p:spPr>
          <a:xfrm>
            <a:off x="600075" y="3569970"/>
            <a:ext cx="1875073" cy="6705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 userDrawn="1"/>
        </p:nvSpPr>
        <p:spPr>
          <a:xfrm>
            <a:off x="2628900" y="3569970"/>
            <a:ext cx="4629150" cy="67056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endParaRPr lang="en-US" dirty="0">
              <a:solidFill>
                <a:srgbClr val="00334D"/>
              </a:solidFill>
            </a:endParaRPr>
          </a:p>
        </p:txBody>
      </p:sp>
      <p:sp>
        <p:nvSpPr>
          <p:cNvPr id="29" name="Rectangle 28"/>
          <p:cNvSpPr/>
          <p:nvPr userDrawn="1"/>
        </p:nvSpPr>
        <p:spPr>
          <a:xfrm>
            <a:off x="600075" y="4471035"/>
            <a:ext cx="1875073" cy="6705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 userDrawn="1"/>
        </p:nvSpPr>
        <p:spPr>
          <a:xfrm>
            <a:off x="2628900" y="4471035"/>
            <a:ext cx="4629150" cy="67056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endParaRPr lang="en-US" dirty="0">
              <a:solidFill>
                <a:srgbClr val="00334D"/>
              </a:solidFill>
            </a:endParaRPr>
          </a:p>
        </p:txBody>
      </p:sp>
      <p:sp>
        <p:nvSpPr>
          <p:cNvPr id="31" name="Rectangle 30"/>
          <p:cNvSpPr/>
          <p:nvPr userDrawn="1"/>
        </p:nvSpPr>
        <p:spPr>
          <a:xfrm>
            <a:off x="600075" y="5372100"/>
            <a:ext cx="1875073" cy="6705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 userDrawn="1"/>
        </p:nvSpPr>
        <p:spPr>
          <a:xfrm>
            <a:off x="2628900" y="5372100"/>
            <a:ext cx="4629150" cy="67056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endParaRPr lang="en-US" dirty="0">
              <a:solidFill>
                <a:srgbClr val="00334D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596835" y="1756920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3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596835" y="2662681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590355" y="3564122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5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596835" y="4466339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7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2628900" y="1752600"/>
            <a:ext cx="46291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2628900" y="2667000"/>
            <a:ext cx="46291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0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2628900" y="3581400"/>
            <a:ext cx="46291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1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2628900" y="4457700"/>
            <a:ext cx="46291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2628900" y="5372100"/>
            <a:ext cx="46291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600075" y="5372100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6" name="Oval 35"/>
          <p:cNvSpPr/>
          <p:nvPr userDrawn="1"/>
        </p:nvSpPr>
        <p:spPr>
          <a:xfrm>
            <a:off x="8486775" y="3173949"/>
            <a:ext cx="784725" cy="779312"/>
          </a:xfrm>
          <a:prstGeom prst="ellipse">
            <a:avLst/>
          </a:prstGeom>
          <a:solidFill>
            <a:schemeClr val="bg2">
              <a:alpha val="3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 dirty="0"/>
          </a:p>
        </p:txBody>
      </p:sp>
      <p:sp>
        <p:nvSpPr>
          <p:cNvPr id="45" name="Oval 44"/>
          <p:cNvSpPr/>
          <p:nvPr userDrawn="1"/>
        </p:nvSpPr>
        <p:spPr>
          <a:xfrm>
            <a:off x="8662074" y="3812299"/>
            <a:ext cx="963853" cy="934742"/>
          </a:xfrm>
          <a:prstGeom prst="ellipse">
            <a:avLst/>
          </a:prstGeom>
          <a:solidFill>
            <a:schemeClr val="accent2">
              <a:alpha val="6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 userDrawn="1"/>
        </p:nvSpPr>
        <p:spPr>
          <a:xfrm>
            <a:off x="8429625" y="2181991"/>
            <a:ext cx="1251029" cy="1249820"/>
          </a:xfrm>
          <a:prstGeom prst="ellipse">
            <a:avLst/>
          </a:prstGeom>
          <a:solidFill>
            <a:schemeClr val="accent3">
              <a:alpha val="26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 userDrawn="1"/>
        </p:nvSpPr>
        <p:spPr>
          <a:xfrm>
            <a:off x="7893516" y="1572391"/>
            <a:ext cx="1251029" cy="1249820"/>
          </a:xfrm>
          <a:prstGeom prst="ellipse">
            <a:avLst/>
          </a:prstGeom>
          <a:solidFill>
            <a:srgbClr val="93DAFF">
              <a:alpha val="18000"/>
            </a:srgb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pic>
        <p:nvPicPr>
          <p:cNvPr id="48" name="Picture 47" descr="ICANN_Logo_W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923" y="6019800"/>
            <a:ext cx="832477" cy="645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77267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05022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9891" y="2591384"/>
            <a:ext cx="9133129" cy="1675234"/>
          </a:xfrm>
          <a:prstGeom prst="rect">
            <a:avLst/>
          </a:prstGeom>
          <a:solidFill>
            <a:schemeClr val="tx1">
              <a:alpha val="2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5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0" y="2628900"/>
            <a:ext cx="9144000" cy="16383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37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</a:t>
            </a:r>
          </a:p>
        </p:txBody>
      </p:sp>
      <p:pic>
        <p:nvPicPr>
          <p:cNvPr id="12" name="Picture 11" descr="ICANN_Logo_W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923" y="6019800"/>
            <a:ext cx="832477" cy="645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04559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der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ICANN_Watermark_G_CMYK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6400" y="1219200"/>
            <a:ext cx="5671095" cy="4382209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auto">
          <a:xfrm>
            <a:off x="457200" y="838200"/>
            <a:ext cx="7924800" cy="5105400"/>
          </a:xfrm>
          <a:prstGeom prst="rect">
            <a:avLst/>
          </a:prstGeom>
          <a:solidFill>
            <a:schemeClr val="bg1">
              <a:alpha val="87000"/>
            </a:schemeClr>
          </a:solidFill>
          <a:ln>
            <a:noFill/>
          </a:ln>
          <a:extLst/>
        </p:spPr>
        <p:txBody>
          <a:bodyPr wrap="square"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4" y="2476500"/>
            <a:ext cx="8086725" cy="19431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4800">
                <a:ln>
                  <a:noFill/>
                </a:ln>
                <a:solidFill>
                  <a:srgbClr val="00334D"/>
                </a:solidFill>
              </a:defRPr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pic>
        <p:nvPicPr>
          <p:cNvPr id="2" name="Picture 1" descr="ICANN_Logo_B_RGB.png"/>
          <p:cNvPicPr>
            <a:picLocks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177" y="6019800"/>
            <a:ext cx="828247" cy="649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78437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Tex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CANN_Watermark_G_CMYK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6400" y="1219200"/>
            <a:ext cx="5671095" cy="438220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 bwMode="auto">
          <a:xfrm>
            <a:off x="457200" y="838200"/>
            <a:ext cx="7924800" cy="5105400"/>
          </a:xfrm>
          <a:prstGeom prst="rect">
            <a:avLst/>
          </a:prstGeom>
          <a:solidFill>
            <a:schemeClr val="bg1">
              <a:alpha val="87000"/>
            </a:schemeClr>
          </a:solidFill>
          <a:ln>
            <a:noFill/>
          </a:ln>
          <a:extLst/>
        </p:spPr>
        <p:txBody>
          <a:bodyPr wrap="square"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pic>
        <p:nvPicPr>
          <p:cNvPr id="18" name="Picture 17" descr="ICANN_Logo_B_RGB.png"/>
          <p:cNvPicPr>
            <a:picLocks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177" y="6019800"/>
            <a:ext cx="828247" cy="649224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571500" y="1409700"/>
            <a:ext cx="7810500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>
              <a:buSzPct val="120000"/>
              <a:defRPr sz="2800">
                <a:solidFill>
                  <a:schemeClr val="tx2"/>
                </a:solidFill>
                <a:latin typeface="Georgia"/>
                <a:cs typeface="Georgia"/>
              </a:defRPr>
            </a:lvl1pPr>
            <a:lvl2pPr marL="560070" indent="-240030">
              <a:buSzPct val="66000"/>
              <a:buFont typeface="Courier New"/>
              <a:buChar char="o"/>
              <a:defRPr sz="2400">
                <a:solidFill>
                  <a:schemeClr val="tx2"/>
                </a:solidFill>
                <a:latin typeface="Georgia"/>
                <a:cs typeface="Georgia"/>
              </a:defRPr>
            </a:lvl2pPr>
            <a:lvl3pPr marL="746760" indent="-240030">
              <a:buSzPct val="100000"/>
              <a:buFont typeface="Wingdings" charset="2"/>
              <a:buChar char="§"/>
              <a:defRPr sz="2000">
                <a:solidFill>
                  <a:schemeClr val="tx2"/>
                </a:solidFill>
                <a:latin typeface="Georgia"/>
                <a:cs typeface="Georgia"/>
              </a:defRPr>
            </a:lvl3pPr>
            <a:lvl4pPr marL="933450" indent="-240030">
              <a:buSzPct val="55000"/>
              <a:buFont typeface="Wingdings" charset="2"/>
              <a:buChar char="§"/>
              <a:defRPr sz="2000">
                <a:solidFill>
                  <a:schemeClr val="tx2"/>
                </a:solidFill>
                <a:latin typeface="Georgia"/>
                <a:cs typeface="Georgia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23186650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338168" y="635000"/>
            <a:ext cx="578248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Georgia"/>
                <a:cs typeface="Georgia"/>
              </a:rPr>
              <a:t>Text</a:t>
            </a:r>
            <a:endParaRPr lang="en-US" sz="2000" dirty="0">
              <a:solidFill>
                <a:schemeClr val="bg1"/>
              </a:solidFill>
              <a:latin typeface="Georgia"/>
              <a:cs typeface="Georgi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3" r:id="rId8"/>
    <p:sldLayoutId id="2147483684" r:id="rId9"/>
    <p:sldLayoutId id="2147483685" r:id="rId10"/>
    <p:sldLayoutId id="2147483689" r:id="rId11"/>
    <p:sldLayoutId id="2147483691" r:id="rId12"/>
    <p:sldLayoutId id="2147483690" r:id="rId13"/>
    <p:sldLayoutId id="2147483686" r:id="rId14"/>
    <p:sldLayoutId id="2147483687" r:id="rId15"/>
    <p:sldLayoutId id="2147483688" r:id="rId16"/>
    <p:sldLayoutId id="2147483693" r:id="rId17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+mj-lt"/>
          <a:ea typeface="+mj-ea"/>
          <a:cs typeface="+mj-cs"/>
          <a:sym typeface="DINOT-Light" charset="0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5pPr>
      <a:lvl6pPr marL="192024"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6pPr>
      <a:lvl7pPr marL="384048"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7pPr>
      <a:lvl8pPr marL="576072"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8pPr>
      <a:lvl9pPr marL="768096"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9pPr>
    </p:titleStyle>
    <p:bodyStyle>
      <a:lvl1pPr marL="373380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560070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746760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933450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120140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1312164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1504188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696212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88236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2024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4048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68096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60120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52144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44168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36192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goo.gl/Yofx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2286000"/>
            <a:ext cx="9144000" cy="16383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>
                <a:latin typeface="Helvetica Neue"/>
                <a:cs typeface="Helvetica Neue"/>
              </a:rPr>
              <a:t>What’s the LAC Strategic Plan?</a:t>
            </a:r>
          </a:p>
          <a:p>
            <a:r>
              <a:rPr lang="en-US" dirty="0" smtClean="0">
                <a:latin typeface="Helvetica Neue"/>
                <a:cs typeface="Helvetica Neue"/>
              </a:rPr>
              <a:t>How to get involved</a:t>
            </a:r>
            <a:endParaRPr lang="en-US" dirty="0">
              <a:latin typeface="Helvetica Neue"/>
              <a:cs typeface="Helvetica Neue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5257800"/>
            <a:ext cx="8610600" cy="10572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90" dirty="0" smtClean="0">
                <a:solidFill>
                  <a:schemeClr val="bg1"/>
                </a:solidFill>
                <a:latin typeface="Helvetica Neue"/>
                <a:cs typeface="Helvetica Neue"/>
              </a:rPr>
              <a:t>Rodrigo de La Parra - VP Latin America and the Caribbean</a:t>
            </a:r>
          </a:p>
          <a:p>
            <a:pPr algn="l"/>
            <a:r>
              <a:rPr lang="en-US" sz="2090" dirty="0" smtClean="0">
                <a:solidFill>
                  <a:schemeClr val="bg1"/>
                </a:solidFill>
                <a:latin typeface="Helvetica Neue"/>
                <a:cs typeface="Helvetica Neue"/>
              </a:rPr>
              <a:t>Rodrigo Saucedo – Project Manager </a:t>
            </a:r>
            <a:r>
              <a:rPr lang="en-US" sz="2090" dirty="0">
                <a:solidFill>
                  <a:schemeClr val="bg1"/>
                </a:solidFill>
                <a:latin typeface="Helvetica Neue"/>
                <a:cs typeface="Helvetica Neue"/>
              </a:rPr>
              <a:t>Latin America and the Caribbean</a:t>
            </a:r>
            <a:endParaRPr lang="en-US" sz="2090" dirty="0" smtClean="0">
              <a:solidFill>
                <a:schemeClr val="bg1"/>
              </a:solidFill>
              <a:latin typeface="Helvetica Neue"/>
              <a:cs typeface="Helvetica Neue"/>
            </a:endParaRPr>
          </a:p>
          <a:p>
            <a:pPr algn="l"/>
            <a:r>
              <a:rPr lang="en-US" sz="2090" dirty="0" smtClean="0">
                <a:solidFill>
                  <a:schemeClr val="bg1"/>
                </a:solidFill>
                <a:latin typeface="Helvetica Neue"/>
                <a:cs typeface="Helvetica Neue"/>
              </a:rPr>
              <a:t>LACRALO Webinar - 13 November 2014</a:t>
            </a:r>
          </a:p>
        </p:txBody>
      </p:sp>
    </p:spTree>
    <p:extLst>
      <p:ext uri="{BB962C8B-B14F-4D97-AF65-F5344CB8AC3E}">
        <p14:creationId xmlns:p14="http://schemas.microsoft.com/office/powerpoint/2010/main" val="38789621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marL="133350" indent="0" algn="just">
              <a:buNone/>
            </a:pPr>
            <a:endParaRPr lang="en-US" dirty="0" smtClean="0">
              <a:solidFill>
                <a:srgbClr val="000000"/>
              </a:solidFill>
              <a:latin typeface="Cambria"/>
              <a:ea typeface="Cambria"/>
              <a:cs typeface="Cambria"/>
            </a:endParaRPr>
          </a:p>
          <a:p>
            <a:pPr marL="133350" indent="0" algn="just">
              <a:buNone/>
            </a:pPr>
            <a:r>
              <a:rPr lang="en-US" dirty="0" smtClean="0">
                <a:solidFill>
                  <a:srgbClr val="000000"/>
                </a:solidFill>
                <a:latin typeface="+mn-lt"/>
                <a:ea typeface="Cambria"/>
                <a:cs typeface="Cambria"/>
              </a:rPr>
              <a:t>The </a:t>
            </a:r>
            <a:r>
              <a:rPr lang="en-US" dirty="0">
                <a:solidFill>
                  <a:srgbClr val="000000"/>
                </a:solidFill>
                <a:latin typeface="+mn-lt"/>
                <a:ea typeface="Cambria"/>
                <a:cs typeface="Cambria"/>
              </a:rPr>
              <a:t>LAC </a:t>
            </a:r>
            <a:r>
              <a:rPr lang="en-US" dirty="0" smtClean="0">
                <a:solidFill>
                  <a:srgbClr val="000000"/>
                </a:solidFill>
                <a:latin typeface="+mn-lt"/>
                <a:ea typeface="Cambria"/>
                <a:cs typeface="Cambria"/>
              </a:rPr>
              <a:t>Roadshow is </a:t>
            </a:r>
            <a:r>
              <a:rPr lang="en-US" dirty="0">
                <a:solidFill>
                  <a:srgbClr val="000000"/>
                </a:solidFill>
                <a:latin typeface="+mn-lt"/>
                <a:ea typeface="Cambria"/>
                <a:cs typeface="Cambria"/>
              </a:rPr>
              <a:t>designed </a:t>
            </a:r>
            <a:r>
              <a:rPr lang="en-US" dirty="0" smtClean="0">
                <a:solidFill>
                  <a:srgbClr val="000000"/>
                </a:solidFill>
                <a:latin typeface="+mn-lt"/>
                <a:ea typeface="Cambria"/>
                <a:cs typeface="Cambria"/>
              </a:rPr>
              <a:t>to raise </a:t>
            </a:r>
            <a:r>
              <a:rPr lang="en-US" dirty="0">
                <a:solidFill>
                  <a:srgbClr val="000000"/>
                </a:solidFill>
                <a:latin typeface="+mn-lt"/>
                <a:ea typeface="Cambria"/>
                <a:cs typeface="Cambria"/>
              </a:rPr>
              <a:t>awareness across the LAC region on key </a:t>
            </a:r>
            <a:r>
              <a:rPr lang="en-US" dirty="0" smtClean="0">
                <a:solidFill>
                  <a:srgbClr val="000000"/>
                </a:solidFill>
                <a:latin typeface="+mn-lt"/>
                <a:ea typeface="Cambria"/>
                <a:cs typeface="Cambria"/>
              </a:rPr>
              <a:t>topics related </a:t>
            </a:r>
            <a:r>
              <a:rPr lang="en-US" dirty="0">
                <a:solidFill>
                  <a:srgbClr val="000000"/>
                </a:solidFill>
                <a:latin typeface="+mn-lt"/>
                <a:ea typeface="Cambria"/>
                <a:cs typeface="Cambria"/>
              </a:rPr>
              <a:t>to the </a:t>
            </a:r>
            <a:r>
              <a:rPr lang="en-US" dirty="0" smtClean="0">
                <a:solidFill>
                  <a:srgbClr val="000000"/>
                </a:solidFill>
                <a:latin typeface="+mn-lt"/>
                <a:ea typeface="Cambria"/>
                <a:cs typeface="Cambria"/>
              </a:rPr>
              <a:t>DNS critical infrastructure such </a:t>
            </a:r>
            <a:r>
              <a:rPr lang="en-US" dirty="0">
                <a:solidFill>
                  <a:srgbClr val="000000"/>
                </a:solidFill>
                <a:latin typeface="+mn-lt"/>
                <a:ea typeface="Cambria"/>
                <a:cs typeface="Cambria"/>
              </a:rPr>
              <a:t>as </a:t>
            </a:r>
            <a:r>
              <a:rPr lang="en-US" dirty="0" smtClean="0">
                <a:solidFill>
                  <a:srgbClr val="000000"/>
                </a:solidFill>
                <a:latin typeface="+mn-lt"/>
                <a:ea typeface="Cambria"/>
                <a:cs typeface="Cambria"/>
              </a:rPr>
              <a:t>the transition </a:t>
            </a:r>
            <a:r>
              <a:rPr lang="en-US" dirty="0">
                <a:solidFill>
                  <a:srgbClr val="000000"/>
                </a:solidFill>
                <a:latin typeface="+mn-lt"/>
                <a:ea typeface="Cambria"/>
                <a:cs typeface="Cambria"/>
              </a:rPr>
              <a:t>to IPv6, SSR and </a:t>
            </a:r>
            <a:r>
              <a:rPr lang="en-US" dirty="0" smtClean="0">
                <a:solidFill>
                  <a:srgbClr val="000000"/>
                </a:solidFill>
                <a:latin typeface="+mn-lt"/>
                <a:ea typeface="Cambria"/>
                <a:cs typeface="Cambria"/>
              </a:rPr>
              <a:t>the impact </a:t>
            </a:r>
            <a:r>
              <a:rPr lang="en-US" dirty="0">
                <a:solidFill>
                  <a:srgbClr val="000000"/>
                </a:solidFill>
                <a:latin typeface="+mn-lt"/>
                <a:ea typeface="Cambria"/>
                <a:cs typeface="Cambria"/>
              </a:rPr>
              <a:t>of the </a:t>
            </a:r>
            <a:r>
              <a:rPr lang="en-US" dirty="0" smtClean="0">
                <a:solidFill>
                  <a:srgbClr val="000000"/>
                </a:solidFill>
                <a:latin typeface="+mn-lt"/>
                <a:ea typeface="Cambria"/>
                <a:cs typeface="Cambria"/>
              </a:rPr>
              <a:t>new </a:t>
            </a:r>
            <a:r>
              <a:rPr lang="en-US" dirty="0" err="1" smtClean="0">
                <a:solidFill>
                  <a:srgbClr val="000000"/>
                </a:solidFill>
                <a:latin typeface="+mn-lt"/>
                <a:ea typeface="Cambria"/>
                <a:cs typeface="Cambria"/>
              </a:rPr>
              <a:t>gTLD</a:t>
            </a:r>
            <a:r>
              <a:rPr lang="en-US" dirty="0" smtClean="0">
                <a:solidFill>
                  <a:srgbClr val="000000"/>
                </a:solidFill>
                <a:latin typeface="+mn-lt"/>
                <a:ea typeface="Cambria"/>
                <a:cs typeface="Cambria"/>
              </a:rPr>
              <a:t> </a:t>
            </a:r>
            <a:r>
              <a:rPr lang="en-US" dirty="0">
                <a:solidFill>
                  <a:srgbClr val="000000"/>
                </a:solidFill>
                <a:latin typeface="+mn-lt"/>
                <a:ea typeface="Cambria"/>
                <a:cs typeface="Cambria"/>
              </a:rPr>
              <a:t>program.</a:t>
            </a:r>
            <a:endParaRPr lang="en-US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685800"/>
            <a:ext cx="1898571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Georgia"/>
                <a:cs typeface="Georgia"/>
              </a:rPr>
              <a:t>___________</a:t>
            </a:r>
          </a:p>
        </p:txBody>
      </p:sp>
    </p:spTree>
    <p:extLst>
      <p:ext uri="{BB962C8B-B14F-4D97-AF65-F5344CB8AC3E}">
        <p14:creationId xmlns:p14="http://schemas.microsoft.com/office/powerpoint/2010/main" val="2757164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Editions</a:t>
            </a:r>
            <a:endParaRPr lang="en-US" dirty="0"/>
          </a:p>
        </p:txBody>
      </p:sp>
      <p:pic>
        <p:nvPicPr>
          <p:cNvPr id="4" name="Picture 3" descr="Screen Shot 2014-10-04 at 9.15.5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6193" y="1558382"/>
            <a:ext cx="5776929" cy="43109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685800"/>
            <a:ext cx="1898571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Georgia"/>
                <a:cs typeface="Georgia"/>
              </a:rPr>
              <a:t>___________</a:t>
            </a:r>
          </a:p>
        </p:txBody>
      </p:sp>
    </p:spTree>
    <p:extLst>
      <p:ext uri="{BB962C8B-B14F-4D97-AF65-F5344CB8AC3E}">
        <p14:creationId xmlns:p14="http://schemas.microsoft.com/office/powerpoint/2010/main" val="26958831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The Caribbean edition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97691" y="1462527"/>
            <a:ext cx="8646309" cy="5701868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pPr algn="l"/>
            <a:r>
              <a:rPr lang="en-US" sz="2800" dirty="0">
                <a:latin typeface="+mn-lt"/>
              </a:rPr>
              <a:t> </a:t>
            </a:r>
            <a:r>
              <a:rPr lang="en-US" sz="2800" dirty="0">
                <a:latin typeface="+mj-lt"/>
              </a:rPr>
              <a:t>Trinidad and Tobago, 25th April 2014</a:t>
            </a:r>
          </a:p>
          <a:p>
            <a:pPr algn="l"/>
            <a:endParaRPr lang="en-US" sz="2800" dirty="0">
              <a:solidFill>
                <a:schemeClr val="tx2"/>
              </a:solidFill>
              <a:latin typeface="+mj-lt"/>
              <a:cs typeface="Georgia"/>
            </a:endParaRPr>
          </a:p>
          <a:p>
            <a:pPr marL="457200" indent="-457200" algn="l">
              <a:buFont typeface="Arial"/>
              <a:buChar char="•"/>
            </a:pPr>
            <a:r>
              <a:rPr lang="en-US" dirty="0" smtClean="0">
                <a:latin typeface="+mj-lt"/>
              </a:rPr>
              <a:t>ICANN</a:t>
            </a:r>
            <a:endParaRPr lang="en-US" dirty="0">
              <a:latin typeface="+mj-lt"/>
            </a:endParaRPr>
          </a:p>
          <a:p>
            <a:pPr marL="457200" indent="-457200" algn="l">
              <a:buFont typeface="Arial"/>
              <a:buChar char="•"/>
            </a:pPr>
            <a:r>
              <a:rPr lang="en-US" dirty="0">
                <a:latin typeface="+mj-lt"/>
              </a:rPr>
              <a:t>Caribbean Telecommunications Union (CTU</a:t>
            </a:r>
            <a:r>
              <a:rPr lang="en-US" dirty="0" smtClean="0">
                <a:latin typeface="+mj-lt"/>
              </a:rPr>
              <a:t>) </a:t>
            </a:r>
          </a:p>
          <a:p>
            <a:pPr marL="457200" indent="-457200" algn="l">
              <a:buFont typeface="Arial"/>
              <a:buChar char="•"/>
            </a:pPr>
            <a:r>
              <a:rPr lang="en-US" dirty="0" smtClean="0">
                <a:latin typeface="+mj-lt"/>
              </a:rPr>
              <a:t>TTNIC</a:t>
            </a:r>
          </a:p>
          <a:p>
            <a:pPr marL="457200" indent="-457200" algn="l">
              <a:buFont typeface="Arial"/>
              <a:buChar char="•"/>
            </a:pPr>
            <a:r>
              <a:rPr lang="en-US" dirty="0" smtClean="0">
                <a:latin typeface="+mj-lt"/>
              </a:rPr>
              <a:t>LACNIC</a:t>
            </a:r>
          </a:p>
          <a:p>
            <a:pPr marL="457200" indent="-457200" algn="l">
              <a:buFont typeface="Arial"/>
              <a:buChar char="•"/>
            </a:pPr>
            <a:r>
              <a:rPr lang="en-US" dirty="0" smtClean="0">
                <a:latin typeface="+mj-lt"/>
              </a:rPr>
              <a:t>Caribbean </a:t>
            </a:r>
            <a:r>
              <a:rPr lang="en-US" dirty="0" err="1">
                <a:latin typeface="+mj-lt"/>
              </a:rPr>
              <a:t>Cybersecruity</a:t>
            </a:r>
            <a:r>
              <a:rPr lang="en-US" dirty="0">
                <a:latin typeface="+mj-lt"/>
              </a:rPr>
              <a:t> Center</a:t>
            </a:r>
          </a:p>
          <a:p>
            <a:pPr marL="457200" indent="-457200" algn="l">
              <a:buFont typeface="Arial"/>
              <a:buChar char="•"/>
            </a:pPr>
            <a:r>
              <a:rPr lang="en-US" dirty="0">
                <a:latin typeface="+mj-lt"/>
              </a:rPr>
              <a:t>ALAC</a:t>
            </a:r>
          </a:p>
          <a:p>
            <a:pPr marL="457200" indent="-457200" algn="l">
              <a:buFont typeface="Arial"/>
              <a:buChar char="•"/>
            </a:pPr>
            <a:r>
              <a:rPr lang="en-US" dirty="0" err="1" smtClean="0">
                <a:latin typeface="+mj-lt"/>
              </a:rPr>
              <a:t>CaribNOG</a:t>
            </a:r>
            <a:endParaRPr lang="en-US" dirty="0" smtClean="0">
              <a:latin typeface="+mj-lt"/>
            </a:endParaRPr>
          </a:p>
          <a:p>
            <a:pPr algn="l"/>
            <a:endParaRPr lang="en-US" dirty="0" smtClean="0">
              <a:latin typeface="+mn-lt"/>
            </a:endParaRPr>
          </a:p>
          <a:p>
            <a:pPr algn="l"/>
            <a:r>
              <a:rPr lang="en-US" dirty="0">
                <a:latin typeface="+mj-lt"/>
                <a:hlinkClick r:id="rId3"/>
              </a:rPr>
              <a:t>http://goo.gl/YofxpG</a:t>
            </a:r>
            <a:endParaRPr lang="en-US" dirty="0">
              <a:latin typeface="+mj-lt"/>
            </a:endParaRPr>
          </a:p>
          <a:p>
            <a:pPr algn="l"/>
            <a:endParaRPr lang="en-US" sz="2800" dirty="0" smtClean="0">
              <a:latin typeface="+mn-lt"/>
            </a:endParaRPr>
          </a:p>
          <a:p>
            <a:pPr marL="457200" indent="-457200" algn="l">
              <a:buFont typeface="Arial"/>
              <a:buChar char="•"/>
            </a:pPr>
            <a:endParaRPr lang="en-US" sz="2800" dirty="0">
              <a:latin typeface="+mn-lt"/>
            </a:endParaRPr>
          </a:p>
          <a:p>
            <a:pPr marL="342900" indent="-342900">
              <a:buFont typeface="Arial"/>
              <a:buChar char="•"/>
            </a:pPr>
            <a:endParaRPr lang="en-US" sz="2000" dirty="0">
              <a:solidFill>
                <a:schemeClr val="tx2"/>
              </a:solidFill>
              <a:latin typeface="Georgia"/>
              <a:cs typeface="Georgia"/>
            </a:endParaRPr>
          </a:p>
          <a:p>
            <a:r>
              <a:rPr lang="en-US" sz="2000" dirty="0" smtClean="0">
                <a:solidFill>
                  <a:schemeClr val="tx2"/>
                </a:solidFill>
                <a:latin typeface="Georgia"/>
                <a:cs typeface="Georgia"/>
              </a:rPr>
              <a:t>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85800"/>
            <a:ext cx="1898571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Georgia"/>
                <a:cs typeface="Georgia"/>
              </a:rPr>
              <a:t>___________</a:t>
            </a:r>
          </a:p>
        </p:txBody>
      </p:sp>
    </p:spTree>
    <p:extLst>
      <p:ext uri="{BB962C8B-B14F-4D97-AF65-F5344CB8AC3E}">
        <p14:creationId xmlns:p14="http://schemas.microsoft.com/office/powerpoint/2010/main" val="2320564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The Caribbean edition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97691" y="1462527"/>
            <a:ext cx="8646309" cy="2377881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pPr algn="l"/>
            <a:r>
              <a:rPr lang="en-US" sz="2800" dirty="0">
                <a:latin typeface="+mn-lt"/>
              </a:rPr>
              <a:t> Trinidad and Tobago, 25th April 2014</a:t>
            </a:r>
          </a:p>
          <a:p>
            <a:pPr algn="l"/>
            <a:endParaRPr lang="en-US" sz="2800" dirty="0">
              <a:solidFill>
                <a:schemeClr val="tx2"/>
              </a:solidFill>
              <a:latin typeface="+mn-lt"/>
              <a:cs typeface="Georgia"/>
            </a:endParaRPr>
          </a:p>
          <a:p>
            <a:pPr algn="l"/>
            <a:endParaRPr lang="en-US" sz="2800" dirty="0" smtClean="0">
              <a:latin typeface="+mn-lt"/>
            </a:endParaRPr>
          </a:p>
          <a:p>
            <a:pPr marL="457200" indent="-457200" algn="l">
              <a:buFont typeface="Arial"/>
              <a:buChar char="•"/>
            </a:pPr>
            <a:endParaRPr lang="en-US" sz="2800" dirty="0">
              <a:latin typeface="+mn-lt"/>
            </a:endParaRPr>
          </a:p>
          <a:p>
            <a:pPr marL="342900" indent="-342900">
              <a:buFont typeface="Arial"/>
              <a:buChar char="•"/>
            </a:pPr>
            <a:endParaRPr lang="en-US" sz="2000" dirty="0">
              <a:solidFill>
                <a:schemeClr val="tx2"/>
              </a:solidFill>
              <a:latin typeface="Georgia"/>
              <a:cs typeface="Georgia"/>
            </a:endParaRPr>
          </a:p>
          <a:p>
            <a:r>
              <a:rPr lang="en-US" sz="2000" dirty="0" smtClean="0">
                <a:solidFill>
                  <a:schemeClr val="tx2"/>
                </a:solidFill>
                <a:latin typeface="Georgia"/>
                <a:cs typeface="Georgia"/>
              </a:rPr>
              <a:t>  </a:t>
            </a:r>
          </a:p>
        </p:txBody>
      </p:sp>
      <p:pic>
        <p:nvPicPr>
          <p:cNvPr id="3" name="Picture 2" descr="Screen Shot 2014-10-11 at 12.45.4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890" y="2419588"/>
            <a:ext cx="8496047" cy="308413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685800"/>
            <a:ext cx="1898571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Georgia"/>
                <a:cs typeface="Georgia"/>
              </a:rPr>
              <a:t>___________</a:t>
            </a:r>
          </a:p>
        </p:txBody>
      </p:sp>
    </p:spTree>
    <p:extLst>
      <p:ext uri="{BB962C8B-B14F-4D97-AF65-F5344CB8AC3E}">
        <p14:creationId xmlns:p14="http://schemas.microsoft.com/office/powerpoint/2010/main" val="23239340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Central America and Mexico edition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97691" y="1462527"/>
            <a:ext cx="7814161" cy="4286096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pPr algn="l"/>
            <a:r>
              <a:rPr lang="en-US" dirty="0" smtClean="0">
                <a:latin typeface="+mj-lt"/>
              </a:rPr>
              <a:t>Guadalajara, Mexico  </a:t>
            </a:r>
            <a:r>
              <a:rPr lang="en-US" dirty="0">
                <a:latin typeface="+mj-lt"/>
              </a:rPr>
              <a:t>1st October </a:t>
            </a:r>
            <a:r>
              <a:rPr lang="en-US" dirty="0" smtClean="0">
                <a:latin typeface="+mj-lt"/>
              </a:rPr>
              <a:t>2014</a:t>
            </a:r>
          </a:p>
          <a:p>
            <a:pPr algn="l"/>
            <a:endParaRPr lang="en-US" sz="2000" dirty="0">
              <a:latin typeface="+mj-lt"/>
            </a:endParaRPr>
          </a:p>
          <a:p>
            <a:pPr algn="l"/>
            <a:r>
              <a:rPr lang="en-US" dirty="0" smtClean="0">
                <a:latin typeface="+mj-lt"/>
              </a:rPr>
              <a:t>WCIT2014  (World Congress on Information Technology)</a:t>
            </a:r>
          </a:p>
          <a:p>
            <a:pPr algn="l"/>
            <a:endParaRPr lang="en-US" sz="2000" dirty="0">
              <a:latin typeface="+mj-lt"/>
            </a:endParaRPr>
          </a:p>
          <a:p>
            <a:pPr marL="342900" indent="-342900" algn="l">
              <a:buFont typeface="Arial"/>
              <a:buChar char="•"/>
            </a:pPr>
            <a:r>
              <a:rPr lang="en-US" dirty="0" err="1" smtClean="0">
                <a:latin typeface="+mj-lt"/>
              </a:rPr>
              <a:t>Fadi</a:t>
            </a:r>
            <a:r>
              <a:rPr lang="en-US" dirty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Chehadé</a:t>
            </a:r>
            <a:r>
              <a:rPr lang="en-US" dirty="0" smtClean="0">
                <a:latin typeface="+mj-lt"/>
              </a:rPr>
              <a:t> </a:t>
            </a:r>
            <a:r>
              <a:rPr lang="en-US" dirty="0">
                <a:latin typeface="+mj-lt"/>
              </a:rPr>
              <a:t>Keynote Speech at WCIT2014 Plenary 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>
                <a:latin typeface="+mj-lt"/>
              </a:rPr>
              <a:t>Rodrigo de la Parra participated at the Panel "Internet Governance; Rights, Responsibilities, Trust and Integrity”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>
                <a:latin typeface="+mj-lt"/>
              </a:rPr>
              <a:t>The BCG Study Breakfast </a:t>
            </a:r>
            <a:r>
              <a:rPr lang="en-US" dirty="0" smtClean="0">
                <a:latin typeface="+mj-lt"/>
              </a:rPr>
              <a:t>Presentation</a:t>
            </a:r>
            <a:endParaRPr lang="en-US" dirty="0">
              <a:latin typeface="+mj-lt"/>
            </a:endParaRPr>
          </a:p>
          <a:p>
            <a:pPr marL="342900" indent="-342900" algn="l">
              <a:buFont typeface="Arial"/>
              <a:buChar char="•"/>
            </a:pPr>
            <a:r>
              <a:rPr lang="en-US" dirty="0">
                <a:latin typeface="+mj-lt"/>
              </a:rPr>
              <a:t>An outreach session of the ISPCP Constituency of the </a:t>
            </a:r>
            <a:r>
              <a:rPr lang="en-US" dirty="0" err="1">
                <a:latin typeface="+mj-lt"/>
              </a:rPr>
              <a:t>gNSO</a:t>
            </a:r>
            <a:r>
              <a:rPr lang="en-US" dirty="0">
                <a:latin typeface="+mj-lt"/>
              </a:rPr>
              <a:t> with ISPs from the region</a:t>
            </a:r>
            <a:r>
              <a:rPr lang="en-US" sz="2000" dirty="0">
                <a:latin typeface="+mj-lt"/>
              </a:rPr>
              <a:t> </a:t>
            </a:r>
          </a:p>
          <a:p>
            <a:pPr algn="l"/>
            <a:endParaRPr lang="en-US" sz="2000" dirty="0" smtClean="0">
              <a:latin typeface="Georgia"/>
              <a:cs typeface="Georgi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685800"/>
            <a:ext cx="1898571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Georgia"/>
                <a:cs typeface="Georgia"/>
              </a:rPr>
              <a:t>___________</a:t>
            </a:r>
          </a:p>
        </p:txBody>
      </p:sp>
    </p:spTree>
    <p:extLst>
      <p:ext uri="{BB962C8B-B14F-4D97-AF65-F5344CB8AC3E}">
        <p14:creationId xmlns:p14="http://schemas.microsoft.com/office/powerpoint/2010/main" val="41019784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Central America and Mexico edition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97691" y="1462527"/>
            <a:ext cx="7814161" cy="6686752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pPr algn="l"/>
            <a:r>
              <a:rPr lang="en-US" sz="2800" dirty="0" smtClean="0">
                <a:latin typeface="+mj-lt"/>
              </a:rPr>
              <a:t>Guadalajara, Mexico  </a:t>
            </a:r>
            <a:r>
              <a:rPr lang="en-US" sz="2800" dirty="0">
                <a:latin typeface="+mj-lt"/>
              </a:rPr>
              <a:t>1st October </a:t>
            </a:r>
            <a:r>
              <a:rPr lang="en-US" sz="2800" dirty="0" smtClean="0">
                <a:latin typeface="+mj-lt"/>
              </a:rPr>
              <a:t>2014</a:t>
            </a:r>
          </a:p>
          <a:p>
            <a:pPr algn="l"/>
            <a:endParaRPr lang="en-US" sz="2800" dirty="0" smtClean="0">
              <a:latin typeface="+mj-lt"/>
            </a:endParaRPr>
          </a:p>
          <a:p>
            <a:pPr marL="342900" indent="-342900" algn="l">
              <a:buFont typeface="Arial"/>
              <a:buChar char="•"/>
            </a:pPr>
            <a:r>
              <a:rPr lang="en-US" dirty="0">
                <a:latin typeface="+mj-lt"/>
              </a:rPr>
              <a:t>The New </a:t>
            </a:r>
            <a:r>
              <a:rPr lang="en-US" dirty="0" err="1" smtClean="0">
                <a:latin typeface="+mj-lt"/>
              </a:rPr>
              <a:t>gTLDs</a:t>
            </a:r>
            <a:r>
              <a:rPr lang="en-US" dirty="0" smtClean="0">
                <a:latin typeface="+mj-lt"/>
              </a:rPr>
              <a:t> from the LAC Region</a:t>
            </a:r>
          </a:p>
          <a:p>
            <a:pPr marL="726948" lvl="2" indent="-342900" algn="l">
              <a:buFont typeface="Arial"/>
              <a:buChar char="•"/>
            </a:pPr>
            <a:r>
              <a:rPr lang="en-US" dirty="0" smtClean="0">
                <a:latin typeface="+mj-lt"/>
              </a:rPr>
              <a:t>CEOs </a:t>
            </a:r>
            <a:r>
              <a:rPr lang="en-US" dirty="0">
                <a:latin typeface="+mj-lt"/>
              </a:rPr>
              <a:t>of </a:t>
            </a:r>
            <a:r>
              <a:rPr lang="en-US" dirty="0" err="1">
                <a:latin typeface="+mj-lt"/>
              </a:rPr>
              <a:t>Punto</a:t>
            </a:r>
            <a:r>
              <a:rPr lang="en-US" dirty="0">
                <a:latin typeface="+mj-lt"/>
              </a:rPr>
              <a:t> 2012 Aaron and Adolfo </a:t>
            </a:r>
            <a:r>
              <a:rPr lang="en-US" dirty="0" err="1">
                <a:latin typeface="+mj-lt"/>
              </a:rPr>
              <a:t>Grego</a:t>
            </a:r>
            <a:r>
              <a:rPr lang="en-US" dirty="0">
                <a:latin typeface="+mj-lt"/>
              </a:rPr>
              <a:t> shared their experiences on .rest and .</a:t>
            </a:r>
            <a:r>
              <a:rPr lang="en-US" dirty="0" smtClean="0">
                <a:latin typeface="+mj-lt"/>
              </a:rPr>
              <a:t>bar</a:t>
            </a:r>
          </a:p>
          <a:p>
            <a:pPr marL="726948" lvl="2" indent="-342900" algn="l">
              <a:buFont typeface="Arial"/>
              <a:buChar char="•"/>
            </a:pPr>
            <a:r>
              <a:rPr lang="en-US" dirty="0" smtClean="0">
                <a:latin typeface="+mj-lt"/>
              </a:rPr>
              <a:t>Tony </a:t>
            </a:r>
            <a:r>
              <a:rPr lang="en-US" dirty="0">
                <a:latin typeface="+mj-lt"/>
              </a:rPr>
              <a:t>Harris (</a:t>
            </a:r>
            <a:r>
              <a:rPr lang="en-US" dirty="0" err="1">
                <a:latin typeface="+mj-lt"/>
              </a:rPr>
              <a:t>ecomLAC</a:t>
            </a:r>
            <a:r>
              <a:rPr lang="en-US" dirty="0">
                <a:latin typeface="+mj-lt"/>
              </a:rPr>
              <a:t>) and Oscar Robles (NIC México) presented the .LAT</a:t>
            </a:r>
            <a:r>
              <a:rPr lang="en-US" dirty="0" smtClean="0">
                <a:latin typeface="+mj-lt"/>
              </a:rPr>
              <a:t>.</a:t>
            </a:r>
            <a:endParaRPr lang="en-US" dirty="0" smtClean="0">
              <a:solidFill>
                <a:schemeClr val="tx1"/>
              </a:solidFill>
              <a:latin typeface="+mj-lt"/>
            </a:endParaRPr>
          </a:p>
          <a:p>
            <a:pPr marL="342900" indent="-342900" algn="l"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  <a:latin typeface="+mj-lt"/>
              </a:rPr>
              <a:t>IPv6 deployment</a:t>
            </a:r>
          </a:p>
          <a:p>
            <a:pPr marL="726948" lvl="2" indent="-342900" algn="l">
              <a:buFont typeface="Arial"/>
              <a:buChar char="•"/>
            </a:pPr>
            <a:r>
              <a:rPr lang="en-US" dirty="0" smtClean="0">
                <a:latin typeface="+mj-lt"/>
              </a:rPr>
              <a:t>Alejandro </a:t>
            </a:r>
            <a:r>
              <a:rPr lang="en-US" dirty="0">
                <a:latin typeface="+mj-lt"/>
              </a:rPr>
              <a:t>Martinez Varela, Universidad de </a:t>
            </a:r>
            <a:r>
              <a:rPr lang="en-US" dirty="0" smtClean="0">
                <a:latin typeface="+mj-lt"/>
              </a:rPr>
              <a:t>Guadalajara</a:t>
            </a:r>
          </a:p>
          <a:p>
            <a:pPr marL="726948" lvl="2" indent="-342900" algn="l">
              <a:buFont typeface="Arial"/>
              <a:buChar char="•"/>
            </a:pPr>
            <a:r>
              <a:rPr lang="en-US" dirty="0">
                <a:latin typeface="+mj-lt"/>
              </a:rPr>
              <a:t>Javier Contreras, </a:t>
            </a:r>
            <a:r>
              <a:rPr lang="en-US" dirty="0" err="1" smtClean="0">
                <a:latin typeface="+mj-lt"/>
              </a:rPr>
              <a:t>Telmex</a:t>
            </a:r>
            <a:endParaRPr lang="en-US" dirty="0" smtClean="0">
              <a:latin typeface="+mj-lt"/>
            </a:endParaRPr>
          </a:p>
          <a:p>
            <a:pPr marL="726948" lvl="2" indent="-342900" algn="l">
              <a:buFont typeface="Arial"/>
              <a:buChar char="•"/>
            </a:pPr>
            <a:r>
              <a:rPr lang="en-US" dirty="0">
                <a:latin typeface="+mj-lt"/>
              </a:rPr>
              <a:t>César </a:t>
            </a:r>
            <a:r>
              <a:rPr lang="en-US" dirty="0" err="1">
                <a:latin typeface="+mj-lt"/>
              </a:rPr>
              <a:t>Díaz</a:t>
            </a:r>
            <a:r>
              <a:rPr lang="en-US" dirty="0">
                <a:latin typeface="+mj-lt"/>
              </a:rPr>
              <a:t>, LACNIC</a:t>
            </a:r>
          </a:p>
          <a:p>
            <a:pPr marL="726948" lvl="2" indent="-342900" algn="l">
              <a:buFont typeface="Arial"/>
              <a:buChar char="•"/>
            </a:pPr>
            <a:endParaRPr lang="en-US" dirty="0" smtClean="0"/>
          </a:p>
          <a:p>
            <a:pPr marL="726948" lvl="2" indent="-342900" algn="l">
              <a:buFont typeface="Arial"/>
              <a:buChar char="•"/>
            </a:pPr>
            <a:endParaRPr lang="en-US" dirty="0"/>
          </a:p>
          <a:p>
            <a:pPr marL="726948" lvl="2" indent="-342900" algn="l">
              <a:buFont typeface="Arial"/>
              <a:buChar char="•"/>
            </a:pPr>
            <a:endParaRPr lang="en-US" dirty="0"/>
          </a:p>
          <a:p>
            <a:pPr marL="342900" indent="-342900" algn="l">
              <a:buFont typeface="Arial"/>
              <a:buChar char="•"/>
            </a:pPr>
            <a:endParaRPr lang="en-US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/>
              <a:buChar char="•"/>
            </a:pPr>
            <a:endParaRPr lang="en-US" sz="2000" dirty="0">
              <a:solidFill>
                <a:schemeClr val="tx1"/>
              </a:solidFill>
              <a:latin typeface="Georgia"/>
              <a:cs typeface="Georgia"/>
            </a:endParaRPr>
          </a:p>
          <a:p>
            <a:pPr marL="342900" indent="-342900" algn="l">
              <a:buFont typeface="Arial"/>
              <a:buChar char="•"/>
            </a:pPr>
            <a:endParaRPr lang="en-US" sz="2000" dirty="0" smtClean="0">
              <a:solidFill>
                <a:schemeClr val="tx1"/>
              </a:solidFill>
              <a:latin typeface="Georgia"/>
              <a:cs typeface="Georgi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685800"/>
            <a:ext cx="1898571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Georgia"/>
                <a:cs typeface="Georgia"/>
              </a:rPr>
              <a:t>___________</a:t>
            </a:r>
          </a:p>
        </p:txBody>
      </p:sp>
    </p:spTree>
    <p:extLst>
      <p:ext uri="{BB962C8B-B14F-4D97-AF65-F5344CB8AC3E}">
        <p14:creationId xmlns:p14="http://schemas.microsoft.com/office/powerpoint/2010/main" val="587213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South America edition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97691" y="1462527"/>
            <a:ext cx="7814161" cy="3485877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pPr algn="l"/>
            <a:r>
              <a:rPr lang="en-US" sz="2800" dirty="0" err="1">
                <a:latin typeface="+mj-lt"/>
                <a:cs typeface="Georgia"/>
              </a:rPr>
              <a:t>Futurecom</a:t>
            </a:r>
            <a:r>
              <a:rPr lang="en-US" sz="2800" dirty="0">
                <a:latin typeface="+mj-lt"/>
                <a:cs typeface="Georgia"/>
              </a:rPr>
              <a:t> </a:t>
            </a:r>
            <a:r>
              <a:rPr lang="en-US" sz="2800" dirty="0" smtClean="0">
                <a:latin typeface="+mj-lt"/>
                <a:cs typeface="Georgia"/>
              </a:rPr>
              <a:t>Sao Paulo, Brazil - 13,14,15 October 2014</a:t>
            </a:r>
            <a:r>
              <a:rPr lang="en-US" sz="2800" dirty="0" smtClean="0">
                <a:latin typeface="+mj-lt"/>
              </a:rPr>
              <a:t> </a:t>
            </a:r>
          </a:p>
          <a:p>
            <a:pPr algn="l"/>
            <a:endParaRPr lang="en-US" sz="2800" dirty="0">
              <a:latin typeface="+mj-lt"/>
            </a:endParaRPr>
          </a:p>
          <a:p>
            <a:pPr marL="342900" indent="-342900" algn="l">
              <a:buFont typeface="Arial"/>
              <a:buChar char="•"/>
            </a:pPr>
            <a:r>
              <a:rPr lang="en-US" sz="2800" dirty="0">
                <a:latin typeface="+mj-lt"/>
              </a:rPr>
              <a:t>Largest event in ICT in Latin America</a:t>
            </a:r>
          </a:p>
          <a:p>
            <a:pPr marL="726948" lvl="2" indent="-342900" algn="l">
              <a:buFont typeface="Arial"/>
              <a:buChar char="•"/>
            </a:pPr>
            <a:r>
              <a:rPr lang="en-US" sz="2800" dirty="0">
                <a:latin typeface="+mj-lt"/>
              </a:rPr>
              <a:t>15.000 </a:t>
            </a:r>
            <a:r>
              <a:rPr lang="en-US" sz="2800" dirty="0" smtClean="0">
                <a:latin typeface="+mj-lt"/>
              </a:rPr>
              <a:t>attendees</a:t>
            </a:r>
            <a:endParaRPr lang="en-US" sz="2800" dirty="0">
              <a:latin typeface="+mj-lt"/>
            </a:endParaRPr>
          </a:p>
          <a:p>
            <a:pPr marL="726948" lvl="2" indent="-342900" algn="l">
              <a:buFont typeface="Arial"/>
              <a:buChar char="•"/>
            </a:pPr>
            <a:r>
              <a:rPr lang="en-US" sz="2800" dirty="0">
                <a:latin typeface="+mj-lt"/>
              </a:rPr>
              <a:t>340 exhibitors</a:t>
            </a:r>
          </a:p>
          <a:p>
            <a:pPr marL="726948" lvl="2" indent="-342900" algn="l">
              <a:buFont typeface="Arial"/>
              <a:buChar char="•"/>
            </a:pPr>
            <a:r>
              <a:rPr lang="en-US" sz="2800" dirty="0">
                <a:latin typeface="+mj-lt"/>
              </a:rPr>
              <a:t>325 speakers</a:t>
            </a:r>
          </a:p>
          <a:p>
            <a:pPr marL="726948" lvl="2" indent="-342900" algn="l">
              <a:buFont typeface="Arial"/>
              <a:buChar char="•"/>
            </a:pPr>
            <a:r>
              <a:rPr lang="en-US" sz="2800" dirty="0">
                <a:latin typeface="+mj-lt"/>
              </a:rPr>
              <a:t>52 countries </a:t>
            </a:r>
            <a:r>
              <a:rPr lang="en-US" sz="2800" dirty="0" smtClean="0">
                <a:latin typeface="+mj-lt"/>
              </a:rPr>
              <a:t>participating</a:t>
            </a:r>
            <a:endParaRPr lang="en-US" sz="2800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685800"/>
            <a:ext cx="1898571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Georgia"/>
                <a:cs typeface="Georgia"/>
              </a:rPr>
              <a:t>___________</a:t>
            </a:r>
          </a:p>
        </p:txBody>
      </p:sp>
    </p:spTree>
    <p:extLst>
      <p:ext uri="{BB962C8B-B14F-4D97-AF65-F5344CB8AC3E}">
        <p14:creationId xmlns:p14="http://schemas.microsoft.com/office/powerpoint/2010/main" val="42669529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South America Edition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97691" y="1462527"/>
            <a:ext cx="7814161" cy="6440532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pPr algn="l"/>
            <a:r>
              <a:rPr lang="en-US" sz="2800" dirty="0" err="1">
                <a:latin typeface="+mj-lt"/>
                <a:cs typeface="Georgia"/>
              </a:rPr>
              <a:t>Futurecom</a:t>
            </a:r>
            <a:r>
              <a:rPr lang="en-US" sz="2800" dirty="0">
                <a:latin typeface="+mj-lt"/>
                <a:cs typeface="Georgia"/>
              </a:rPr>
              <a:t> </a:t>
            </a:r>
            <a:r>
              <a:rPr lang="en-US" sz="2800" dirty="0" smtClean="0">
                <a:latin typeface="+mj-lt"/>
                <a:cs typeface="Georgia"/>
              </a:rPr>
              <a:t>Sao Paulo, Brazil - 13,14,15 October 2014</a:t>
            </a:r>
            <a:r>
              <a:rPr lang="en-US" sz="2800" dirty="0" smtClean="0">
                <a:latin typeface="+mj-lt"/>
              </a:rPr>
              <a:t> </a:t>
            </a:r>
          </a:p>
          <a:p>
            <a:pPr marL="342900" indent="-342900" algn="l">
              <a:buFont typeface="Arial"/>
              <a:buChar char="•"/>
            </a:pPr>
            <a:endParaRPr lang="en-US" sz="2800" dirty="0">
              <a:latin typeface="+mj-lt"/>
            </a:endParaRPr>
          </a:p>
          <a:p>
            <a:pPr marL="342900" indent="-342900" algn="l">
              <a:buFont typeface="Arial"/>
              <a:buChar char="•"/>
            </a:pPr>
            <a:r>
              <a:rPr lang="en-US" sz="2800" dirty="0" smtClean="0">
                <a:latin typeface="+mj-lt"/>
              </a:rPr>
              <a:t>Remote Hub installed </a:t>
            </a:r>
            <a:r>
              <a:rPr lang="en-US" sz="2800" dirty="0">
                <a:latin typeface="+mj-lt"/>
              </a:rPr>
              <a:t>on </a:t>
            </a:r>
            <a:r>
              <a:rPr lang="en-US" sz="2800" dirty="0" smtClean="0">
                <a:latin typeface="+mj-lt"/>
              </a:rPr>
              <a:t>ICANN booth transmitting sessions from the ICANN L.A meeting.</a:t>
            </a:r>
          </a:p>
          <a:p>
            <a:pPr marL="342900" indent="-342900" algn="l">
              <a:buFont typeface="Arial"/>
              <a:buChar char="•"/>
            </a:pPr>
            <a:endParaRPr lang="en-US" sz="2800" dirty="0" smtClean="0">
              <a:latin typeface="+mj-lt"/>
            </a:endParaRPr>
          </a:p>
          <a:p>
            <a:pPr marL="342900" indent="-342900" algn="l">
              <a:buFont typeface="Arial"/>
              <a:buChar char="•"/>
            </a:pPr>
            <a:r>
              <a:rPr lang="en-US" sz="2800" dirty="0" smtClean="0">
                <a:latin typeface="+mj-lt"/>
              </a:rPr>
              <a:t>Security</a:t>
            </a:r>
            <a:r>
              <a:rPr lang="en-US" sz="2800" dirty="0">
                <a:latin typeface="+mj-lt"/>
              </a:rPr>
              <a:t>, stability and resiliency of the domain names system</a:t>
            </a:r>
          </a:p>
          <a:p>
            <a:pPr marL="342900" indent="-342900" algn="l">
              <a:buFont typeface="Arial"/>
              <a:buChar char="•"/>
            </a:pPr>
            <a:r>
              <a:rPr lang="en-US" sz="2800" dirty="0" smtClean="0">
                <a:latin typeface="+mj-lt"/>
              </a:rPr>
              <a:t>Impact of the new </a:t>
            </a:r>
            <a:r>
              <a:rPr lang="en-US" sz="2800" dirty="0" err="1" smtClean="0">
                <a:latin typeface="+mj-lt"/>
              </a:rPr>
              <a:t>gTLD</a:t>
            </a:r>
            <a:r>
              <a:rPr lang="en-US" sz="2800" dirty="0" smtClean="0">
                <a:latin typeface="+mj-lt"/>
              </a:rPr>
              <a:t> program.</a:t>
            </a:r>
          </a:p>
          <a:p>
            <a:pPr marL="342900" indent="-342900" algn="l">
              <a:buFont typeface="Arial"/>
              <a:buChar char="•"/>
            </a:pPr>
            <a:endParaRPr lang="en-US" sz="2800" dirty="0"/>
          </a:p>
          <a:p>
            <a:pPr marL="342900" indent="-342900" algn="l">
              <a:buFont typeface="Arial"/>
              <a:buChar char="•"/>
            </a:pPr>
            <a:endParaRPr lang="en-US" sz="2800" dirty="0"/>
          </a:p>
          <a:p>
            <a:pPr marL="342900" indent="-342900" algn="l">
              <a:buFont typeface="Arial"/>
              <a:buChar char="•"/>
            </a:pPr>
            <a:endParaRPr lang="en-US" sz="2800" dirty="0"/>
          </a:p>
          <a:p>
            <a:pPr marL="342900" indent="-342900" algn="l">
              <a:buFont typeface="Arial"/>
              <a:buChar char="•"/>
            </a:pPr>
            <a:endParaRPr lang="en-US" sz="2800" dirty="0"/>
          </a:p>
          <a:p>
            <a:pPr algn="l"/>
            <a:endParaRPr lang="en-US" sz="2800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685800"/>
            <a:ext cx="1898571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Georgia"/>
                <a:cs typeface="Georgia"/>
              </a:rPr>
              <a:t>___________</a:t>
            </a:r>
          </a:p>
        </p:txBody>
      </p:sp>
    </p:spTree>
    <p:extLst>
      <p:ext uri="{BB962C8B-B14F-4D97-AF65-F5344CB8AC3E}">
        <p14:creationId xmlns:p14="http://schemas.microsoft.com/office/powerpoint/2010/main" val="15620379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81000" y="3124200"/>
            <a:ext cx="8315326" cy="1943100"/>
          </a:xfrm>
        </p:spPr>
        <p:txBody>
          <a:bodyPr/>
          <a:lstStyle/>
          <a:p>
            <a:r>
              <a:rPr lang="en-US" dirty="0" smtClean="0"/>
              <a:t>Communication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8506105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 smtClean="0"/>
              <a:t>Comms</a:t>
            </a:r>
            <a:r>
              <a:rPr lang="en-US" dirty="0" smtClean="0"/>
              <a:t> Plan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97691" y="1462527"/>
            <a:ext cx="7814161" cy="6071200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pPr algn="l"/>
            <a:r>
              <a:rPr lang="en-US" sz="2000" dirty="0">
                <a:latin typeface="+mj-lt"/>
              </a:rPr>
              <a:t>To implement a Communications Plan that explains in a simple and clear manner the economic and social benefits of engaging with ICANN. </a:t>
            </a:r>
            <a:endParaRPr lang="en-US" sz="2000" dirty="0" smtClean="0">
              <a:latin typeface="+mj-lt"/>
            </a:endParaRPr>
          </a:p>
          <a:p>
            <a:pPr algn="l"/>
            <a:endParaRPr lang="en-US" sz="2000" dirty="0">
              <a:latin typeface="+mj-lt"/>
            </a:endParaRPr>
          </a:p>
          <a:p>
            <a:pPr algn="l"/>
            <a:r>
              <a:rPr lang="en-US" sz="2000" dirty="0">
                <a:latin typeface="+mj-lt"/>
              </a:rPr>
              <a:t>General objective of the Communication Plan for the </a:t>
            </a:r>
            <a:r>
              <a:rPr lang="en-US" sz="2000" dirty="0" smtClean="0">
                <a:latin typeface="+mj-lt"/>
              </a:rPr>
              <a:t>region</a:t>
            </a:r>
            <a:r>
              <a:rPr lang="en-US" sz="2000" dirty="0">
                <a:latin typeface="+mj-lt"/>
              </a:rPr>
              <a:t> </a:t>
            </a:r>
            <a:r>
              <a:rPr lang="en-US" sz="2000" dirty="0" smtClean="0">
                <a:latin typeface="+mj-lt"/>
              </a:rPr>
              <a:t>is to optimize </a:t>
            </a:r>
            <a:r>
              <a:rPr lang="en-US" sz="2000" dirty="0">
                <a:latin typeface="+mj-lt"/>
              </a:rPr>
              <a:t>the management and information flow from ICANN to LAC actors  in order to:</a:t>
            </a:r>
            <a:br>
              <a:rPr lang="en-US" sz="2000" dirty="0">
                <a:latin typeface="+mj-lt"/>
              </a:rPr>
            </a:br>
            <a:r>
              <a:rPr lang="en-US" sz="2000" dirty="0">
                <a:latin typeface="+mj-lt"/>
              </a:rPr>
              <a:t/>
            </a:r>
            <a:br>
              <a:rPr lang="en-US" sz="2000" dirty="0">
                <a:latin typeface="+mj-lt"/>
              </a:rPr>
            </a:br>
            <a:r>
              <a:rPr lang="en-US" sz="2000" dirty="0">
                <a:latin typeface="+mj-lt"/>
              </a:rPr>
              <a:t>1. Increase awareness of our services, projects and activities;</a:t>
            </a:r>
            <a:br>
              <a:rPr lang="en-US" sz="2000" dirty="0">
                <a:latin typeface="+mj-lt"/>
              </a:rPr>
            </a:br>
            <a:r>
              <a:rPr lang="en-US" sz="2000" dirty="0">
                <a:latin typeface="+mj-lt"/>
              </a:rPr>
              <a:t/>
            </a:r>
            <a:br>
              <a:rPr lang="en-US" sz="2000" dirty="0">
                <a:latin typeface="+mj-lt"/>
              </a:rPr>
            </a:br>
            <a:r>
              <a:rPr lang="en-US" sz="2000" dirty="0">
                <a:latin typeface="+mj-lt"/>
              </a:rPr>
              <a:t>2. Engage more stakeholders from LAC in our ecosystem;</a:t>
            </a:r>
            <a:br>
              <a:rPr lang="en-US" sz="2000" dirty="0">
                <a:latin typeface="+mj-lt"/>
              </a:rPr>
            </a:br>
            <a:r>
              <a:rPr lang="en-US" sz="2000" dirty="0">
                <a:latin typeface="+mj-lt"/>
              </a:rPr>
              <a:t/>
            </a:r>
            <a:br>
              <a:rPr lang="en-US" sz="2000" dirty="0">
                <a:latin typeface="+mj-lt"/>
              </a:rPr>
            </a:br>
            <a:r>
              <a:rPr lang="en-US" sz="2000" dirty="0">
                <a:latin typeface="+mj-lt"/>
              </a:rPr>
              <a:t>3. Improve the image of our organization through our internationalization process </a:t>
            </a:r>
          </a:p>
          <a:p>
            <a:pPr marL="342900" indent="-342900" algn="l">
              <a:buFont typeface="Arial"/>
              <a:buChar char="•"/>
            </a:pPr>
            <a:endParaRPr lang="en-US" sz="2800" dirty="0"/>
          </a:p>
          <a:p>
            <a:pPr marL="342900" indent="-342900" algn="l">
              <a:buFont typeface="Arial"/>
              <a:buChar char="•"/>
            </a:pPr>
            <a:endParaRPr lang="en-US" sz="2800" dirty="0"/>
          </a:p>
          <a:p>
            <a:pPr marL="342900" indent="-342900" algn="l">
              <a:buFont typeface="Arial"/>
              <a:buChar char="•"/>
            </a:pPr>
            <a:endParaRPr lang="en-US" sz="2800" dirty="0"/>
          </a:p>
          <a:p>
            <a:pPr algn="l"/>
            <a:endParaRPr lang="en-US" sz="2800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685800"/>
            <a:ext cx="1898571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Georgia"/>
                <a:cs typeface="Georgia"/>
              </a:rPr>
              <a:t>___________</a:t>
            </a:r>
          </a:p>
        </p:txBody>
      </p:sp>
    </p:spTree>
    <p:extLst>
      <p:ext uri="{BB962C8B-B14F-4D97-AF65-F5344CB8AC3E}">
        <p14:creationId xmlns:p14="http://schemas.microsoft.com/office/powerpoint/2010/main" val="36226728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42875" y="304800"/>
            <a:ext cx="5143500" cy="609600"/>
          </a:xfrm>
        </p:spPr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57200" y="914400"/>
            <a:ext cx="5946775" cy="438150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What is the LAC Strategic Plan</a:t>
            </a:r>
          </a:p>
          <a:p>
            <a:r>
              <a:rPr lang="en-US" dirty="0" smtClean="0"/>
              <a:t>5 Pilot Projects update</a:t>
            </a:r>
          </a:p>
          <a:p>
            <a:r>
              <a:rPr lang="en-US" dirty="0" smtClean="0"/>
              <a:t>Implementation Plan</a:t>
            </a:r>
          </a:p>
          <a:p>
            <a:r>
              <a:rPr lang="en-US" dirty="0" smtClean="0"/>
              <a:t>How to get involved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405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Web site</a:t>
            </a:r>
            <a:endParaRPr lang="en-US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7691" y="1462527"/>
            <a:ext cx="7814161" cy="4347651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To create a dedicated web page for the LAC region with ICANN community to centralize all information from the region. </a:t>
            </a:r>
          </a:p>
          <a:p>
            <a:pPr marL="342900" indent="-342900" algn="l">
              <a:buFont typeface="Arial"/>
              <a:buChar char="•"/>
            </a:pPr>
            <a:endParaRPr lang="en-US" sz="2800" dirty="0" smtClean="0"/>
          </a:p>
          <a:p>
            <a:pPr algn="l"/>
            <a:r>
              <a:rPr lang="en-US" sz="2800" dirty="0">
                <a:latin typeface="+mj-lt"/>
              </a:rPr>
              <a:t>Leaders: </a:t>
            </a:r>
            <a:r>
              <a:rPr lang="en-US" sz="2800" dirty="0" smtClean="0">
                <a:latin typeface="+mj-lt"/>
              </a:rPr>
              <a:t> </a:t>
            </a:r>
            <a:r>
              <a:rPr lang="en-US" sz="2800" dirty="0" err="1" smtClean="0">
                <a:latin typeface="+mj-lt"/>
              </a:rPr>
              <a:t>Dev</a:t>
            </a:r>
            <a:r>
              <a:rPr lang="en-US" sz="2800" dirty="0" smtClean="0">
                <a:latin typeface="+mj-lt"/>
              </a:rPr>
              <a:t> </a:t>
            </a:r>
            <a:r>
              <a:rPr lang="en-US" sz="2800" dirty="0" err="1">
                <a:latin typeface="+mj-lt"/>
              </a:rPr>
              <a:t>Anand</a:t>
            </a:r>
            <a:r>
              <a:rPr lang="en-US" sz="2800" dirty="0">
                <a:latin typeface="+mj-lt"/>
              </a:rPr>
              <a:t> </a:t>
            </a:r>
            <a:r>
              <a:rPr lang="en-US" sz="2800" dirty="0" err="1" smtClean="0">
                <a:latin typeface="+mj-lt"/>
              </a:rPr>
              <a:t>Teelucksingh</a:t>
            </a:r>
            <a:r>
              <a:rPr lang="en-US" sz="2800" dirty="0">
                <a:latin typeface="+mj-lt"/>
              </a:rPr>
              <a:t> </a:t>
            </a:r>
            <a:r>
              <a:rPr lang="en-US" sz="2800" dirty="0" smtClean="0">
                <a:latin typeface="+mj-lt"/>
              </a:rPr>
              <a:t>LACRLO                          	       Fatima </a:t>
            </a:r>
            <a:r>
              <a:rPr lang="en-US" sz="2800" dirty="0" err="1" smtClean="0">
                <a:latin typeface="+mj-lt"/>
              </a:rPr>
              <a:t>Cambronero</a:t>
            </a:r>
            <a:r>
              <a:rPr lang="en-US" sz="2800" dirty="0" smtClean="0">
                <a:latin typeface="+mj-lt"/>
              </a:rPr>
              <a:t> LACRALO</a:t>
            </a:r>
          </a:p>
          <a:p>
            <a:pPr algn="l"/>
            <a:r>
              <a:rPr lang="en-US" sz="2800" dirty="0" smtClean="0"/>
              <a:t>	      Miguel Estrada</a:t>
            </a:r>
            <a:r>
              <a:rPr lang="en-US" sz="2800" dirty="0"/>
              <a:t> </a:t>
            </a:r>
            <a:r>
              <a:rPr lang="en-US" sz="2800" dirty="0" smtClean="0"/>
              <a:t>NIC .</a:t>
            </a:r>
            <a:r>
              <a:rPr lang="en-US" sz="2800" dirty="0" err="1" smtClean="0"/>
              <a:t>ar</a:t>
            </a:r>
            <a:endParaRPr lang="en-US" sz="2800" dirty="0"/>
          </a:p>
          <a:p>
            <a:pPr lvl="8"/>
            <a:r>
              <a:rPr lang="en-US" sz="2800" dirty="0"/>
              <a:t>	 </a:t>
            </a:r>
            <a:endParaRPr lang="en-US" sz="2800" dirty="0">
              <a:latin typeface="+mj-lt"/>
            </a:endParaRPr>
          </a:p>
          <a:p>
            <a:pPr marL="342900" indent="-342900" algn="l">
              <a:buFont typeface="Arial"/>
              <a:buChar char="•"/>
            </a:pPr>
            <a:endParaRPr lang="en-US" sz="2800" dirty="0"/>
          </a:p>
          <a:p>
            <a:pPr algn="l"/>
            <a:endParaRPr lang="en-US" sz="2800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685800"/>
            <a:ext cx="1898571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Georgia"/>
                <a:cs typeface="Georgia"/>
              </a:rPr>
              <a:t>___________</a:t>
            </a:r>
          </a:p>
        </p:txBody>
      </p:sp>
    </p:spTree>
    <p:extLst>
      <p:ext uri="{BB962C8B-B14F-4D97-AF65-F5344CB8AC3E}">
        <p14:creationId xmlns:p14="http://schemas.microsoft.com/office/powerpoint/2010/main" val="11950622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Online Participation </a:t>
            </a:r>
            <a:endParaRPr lang="en-US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7691" y="1462527"/>
            <a:ext cx="7814161" cy="3485877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pPr algn="l"/>
            <a:r>
              <a:rPr lang="en-US" sz="2800" dirty="0">
                <a:latin typeface="+mj-lt"/>
              </a:rPr>
              <a:t>To promote online participation tools for economic stakeholders in the region through newsletters, mailing list and other relevant and efficient means. 	 </a:t>
            </a:r>
          </a:p>
          <a:p>
            <a:pPr marL="342900" indent="-342900" algn="l">
              <a:buFont typeface="Arial"/>
              <a:buChar char="•"/>
            </a:pPr>
            <a:endParaRPr lang="en-US" sz="2800" dirty="0"/>
          </a:p>
          <a:p>
            <a:pPr algn="l"/>
            <a:r>
              <a:rPr lang="en-US" sz="2800" dirty="0"/>
              <a:t>Leaders: </a:t>
            </a:r>
            <a:r>
              <a:rPr lang="en-US" sz="2800" dirty="0" smtClean="0"/>
              <a:t> </a:t>
            </a:r>
            <a:r>
              <a:rPr lang="en-US" sz="2800" dirty="0" err="1" smtClean="0"/>
              <a:t>Dev</a:t>
            </a:r>
            <a:r>
              <a:rPr lang="en-US" sz="2800" dirty="0" smtClean="0"/>
              <a:t> </a:t>
            </a:r>
            <a:r>
              <a:rPr lang="en-US" sz="2800" dirty="0" err="1"/>
              <a:t>Anand</a:t>
            </a:r>
            <a:r>
              <a:rPr lang="en-US" sz="2800" dirty="0"/>
              <a:t> </a:t>
            </a:r>
            <a:r>
              <a:rPr lang="en-US" sz="2800" dirty="0" err="1"/>
              <a:t>Teelucksingh</a:t>
            </a:r>
            <a:r>
              <a:rPr lang="en-US" sz="2800" dirty="0"/>
              <a:t> LACRLO </a:t>
            </a:r>
            <a:endParaRPr lang="en-US" sz="2800" dirty="0" smtClean="0"/>
          </a:p>
          <a:p>
            <a:pPr algn="l"/>
            <a:r>
              <a:rPr lang="en-US" sz="2800" dirty="0"/>
              <a:t> </a:t>
            </a:r>
            <a:r>
              <a:rPr lang="en-US" sz="2800" dirty="0" smtClean="0"/>
              <a:t>             Fatima </a:t>
            </a:r>
            <a:r>
              <a:rPr lang="en-US" sz="2800" dirty="0" err="1"/>
              <a:t>Cambronero</a:t>
            </a:r>
            <a:r>
              <a:rPr lang="en-US" sz="2800" dirty="0"/>
              <a:t> LACRALO</a:t>
            </a:r>
          </a:p>
          <a:p>
            <a:pPr algn="l"/>
            <a:endParaRPr lang="en-US" sz="2800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685800"/>
            <a:ext cx="1898571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Georgia"/>
                <a:cs typeface="Georgia"/>
              </a:rPr>
              <a:t>___________</a:t>
            </a:r>
          </a:p>
        </p:txBody>
      </p:sp>
    </p:spTree>
    <p:extLst>
      <p:ext uri="{BB962C8B-B14F-4D97-AF65-F5344CB8AC3E}">
        <p14:creationId xmlns:p14="http://schemas.microsoft.com/office/powerpoint/2010/main" val="36482725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76200" y="1534782"/>
            <a:ext cx="6530280" cy="5399418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 marL="373380" indent="-240030" algn="l" rtl="0" fontAlgn="base">
              <a:spcBef>
                <a:spcPts val="1428"/>
              </a:spcBef>
              <a:spcAft>
                <a:spcPct val="0"/>
              </a:spcAft>
              <a:buSzPct val="120000"/>
              <a:buFont typeface="Gill Sans" charset="0"/>
              <a:buChar char="•"/>
              <a:defRPr sz="2800">
                <a:solidFill>
                  <a:schemeClr val="tx2"/>
                </a:solidFill>
                <a:latin typeface="Georgia"/>
                <a:ea typeface="+mn-ea"/>
                <a:cs typeface="Georgia"/>
                <a:sym typeface="Gill Sans" charset="0"/>
              </a:defRPr>
            </a:lvl1pPr>
            <a:lvl2pPr marL="560070" indent="-240030" algn="l" rtl="0" fontAlgn="base">
              <a:spcBef>
                <a:spcPts val="1428"/>
              </a:spcBef>
              <a:spcAft>
                <a:spcPct val="0"/>
              </a:spcAft>
              <a:buSzPct val="66000"/>
              <a:buFont typeface="Courier New"/>
              <a:buChar char="o"/>
              <a:defRPr sz="2400">
                <a:solidFill>
                  <a:schemeClr val="tx2"/>
                </a:solidFill>
                <a:latin typeface="Georgia"/>
                <a:ea typeface="+mn-ea"/>
                <a:cs typeface="Georgia"/>
                <a:sym typeface="Gill Sans" charset="0"/>
              </a:defRPr>
            </a:lvl2pPr>
            <a:lvl3pPr marL="746760" indent="-240030" algn="l" rtl="0" fontAlgn="base">
              <a:spcBef>
                <a:spcPts val="1428"/>
              </a:spcBef>
              <a:spcAft>
                <a:spcPct val="0"/>
              </a:spcAft>
              <a:buSzPct val="100000"/>
              <a:buFont typeface="Wingdings" charset="2"/>
              <a:buChar char="§"/>
              <a:defRPr sz="2000">
                <a:solidFill>
                  <a:schemeClr val="tx2"/>
                </a:solidFill>
                <a:latin typeface="Georgia"/>
                <a:ea typeface="+mn-ea"/>
                <a:cs typeface="Georgia"/>
                <a:sym typeface="Gill Sans" charset="0"/>
              </a:defRPr>
            </a:lvl3pPr>
            <a:lvl4pPr marL="933450" indent="-240030" algn="l" rtl="0" fontAlgn="base">
              <a:spcBef>
                <a:spcPts val="1428"/>
              </a:spcBef>
              <a:spcAft>
                <a:spcPct val="0"/>
              </a:spcAft>
              <a:buSzPct val="55000"/>
              <a:buFont typeface="Wingdings" charset="2"/>
              <a:buChar char="§"/>
              <a:defRPr sz="2000">
                <a:solidFill>
                  <a:schemeClr val="tx2"/>
                </a:solidFill>
                <a:latin typeface="Georgia"/>
                <a:ea typeface="+mn-ea"/>
                <a:cs typeface="Georgia"/>
                <a:sym typeface="Gill Sans" charset="0"/>
              </a:defRPr>
            </a:lvl4pPr>
            <a:lvl5pPr marL="1120140" indent="-240030" algn="l" rtl="0" fontAlgn="base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2"/>
                </a:solidFill>
                <a:latin typeface="Georgia"/>
                <a:ea typeface="+mn-ea"/>
                <a:cs typeface="Georgia"/>
                <a:sym typeface="Gill Sans" charset="0"/>
              </a:defRPr>
            </a:lvl5pPr>
            <a:lvl6pPr marL="1312164" indent="-240030" algn="l" rtl="0" fontAlgn="base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6pPr>
            <a:lvl7pPr marL="1504188" indent="-240030" algn="l" rtl="0" fontAlgn="base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7pPr>
            <a:lvl8pPr marL="1696212" indent="-240030" algn="l" rtl="0" fontAlgn="base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8pPr>
            <a:lvl9pPr marL="1888236" indent="-240030" algn="l" rtl="0" fontAlgn="base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9pPr>
          </a:lstStyle>
          <a:p>
            <a:pPr marL="519113" lvl="2" indent="-285750">
              <a:spcBef>
                <a:spcPts val="1200"/>
              </a:spcBef>
              <a:spcAft>
                <a:spcPts val="600"/>
              </a:spcAft>
              <a:buClr>
                <a:srgbClr val="1B75B8"/>
              </a:buClr>
              <a:buSzPct val="125000"/>
              <a:buFont typeface="Lucida Grande"/>
              <a:buChar char="+"/>
            </a:pPr>
            <a:endParaRPr lang="es-ES" spc="-40" dirty="0">
              <a:solidFill>
                <a:srgbClr val="0B153C"/>
              </a:solidFill>
              <a:latin typeface="Helvetica Neue Light"/>
              <a:cs typeface="Helvetica Neue Light"/>
            </a:endParaRPr>
          </a:p>
        </p:txBody>
      </p:sp>
      <p:sp>
        <p:nvSpPr>
          <p:cNvPr id="4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04800" y="3048000"/>
            <a:ext cx="8315326" cy="1943100"/>
          </a:xfrm>
        </p:spPr>
        <p:txBody>
          <a:bodyPr/>
          <a:lstStyle/>
          <a:p>
            <a:r>
              <a:rPr lang="en-US" dirty="0" smtClean="0"/>
              <a:t>DNS </a:t>
            </a:r>
            <a:r>
              <a:rPr lang="en-US" dirty="0"/>
              <a:t>Capacity </a:t>
            </a:r>
            <a:r>
              <a:rPr lang="en-US" dirty="0" smtClean="0"/>
              <a:t>Building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605798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8606" y="1424040"/>
            <a:ext cx="8388813" cy="4963204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pPr algn="just"/>
            <a:r>
              <a:rPr lang="en-US" dirty="0" smtClean="0">
                <a:latin typeface="+mj-lt"/>
              </a:rPr>
              <a:t>To articulate </a:t>
            </a:r>
            <a:r>
              <a:rPr lang="en-US" dirty="0">
                <a:latin typeface="+mj-lt"/>
              </a:rPr>
              <a:t>and deepen the organization of stability, security and resiliency of the DNS capacity building workshops in coordination with </a:t>
            </a:r>
            <a:r>
              <a:rPr lang="en-US" dirty="0" err="1">
                <a:latin typeface="+mj-lt"/>
              </a:rPr>
              <a:t>ccTLDs</a:t>
            </a:r>
            <a:r>
              <a:rPr lang="en-US" dirty="0">
                <a:latin typeface="+mj-lt"/>
              </a:rPr>
              <a:t>, LACTLD and LACNIC </a:t>
            </a:r>
            <a:endParaRPr lang="en-US" dirty="0" smtClean="0">
              <a:latin typeface="+mj-lt"/>
            </a:endParaRPr>
          </a:p>
          <a:p>
            <a:pPr algn="just"/>
            <a:endParaRPr lang="en-US" sz="3200" dirty="0" smtClean="0">
              <a:latin typeface="+mj-lt"/>
            </a:endParaRPr>
          </a:p>
          <a:p>
            <a:pPr algn="l"/>
            <a:r>
              <a:rPr lang="en-US" dirty="0" smtClean="0">
                <a:ea typeface="Cambria"/>
                <a:cs typeface="Cambria"/>
              </a:rPr>
              <a:t>Leaders:   Christian </a:t>
            </a:r>
            <a:r>
              <a:rPr lang="en-US" dirty="0">
                <a:ea typeface="Cambria"/>
                <a:cs typeface="Cambria"/>
              </a:rPr>
              <a:t>O'Flaherty - ISOC</a:t>
            </a:r>
          </a:p>
          <a:p>
            <a:pPr algn="l"/>
            <a:r>
              <a:rPr lang="en-US" dirty="0" smtClean="0">
                <a:ea typeface="Cambria"/>
                <a:cs typeface="Cambria"/>
              </a:rPr>
              <a:t>               Gonzalo </a:t>
            </a:r>
            <a:r>
              <a:rPr lang="en-US" dirty="0">
                <a:ea typeface="Cambria"/>
                <a:cs typeface="Cambria"/>
              </a:rPr>
              <a:t>Romero – </a:t>
            </a:r>
            <a:r>
              <a:rPr lang="en-US" dirty="0" err="1">
                <a:ea typeface="Cambria"/>
                <a:cs typeface="Cambria"/>
              </a:rPr>
              <a:t>ccTLD</a:t>
            </a:r>
            <a:r>
              <a:rPr lang="en-US" dirty="0">
                <a:ea typeface="Cambria"/>
                <a:cs typeface="Cambria"/>
              </a:rPr>
              <a:t> .co</a:t>
            </a:r>
          </a:p>
          <a:p>
            <a:pPr algn="l"/>
            <a:r>
              <a:rPr lang="en-US" dirty="0" smtClean="0">
                <a:ea typeface="Cambria"/>
                <a:cs typeface="Cambria"/>
              </a:rPr>
              <a:t>               Carolina </a:t>
            </a:r>
            <a:r>
              <a:rPr lang="en-US" dirty="0" err="1">
                <a:ea typeface="Cambria"/>
                <a:cs typeface="Cambria"/>
              </a:rPr>
              <a:t>Aguerre</a:t>
            </a:r>
            <a:r>
              <a:rPr lang="en-US" dirty="0">
                <a:ea typeface="Cambria"/>
                <a:cs typeface="Cambria"/>
              </a:rPr>
              <a:t> </a:t>
            </a:r>
            <a:r>
              <a:rPr lang="en-US" dirty="0" smtClean="0">
                <a:ea typeface="Cambria"/>
                <a:cs typeface="Cambria"/>
              </a:rPr>
              <a:t>– LACTLD</a:t>
            </a:r>
          </a:p>
          <a:p>
            <a:pPr algn="l"/>
            <a:r>
              <a:rPr lang="en-US" dirty="0">
                <a:ea typeface="Cambria"/>
                <a:cs typeface="Cambria"/>
              </a:rPr>
              <a:t> </a:t>
            </a:r>
            <a:r>
              <a:rPr lang="en-US" dirty="0" smtClean="0">
                <a:ea typeface="Cambria"/>
                <a:cs typeface="Cambria"/>
              </a:rPr>
              <a:t>              Eduardo </a:t>
            </a:r>
            <a:r>
              <a:rPr lang="en-US" dirty="0" err="1">
                <a:ea typeface="Cambria"/>
                <a:cs typeface="Cambria"/>
              </a:rPr>
              <a:t>Santoyo</a:t>
            </a:r>
            <a:r>
              <a:rPr lang="en-US" dirty="0">
                <a:ea typeface="Cambria"/>
                <a:cs typeface="Cambria"/>
              </a:rPr>
              <a:t> – </a:t>
            </a:r>
            <a:r>
              <a:rPr lang="en-US" dirty="0" err="1">
                <a:ea typeface="Cambria"/>
                <a:cs typeface="Cambria"/>
              </a:rPr>
              <a:t>ccTLD</a:t>
            </a:r>
            <a:r>
              <a:rPr lang="en-US" dirty="0">
                <a:ea typeface="Cambria"/>
                <a:cs typeface="Cambria"/>
              </a:rPr>
              <a:t> .co</a:t>
            </a:r>
          </a:p>
          <a:p>
            <a:pPr algn="l"/>
            <a:r>
              <a:rPr lang="en-US" dirty="0" smtClean="0">
                <a:ea typeface="Cambria"/>
                <a:cs typeface="Cambria"/>
              </a:rPr>
              <a:t>               Olga </a:t>
            </a:r>
            <a:r>
              <a:rPr lang="en-US" dirty="0" err="1">
                <a:ea typeface="Cambria"/>
                <a:cs typeface="Cambria"/>
              </a:rPr>
              <a:t>Cavalli</a:t>
            </a:r>
            <a:r>
              <a:rPr lang="en-US" dirty="0">
                <a:ea typeface="Cambria"/>
                <a:cs typeface="Cambria"/>
              </a:rPr>
              <a:t> - GAC</a:t>
            </a:r>
            <a:endParaRPr lang="en-US" dirty="0"/>
          </a:p>
          <a:p>
            <a:pPr algn="just"/>
            <a:endParaRPr lang="en-US" sz="3200" dirty="0" smtClean="0">
              <a:latin typeface="+mj-lt"/>
            </a:endParaRPr>
          </a:p>
          <a:p>
            <a:pPr algn="just"/>
            <a:endParaRPr lang="en-US" sz="3200" dirty="0">
              <a:latin typeface="+mj-lt"/>
            </a:endParaRPr>
          </a:p>
          <a:p>
            <a:pPr algn="just"/>
            <a:endParaRPr lang="en-US" sz="32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685800"/>
            <a:ext cx="1898571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Georgia"/>
                <a:cs typeface="Georgia"/>
              </a:rPr>
              <a:t>___________</a:t>
            </a:r>
          </a:p>
        </p:txBody>
      </p:sp>
    </p:spTree>
    <p:extLst>
      <p:ext uri="{BB962C8B-B14F-4D97-AF65-F5344CB8AC3E}">
        <p14:creationId xmlns:p14="http://schemas.microsoft.com/office/powerpoint/2010/main" val="17475661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Activity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7080" y="1347064"/>
            <a:ext cx="8581218" cy="7548528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sz="1800" dirty="0">
                <a:latin typeface="+mj-lt"/>
                <a:ea typeface="Cambria"/>
                <a:cs typeface="Cambria"/>
              </a:rPr>
              <a:t>LACTLD  Tech </a:t>
            </a:r>
            <a:r>
              <a:rPr lang="en-US" sz="1800" dirty="0" smtClean="0">
                <a:latin typeface="+mj-lt"/>
                <a:ea typeface="Cambria"/>
                <a:cs typeface="Cambria"/>
              </a:rPr>
              <a:t>Workshop 3</a:t>
            </a:r>
            <a:r>
              <a:rPr lang="en-US" sz="1800" dirty="0">
                <a:latin typeface="+mj-lt"/>
                <a:ea typeface="Cambria"/>
                <a:cs typeface="Cambria"/>
              </a:rPr>
              <a:t>-6 September </a:t>
            </a:r>
          </a:p>
          <a:p>
            <a:pPr algn="l"/>
            <a:r>
              <a:rPr lang="en-US" sz="1800" dirty="0" smtClean="0">
                <a:latin typeface="+mj-lt"/>
                <a:ea typeface="Cambria"/>
                <a:cs typeface="Cambria"/>
              </a:rPr>
              <a:t>      Panama </a:t>
            </a:r>
            <a:r>
              <a:rPr lang="en-US" sz="1800" dirty="0">
                <a:latin typeface="+mj-lt"/>
                <a:ea typeface="Cambria"/>
                <a:cs typeface="Cambria"/>
              </a:rPr>
              <a:t>City, </a:t>
            </a:r>
            <a:r>
              <a:rPr lang="en-US" sz="1800" dirty="0" smtClean="0">
                <a:latin typeface="+mj-lt"/>
                <a:ea typeface="Cambria"/>
                <a:cs typeface="Cambria"/>
              </a:rPr>
              <a:t>Panama     http</a:t>
            </a:r>
            <a:r>
              <a:rPr lang="en-US" sz="1800" dirty="0">
                <a:latin typeface="+mj-lt"/>
                <a:ea typeface="Cambria"/>
                <a:cs typeface="Cambria"/>
              </a:rPr>
              <a:t>://</a:t>
            </a:r>
            <a:r>
              <a:rPr lang="en-US" sz="1800" dirty="0" err="1">
                <a:latin typeface="+mj-lt"/>
                <a:ea typeface="Cambria"/>
                <a:cs typeface="Cambria"/>
              </a:rPr>
              <a:t>goo.gl</a:t>
            </a:r>
            <a:r>
              <a:rPr lang="en-US" sz="1800" dirty="0">
                <a:latin typeface="+mj-lt"/>
                <a:ea typeface="Cambria"/>
                <a:cs typeface="Cambria"/>
              </a:rPr>
              <a:t>/</a:t>
            </a:r>
            <a:r>
              <a:rPr lang="en-US" sz="1800" dirty="0" smtClean="0">
                <a:latin typeface="+mj-lt"/>
                <a:ea typeface="Cambria"/>
                <a:cs typeface="Cambria"/>
              </a:rPr>
              <a:t>uMNI0C</a:t>
            </a:r>
          </a:p>
          <a:p>
            <a:pPr algn="l"/>
            <a:endParaRPr lang="en-US" sz="1800" dirty="0">
              <a:latin typeface="+mj-lt"/>
              <a:ea typeface="Cambria"/>
              <a:cs typeface="Cambria"/>
            </a:endParaRPr>
          </a:p>
          <a:p>
            <a:pPr marL="342900" indent="-342900" algn="l">
              <a:buFont typeface="Arial"/>
              <a:buChar char="•"/>
            </a:pPr>
            <a:r>
              <a:rPr lang="en-US" sz="1800" dirty="0">
                <a:latin typeface="+mj-lt"/>
              </a:rPr>
              <a:t>DNSSEC for ISPs workshop LACNIC 20 </a:t>
            </a:r>
            <a:br>
              <a:rPr lang="en-US" sz="1800" dirty="0">
                <a:latin typeface="+mj-lt"/>
              </a:rPr>
            </a:br>
            <a:r>
              <a:rPr lang="en-US" sz="1800" dirty="0">
                <a:latin typeface="+mj-lt"/>
              </a:rPr>
              <a:t>28/10 to 01/11 in </a:t>
            </a:r>
            <a:r>
              <a:rPr lang="en-US" sz="1800" dirty="0" smtClean="0">
                <a:latin typeface="+mj-lt"/>
              </a:rPr>
              <a:t>Curacao</a:t>
            </a:r>
            <a:r>
              <a:rPr lang="en-US" sz="1800" dirty="0">
                <a:latin typeface="+mj-lt"/>
              </a:rPr>
              <a:t> </a:t>
            </a:r>
            <a:r>
              <a:rPr lang="en-US" sz="1800" dirty="0" smtClean="0">
                <a:latin typeface="+mj-lt"/>
              </a:rPr>
              <a:t>  http</a:t>
            </a:r>
            <a:r>
              <a:rPr lang="en-US" sz="1800" dirty="0">
                <a:latin typeface="+mj-lt"/>
              </a:rPr>
              <a:t>://</a:t>
            </a:r>
            <a:r>
              <a:rPr lang="en-US" sz="1800" dirty="0" err="1">
                <a:latin typeface="+mj-lt"/>
              </a:rPr>
              <a:t>goo.gl</a:t>
            </a:r>
            <a:r>
              <a:rPr lang="en-US" sz="1800" dirty="0">
                <a:latin typeface="+mj-lt"/>
              </a:rPr>
              <a:t>/</a:t>
            </a:r>
            <a:r>
              <a:rPr lang="en-US" sz="1800" dirty="0" err="1" smtClean="0">
                <a:latin typeface="+mj-lt"/>
              </a:rPr>
              <a:t>ekBnRd</a:t>
            </a:r>
            <a:endParaRPr lang="en-US" sz="1800" dirty="0" smtClean="0">
              <a:latin typeface="+mj-lt"/>
            </a:endParaRPr>
          </a:p>
          <a:p>
            <a:pPr algn="l"/>
            <a:endParaRPr lang="en-US" sz="1800" dirty="0" smtClean="0">
              <a:latin typeface="+mj-lt"/>
            </a:endParaRPr>
          </a:p>
          <a:p>
            <a:pPr marL="342900" indent="-342900" algn="just">
              <a:buFont typeface="Arial"/>
              <a:buChar char="•"/>
            </a:pPr>
            <a:r>
              <a:rPr lang="en-US" sz="1800" dirty="0">
                <a:latin typeface="+mj-lt"/>
              </a:rPr>
              <a:t>The Project working group had a workshop in Montevideo, Uruguay and they conducted a Gap </a:t>
            </a:r>
            <a:r>
              <a:rPr lang="en-US" sz="1800" dirty="0" smtClean="0">
                <a:latin typeface="+mj-lt"/>
              </a:rPr>
              <a:t>Analysis </a:t>
            </a:r>
            <a:r>
              <a:rPr lang="en-US" sz="1800" dirty="0">
                <a:latin typeface="+mj-lt"/>
              </a:rPr>
              <a:t>about the DNS capacity building in the </a:t>
            </a:r>
            <a:r>
              <a:rPr lang="en-US" sz="1800" dirty="0" smtClean="0">
                <a:latin typeface="+mj-lt"/>
              </a:rPr>
              <a:t>region. </a:t>
            </a:r>
            <a:r>
              <a:rPr lang="en-US" sz="1800" dirty="0">
                <a:latin typeface="+mj-lt"/>
              </a:rPr>
              <a:t>The group came up with  a coordinated schedule of  DNS capacity </a:t>
            </a:r>
            <a:r>
              <a:rPr lang="en-US" sz="1800" dirty="0" smtClean="0">
                <a:latin typeface="+mj-lt"/>
              </a:rPr>
              <a:t>building.   </a:t>
            </a:r>
          </a:p>
          <a:p>
            <a:pPr algn="just"/>
            <a:r>
              <a:rPr lang="en-US" sz="1800" dirty="0">
                <a:latin typeface="+mj-lt"/>
              </a:rPr>
              <a:t> </a:t>
            </a:r>
            <a:r>
              <a:rPr lang="en-US" sz="1800" dirty="0" smtClean="0">
                <a:latin typeface="+mj-lt"/>
              </a:rPr>
              <a:t>     http</a:t>
            </a:r>
            <a:r>
              <a:rPr lang="en-US" sz="1800" dirty="0">
                <a:latin typeface="+mj-lt"/>
              </a:rPr>
              <a:t>://</a:t>
            </a:r>
            <a:r>
              <a:rPr lang="en-US" sz="1800" dirty="0" err="1">
                <a:latin typeface="+mj-lt"/>
              </a:rPr>
              <a:t>goo.gl</a:t>
            </a:r>
            <a:r>
              <a:rPr lang="en-US" sz="1800" dirty="0">
                <a:latin typeface="+mj-lt"/>
              </a:rPr>
              <a:t>/</a:t>
            </a:r>
            <a:r>
              <a:rPr lang="en-US" sz="1800" dirty="0" err="1">
                <a:latin typeface="+mj-lt"/>
              </a:rPr>
              <a:t>JUVYsCWorshop</a:t>
            </a:r>
            <a:r>
              <a:rPr lang="en-US" sz="1800" dirty="0">
                <a:latin typeface="+mj-lt"/>
              </a:rPr>
              <a:t> </a:t>
            </a:r>
            <a:r>
              <a:rPr lang="en-US" sz="1800" dirty="0" smtClean="0">
                <a:latin typeface="+mj-lt"/>
              </a:rPr>
              <a:t> </a:t>
            </a:r>
          </a:p>
          <a:p>
            <a:pPr marL="342900" indent="-342900" algn="just">
              <a:buFont typeface="Arial"/>
              <a:buChar char="•"/>
            </a:pPr>
            <a:endParaRPr lang="en-US" sz="1800" dirty="0">
              <a:latin typeface="+mj-lt"/>
              <a:ea typeface="Cambria"/>
              <a:cs typeface="Cambria"/>
            </a:endParaRPr>
          </a:p>
          <a:p>
            <a:pPr marL="342900" indent="-342900" algn="just">
              <a:buFont typeface="Arial"/>
              <a:buChar char="•"/>
            </a:pPr>
            <a:r>
              <a:rPr lang="en-US" sz="1800" dirty="0">
                <a:latin typeface="+mj-lt"/>
              </a:rPr>
              <a:t>CSIRT, DNSSEC, RPKI, </a:t>
            </a:r>
            <a:r>
              <a:rPr lang="en-US" sz="1800" dirty="0" smtClean="0">
                <a:latin typeface="+mj-lt"/>
              </a:rPr>
              <a:t>BGP LACNIC 21 6</a:t>
            </a:r>
            <a:r>
              <a:rPr lang="en-US" sz="1800" dirty="0">
                <a:latin typeface="+mj-lt"/>
              </a:rPr>
              <a:t>-7 </a:t>
            </a:r>
            <a:r>
              <a:rPr lang="en-US" sz="1800" dirty="0" smtClean="0">
                <a:latin typeface="+mj-lt"/>
              </a:rPr>
              <a:t>May Cancun</a:t>
            </a:r>
            <a:r>
              <a:rPr lang="en-US" sz="1800" dirty="0">
                <a:latin typeface="+mj-lt"/>
              </a:rPr>
              <a:t>, Mexico</a:t>
            </a:r>
            <a:br>
              <a:rPr lang="en-US" sz="1800" dirty="0">
                <a:latin typeface="+mj-lt"/>
              </a:rPr>
            </a:br>
            <a:r>
              <a:rPr lang="en-US" sz="1800" dirty="0" smtClean="0">
                <a:latin typeface="+mj-lt"/>
              </a:rPr>
              <a:t>http</a:t>
            </a:r>
            <a:r>
              <a:rPr lang="en-US" sz="1800" dirty="0">
                <a:latin typeface="+mj-lt"/>
              </a:rPr>
              <a:t>://</a:t>
            </a:r>
            <a:r>
              <a:rPr lang="en-US" sz="1800" dirty="0" err="1">
                <a:latin typeface="+mj-lt"/>
              </a:rPr>
              <a:t>goo.gl</a:t>
            </a:r>
            <a:r>
              <a:rPr lang="en-US" sz="1800" dirty="0">
                <a:latin typeface="+mj-lt"/>
              </a:rPr>
              <a:t>/</a:t>
            </a:r>
            <a:r>
              <a:rPr lang="en-US" sz="1800" dirty="0" err="1">
                <a:latin typeface="+mj-lt"/>
              </a:rPr>
              <a:t>JUVYsC</a:t>
            </a:r>
            <a:r>
              <a:rPr lang="en-US" sz="1800" dirty="0">
                <a:latin typeface="+mj-lt"/>
              </a:rPr>
              <a:t/>
            </a:r>
            <a:br>
              <a:rPr lang="en-US" sz="1800" dirty="0">
                <a:latin typeface="+mj-lt"/>
              </a:rPr>
            </a:br>
            <a:endParaRPr lang="en-US" sz="1800" dirty="0" smtClean="0">
              <a:latin typeface="+mj-lt"/>
            </a:endParaRPr>
          </a:p>
          <a:p>
            <a:pPr marL="342900" indent="-342900" algn="just">
              <a:buFont typeface="Arial"/>
              <a:buChar char="•"/>
            </a:pPr>
            <a:r>
              <a:rPr lang="en-US" sz="1800" dirty="0">
                <a:latin typeface="+mj-lt"/>
              </a:rPr>
              <a:t>LACTLD  Tech </a:t>
            </a:r>
            <a:r>
              <a:rPr lang="en-US" sz="1800" dirty="0" smtClean="0">
                <a:latin typeface="+mj-lt"/>
              </a:rPr>
              <a:t>Workshop 30 </a:t>
            </a:r>
            <a:r>
              <a:rPr lang="en-US" sz="1800" dirty="0">
                <a:latin typeface="+mj-lt"/>
              </a:rPr>
              <a:t>September </a:t>
            </a:r>
            <a:r>
              <a:rPr lang="en-US" sz="1800" dirty="0" smtClean="0">
                <a:latin typeface="+mj-lt"/>
              </a:rPr>
              <a:t> Sao </a:t>
            </a:r>
            <a:r>
              <a:rPr lang="en-US" sz="1800" dirty="0">
                <a:latin typeface="+mj-lt"/>
              </a:rPr>
              <a:t>Paulo, </a:t>
            </a:r>
            <a:r>
              <a:rPr lang="en-US" sz="1800" dirty="0" err="1">
                <a:latin typeface="+mj-lt"/>
              </a:rPr>
              <a:t>Brasil</a:t>
            </a:r>
            <a:r>
              <a:rPr lang="en-US" sz="1800" dirty="0">
                <a:latin typeface="+mj-lt"/>
              </a:rPr>
              <a:t/>
            </a:r>
            <a:br>
              <a:rPr lang="en-US" sz="1800" dirty="0">
                <a:latin typeface="+mj-lt"/>
              </a:rPr>
            </a:br>
            <a:r>
              <a:rPr lang="en-US" sz="1800" dirty="0" smtClean="0">
                <a:latin typeface="+mj-lt"/>
              </a:rPr>
              <a:t>http</a:t>
            </a:r>
            <a:r>
              <a:rPr lang="en-US" sz="1800" dirty="0">
                <a:latin typeface="+mj-lt"/>
              </a:rPr>
              <a:t>://</a:t>
            </a:r>
            <a:r>
              <a:rPr lang="en-US" sz="1800" dirty="0" err="1">
                <a:latin typeface="+mj-lt"/>
              </a:rPr>
              <a:t>goo.gl</a:t>
            </a:r>
            <a:r>
              <a:rPr lang="en-US" sz="1800" dirty="0">
                <a:latin typeface="+mj-lt"/>
              </a:rPr>
              <a:t>/Utov6Y </a:t>
            </a:r>
            <a:r>
              <a:rPr lang="en-US" sz="2000" dirty="0">
                <a:latin typeface="+mj-lt"/>
              </a:rPr>
              <a:t/>
            </a:r>
            <a:br>
              <a:rPr lang="en-US" sz="2000" dirty="0">
                <a:latin typeface="+mj-lt"/>
              </a:rPr>
            </a:br>
            <a:endParaRPr lang="en-US" sz="2000" dirty="0" smtClean="0">
              <a:latin typeface="+mj-lt"/>
              <a:ea typeface="Cambria"/>
              <a:cs typeface="Cambria"/>
            </a:endParaRPr>
          </a:p>
          <a:p>
            <a:pPr algn="l"/>
            <a:endParaRPr lang="en-US" sz="2000" dirty="0"/>
          </a:p>
          <a:p>
            <a:pPr algn="l"/>
            <a:endParaRPr lang="en-US" sz="2000" dirty="0" smtClean="0"/>
          </a:p>
          <a:p>
            <a:pPr algn="l"/>
            <a:endParaRPr lang="en-US" sz="2000" dirty="0" smtClean="0"/>
          </a:p>
          <a:p>
            <a:pPr algn="l"/>
            <a:endParaRPr lang="en-US" sz="2000" dirty="0">
              <a:latin typeface="+mj-lt"/>
            </a:endParaRPr>
          </a:p>
          <a:p>
            <a:pPr algn="l"/>
            <a:endParaRPr lang="en-US" sz="2000" dirty="0">
              <a:latin typeface="+mj-lt"/>
            </a:endParaRPr>
          </a:p>
          <a:p>
            <a:pPr algn="l"/>
            <a:endParaRPr lang="en-US" sz="2000" dirty="0" smtClean="0">
              <a:latin typeface="+mj-lt"/>
            </a:endParaRPr>
          </a:p>
          <a:p>
            <a:pPr algn="l"/>
            <a:endParaRPr lang="en-US" sz="2000" dirty="0">
              <a:latin typeface="+mj-lt"/>
            </a:endParaRPr>
          </a:p>
          <a:p>
            <a:pPr algn="l"/>
            <a:endParaRPr lang="en-US" sz="3600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685800"/>
            <a:ext cx="1898571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Georgia"/>
                <a:cs typeface="Georgia"/>
              </a:rPr>
              <a:t>___________</a:t>
            </a:r>
          </a:p>
        </p:txBody>
      </p:sp>
    </p:spTree>
    <p:extLst>
      <p:ext uri="{BB962C8B-B14F-4D97-AF65-F5344CB8AC3E}">
        <p14:creationId xmlns:p14="http://schemas.microsoft.com/office/powerpoint/2010/main" val="12851589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76200" y="1534782"/>
            <a:ext cx="6530280" cy="5399418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 marL="373380" indent="-240030" algn="l" rtl="0" fontAlgn="base">
              <a:spcBef>
                <a:spcPts val="1428"/>
              </a:spcBef>
              <a:spcAft>
                <a:spcPct val="0"/>
              </a:spcAft>
              <a:buSzPct val="120000"/>
              <a:buFont typeface="Gill Sans" charset="0"/>
              <a:buChar char="•"/>
              <a:defRPr sz="2800">
                <a:solidFill>
                  <a:schemeClr val="tx2"/>
                </a:solidFill>
                <a:latin typeface="Georgia"/>
                <a:ea typeface="+mn-ea"/>
                <a:cs typeface="Georgia"/>
                <a:sym typeface="Gill Sans" charset="0"/>
              </a:defRPr>
            </a:lvl1pPr>
            <a:lvl2pPr marL="560070" indent="-240030" algn="l" rtl="0" fontAlgn="base">
              <a:spcBef>
                <a:spcPts val="1428"/>
              </a:spcBef>
              <a:spcAft>
                <a:spcPct val="0"/>
              </a:spcAft>
              <a:buSzPct val="66000"/>
              <a:buFont typeface="Courier New"/>
              <a:buChar char="o"/>
              <a:defRPr sz="2400">
                <a:solidFill>
                  <a:schemeClr val="tx2"/>
                </a:solidFill>
                <a:latin typeface="Georgia"/>
                <a:ea typeface="+mn-ea"/>
                <a:cs typeface="Georgia"/>
                <a:sym typeface="Gill Sans" charset="0"/>
              </a:defRPr>
            </a:lvl2pPr>
            <a:lvl3pPr marL="746760" indent="-240030" algn="l" rtl="0" fontAlgn="base">
              <a:spcBef>
                <a:spcPts val="1428"/>
              </a:spcBef>
              <a:spcAft>
                <a:spcPct val="0"/>
              </a:spcAft>
              <a:buSzPct val="100000"/>
              <a:buFont typeface="Wingdings" charset="2"/>
              <a:buChar char="§"/>
              <a:defRPr sz="2000">
                <a:solidFill>
                  <a:schemeClr val="tx2"/>
                </a:solidFill>
                <a:latin typeface="Georgia"/>
                <a:ea typeface="+mn-ea"/>
                <a:cs typeface="Georgia"/>
                <a:sym typeface="Gill Sans" charset="0"/>
              </a:defRPr>
            </a:lvl3pPr>
            <a:lvl4pPr marL="933450" indent="-240030" algn="l" rtl="0" fontAlgn="base">
              <a:spcBef>
                <a:spcPts val="1428"/>
              </a:spcBef>
              <a:spcAft>
                <a:spcPct val="0"/>
              </a:spcAft>
              <a:buSzPct val="55000"/>
              <a:buFont typeface="Wingdings" charset="2"/>
              <a:buChar char="§"/>
              <a:defRPr sz="2000">
                <a:solidFill>
                  <a:schemeClr val="tx2"/>
                </a:solidFill>
                <a:latin typeface="Georgia"/>
                <a:ea typeface="+mn-ea"/>
                <a:cs typeface="Georgia"/>
                <a:sym typeface="Gill Sans" charset="0"/>
              </a:defRPr>
            </a:lvl4pPr>
            <a:lvl5pPr marL="1120140" indent="-240030" algn="l" rtl="0" fontAlgn="base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2"/>
                </a:solidFill>
                <a:latin typeface="Georgia"/>
                <a:ea typeface="+mn-ea"/>
                <a:cs typeface="Georgia"/>
                <a:sym typeface="Gill Sans" charset="0"/>
              </a:defRPr>
            </a:lvl5pPr>
            <a:lvl6pPr marL="1312164" indent="-240030" algn="l" rtl="0" fontAlgn="base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6pPr>
            <a:lvl7pPr marL="1504188" indent="-240030" algn="l" rtl="0" fontAlgn="base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7pPr>
            <a:lvl8pPr marL="1696212" indent="-240030" algn="l" rtl="0" fontAlgn="base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8pPr>
            <a:lvl9pPr marL="1888236" indent="-240030" algn="l" rtl="0" fontAlgn="base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9pPr>
          </a:lstStyle>
          <a:p>
            <a:pPr marL="519113" lvl="2" indent="-285750">
              <a:spcBef>
                <a:spcPts val="1200"/>
              </a:spcBef>
              <a:spcAft>
                <a:spcPts val="600"/>
              </a:spcAft>
              <a:buClr>
                <a:srgbClr val="1B75B8"/>
              </a:buClr>
              <a:buSzPct val="125000"/>
              <a:buFont typeface="Lucida Grande"/>
              <a:buChar char="+"/>
            </a:pPr>
            <a:endParaRPr lang="es-ES" spc="-40" dirty="0">
              <a:solidFill>
                <a:srgbClr val="0B153C"/>
              </a:solidFill>
              <a:latin typeface="Helvetica Neue Light"/>
              <a:cs typeface="Helvetica Neue Light"/>
            </a:endParaRPr>
          </a:p>
        </p:txBody>
      </p:sp>
      <p:sp>
        <p:nvSpPr>
          <p:cNvPr id="6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81000" y="2857500"/>
            <a:ext cx="8315326" cy="1943100"/>
          </a:xfrm>
        </p:spPr>
        <p:txBody>
          <a:bodyPr/>
          <a:lstStyle/>
          <a:p>
            <a:r>
              <a:rPr lang="en-US" dirty="0" smtClean="0"/>
              <a:t>LAC Space in ICANN meetings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537118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Merged as one project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7080" y="1347064"/>
            <a:ext cx="8581218" cy="5578757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pPr algn="just"/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>
                <a:latin typeface="+mj-lt"/>
              </a:rPr>
              <a:t>4.2.1 To create a Lac Space in the main working groups in ICANN meeting in order for regional economic stakeholders to make specific presentation of the business related topics to the region. </a:t>
            </a:r>
            <a:endParaRPr lang="en-US" sz="2000" dirty="0" smtClean="0">
              <a:latin typeface="+mj-lt"/>
            </a:endParaRPr>
          </a:p>
          <a:p>
            <a:pPr algn="just"/>
            <a:endParaRPr lang="en-US" sz="2000" dirty="0">
              <a:latin typeface="+mj-lt"/>
            </a:endParaRPr>
          </a:p>
          <a:p>
            <a:pPr algn="just"/>
            <a:r>
              <a:rPr lang="en-US" sz="2000" dirty="0" smtClean="0">
                <a:latin typeface="+mj-lt"/>
              </a:rPr>
              <a:t>4.2.2 </a:t>
            </a:r>
            <a:r>
              <a:rPr lang="en-US" sz="2000" dirty="0">
                <a:latin typeface="+mj-lt"/>
              </a:rPr>
              <a:t>To create a permanent Lac Space for and about the business community in LAC as a gathering point for economic </a:t>
            </a:r>
            <a:r>
              <a:rPr lang="en-US" sz="2000" dirty="0" smtClean="0">
                <a:latin typeface="+mj-lt"/>
              </a:rPr>
              <a:t>stakeholders </a:t>
            </a:r>
            <a:r>
              <a:rPr lang="en-US" sz="2000" dirty="0">
                <a:latin typeface="+mj-lt"/>
              </a:rPr>
              <a:t>and also as a reference to meet </a:t>
            </a:r>
            <a:r>
              <a:rPr lang="en-US" sz="2000" dirty="0" smtClean="0">
                <a:latin typeface="+mj-lt"/>
              </a:rPr>
              <a:t>other </a:t>
            </a:r>
            <a:r>
              <a:rPr lang="en-US" sz="2000" dirty="0">
                <a:latin typeface="+mj-lt"/>
              </a:rPr>
              <a:t>stakeholders that are nor from region. </a:t>
            </a:r>
            <a:endParaRPr lang="en-US" sz="2000" dirty="0" smtClean="0">
              <a:latin typeface="+mj-lt"/>
              <a:ea typeface="Cambria"/>
              <a:cs typeface="Cambria"/>
            </a:endParaRPr>
          </a:p>
          <a:p>
            <a:pPr algn="l"/>
            <a:endParaRPr lang="en-US" sz="2000" dirty="0"/>
          </a:p>
          <a:p>
            <a:pPr algn="l"/>
            <a:r>
              <a:rPr lang="en-US" sz="1800" dirty="0" smtClean="0">
                <a:latin typeface="+mj-lt"/>
              </a:rPr>
              <a:t>Leaders:     </a:t>
            </a:r>
            <a:r>
              <a:rPr lang="en-US" sz="2000" dirty="0" smtClean="0">
                <a:latin typeface="+mj-lt"/>
              </a:rPr>
              <a:t>Gabriela </a:t>
            </a:r>
            <a:r>
              <a:rPr lang="en-US" sz="2000" dirty="0" err="1">
                <a:latin typeface="+mj-lt"/>
              </a:rPr>
              <a:t>Szlak</a:t>
            </a:r>
            <a:endParaRPr lang="en-US" sz="2000" dirty="0">
              <a:latin typeface="+mj-lt"/>
            </a:endParaRPr>
          </a:p>
          <a:p>
            <a:pPr algn="l"/>
            <a:r>
              <a:rPr lang="en-US" sz="2000" dirty="0">
                <a:latin typeface="+mj-lt"/>
              </a:rPr>
              <a:t>	 </a:t>
            </a:r>
            <a:r>
              <a:rPr lang="en-US" sz="2000" dirty="0" smtClean="0">
                <a:latin typeface="+mj-lt"/>
              </a:rPr>
              <a:t>   Vanda </a:t>
            </a:r>
            <a:r>
              <a:rPr lang="en-US" sz="2000" dirty="0" err="1">
                <a:latin typeface="+mj-lt"/>
              </a:rPr>
              <a:t>Scartezini</a:t>
            </a:r>
            <a:r>
              <a:rPr lang="en-US" sz="2000" dirty="0">
                <a:latin typeface="+mj-lt"/>
              </a:rPr>
              <a:t> </a:t>
            </a:r>
            <a:r>
              <a:rPr lang="en-US" sz="2000" dirty="0" smtClean="0">
                <a:latin typeface="+mj-lt"/>
              </a:rPr>
              <a:t>	</a:t>
            </a:r>
          </a:p>
          <a:p>
            <a:pPr algn="l"/>
            <a:r>
              <a:rPr lang="en-US" sz="2000" dirty="0" smtClean="0">
                <a:latin typeface="+mj-lt"/>
              </a:rPr>
              <a:t>                   Celia </a:t>
            </a:r>
            <a:r>
              <a:rPr lang="en-US" sz="2000" dirty="0" err="1">
                <a:latin typeface="+mj-lt"/>
              </a:rPr>
              <a:t>Lerman</a:t>
            </a:r>
            <a:r>
              <a:rPr lang="en-US" sz="2000" dirty="0">
                <a:latin typeface="+mj-lt"/>
              </a:rPr>
              <a:t> </a:t>
            </a:r>
          </a:p>
          <a:p>
            <a:pPr algn="l"/>
            <a:endParaRPr lang="en-US" sz="2000" dirty="0" smtClean="0"/>
          </a:p>
          <a:p>
            <a:pPr algn="l"/>
            <a:endParaRPr lang="en-US" sz="2000" dirty="0" smtClean="0"/>
          </a:p>
          <a:p>
            <a:pPr algn="l"/>
            <a:endParaRPr lang="en-US" sz="2000" dirty="0">
              <a:latin typeface="+mj-lt"/>
            </a:endParaRPr>
          </a:p>
          <a:p>
            <a:pPr algn="l"/>
            <a:endParaRPr lang="en-US" sz="2000" dirty="0">
              <a:latin typeface="+mj-lt"/>
            </a:endParaRPr>
          </a:p>
          <a:p>
            <a:pPr algn="l"/>
            <a:endParaRPr lang="en-US" sz="2000" dirty="0" smtClean="0">
              <a:latin typeface="+mj-lt"/>
            </a:endParaRPr>
          </a:p>
          <a:p>
            <a:pPr algn="l"/>
            <a:endParaRPr lang="en-US" sz="2000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685800"/>
            <a:ext cx="1898571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Georgia"/>
                <a:cs typeface="Georgia"/>
              </a:rPr>
              <a:t>___________</a:t>
            </a:r>
          </a:p>
        </p:txBody>
      </p:sp>
    </p:spTree>
    <p:extLst>
      <p:ext uri="{BB962C8B-B14F-4D97-AF65-F5344CB8AC3E}">
        <p14:creationId xmlns:p14="http://schemas.microsoft.com/office/powerpoint/2010/main" val="13162040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Activity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7840" y="1347064"/>
            <a:ext cx="8581218" cy="5609535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pPr algn="l"/>
            <a:r>
              <a:rPr lang="en-US" dirty="0" smtClean="0">
                <a:latin typeface="+mj-lt"/>
              </a:rPr>
              <a:t>I</a:t>
            </a:r>
            <a:r>
              <a:rPr lang="en-US" sz="2000" dirty="0" smtClean="0">
                <a:latin typeface="+mj-lt"/>
              </a:rPr>
              <a:t>CANN </a:t>
            </a:r>
            <a:r>
              <a:rPr lang="en-US" sz="2000" dirty="0">
                <a:latin typeface="+mj-lt"/>
              </a:rPr>
              <a:t>48 Buenos </a:t>
            </a:r>
            <a:r>
              <a:rPr lang="en-US" sz="2000" dirty="0" smtClean="0">
                <a:latin typeface="+mj-lt"/>
              </a:rPr>
              <a:t>Aires LAC </a:t>
            </a:r>
            <a:r>
              <a:rPr lang="en-US" sz="2000" dirty="0">
                <a:latin typeface="+mj-lt"/>
              </a:rPr>
              <a:t>Space </a:t>
            </a:r>
            <a:br>
              <a:rPr lang="en-US" sz="2000" dirty="0">
                <a:latin typeface="+mj-lt"/>
              </a:rPr>
            </a:br>
            <a:r>
              <a:rPr lang="en-US" sz="2000" b="1" dirty="0">
                <a:latin typeface="+mj-lt"/>
              </a:rPr>
              <a:t>Archival Media</a:t>
            </a:r>
            <a:r>
              <a:rPr lang="en-US" sz="2000" dirty="0">
                <a:latin typeface="+mj-lt"/>
              </a:rPr>
              <a:t>:</a:t>
            </a:r>
            <a:br>
              <a:rPr lang="en-US" sz="2000" dirty="0">
                <a:latin typeface="+mj-lt"/>
              </a:rPr>
            </a:br>
            <a:r>
              <a:rPr lang="en-US" sz="2000" dirty="0">
                <a:latin typeface="+mj-lt"/>
              </a:rPr>
              <a:t>http://</a:t>
            </a:r>
            <a:r>
              <a:rPr lang="en-US" sz="2000" dirty="0" err="1">
                <a:latin typeface="+mj-lt"/>
              </a:rPr>
              <a:t>goo.gl</a:t>
            </a:r>
            <a:r>
              <a:rPr lang="en-US" sz="2000" dirty="0">
                <a:latin typeface="+mj-lt"/>
              </a:rPr>
              <a:t>/</a:t>
            </a:r>
            <a:r>
              <a:rPr lang="en-US" sz="2000" dirty="0" err="1">
                <a:latin typeface="+mj-lt"/>
              </a:rPr>
              <a:t>uLnbTS</a:t>
            </a:r>
            <a:r>
              <a:rPr lang="en-US" sz="2000" dirty="0">
                <a:latin typeface="+mj-lt"/>
              </a:rPr>
              <a:t/>
            </a:r>
            <a:br>
              <a:rPr lang="en-US" sz="2000" dirty="0">
                <a:latin typeface="+mj-lt"/>
              </a:rPr>
            </a:br>
            <a:endParaRPr lang="en-US" sz="2000" dirty="0">
              <a:latin typeface="+mj-lt"/>
            </a:endParaRPr>
          </a:p>
          <a:p>
            <a:pPr algn="l"/>
            <a:r>
              <a:rPr lang="en-US" sz="2000" dirty="0">
                <a:latin typeface="+mj-lt"/>
              </a:rPr>
              <a:t>ICANN 49 </a:t>
            </a:r>
            <a:r>
              <a:rPr lang="en-US" sz="2000" dirty="0" smtClean="0">
                <a:latin typeface="+mj-lt"/>
              </a:rPr>
              <a:t>Singapore LAC </a:t>
            </a:r>
            <a:r>
              <a:rPr lang="en-US" sz="2000" dirty="0">
                <a:latin typeface="+mj-lt"/>
              </a:rPr>
              <a:t>Space </a:t>
            </a:r>
            <a:br>
              <a:rPr lang="en-US" sz="2000" dirty="0">
                <a:latin typeface="+mj-lt"/>
              </a:rPr>
            </a:br>
            <a:r>
              <a:rPr lang="en-US" sz="2000" b="1" dirty="0" smtClean="0">
                <a:latin typeface="+mj-lt"/>
              </a:rPr>
              <a:t>Archival </a:t>
            </a:r>
            <a:r>
              <a:rPr lang="en-US" sz="2000" b="1" dirty="0">
                <a:latin typeface="+mj-lt"/>
              </a:rPr>
              <a:t>Media:</a:t>
            </a:r>
            <a:br>
              <a:rPr lang="en-US" sz="2000" b="1" dirty="0">
                <a:latin typeface="+mj-lt"/>
              </a:rPr>
            </a:br>
            <a:r>
              <a:rPr lang="en-US" sz="2000" dirty="0">
                <a:latin typeface="+mj-lt"/>
              </a:rPr>
              <a:t>http://</a:t>
            </a:r>
            <a:r>
              <a:rPr lang="en-US" sz="2000" dirty="0" err="1">
                <a:latin typeface="+mj-lt"/>
              </a:rPr>
              <a:t>goo.gl</a:t>
            </a:r>
            <a:r>
              <a:rPr lang="en-US" sz="2000" dirty="0">
                <a:latin typeface="+mj-lt"/>
              </a:rPr>
              <a:t>/HEC1h9 </a:t>
            </a:r>
            <a:endParaRPr lang="en-US" sz="2000" dirty="0" smtClean="0">
              <a:latin typeface="+mj-lt"/>
            </a:endParaRPr>
          </a:p>
          <a:p>
            <a:pPr algn="l"/>
            <a:endParaRPr lang="en-US" sz="2000" dirty="0">
              <a:latin typeface="+mj-lt"/>
            </a:endParaRPr>
          </a:p>
          <a:p>
            <a:pPr algn="l"/>
            <a:r>
              <a:rPr lang="en-US" sz="2000" dirty="0">
                <a:latin typeface="+mj-lt"/>
              </a:rPr>
              <a:t>ICANN 50 </a:t>
            </a:r>
            <a:r>
              <a:rPr lang="en-US" sz="2000" dirty="0" smtClean="0">
                <a:latin typeface="+mj-lt"/>
              </a:rPr>
              <a:t>London</a:t>
            </a:r>
            <a:r>
              <a:rPr lang="en-US" sz="2000" dirty="0">
                <a:latin typeface="+mj-lt"/>
              </a:rPr>
              <a:t> </a:t>
            </a:r>
            <a:r>
              <a:rPr lang="en-US" sz="2000" dirty="0" smtClean="0">
                <a:latin typeface="+mj-lt"/>
              </a:rPr>
              <a:t>LAC Space</a:t>
            </a:r>
            <a:r>
              <a:rPr lang="en-US" sz="2000" dirty="0">
                <a:latin typeface="+mj-lt"/>
              </a:rPr>
              <a:t/>
            </a:r>
            <a:br>
              <a:rPr lang="en-US" sz="2000" dirty="0">
                <a:latin typeface="+mj-lt"/>
              </a:rPr>
            </a:br>
            <a:r>
              <a:rPr lang="en-US" sz="2000" b="1" dirty="0" smtClean="0">
                <a:latin typeface="+mj-lt"/>
              </a:rPr>
              <a:t>Archival </a:t>
            </a:r>
            <a:r>
              <a:rPr lang="en-US" sz="2000" b="1" dirty="0">
                <a:latin typeface="+mj-lt"/>
              </a:rPr>
              <a:t>Media:</a:t>
            </a:r>
            <a:br>
              <a:rPr lang="en-US" sz="2000" b="1" dirty="0">
                <a:latin typeface="+mj-lt"/>
              </a:rPr>
            </a:br>
            <a:r>
              <a:rPr lang="en-US" sz="2000" dirty="0">
                <a:latin typeface="+mj-lt"/>
              </a:rPr>
              <a:t>http://</a:t>
            </a:r>
            <a:r>
              <a:rPr lang="en-US" sz="2000" dirty="0" err="1">
                <a:latin typeface="+mj-lt"/>
              </a:rPr>
              <a:t>goo.gl</a:t>
            </a:r>
            <a:r>
              <a:rPr lang="en-US" sz="2000" dirty="0">
                <a:latin typeface="+mj-lt"/>
              </a:rPr>
              <a:t>/XO5lxE </a:t>
            </a:r>
            <a:endParaRPr lang="en-US" sz="2000" dirty="0" smtClean="0">
              <a:latin typeface="+mj-lt"/>
            </a:endParaRPr>
          </a:p>
          <a:p>
            <a:pPr algn="l"/>
            <a:endParaRPr lang="en-US" sz="2000" dirty="0" smtClean="0">
              <a:latin typeface="+mj-lt"/>
            </a:endParaRPr>
          </a:p>
          <a:p>
            <a:pPr algn="l"/>
            <a:r>
              <a:rPr lang="en-US" sz="2000" dirty="0" smtClean="0">
                <a:latin typeface="+mj-lt"/>
              </a:rPr>
              <a:t>ICANN 51 Los Angeles LAC Space</a:t>
            </a:r>
          </a:p>
          <a:p>
            <a:pPr algn="l"/>
            <a:r>
              <a:rPr lang="en-US" sz="2000" b="1" dirty="0"/>
              <a:t>Archival Media</a:t>
            </a:r>
            <a:r>
              <a:rPr lang="en-US" sz="2000" b="1" dirty="0" smtClean="0"/>
              <a:t>:</a:t>
            </a:r>
            <a:endParaRPr lang="en-US" sz="2000" dirty="0">
              <a:latin typeface="+mj-lt"/>
            </a:endParaRPr>
          </a:p>
          <a:p>
            <a:pPr algn="l"/>
            <a:r>
              <a:rPr lang="en-US" sz="2000" dirty="0">
                <a:latin typeface="+mj-lt"/>
              </a:rPr>
              <a:t>http://</a:t>
            </a:r>
            <a:r>
              <a:rPr lang="en-US" sz="2000" dirty="0" err="1">
                <a:latin typeface="+mj-lt"/>
              </a:rPr>
              <a:t>goo.gl</a:t>
            </a:r>
            <a:r>
              <a:rPr lang="en-US" sz="2000" dirty="0">
                <a:latin typeface="+mj-lt"/>
              </a:rPr>
              <a:t>/8NX4dw</a:t>
            </a:r>
          </a:p>
          <a:p>
            <a:pPr algn="l"/>
            <a:endParaRPr lang="en-US" sz="2000" dirty="0" smtClean="0">
              <a:latin typeface="+mj-lt"/>
            </a:endParaRPr>
          </a:p>
          <a:p>
            <a:pPr algn="l"/>
            <a:endParaRPr lang="en-US" sz="1800" dirty="0">
              <a:latin typeface="+mj-lt"/>
            </a:endParaRPr>
          </a:p>
          <a:p>
            <a:pPr algn="l"/>
            <a:endParaRPr lang="en-US" sz="2000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685800"/>
            <a:ext cx="1898571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Georgia"/>
                <a:cs typeface="Georgia"/>
              </a:rPr>
              <a:t>___________</a:t>
            </a:r>
          </a:p>
        </p:txBody>
      </p:sp>
    </p:spTree>
    <p:extLst>
      <p:ext uri="{BB962C8B-B14F-4D97-AF65-F5344CB8AC3E}">
        <p14:creationId xmlns:p14="http://schemas.microsoft.com/office/powerpoint/2010/main" val="28826979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76200" y="1534782"/>
            <a:ext cx="6530280" cy="5399418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 marL="373380" indent="-240030" algn="l" rtl="0" fontAlgn="base">
              <a:spcBef>
                <a:spcPts val="1428"/>
              </a:spcBef>
              <a:spcAft>
                <a:spcPct val="0"/>
              </a:spcAft>
              <a:buSzPct val="120000"/>
              <a:buFont typeface="Gill Sans" charset="0"/>
              <a:buChar char="•"/>
              <a:defRPr sz="2800">
                <a:solidFill>
                  <a:schemeClr val="tx2"/>
                </a:solidFill>
                <a:latin typeface="Georgia"/>
                <a:ea typeface="+mn-ea"/>
                <a:cs typeface="Georgia"/>
                <a:sym typeface="Gill Sans" charset="0"/>
              </a:defRPr>
            </a:lvl1pPr>
            <a:lvl2pPr marL="560070" indent="-240030" algn="l" rtl="0" fontAlgn="base">
              <a:spcBef>
                <a:spcPts val="1428"/>
              </a:spcBef>
              <a:spcAft>
                <a:spcPct val="0"/>
              </a:spcAft>
              <a:buSzPct val="66000"/>
              <a:buFont typeface="Courier New"/>
              <a:buChar char="o"/>
              <a:defRPr sz="2400">
                <a:solidFill>
                  <a:schemeClr val="tx2"/>
                </a:solidFill>
                <a:latin typeface="Georgia"/>
                <a:ea typeface="+mn-ea"/>
                <a:cs typeface="Georgia"/>
                <a:sym typeface="Gill Sans" charset="0"/>
              </a:defRPr>
            </a:lvl2pPr>
            <a:lvl3pPr marL="746760" indent="-240030" algn="l" rtl="0" fontAlgn="base">
              <a:spcBef>
                <a:spcPts val="1428"/>
              </a:spcBef>
              <a:spcAft>
                <a:spcPct val="0"/>
              </a:spcAft>
              <a:buSzPct val="100000"/>
              <a:buFont typeface="Wingdings" charset="2"/>
              <a:buChar char="§"/>
              <a:defRPr sz="2000">
                <a:solidFill>
                  <a:schemeClr val="tx2"/>
                </a:solidFill>
                <a:latin typeface="Georgia"/>
                <a:ea typeface="+mn-ea"/>
                <a:cs typeface="Georgia"/>
                <a:sym typeface="Gill Sans" charset="0"/>
              </a:defRPr>
            </a:lvl3pPr>
            <a:lvl4pPr marL="933450" indent="-240030" algn="l" rtl="0" fontAlgn="base">
              <a:spcBef>
                <a:spcPts val="1428"/>
              </a:spcBef>
              <a:spcAft>
                <a:spcPct val="0"/>
              </a:spcAft>
              <a:buSzPct val="55000"/>
              <a:buFont typeface="Wingdings" charset="2"/>
              <a:buChar char="§"/>
              <a:defRPr sz="2000">
                <a:solidFill>
                  <a:schemeClr val="tx2"/>
                </a:solidFill>
                <a:latin typeface="Georgia"/>
                <a:ea typeface="+mn-ea"/>
                <a:cs typeface="Georgia"/>
                <a:sym typeface="Gill Sans" charset="0"/>
              </a:defRPr>
            </a:lvl4pPr>
            <a:lvl5pPr marL="1120140" indent="-240030" algn="l" rtl="0" fontAlgn="base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2"/>
                </a:solidFill>
                <a:latin typeface="Georgia"/>
                <a:ea typeface="+mn-ea"/>
                <a:cs typeface="Georgia"/>
                <a:sym typeface="Gill Sans" charset="0"/>
              </a:defRPr>
            </a:lvl5pPr>
            <a:lvl6pPr marL="1312164" indent="-240030" algn="l" rtl="0" fontAlgn="base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6pPr>
            <a:lvl7pPr marL="1504188" indent="-240030" algn="l" rtl="0" fontAlgn="base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7pPr>
            <a:lvl8pPr marL="1696212" indent="-240030" algn="l" rtl="0" fontAlgn="base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8pPr>
            <a:lvl9pPr marL="1888236" indent="-240030" algn="l" rtl="0" fontAlgn="base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9pPr>
          </a:lstStyle>
          <a:p>
            <a:pPr marL="519113" lvl="2" indent="-285750">
              <a:spcBef>
                <a:spcPts val="1200"/>
              </a:spcBef>
              <a:spcAft>
                <a:spcPts val="600"/>
              </a:spcAft>
              <a:buClr>
                <a:srgbClr val="1B75B8"/>
              </a:buClr>
              <a:buSzPct val="125000"/>
              <a:buFont typeface="Lucida Grande"/>
              <a:buChar char="+"/>
            </a:pPr>
            <a:endParaRPr lang="es-ES" spc="-40" dirty="0">
              <a:solidFill>
                <a:srgbClr val="0B153C"/>
              </a:solidFill>
              <a:latin typeface="Helvetica Neue Light"/>
              <a:cs typeface="Helvetica Neue Light"/>
            </a:endParaRPr>
          </a:p>
        </p:txBody>
      </p:sp>
      <p:sp>
        <p:nvSpPr>
          <p:cNvPr id="6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81000" y="2857500"/>
            <a:ext cx="9448800" cy="1943100"/>
          </a:xfrm>
        </p:spPr>
        <p:txBody>
          <a:bodyPr/>
          <a:lstStyle/>
          <a:p>
            <a:r>
              <a:rPr lang="en-US" dirty="0"/>
              <a:t>Emergency Response </a:t>
            </a:r>
            <a:r>
              <a:rPr lang="en-US" dirty="0" smtClean="0"/>
              <a:t>Team</a:t>
            </a:r>
          </a:p>
          <a:p>
            <a:r>
              <a:rPr lang="en-US" dirty="0"/>
              <a:t>f</a:t>
            </a:r>
            <a:r>
              <a:rPr lang="en-US" dirty="0" smtClean="0"/>
              <a:t>or </a:t>
            </a:r>
            <a:r>
              <a:rPr lang="en-US" dirty="0" err="1" smtClean="0"/>
              <a:t>ccTLDs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681984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Leader and Activity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7080" y="1347064"/>
            <a:ext cx="8581218" cy="8533412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pPr algn="l"/>
            <a:r>
              <a:rPr lang="es-MX" dirty="0" smtClean="0">
                <a:latin typeface="Verdana"/>
              </a:rPr>
              <a:t>Oscar Robles  - Analysis </a:t>
            </a:r>
          </a:p>
          <a:p>
            <a:pPr marL="342900" indent="-342900" algn="l">
              <a:buFont typeface="Arial"/>
              <a:buChar char="•"/>
            </a:pPr>
            <a:endParaRPr lang="es-MX" sz="2000" dirty="0">
              <a:latin typeface="Verdana"/>
            </a:endParaRPr>
          </a:p>
          <a:p>
            <a:pPr marL="342900" indent="-342900" algn="l">
              <a:buFont typeface="Arial"/>
              <a:buChar char="•"/>
            </a:pPr>
            <a:r>
              <a:rPr lang="es-MX" sz="2000" dirty="0">
                <a:latin typeface="Verdana"/>
              </a:rPr>
              <a:t>Services</a:t>
            </a:r>
          </a:p>
          <a:p>
            <a:pPr marL="342900" indent="-342900" algn="l">
              <a:buFont typeface="Arial"/>
              <a:buChar char="•"/>
            </a:pPr>
            <a:r>
              <a:rPr lang="es-MX" sz="2000" dirty="0">
                <a:latin typeface="Verdana"/>
              </a:rPr>
              <a:t>Relation with ccTLDs</a:t>
            </a:r>
          </a:p>
          <a:p>
            <a:pPr marL="342900" indent="-342900" algn="l">
              <a:buFont typeface="Arial"/>
              <a:buChar char="•"/>
            </a:pPr>
            <a:r>
              <a:rPr lang="es-MX" sz="2000" dirty="0">
                <a:latin typeface="Verdana"/>
              </a:rPr>
              <a:t>Continuity</a:t>
            </a:r>
          </a:p>
          <a:p>
            <a:pPr marL="342900" indent="-342900" algn="l">
              <a:buFont typeface="Arial"/>
              <a:buChar char="•"/>
            </a:pPr>
            <a:r>
              <a:rPr lang="es-MX" sz="2000" dirty="0">
                <a:latin typeface="Verdana"/>
              </a:rPr>
              <a:t>Security</a:t>
            </a:r>
          </a:p>
          <a:p>
            <a:pPr marL="342900" indent="-342900" algn="l">
              <a:buFont typeface="Arial"/>
              <a:buChar char="•"/>
            </a:pPr>
            <a:r>
              <a:rPr lang="es-MX" sz="2000" dirty="0">
                <a:latin typeface="Verdana"/>
              </a:rPr>
              <a:t>Cooperation</a:t>
            </a:r>
          </a:p>
          <a:p>
            <a:pPr marL="342900" indent="-342900" algn="l">
              <a:buFont typeface="Arial"/>
              <a:buChar char="•"/>
            </a:pPr>
            <a:r>
              <a:rPr lang="es-MX" sz="2000" dirty="0">
                <a:latin typeface="Verdana"/>
              </a:rPr>
              <a:t>Staff</a:t>
            </a:r>
          </a:p>
          <a:p>
            <a:pPr marL="342900" indent="-342900" algn="l">
              <a:buFont typeface="Arial"/>
              <a:buChar char="•"/>
            </a:pPr>
            <a:r>
              <a:rPr lang="es-MX" sz="2000" dirty="0" smtClean="0">
                <a:latin typeface="Verdana"/>
              </a:rPr>
              <a:t>Other Services </a:t>
            </a:r>
          </a:p>
          <a:p>
            <a:pPr marL="342900" indent="-342900" algn="l">
              <a:buFont typeface="Arial"/>
              <a:buChar char="•"/>
            </a:pPr>
            <a:r>
              <a:rPr lang="es-MX" sz="2000" dirty="0" smtClean="0">
                <a:latin typeface="Verdana"/>
              </a:rPr>
              <a:t>Finance </a:t>
            </a:r>
          </a:p>
          <a:p>
            <a:pPr marL="342900" indent="-342900" algn="l">
              <a:buFont typeface="Arial"/>
              <a:buChar char="•"/>
            </a:pPr>
            <a:r>
              <a:rPr lang="es-MX" sz="2000" dirty="0" smtClean="0">
                <a:latin typeface="Verdana"/>
              </a:rPr>
              <a:t>Legal Environment </a:t>
            </a:r>
          </a:p>
          <a:p>
            <a:pPr marL="342900" indent="-342900" algn="l">
              <a:buFont typeface="Arial"/>
              <a:buChar char="•"/>
            </a:pPr>
            <a:r>
              <a:rPr lang="es-MX" sz="2000" dirty="0" smtClean="0">
                <a:latin typeface="Verdana"/>
              </a:rPr>
              <a:t>Organization</a:t>
            </a:r>
          </a:p>
          <a:p>
            <a:pPr marL="342900" indent="-342900" algn="l">
              <a:buFont typeface="Arial"/>
              <a:buChar char="•"/>
            </a:pPr>
            <a:r>
              <a:rPr lang="es-MX" sz="2000" dirty="0" smtClean="0">
                <a:latin typeface="Verdana"/>
              </a:rPr>
              <a:t>Relation with LACTLD</a:t>
            </a:r>
          </a:p>
          <a:p>
            <a:pPr marL="342900" indent="-342900" algn="l">
              <a:buFont typeface="Arial"/>
              <a:buChar char="•"/>
            </a:pPr>
            <a:r>
              <a:rPr lang="es-MX" sz="2000" dirty="0" smtClean="0">
                <a:latin typeface="Verdana"/>
              </a:rPr>
              <a:t>Relation with ICANN</a:t>
            </a:r>
          </a:p>
          <a:p>
            <a:pPr marL="342900" indent="-342900" algn="l">
              <a:buFont typeface="Arial"/>
              <a:buChar char="•"/>
            </a:pPr>
            <a:endParaRPr lang="es-MX" dirty="0" smtClean="0">
              <a:latin typeface="Verdana"/>
            </a:endParaRPr>
          </a:p>
          <a:p>
            <a:pPr marL="342900" indent="-342900" algn="l">
              <a:buFont typeface="Arial"/>
              <a:buChar char="•"/>
            </a:pPr>
            <a:endParaRPr lang="es-MX" dirty="0">
              <a:latin typeface="Verdana"/>
            </a:endParaRPr>
          </a:p>
          <a:p>
            <a:pPr algn="just"/>
            <a:r>
              <a:rPr lang="en-US" sz="2000" dirty="0"/>
              <a:t/>
            </a:r>
            <a:br>
              <a:rPr lang="en-US" sz="2000" dirty="0"/>
            </a:br>
            <a:endParaRPr lang="en-US" sz="2000" dirty="0" smtClean="0">
              <a:latin typeface="+mj-lt"/>
              <a:ea typeface="Cambria"/>
              <a:cs typeface="Cambria"/>
            </a:endParaRPr>
          </a:p>
          <a:p>
            <a:pPr algn="l"/>
            <a:endParaRPr lang="en-US" sz="2000" dirty="0"/>
          </a:p>
          <a:p>
            <a:pPr algn="l"/>
            <a:endParaRPr lang="en-US" sz="2000" dirty="0" smtClean="0"/>
          </a:p>
          <a:p>
            <a:pPr algn="l"/>
            <a:endParaRPr lang="en-US" sz="2000" dirty="0" smtClean="0"/>
          </a:p>
          <a:p>
            <a:pPr algn="l"/>
            <a:endParaRPr lang="en-US" sz="2000" dirty="0">
              <a:latin typeface="+mj-lt"/>
            </a:endParaRPr>
          </a:p>
          <a:p>
            <a:pPr algn="l"/>
            <a:endParaRPr lang="en-US" sz="2000" dirty="0">
              <a:latin typeface="+mj-lt"/>
            </a:endParaRPr>
          </a:p>
          <a:p>
            <a:pPr algn="l"/>
            <a:endParaRPr lang="en-US" sz="2000" dirty="0" smtClean="0">
              <a:latin typeface="+mj-lt"/>
            </a:endParaRPr>
          </a:p>
          <a:p>
            <a:pPr algn="l"/>
            <a:endParaRPr lang="en-US" sz="2000" dirty="0">
              <a:latin typeface="+mj-lt"/>
            </a:endParaRPr>
          </a:p>
          <a:p>
            <a:pPr algn="l"/>
            <a:endParaRPr lang="en-US" sz="3600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685800"/>
            <a:ext cx="1898571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Georgia"/>
                <a:cs typeface="Georgia"/>
              </a:rPr>
              <a:t>___________</a:t>
            </a:r>
          </a:p>
        </p:txBody>
      </p:sp>
    </p:spTree>
    <p:extLst>
      <p:ext uri="{BB962C8B-B14F-4D97-AF65-F5344CB8AC3E}">
        <p14:creationId xmlns:p14="http://schemas.microsoft.com/office/powerpoint/2010/main" val="2924163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1475" y="2209800"/>
            <a:ext cx="7143750" cy="1943100"/>
          </a:xfrm>
        </p:spPr>
        <p:txBody>
          <a:bodyPr/>
          <a:lstStyle/>
          <a:p>
            <a:r>
              <a:rPr lang="en-US" dirty="0" smtClean="0"/>
              <a:t>What’s the LAC Strategic Plan?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6433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1475" y="2209800"/>
            <a:ext cx="7143750" cy="1943100"/>
          </a:xfrm>
        </p:spPr>
        <p:txBody>
          <a:bodyPr/>
          <a:lstStyle/>
          <a:p>
            <a:r>
              <a:rPr lang="en-US" dirty="0" smtClean="0"/>
              <a:t>Implementation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9792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Implementation Plan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97691" y="1462527"/>
            <a:ext cx="7814161" cy="4840093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pPr algn="l"/>
            <a:r>
              <a:rPr lang="en-US" dirty="0" smtClean="0"/>
              <a:t>Places projects into categories </a:t>
            </a:r>
            <a:r>
              <a:rPr lang="en-US" dirty="0"/>
              <a:t>in order to facilitate execution and follow-</a:t>
            </a:r>
            <a:r>
              <a:rPr lang="en-US" dirty="0" smtClean="0"/>
              <a:t>up.</a:t>
            </a:r>
          </a:p>
          <a:p>
            <a:pPr algn="l"/>
            <a:endParaRPr lang="en-US" dirty="0" smtClean="0"/>
          </a:p>
          <a:p>
            <a:pPr marL="514350" indent="-514350" algn="l">
              <a:buFont typeface="+mj-lt"/>
              <a:buAutoNum type="arabicPeriod"/>
            </a:pPr>
            <a:r>
              <a:rPr lang="es-ES_tradnl" dirty="0" err="1"/>
              <a:t>Promote</a:t>
            </a:r>
            <a:r>
              <a:rPr lang="es-ES_tradnl" dirty="0"/>
              <a:t> </a:t>
            </a:r>
            <a:r>
              <a:rPr lang="es-ES_tradnl" dirty="0" err="1"/>
              <a:t>accreditation</a:t>
            </a:r>
            <a:r>
              <a:rPr lang="es-ES_tradnl" dirty="0"/>
              <a:t> of </a:t>
            </a:r>
            <a:r>
              <a:rPr lang="es-ES_tradnl" dirty="0" err="1"/>
              <a:t>Registrars</a:t>
            </a:r>
            <a:endParaRPr lang="en-US" dirty="0"/>
          </a:p>
          <a:p>
            <a:pPr marL="514350" indent="-514350" algn="l">
              <a:buFont typeface="+mj-lt"/>
              <a:buAutoNum type="arabicPeriod"/>
            </a:pPr>
            <a:r>
              <a:rPr lang="es-ES_tradnl" dirty="0" err="1"/>
              <a:t>Observatories</a:t>
            </a:r>
            <a:r>
              <a:rPr lang="en-US" dirty="0"/>
              <a:t> </a:t>
            </a:r>
          </a:p>
          <a:p>
            <a:pPr marL="514350" indent="-514350" algn="l">
              <a:buFont typeface="+mj-lt"/>
              <a:buAutoNum type="arabicPeriod"/>
            </a:pPr>
            <a:r>
              <a:rPr lang="es-ES_tradnl" dirty="0" err="1"/>
              <a:t>Creating</a:t>
            </a:r>
            <a:r>
              <a:rPr lang="es-ES_tradnl" dirty="0"/>
              <a:t> </a:t>
            </a:r>
            <a:r>
              <a:rPr lang="es-ES_tradnl" dirty="0" err="1"/>
              <a:t>Interest</a:t>
            </a:r>
            <a:r>
              <a:rPr lang="es-ES_tradnl" dirty="0"/>
              <a:t> </a:t>
            </a:r>
            <a:r>
              <a:rPr lang="es-ES_tradnl" dirty="0" err="1"/>
              <a:t>Group</a:t>
            </a:r>
            <a:endParaRPr lang="en-US" dirty="0"/>
          </a:p>
          <a:p>
            <a:pPr marL="514350" indent="-514350" algn="l">
              <a:buFont typeface="+mj-lt"/>
              <a:buAutoNum type="arabicPeriod"/>
            </a:pPr>
            <a:r>
              <a:rPr lang="es-ES_tradnl" dirty="0" err="1"/>
              <a:t>Funding</a:t>
            </a:r>
            <a:r>
              <a:rPr lang="es-ES_tradnl" dirty="0"/>
              <a:t>//</a:t>
            </a:r>
            <a:r>
              <a:rPr lang="es-ES_tradnl" dirty="0" err="1"/>
              <a:t>Supporting</a:t>
            </a:r>
            <a:r>
              <a:rPr lang="en-US" dirty="0"/>
              <a:t> </a:t>
            </a:r>
            <a:endParaRPr lang="es-ES_tradnl" dirty="0"/>
          </a:p>
          <a:p>
            <a:pPr marL="514350" indent="-514350" algn="l">
              <a:buFont typeface="+mj-lt"/>
              <a:buAutoNum type="arabicPeriod"/>
            </a:pPr>
            <a:r>
              <a:rPr lang="es-ES_tradnl" dirty="0" err="1"/>
              <a:t>Inventories</a:t>
            </a:r>
            <a:r>
              <a:rPr lang="es-ES_tradnl" dirty="0"/>
              <a:t> </a:t>
            </a:r>
          </a:p>
          <a:p>
            <a:pPr marL="514350" indent="-514350" algn="l">
              <a:buFont typeface="+mj-lt"/>
              <a:buAutoNum type="arabicPeriod"/>
            </a:pPr>
            <a:r>
              <a:rPr lang="es-ES_tradnl" dirty="0" err="1"/>
              <a:t>ccTLDs</a:t>
            </a:r>
            <a:r>
              <a:rPr lang="es-ES_tradnl" dirty="0"/>
              <a:t> </a:t>
            </a:r>
            <a:r>
              <a:rPr lang="es-ES_tradnl" dirty="0" err="1"/>
              <a:t>Development</a:t>
            </a:r>
            <a:endParaRPr lang="es-ES_tradnl" dirty="0"/>
          </a:p>
          <a:p>
            <a:pPr marL="514350" indent="-514350" algn="l">
              <a:buFont typeface="+mj-lt"/>
              <a:buAutoNum type="arabicPeriod"/>
            </a:pPr>
            <a:r>
              <a:rPr lang="es-ES_tradnl" dirty="0" err="1"/>
              <a:t>Surveys</a:t>
            </a:r>
            <a:endParaRPr lang="es-ES_tradnl" dirty="0"/>
          </a:p>
          <a:p>
            <a:pPr marL="514350" indent="-514350" algn="l">
              <a:buFont typeface="+mj-lt"/>
              <a:buAutoNum type="arabicPeriod"/>
            </a:pPr>
            <a:r>
              <a:rPr lang="es-ES_tradnl" dirty="0" err="1"/>
              <a:t>Webinars</a:t>
            </a:r>
            <a:r>
              <a:rPr lang="es-ES_tradnl" dirty="0"/>
              <a:t>/</a:t>
            </a:r>
            <a:r>
              <a:rPr lang="es-ES_tradnl" dirty="0" err="1"/>
              <a:t>Remote</a:t>
            </a:r>
            <a:r>
              <a:rPr lang="es-ES_tradnl" dirty="0"/>
              <a:t> </a:t>
            </a:r>
            <a:r>
              <a:rPr lang="es-ES_tradnl" dirty="0" err="1"/>
              <a:t>Parcipation</a:t>
            </a:r>
            <a:r>
              <a:rPr lang="en-US" dirty="0"/>
              <a:t> </a:t>
            </a:r>
          </a:p>
          <a:p>
            <a:pPr marL="514350" indent="-514350" algn="l">
              <a:buFont typeface="+mj-lt"/>
              <a:buAutoNum type="arabicPeriod"/>
            </a:pPr>
            <a:r>
              <a:rPr lang="es-ES_tradnl" dirty="0" err="1"/>
              <a:t>Programs</a:t>
            </a:r>
            <a:r>
              <a:rPr lang="en-US" dirty="0"/>
              <a:t> </a:t>
            </a:r>
            <a:endParaRPr lang="es-ES_tradnl" dirty="0"/>
          </a:p>
          <a:p>
            <a:pPr algn="l"/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57200" y="685800"/>
            <a:ext cx="1898571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Georgia"/>
                <a:cs typeface="Georgia"/>
              </a:rPr>
              <a:t>___________</a:t>
            </a:r>
          </a:p>
        </p:txBody>
      </p:sp>
    </p:spTree>
    <p:extLst>
      <p:ext uri="{BB962C8B-B14F-4D97-AF65-F5344CB8AC3E}">
        <p14:creationId xmlns:p14="http://schemas.microsoft.com/office/powerpoint/2010/main" val="37781314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Implementation Plan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97691" y="1462526"/>
            <a:ext cx="7655709" cy="2931879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pPr algn="l"/>
            <a:r>
              <a:rPr lang="en-US" sz="2800" dirty="0" smtClean="0"/>
              <a:t>Establishes Implementation periods</a:t>
            </a:r>
          </a:p>
          <a:p>
            <a:pPr marL="457200" indent="-457200" algn="l">
              <a:buFont typeface="Arial"/>
              <a:buChar char="•"/>
            </a:pPr>
            <a:r>
              <a:rPr lang="en-US" sz="2800" dirty="0" smtClean="0"/>
              <a:t>August 2014 – August 2015</a:t>
            </a:r>
          </a:p>
          <a:p>
            <a:pPr marL="457200" indent="-457200" algn="l">
              <a:buFont typeface="Arial"/>
              <a:buChar char="•"/>
            </a:pPr>
            <a:r>
              <a:rPr lang="en-US" sz="2800" dirty="0" smtClean="0"/>
              <a:t>June 2015 – June 2016</a:t>
            </a:r>
          </a:p>
          <a:p>
            <a:pPr marL="841248" lvl="2" indent="-457200" algn="l">
              <a:buFont typeface="Arial"/>
              <a:buChar char="•"/>
            </a:pPr>
            <a:endParaRPr lang="en-US" sz="2800" dirty="0" smtClean="0"/>
          </a:p>
          <a:p>
            <a:pPr algn="l"/>
            <a:endParaRPr lang="en-US" sz="2800" dirty="0"/>
          </a:p>
          <a:p>
            <a:pPr algn="l"/>
            <a:endParaRPr lang="en-US" dirty="0"/>
          </a:p>
          <a:p>
            <a:pPr algn="l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685800"/>
            <a:ext cx="1898571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Georgia"/>
                <a:cs typeface="Georgia"/>
              </a:rPr>
              <a:t>___________</a:t>
            </a:r>
          </a:p>
        </p:txBody>
      </p:sp>
      <p:pic>
        <p:nvPicPr>
          <p:cNvPr id="3" name="Picture 2" descr="Screen Shot 2014-11-12 at 4.14.5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3352800"/>
            <a:ext cx="5334000" cy="233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8319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Implementation process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97691" y="1462527"/>
            <a:ext cx="7814161" cy="5270981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pPr algn="l"/>
            <a:r>
              <a:rPr lang="en-US" sz="2800" dirty="0" smtClean="0"/>
              <a:t>Determines </a:t>
            </a:r>
            <a:r>
              <a:rPr lang="en-US" sz="2800" dirty="0"/>
              <a:t>implementation process for the projects</a:t>
            </a:r>
          </a:p>
          <a:p>
            <a:pPr algn="l"/>
            <a:r>
              <a:rPr lang="en-US" sz="2800" dirty="0"/>
              <a:t>  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800" dirty="0" smtClean="0">
                <a:latin typeface="+mj-lt"/>
              </a:rPr>
              <a:t>Leaders</a:t>
            </a:r>
          </a:p>
          <a:p>
            <a:pPr marL="457200" indent="-457200" algn="l">
              <a:buAutoNum type="arabicPeriod"/>
            </a:pPr>
            <a:r>
              <a:rPr lang="en-US" sz="2800" dirty="0" smtClean="0">
                <a:latin typeface="+mj-lt"/>
              </a:rPr>
              <a:t>Working Group</a:t>
            </a:r>
          </a:p>
          <a:p>
            <a:pPr marL="457200" indent="-457200" algn="l">
              <a:buAutoNum type="arabicPeriod"/>
            </a:pPr>
            <a:r>
              <a:rPr lang="en-US" sz="2800" dirty="0" smtClean="0">
                <a:latin typeface="+mj-lt"/>
              </a:rPr>
              <a:t>Email list</a:t>
            </a:r>
          </a:p>
          <a:p>
            <a:pPr marL="514350" indent="-514350" algn="l">
              <a:buAutoNum type="arabicPeriod" startAt="4"/>
            </a:pPr>
            <a:r>
              <a:rPr lang="en-US" sz="2800" dirty="0">
                <a:latin typeface="+mj-lt"/>
              </a:rPr>
              <a:t>D</a:t>
            </a:r>
            <a:r>
              <a:rPr lang="en-US" sz="2800" dirty="0" smtClean="0">
                <a:latin typeface="+mj-lt"/>
              </a:rPr>
              <a:t>ocument </a:t>
            </a:r>
            <a:r>
              <a:rPr lang="en-US" sz="2800" dirty="0">
                <a:latin typeface="+mj-lt"/>
              </a:rPr>
              <a:t>for every project. </a:t>
            </a:r>
            <a:endParaRPr lang="en-US" sz="2800" dirty="0" smtClean="0">
              <a:latin typeface="+mj-lt"/>
            </a:endParaRPr>
          </a:p>
          <a:p>
            <a:pPr lvl="1" algn="l"/>
            <a:r>
              <a:rPr lang="en-US" sz="2800" dirty="0" smtClean="0">
                <a:latin typeface="+mj-lt"/>
              </a:rPr>
              <a:t>	Why </a:t>
            </a:r>
            <a:r>
              <a:rPr lang="en-US" sz="2800" dirty="0">
                <a:latin typeface="+mj-lt"/>
              </a:rPr>
              <a:t>is this project necessary?</a:t>
            </a:r>
          </a:p>
          <a:p>
            <a:pPr lvl="1" algn="l"/>
            <a:r>
              <a:rPr lang="en-US" sz="2800" dirty="0" smtClean="0">
                <a:latin typeface="+mj-lt"/>
              </a:rPr>
              <a:t>	General </a:t>
            </a:r>
            <a:r>
              <a:rPr lang="en-US" sz="2800" dirty="0">
                <a:latin typeface="+mj-lt"/>
              </a:rPr>
              <a:t>and specific objectives </a:t>
            </a:r>
          </a:p>
          <a:p>
            <a:pPr lvl="1" algn="l"/>
            <a:r>
              <a:rPr lang="en-US" sz="2800" dirty="0" smtClean="0">
                <a:latin typeface="+mj-lt"/>
              </a:rPr>
              <a:t>	time </a:t>
            </a:r>
            <a:r>
              <a:rPr lang="en-US" sz="2800" dirty="0">
                <a:latin typeface="+mj-lt"/>
              </a:rPr>
              <a:t>frames (schedule)</a:t>
            </a:r>
          </a:p>
          <a:p>
            <a:pPr lvl="1" algn="l"/>
            <a:r>
              <a:rPr lang="en-US" sz="2800" dirty="0" smtClean="0">
                <a:latin typeface="+mj-lt"/>
              </a:rPr>
              <a:t>	Budget</a:t>
            </a:r>
            <a:endParaRPr lang="en-US" sz="2800" dirty="0">
              <a:latin typeface="+mj-lt"/>
            </a:endParaRPr>
          </a:p>
          <a:p>
            <a:pPr lvl="1" algn="l"/>
            <a:r>
              <a:rPr lang="en-US" sz="2800" dirty="0" smtClean="0">
                <a:latin typeface="+mj-lt"/>
              </a:rPr>
              <a:t>	How </a:t>
            </a:r>
            <a:r>
              <a:rPr lang="en-US" sz="2800" dirty="0">
                <a:latin typeface="+mj-lt"/>
              </a:rPr>
              <a:t>will the project will be evaluate</a:t>
            </a:r>
          </a:p>
          <a:p>
            <a:pPr marL="514350" indent="-514350" algn="l">
              <a:buAutoNum type="arabicPeriod" startAt="4"/>
            </a:pP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685800"/>
            <a:ext cx="1898571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Georgia"/>
                <a:cs typeface="Georgia"/>
              </a:rPr>
              <a:t>___________</a:t>
            </a:r>
          </a:p>
        </p:txBody>
      </p:sp>
    </p:spTree>
    <p:extLst>
      <p:ext uri="{BB962C8B-B14F-4D97-AF65-F5344CB8AC3E}">
        <p14:creationId xmlns:p14="http://schemas.microsoft.com/office/powerpoint/2010/main" val="34785913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1474" y="2209800"/>
            <a:ext cx="7477125" cy="1943100"/>
          </a:xfrm>
        </p:spPr>
        <p:txBody>
          <a:bodyPr/>
          <a:lstStyle/>
          <a:p>
            <a:r>
              <a:rPr lang="en-US" dirty="0" smtClean="0"/>
              <a:t>How to get involved?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47061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76200" y="1534782"/>
            <a:ext cx="6530280" cy="5399418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 marL="373380" indent="-240030" algn="l" rtl="0" fontAlgn="base">
              <a:spcBef>
                <a:spcPts val="1428"/>
              </a:spcBef>
              <a:spcAft>
                <a:spcPct val="0"/>
              </a:spcAft>
              <a:buSzPct val="120000"/>
              <a:buFont typeface="Gill Sans" charset="0"/>
              <a:buChar char="•"/>
              <a:defRPr sz="2800">
                <a:solidFill>
                  <a:schemeClr val="tx2"/>
                </a:solidFill>
                <a:latin typeface="Georgia"/>
                <a:ea typeface="+mn-ea"/>
                <a:cs typeface="Georgia"/>
                <a:sym typeface="Gill Sans" charset="0"/>
              </a:defRPr>
            </a:lvl1pPr>
            <a:lvl2pPr marL="560070" indent="-240030" algn="l" rtl="0" fontAlgn="base">
              <a:spcBef>
                <a:spcPts val="1428"/>
              </a:spcBef>
              <a:spcAft>
                <a:spcPct val="0"/>
              </a:spcAft>
              <a:buSzPct val="66000"/>
              <a:buFont typeface="Courier New"/>
              <a:buChar char="o"/>
              <a:defRPr sz="2400">
                <a:solidFill>
                  <a:schemeClr val="tx2"/>
                </a:solidFill>
                <a:latin typeface="Georgia"/>
                <a:ea typeface="+mn-ea"/>
                <a:cs typeface="Georgia"/>
                <a:sym typeface="Gill Sans" charset="0"/>
              </a:defRPr>
            </a:lvl2pPr>
            <a:lvl3pPr marL="746760" indent="-240030" algn="l" rtl="0" fontAlgn="base">
              <a:spcBef>
                <a:spcPts val="1428"/>
              </a:spcBef>
              <a:spcAft>
                <a:spcPct val="0"/>
              </a:spcAft>
              <a:buSzPct val="100000"/>
              <a:buFont typeface="Wingdings" charset="2"/>
              <a:buChar char="§"/>
              <a:defRPr sz="2000">
                <a:solidFill>
                  <a:schemeClr val="tx2"/>
                </a:solidFill>
                <a:latin typeface="Georgia"/>
                <a:ea typeface="+mn-ea"/>
                <a:cs typeface="Georgia"/>
                <a:sym typeface="Gill Sans" charset="0"/>
              </a:defRPr>
            </a:lvl3pPr>
            <a:lvl4pPr marL="933450" indent="-240030" algn="l" rtl="0" fontAlgn="base">
              <a:spcBef>
                <a:spcPts val="1428"/>
              </a:spcBef>
              <a:spcAft>
                <a:spcPct val="0"/>
              </a:spcAft>
              <a:buSzPct val="55000"/>
              <a:buFont typeface="Wingdings" charset="2"/>
              <a:buChar char="§"/>
              <a:defRPr sz="2000">
                <a:solidFill>
                  <a:schemeClr val="tx2"/>
                </a:solidFill>
                <a:latin typeface="Georgia"/>
                <a:ea typeface="+mn-ea"/>
                <a:cs typeface="Georgia"/>
                <a:sym typeface="Gill Sans" charset="0"/>
              </a:defRPr>
            </a:lvl4pPr>
            <a:lvl5pPr marL="1120140" indent="-240030" algn="l" rtl="0" fontAlgn="base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2"/>
                </a:solidFill>
                <a:latin typeface="Georgia"/>
                <a:ea typeface="+mn-ea"/>
                <a:cs typeface="Georgia"/>
                <a:sym typeface="Gill Sans" charset="0"/>
              </a:defRPr>
            </a:lvl5pPr>
            <a:lvl6pPr marL="1312164" indent="-240030" algn="l" rtl="0" fontAlgn="base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6pPr>
            <a:lvl7pPr marL="1504188" indent="-240030" algn="l" rtl="0" fontAlgn="base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7pPr>
            <a:lvl8pPr marL="1696212" indent="-240030" algn="l" rtl="0" fontAlgn="base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8pPr>
            <a:lvl9pPr marL="1888236" indent="-240030" algn="l" rtl="0" fontAlgn="base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9pPr>
          </a:lstStyle>
          <a:p>
            <a:pPr marL="519113" lvl="2" indent="-285750">
              <a:spcBef>
                <a:spcPts val="1200"/>
              </a:spcBef>
              <a:spcAft>
                <a:spcPts val="600"/>
              </a:spcAft>
              <a:buClr>
                <a:srgbClr val="1B75B8"/>
              </a:buClr>
              <a:buSzPct val="125000"/>
              <a:buFont typeface="Lucida Grande"/>
              <a:buChar char="+"/>
            </a:pPr>
            <a:endParaRPr lang="es-ES" spc="-40" dirty="0">
              <a:solidFill>
                <a:srgbClr val="0B153C"/>
              </a:solidFill>
              <a:latin typeface="Helvetica Neue Light"/>
              <a:cs typeface="Helvetica Neue Light"/>
            </a:endParaRPr>
          </a:p>
        </p:txBody>
      </p:sp>
      <p:sp>
        <p:nvSpPr>
          <p:cNvPr id="6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1676400"/>
            <a:ext cx="8315326" cy="1943100"/>
          </a:xfrm>
        </p:spPr>
        <p:txBody>
          <a:bodyPr/>
          <a:lstStyle/>
          <a:p>
            <a:endParaRPr lang="en-US" sz="2000" dirty="0"/>
          </a:p>
          <a:p>
            <a:r>
              <a:rPr lang="en-US" sz="2000" b="1" dirty="0"/>
              <a:t>Implementation Plan </a:t>
            </a:r>
            <a:endParaRPr lang="en-US" sz="2000" dirty="0"/>
          </a:p>
          <a:p>
            <a:r>
              <a:rPr lang="en-US" sz="2000" dirty="0"/>
              <a:t>https://</a:t>
            </a:r>
            <a:r>
              <a:rPr lang="en-US" sz="2000" dirty="0" err="1"/>
              <a:t>community.icann.org</a:t>
            </a:r>
            <a:r>
              <a:rPr lang="en-US" sz="2000" dirty="0"/>
              <a:t>/pages/</a:t>
            </a:r>
            <a:r>
              <a:rPr lang="en-US" sz="2000" dirty="0" err="1"/>
              <a:t>viewpage.action?pageId</a:t>
            </a:r>
            <a:r>
              <a:rPr lang="en-US" sz="2000" dirty="0"/>
              <a:t>=</a:t>
            </a:r>
            <a:r>
              <a:rPr lang="en-US" sz="2000" dirty="0" smtClean="0"/>
              <a:t>49357942</a:t>
            </a:r>
          </a:p>
          <a:p>
            <a:endParaRPr lang="en-US" sz="2000" dirty="0" smtClean="0"/>
          </a:p>
          <a:p>
            <a:r>
              <a:rPr lang="en-US" sz="2000" dirty="0" smtClean="0"/>
              <a:t>Get in touch with:</a:t>
            </a:r>
            <a:endParaRPr lang="en-US" sz="2000" dirty="0"/>
          </a:p>
          <a:p>
            <a:r>
              <a:rPr lang="en-US" sz="2000" dirty="0" err="1"/>
              <a:t>Dev</a:t>
            </a:r>
            <a:r>
              <a:rPr lang="en-US" sz="2000" dirty="0"/>
              <a:t> </a:t>
            </a:r>
            <a:r>
              <a:rPr lang="en-US" sz="2000" dirty="0" err="1"/>
              <a:t>Anand</a:t>
            </a:r>
            <a:r>
              <a:rPr lang="en-US" sz="2000" dirty="0"/>
              <a:t> </a:t>
            </a:r>
            <a:r>
              <a:rPr lang="en-US" sz="2000" dirty="0" err="1"/>
              <a:t>Teelucksingh</a:t>
            </a:r>
            <a:r>
              <a:rPr lang="en-US" sz="2000" dirty="0"/>
              <a:t> LACRLO </a:t>
            </a:r>
          </a:p>
          <a:p>
            <a:r>
              <a:rPr lang="en-US" sz="2000" dirty="0" smtClean="0"/>
              <a:t>Fatima </a:t>
            </a:r>
            <a:r>
              <a:rPr lang="en-US" sz="2000" dirty="0" err="1"/>
              <a:t>Cambronero</a:t>
            </a:r>
            <a:r>
              <a:rPr lang="en-US" sz="2000" dirty="0"/>
              <a:t> LACRALO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159563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2552700"/>
            <a:ext cx="9144000" cy="16383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sz="4000" dirty="0" smtClean="0">
                <a:latin typeface="Helvetica Neue"/>
                <a:cs typeface="Helvetica Neue"/>
              </a:rPr>
              <a:t>Thank you!</a:t>
            </a:r>
          </a:p>
          <a:p>
            <a:r>
              <a:rPr lang="en-US" sz="4000" dirty="0" smtClean="0">
                <a:latin typeface="Helvetica Neue"/>
                <a:cs typeface="Helvetica Neue"/>
              </a:rPr>
              <a:t>Questions?</a:t>
            </a:r>
            <a:endParaRPr lang="en-US" dirty="0">
              <a:latin typeface="Helvetica Neue"/>
              <a:cs typeface="Helvetica Neue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09800" y="6096000"/>
            <a:ext cx="6324600" cy="777443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Helvetica Neue"/>
                <a:ea typeface="+mn-ea"/>
                <a:cs typeface="Helvetica Neue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Helvetica Neue"/>
                <a:ea typeface="+mn-ea"/>
                <a:cs typeface="Helvetica Neue"/>
              </a:rPr>
              <a:t>rodrigo.delaparra@icann.org</a:t>
            </a:r>
            <a:endParaRPr lang="en-US" dirty="0" smtClean="0">
              <a:solidFill>
                <a:schemeClr val="bg1"/>
              </a:solidFill>
              <a:latin typeface="Helvetica Neue"/>
              <a:ea typeface="+mn-ea"/>
              <a:cs typeface="Helvetica Neue"/>
            </a:endParaRPr>
          </a:p>
          <a:p>
            <a:r>
              <a:rPr lang="en-US" dirty="0" err="1" smtClean="0">
                <a:solidFill>
                  <a:schemeClr val="bg1"/>
                </a:solidFill>
                <a:latin typeface="Helvetica Neue"/>
                <a:ea typeface="+mn-ea"/>
                <a:cs typeface="Helvetica Neue"/>
              </a:rPr>
              <a:t>rodrigo.saucedo</a:t>
            </a:r>
            <a:r>
              <a:rPr lang="en-US" dirty="0" err="1">
                <a:solidFill>
                  <a:schemeClr val="bg1"/>
                </a:solidFill>
                <a:latin typeface="Helvetica Neue"/>
                <a:ea typeface="+mn-ea"/>
                <a:cs typeface="Helvetica Neue"/>
              </a:rPr>
              <a:t>@icann.org</a:t>
            </a:r>
            <a:endParaRPr lang="en-US" dirty="0">
              <a:solidFill>
                <a:schemeClr val="bg1"/>
              </a:solidFill>
              <a:latin typeface="Helvetica Neue"/>
              <a:ea typeface="+mn-ea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4028230755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95600" y="914400"/>
            <a:ext cx="35052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l"/>
            <a:endParaRPr lang="en-US" dirty="0" smtClean="0">
              <a:latin typeface="+mj-lt"/>
              <a:ea typeface="ＭＳ Ｐゴシック" charset="0"/>
              <a:cs typeface="Helvetica Neue" charset="0"/>
            </a:endParaRPr>
          </a:p>
          <a:p>
            <a:pPr marL="342900" lvl="1" indent="-342900" algn="l">
              <a:buFont typeface="Arial"/>
              <a:buChar char="•"/>
            </a:pPr>
            <a:r>
              <a:rPr lang="en-US" dirty="0">
                <a:latin typeface="+mj-lt"/>
                <a:ea typeface="ＭＳ Ｐゴシック" charset="0"/>
                <a:cs typeface="Helvetica Neue" charset="0"/>
              </a:rPr>
              <a:t>LAC community driven</a:t>
            </a:r>
          </a:p>
          <a:p>
            <a:pPr marL="342900" lvl="1" indent="-342900" algn="l">
              <a:buFont typeface="Arial"/>
              <a:buChar char="•"/>
            </a:pPr>
            <a:r>
              <a:rPr lang="en-US" dirty="0" smtClean="0">
                <a:latin typeface="+mj-lt"/>
                <a:ea typeface="ＭＳ Ｐゴシック" charset="0"/>
                <a:cs typeface="Helvetica Neue" charset="0"/>
              </a:rPr>
              <a:t>Discussions </a:t>
            </a:r>
            <a:r>
              <a:rPr lang="en-US" dirty="0">
                <a:latin typeface="+mj-lt"/>
                <a:ea typeface="ＭＳ Ｐゴシック" charset="0"/>
                <a:cs typeface="Helvetica Neue" charset="0"/>
              </a:rPr>
              <a:t>in </a:t>
            </a:r>
            <a:r>
              <a:rPr lang="en-US" dirty="0" smtClean="0">
                <a:latin typeface="+mj-lt"/>
                <a:ea typeface="ＭＳ Ｐゴシック" charset="0"/>
                <a:cs typeface="Helvetica Neue" charset="0"/>
              </a:rPr>
              <a:t>ICANN45 - </a:t>
            </a:r>
            <a:r>
              <a:rPr lang="en-US" dirty="0">
                <a:latin typeface="+mj-lt"/>
                <a:ea typeface="ＭＳ Ｐゴシック" charset="0"/>
                <a:cs typeface="Helvetica Neue" charset="0"/>
              </a:rPr>
              <a:t>T</a:t>
            </a:r>
            <a:r>
              <a:rPr lang="en-US" dirty="0" smtClean="0">
                <a:latin typeface="+mj-lt"/>
                <a:ea typeface="ＭＳ Ｐゴシック" charset="0"/>
                <a:cs typeface="Helvetica Neue" charset="0"/>
              </a:rPr>
              <a:t>oronto</a:t>
            </a:r>
          </a:p>
          <a:p>
            <a:pPr marL="342900" lvl="1" indent="-342900" algn="l">
              <a:buFont typeface="Arial"/>
              <a:buChar char="•"/>
            </a:pPr>
            <a:r>
              <a:rPr lang="en-US" dirty="0" smtClean="0">
                <a:latin typeface="+mj-lt"/>
                <a:ea typeface="ＭＳ Ｐゴシック" charset="0"/>
                <a:cs typeface="Helvetica Neue" charset="0"/>
              </a:rPr>
              <a:t>Final </a:t>
            </a:r>
            <a:r>
              <a:rPr lang="en-US" dirty="0">
                <a:latin typeface="+mj-lt"/>
                <a:ea typeface="ＭＳ Ｐゴシック" charset="0"/>
                <a:cs typeface="Helvetica Neue" charset="0"/>
              </a:rPr>
              <a:t>version in </a:t>
            </a:r>
            <a:r>
              <a:rPr lang="en-US" dirty="0" smtClean="0">
                <a:latin typeface="+mj-lt"/>
                <a:ea typeface="ＭＳ Ｐゴシック" charset="0"/>
                <a:cs typeface="Helvetica Neue" charset="0"/>
              </a:rPr>
              <a:t>ICANN46 -  Beijing</a:t>
            </a:r>
            <a:endParaRPr lang="en-US" dirty="0">
              <a:latin typeface="+mj-lt"/>
              <a:ea typeface="ＭＳ Ｐゴシック" charset="0"/>
              <a:cs typeface="Helvetica Neue" charset="0"/>
            </a:endParaRPr>
          </a:p>
          <a:p>
            <a:pPr lvl="1" algn="l"/>
            <a:r>
              <a:rPr lang="en-US" dirty="0" smtClean="0">
                <a:latin typeface="Helvetica Neue" charset="0"/>
                <a:ea typeface="ＭＳ Ｐゴシック" charset="0"/>
                <a:cs typeface="Helvetica Neue" charset="0"/>
              </a:rPr>
              <a:t>  </a:t>
            </a:r>
            <a:endParaRPr lang="en-US" sz="1600" dirty="0">
              <a:latin typeface="Helvetica Neue" charset="0"/>
              <a:ea typeface="ＭＳ Ｐゴシック" charset="0"/>
              <a:cs typeface="Helvetica Neue" charset="0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25" y="1247898"/>
            <a:ext cx="2250594" cy="296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42874" y="304800"/>
            <a:ext cx="8696325" cy="609600"/>
          </a:xfrm>
        </p:spPr>
        <p:txBody>
          <a:bodyPr/>
          <a:lstStyle/>
          <a:p>
            <a:r>
              <a:rPr lang="en-US" dirty="0" smtClean="0"/>
              <a:t>LAC Strategic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9713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25" y="1247898"/>
            <a:ext cx="2250594" cy="296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42874" y="304800"/>
            <a:ext cx="8696325" cy="609600"/>
          </a:xfrm>
        </p:spPr>
        <p:txBody>
          <a:bodyPr/>
          <a:lstStyle/>
          <a:p>
            <a:r>
              <a:rPr lang="en-US" dirty="0" smtClean="0"/>
              <a:t>LAC Strategic Plan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667000" y="837724"/>
            <a:ext cx="3886200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l"/>
            <a:endParaRPr lang="en-US" sz="2800" dirty="0" smtClean="0">
              <a:latin typeface="+mj-lt"/>
              <a:ea typeface="ＭＳ Ｐゴシック" charset="0"/>
              <a:cs typeface="Helvetica Neue" charset="0"/>
            </a:endParaRPr>
          </a:p>
          <a:p>
            <a:pPr marL="534924" lvl="1" indent="-342900" algn="l">
              <a:buFont typeface="Arial"/>
              <a:buChar char="•"/>
            </a:pPr>
            <a:r>
              <a:rPr lang="en-US" sz="2000" b="1" dirty="0">
                <a:latin typeface="+mj-lt"/>
                <a:ea typeface="ＭＳ Ｐゴシック" charset="0"/>
                <a:cs typeface="Helvetica Neue" charset="0"/>
              </a:rPr>
              <a:t>Political Issues</a:t>
            </a:r>
          </a:p>
          <a:p>
            <a:pPr lvl="2" algn="l"/>
            <a:r>
              <a:rPr lang="en-US" sz="1800" dirty="0" smtClean="0">
                <a:latin typeface="+mj-lt"/>
                <a:ea typeface="ＭＳ Ｐゴシック" charset="0"/>
                <a:cs typeface="Helvetica Neue" charset="0"/>
              </a:rPr>
              <a:t>7 </a:t>
            </a:r>
            <a:r>
              <a:rPr lang="en-US" sz="1800" dirty="0">
                <a:latin typeface="+mj-lt"/>
                <a:ea typeface="ＭＳ Ｐゴシック" charset="0"/>
                <a:cs typeface="Helvetica Neue" charset="0"/>
              </a:rPr>
              <a:t>projects</a:t>
            </a:r>
          </a:p>
          <a:p>
            <a:pPr marL="534924" lvl="1" indent="-342900" algn="l">
              <a:buFont typeface="Arial"/>
              <a:buChar char="•"/>
            </a:pPr>
            <a:r>
              <a:rPr lang="en-US" sz="2000" b="1" dirty="0">
                <a:latin typeface="+mj-lt"/>
                <a:ea typeface="ＭＳ Ｐゴシック" charset="0"/>
                <a:cs typeface="Helvetica Neue" charset="0"/>
              </a:rPr>
              <a:t>Capacity Building and Outreach</a:t>
            </a:r>
          </a:p>
          <a:p>
            <a:pPr lvl="2" algn="l"/>
            <a:r>
              <a:rPr lang="en-US" sz="1800" dirty="0" smtClean="0">
                <a:latin typeface="+mj-lt"/>
                <a:ea typeface="ＭＳ Ｐゴシック" charset="0"/>
                <a:cs typeface="Helvetica Neue" charset="0"/>
              </a:rPr>
              <a:t>27 </a:t>
            </a:r>
            <a:r>
              <a:rPr lang="en-US" sz="1800" dirty="0">
                <a:latin typeface="+mj-lt"/>
                <a:ea typeface="ＭＳ Ｐゴシック" charset="0"/>
                <a:cs typeface="Helvetica Neue" charset="0"/>
              </a:rPr>
              <a:t>projects </a:t>
            </a:r>
          </a:p>
          <a:p>
            <a:pPr marL="534924" lvl="1" indent="-342900" algn="l">
              <a:buFont typeface="Arial"/>
              <a:buChar char="•"/>
            </a:pPr>
            <a:r>
              <a:rPr lang="en-US" sz="2000" b="1" dirty="0">
                <a:latin typeface="+mj-lt"/>
                <a:ea typeface="ＭＳ Ｐゴシック" charset="0"/>
                <a:cs typeface="Helvetica Neue" charset="0"/>
              </a:rPr>
              <a:t>Operations</a:t>
            </a:r>
          </a:p>
          <a:p>
            <a:pPr lvl="2" algn="l"/>
            <a:r>
              <a:rPr lang="en-US" sz="1800" dirty="0" smtClean="0">
                <a:latin typeface="+mj-lt"/>
                <a:ea typeface="ＭＳ Ｐゴシック" charset="0"/>
                <a:cs typeface="Helvetica Neue" charset="0"/>
              </a:rPr>
              <a:t>9 </a:t>
            </a:r>
            <a:r>
              <a:rPr lang="en-US" sz="1800" dirty="0">
                <a:latin typeface="+mj-lt"/>
                <a:ea typeface="ＭＳ Ｐゴシック" charset="0"/>
                <a:cs typeface="Helvetica Neue" charset="0"/>
              </a:rPr>
              <a:t>projects</a:t>
            </a:r>
          </a:p>
          <a:p>
            <a:pPr marL="534924" lvl="1" indent="-342900" algn="l">
              <a:buFont typeface="Arial"/>
              <a:buChar char="•"/>
            </a:pPr>
            <a:r>
              <a:rPr lang="en-US" sz="2000" b="1" dirty="0">
                <a:latin typeface="+mj-lt"/>
                <a:ea typeface="ＭＳ Ｐゴシック" charset="0"/>
                <a:cs typeface="Helvetica Neue" charset="0"/>
              </a:rPr>
              <a:t>Economic Issues</a:t>
            </a:r>
          </a:p>
          <a:p>
            <a:pPr lvl="2" algn="l"/>
            <a:r>
              <a:rPr lang="en-US" sz="1800" dirty="0" smtClean="0">
                <a:latin typeface="+mj-lt"/>
                <a:ea typeface="ＭＳ Ｐゴシック" charset="0"/>
                <a:cs typeface="Helvetica Neue" charset="0"/>
              </a:rPr>
              <a:t>32 </a:t>
            </a:r>
            <a:r>
              <a:rPr lang="en-US" sz="1800" dirty="0">
                <a:latin typeface="+mj-lt"/>
                <a:ea typeface="ＭＳ Ｐゴシック" charset="0"/>
                <a:cs typeface="Helvetica Neue" charset="0"/>
              </a:rPr>
              <a:t>projects</a:t>
            </a:r>
          </a:p>
        </p:txBody>
      </p:sp>
    </p:spTree>
    <p:extLst>
      <p:ext uri="{BB962C8B-B14F-4D97-AF65-F5344CB8AC3E}">
        <p14:creationId xmlns:p14="http://schemas.microsoft.com/office/powerpoint/2010/main" val="3502153020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25" y="1247898"/>
            <a:ext cx="2250594" cy="296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42874" y="304800"/>
            <a:ext cx="8696325" cy="609600"/>
          </a:xfrm>
        </p:spPr>
        <p:txBody>
          <a:bodyPr/>
          <a:lstStyle/>
          <a:p>
            <a:r>
              <a:rPr lang="en-US" dirty="0" smtClean="0"/>
              <a:t>LAC Strategic Plan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667000" y="1143000"/>
            <a:ext cx="4267200" cy="5416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l"/>
            <a:r>
              <a:rPr lang="en-US" sz="2000" b="1" u="sng" dirty="0" smtClean="0">
                <a:latin typeface="+mj-lt"/>
                <a:ea typeface="ＭＳ Ｐゴシック" charset="0"/>
                <a:cs typeface="Helvetica Neue" charset="0"/>
              </a:rPr>
              <a:t>Steering Committee</a:t>
            </a:r>
          </a:p>
          <a:p>
            <a:pPr marL="0" lvl="1" algn="l"/>
            <a:endParaRPr lang="en-US" sz="2000" b="1" u="sng" dirty="0">
              <a:latin typeface="+mj-lt"/>
              <a:ea typeface="ＭＳ Ｐゴシック" charset="0"/>
              <a:cs typeface="Helvetica Neue" charset="0"/>
            </a:endParaRPr>
          </a:p>
          <a:p>
            <a:pPr lvl="2" algn="l"/>
            <a:r>
              <a:rPr lang="en-US" sz="1600" b="1" dirty="0" err="1">
                <a:latin typeface="+mj-lt"/>
                <a:ea typeface="ＭＳ Ｐゴシック" charset="0"/>
                <a:cs typeface="Helvetica Neue" charset="0"/>
              </a:rPr>
              <a:t>Fátima</a:t>
            </a:r>
            <a:r>
              <a:rPr lang="en-US" sz="1600" b="1" dirty="0">
                <a:latin typeface="+mj-lt"/>
                <a:ea typeface="ＭＳ Ｐゴシック" charset="0"/>
                <a:cs typeface="Helvetica Neue" charset="0"/>
              </a:rPr>
              <a:t> </a:t>
            </a:r>
            <a:r>
              <a:rPr lang="en-US" sz="1600" b="1" dirty="0" err="1">
                <a:latin typeface="+mj-lt"/>
                <a:ea typeface="ＭＳ Ｐゴシック" charset="0"/>
                <a:cs typeface="Helvetica Neue" charset="0"/>
              </a:rPr>
              <a:t>Cambronero</a:t>
            </a:r>
            <a:r>
              <a:rPr lang="en-US" sz="1600" b="1" dirty="0">
                <a:latin typeface="+mj-lt"/>
                <a:ea typeface="ＭＳ Ｐゴシック" charset="0"/>
                <a:cs typeface="Helvetica Neue" charset="0"/>
              </a:rPr>
              <a:t> (At-Large LACRALO)</a:t>
            </a:r>
          </a:p>
          <a:p>
            <a:pPr lvl="2" algn="l"/>
            <a:r>
              <a:rPr lang="en-US" sz="1600" b="1" dirty="0" err="1">
                <a:latin typeface="+mj-lt"/>
                <a:ea typeface="ＭＳ Ｐゴシック" charset="0"/>
                <a:cs typeface="Helvetica Neue" charset="0"/>
              </a:rPr>
              <a:t>Dev</a:t>
            </a:r>
            <a:r>
              <a:rPr lang="en-US" sz="1600" b="1" dirty="0">
                <a:latin typeface="+mj-lt"/>
                <a:ea typeface="ＭＳ Ｐゴシック" charset="0"/>
                <a:cs typeface="Helvetica Neue" charset="0"/>
              </a:rPr>
              <a:t> </a:t>
            </a:r>
            <a:r>
              <a:rPr lang="en-US" sz="1600" b="1" dirty="0" err="1">
                <a:latin typeface="+mj-lt"/>
                <a:ea typeface="ＭＳ Ｐゴシック" charset="0"/>
                <a:cs typeface="Helvetica Neue" charset="0"/>
              </a:rPr>
              <a:t>Anand</a:t>
            </a:r>
            <a:r>
              <a:rPr lang="en-US" sz="1600" b="1" dirty="0">
                <a:latin typeface="+mj-lt"/>
                <a:ea typeface="ＭＳ Ｐゴシック" charset="0"/>
                <a:cs typeface="Helvetica Neue" charset="0"/>
              </a:rPr>
              <a:t> </a:t>
            </a:r>
            <a:r>
              <a:rPr lang="en-US" sz="1600" b="1" dirty="0" err="1">
                <a:latin typeface="+mj-lt"/>
                <a:ea typeface="ＭＳ Ｐゴシック" charset="0"/>
                <a:cs typeface="Helvetica Neue" charset="0"/>
              </a:rPr>
              <a:t>Teelucksingh</a:t>
            </a:r>
            <a:r>
              <a:rPr lang="en-US" sz="1600" b="1" dirty="0">
                <a:latin typeface="+mj-lt"/>
                <a:ea typeface="ＭＳ Ｐゴシック" charset="0"/>
                <a:cs typeface="Helvetica Neue" charset="0"/>
              </a:rPr>
              <a:t> (At-Large LACRALO)</a:t>
            </a:r>
          </a:p>
          <a:p>
            <a:pPr lvl="2" algn="l"/>
            <a:r>
              <a:rPr lang="en-US" sz="1600" dirty="0">
                <a:latin typeface="+mj-lt"/>
                <a:ea typeface="ＭＳ Ｐゴシック" charset="0"/>
                <a:cs typeface="Helvetica Neue" charset="0"/>
              </a:rPr>
              <a:t>Carolina </a:t>
            </a:r>
            <a:r>
              <a:rPr lang="en-US" sz="1600" dirty="0" err="1">
                <a:latin typeface="+mj-lt"/>
                <a:ea typeface="ＭＳ Ｐゴシック" charset="0"/>
                <a:cs typeface="Helvetica Neue" charset="0"/>
              </a:rPr>
              <a:t>Aguerre</a:t>
            </a:r>
            <a:r>
              <a:rPr lang="en-US" sz="1600" dirty="0">
                <a:latin typeface="+mj-lt"/>
                <a:ea typeface="ＭＳ Ｐゴシック" charset="0"/>
                <a:cs typeface="Helvetica Neue" charset="0"/>
              </a:rPr>
              <a:t> (LACTLD)</a:t>
            </a:r>
          </a:p>
          <a:p>
            <a:pPr lvl="2" algn="l"/>
            <a:r>
              <a:rPr lang="en-US" sz="1600" dirty="0">
                <a:latin typeface="+mj-lt"/>
                <a:ea typeface="ＭＳ Ｐゴシック" charset="0"/>
                <a:cs typeface="Helvetica Neue" charset="0"/>
              </a:rPr>
              <a:t>Eduardo </a:t>
            </a:r>
            <a:r>
              <a:rPr lang="en-US" sz="1600" dirty="0" err="1">
                <a:latin typeface="+mj-lt"/>
                <a:ea typeface="ＭＳ Ｐゴシック" charset="0"/>
                <a:cs typeface="Helvetica Neue" charset="0"/>
              </a:rPr>
              <a:t>Santoyo</a:t>
            </a:r>
            <a:r>
              <a:rPr lang="en-US" sz="1600" dirty="0">
                <a:latin typeface="+mj-lt"/>
                <a:ea typeface="ＭＳ Ｐゴシック" charset="0"/>
                <a:cs typeface="Helvetica Neue" charset="0"/>
              </a:rPr>
              <a:t> (LACTLD)</a:t>
            </a:r>
          </a:p>
          <a:p>
            <a:pPr lvl="2" algn="l"/>
            <a:r>
              <a:rPr lang="en-US" sz="1600" dirty="0">
                <a:latin typeface="+mj-lt"/>
                <a:ea typeface="ＭＳ Ｐゴシック" charset="0"/>
                <a:cs typeface="Helvetica Neue" charset="0"/>
              </a:rPr>
              <a:t>Celia </a:t>
            </a:r>
            <a:r>
              <a:rPr lang="en-US" sz="1600" dirty="0" err="1">
                <a:latin typeface="+mj-lt"/>
                <a:ea typeface="ＭＳ Ｐゴシック" charset="0"/>
                <a:cs typeface="Helvetica Neue" charset="0"/>
              </a:rPr>
              <a:t>Lerman</a:t>
            </a:r>
            <a:r>
              <a:rPr lang="en-US" sz="1600" dirty="0">
                <a:latin typeface="+mj-lt"/>
                <a:ea typeface="ＭＳ Ｐゴシック" charset="0"/>
                <a:cs typeface="Helvetica Neue" charset="0"/>
              </a:rPr>
              <a:t> (</a:t>
            </a:r>
            <a:r>
              <a:rPr lang="en-US" sz="1600" dirty="0" err="1">
                <a:latin typeface="+mj-lt"/>
                <a:ea typeface="ＭＳ Ｐゴシック" charset="0"/>
                <a:cs typeface="Helvetica Neue" charset="0"/>
              </a:rPr>
              <a:t>gNSO</a:t>
            </a:r>
            <a:r>
              <a:rPr lang="en-US" sz="1600" dirty="0">
                <a:latin typeface="+mj-lt"/>
                <a:ea typeface="ＭＳ Ｐゴシック" charset="0"/>
                <a:cs typeface="Helvetica Neue" charset="0"/>
              </a:rPr>
              <a:t>)</a:t>
            </a:r>
          </a:p>
          <a:p>
            <a:pPr lvl="2" algn="l"/>
            <a:r>
              <a:rPr lang="en-US" sz="1600" dirty="0">
                <a:latin typeface="+mj-lt"/>
                <a:ea typeface="ＭＳ Ｐゴシック" charset="0"/>
                <a:cs typeface="Helvetica Neue" charset="0"/>
              </a:rPr>
              <a:t>Anthony Harris (</a:t>
            </a:r>
            <a:r>
              <a:rPr lang="en-US" sz="1600" dirty="0" err="1">
                <a:latin typeface="+mj-lt"/>
                <a:ea typeface="ＭＳ Ｐゴシック" charset="0"/>
                <a:cs typeface="Helvetica Neue" charset="0"/>
              </a:rPr>
              <a:t>gNSO</a:t>
            </a:r>
            <a:r>
              <a:rPr lang="en-US" sz="1600" dirty="0">
                <a:latin typeface="+mj-lt"/>
                <a:ea typeface="ＭＳ Ｐゴシック" charset="0"/>
                <a:cs typeface="Helvetica Neue" charset="0"/>
              </a:rPr>
              <a:t>)</a:t>
            </a:r>
          </a:p>
          <a:p>
            <a:pPr lvl="2" algn="l"/>
            <a:r>
              <a:rPr lang="en-US" sz="1600" dirty="0">
                <a:latin typeface="+mj-lt"/>
                <a:ea typeface="ＭＳ Ｐゴシック" charset="0"/>
                <a:cs typeface="Helvetica Neue" charset="0"/>
              </a:rPr>
              <a:t>Andrés Piazza (LACNIC)</a:t>
            </a:r>
          </a:p>
          <a:p>
            <a:pPr lvl="2" algn="l"/>
            <a:r>
              <a:rPr lang="en-US" sz="1600" dirty="0">
                <a:latin typeface="+mj-lt"/>
                <a:ea typeface="ＭＳ Ｐゴシック" charset="0"/>
                <a:cs typeface="Helvetica Neue" charset="0"/>
              </a:rPr>
              <a:t>Oscar Robles (LACNIC)</a:t>
            </a:r>
          </a:p>
          <a:p>
            <a:pPr lvl="2" algn="l"/>
            <a:r>
              <a:rPr lang="en-US" sz="1600" dirty="0">
                <a:latin typeface="+mj-lt"/>
                <a:ea typeface="ＭＳ Ｐゴシック" charset="0"/>
                <a:cs typeface="Helvetica Neue" charset="0"/>
              </a:rPr>
              <a:t>Tracy </a:t>
            </a:r>
            <a:r>
              <a:rPr lang="en-US" sz="1600" dirty="0" err="1">
                <a:latin typeface="+mj-lt"/>
                <a:ea typeface="ＭＳ Ｐゴシック" charset="0"/>
                <a:cs typeface="Helvetica Neue" charset="0"/>
              </a:rPr>
              <a:t>Hackshaw</a:t>
            </a:r>
            <a:r>
              <a:rPr lang="en-US" sz="1600" dirty="0">
                <a:latin typeface="+mj-lt"/>
                <a:ea typeface="ＭＳ Ｐゴシック" charset="0"/>
                <a:cs typeface="Helvetica Neue" charset="0"/>
              </a:rPr>
              <a:t> (GAC)</a:t>
            </a:r>
          </a:p>
          <a:p>
            <a:pPr lvl="2" algn="l"/>
            <a:r>
              <a:rPr lang="en-US" sz="1600" dirty="0">
                <a:latin typeface="+mj-lt"/>
                <a:ea typeface="ＭＳ Ｐゴシック" charset="0"/>
                <a:cs typeface="Helvetica Neue" charset="0"/>
              </a:rPr>
              <a:t>Olga </a:t>
            </a:r>
            <a:r>
              <a:rPr lang="en-US" sz="1600" dirty="0" err="1">
                <a:latin typeface="+mj-lt"/>
                <a:ea typeface="ＭＳ Ｐゴシック" charset="0"/>
                <a:cs typeface="Helvetica Neue" charset="0"/>
              </a:rPr>
              <a:t>Cavalli</a:t>
            </a:r>
            <a:r>
              <a:rPr lang="en-US" sz="1600" dirty="0">
                <a:latin typeface="+mj-lt"/>
                <a:ea typeface="ＭＳ Ｐゴシック" charset="0"/>
                <a:cs typeface="Helvetica Neue" charset="0"/>
              </a:rPr>
              <a:t> (GAC)</a:t>
            </a:r>
          </a:p>
          <a:p>
            <a:pPr lvl="2" algn="l"/>
            <a:r>
              <a:rPr lang="en-US" sz="1600" dirty="0">
                <a:latin typeface="+mj-lt"/>
                <a:ea typeface="ＭＳ Ｐゴシック" charset="0"/>
                <a:cs typeface="Helvetica Neue" charset="0"/>
              </a:rPr>
              <a:t>Victor </a:t>
            </a:r>
            <a:r>
              <a:rPr lang="en-US" sz="1600" dirty="0" err="1">
                <a:latin typeface="+mj-lt"/>
                <a:ea typeface="ＭＳ Ｐゴシック" charset="0"/>
                <a:cs typeface="Helvetica Neue" charset="0"/>
              </a:rPr>
              <a:t>Martínez</a:t>
            </a:r>
            <a:r>
              <a:rPr lang="en-US" sz="1600" dirty="0">
                <a:latin typeface="+mj-lt"/>
                <a:ea typeface="ＭＳ Ｐゴシック" charset="0"/>
                <a:cs typeface="Helvetica Neue" charset="0"/>
              </a:rPr>
              <a:t> (GAC)</a:t>
            </a:r>
          </a:p>
          <a:p>
            <a:pPr lvl="2" algn="l"/>
            <a:r>
              <a:rPr lang="en-US" sz="1600" dirty="0" err="1">
                <a:latin typeface="+mj-lt"/>
                <a:ea typeface="ＭＳ Ｐゴシック" charset="0"/>
                <a:cs typeface="Helvetica Neue" charset="0"/>
              </a:rPr>
              <a:t>Harmut</a:t>
            </a:r>
            <a:r>
              <a:rPr lang="en-US" sz="1600" dirty="0">
                <a:latin typeface="+mj-lt"/>
                <a:ea typeface="ＭＳ Ｐゴシック" charset="0"/>
                <a:cs typeface="Helvetica Neue" charset="0"/>
              </a:rPr>
              <a:t> Glaser (NOMCOM)</a:t>
            </a:r>
          </a:p>
          <a:p>
            <a:pPr lvl="2" algn="l"/>
            <a:r>
              <a:rPr lang="en-US" sz="1600" dirty="0">
                <a:latin typeface="+mj-lt"/>
                <a:ea typeface="ＭＳ Ｐゴシック" charset="0"/>
                <a:cs typeface="Helvetica Neue" charset="0"/>
              </a:rPr>
              <a:t>Alejandro </a:t>
            </a:r>
            <a:r>
              <a:rPr lang="en-US" sz="1600" dirty="0" err="1">
                <a:latin typeface="+mj-lt"/>
                <a:ea typeface="ＭＳ Ｐゴシック" charset="0"/>
                <a:cs typeface="Helvetica Neue" charset="0"/>
              </a:rPr>
              <a:t>Pisanty</a:t>
            </a:r>
            <a:r>
              <a:rPr lang="en-US" sz="1600" dirty="0">
                <a:latin typeface="+mj-lt"/>
                <a:ea typeface="ＭＳ Ｐゴシック" charset="0"/>
                <a:cs typeface="Helvetica Neue" charset="0"/>
              </a:rPr>
              <a:t> (ex Board Member – LACRALO)</a:t>
            </a:r>
          </a:p>
          <a:p>
            <a:pPr lvl="2" algn="l"/>
            <a:r>
              <a:rPr lang="en-US" sz="1600" dirty="0">
                <a:latin typeface="+mj-lt"/>
                <a:ea typeface="ＭＳ Ｐゴシック" charset="0"/>
                <a:cs typeface="Helvetica Neue" charset="0"/>
              </a:rPr>
              <a:t>Vanda </a:t>
            </a:r>
            <a:r>
              <a:rPr lang="en-US" sz="1600" dirty="0" err="1">
                <a:latin typeface="+mj-lt"/>
                <a:ea typeface="ＭＳ Ｐゴシック" charset="0"/>
                <a:cs typeface="Helvetica Neue" charset="0"/>
              </a:rPr>
              <a:t>Scartezini</a:t>
            </a:r>
            <a:r>
              <a:rPr lang="en-US" sz="1600" dirty="0">
                <a:latin typeface="+mj-lt"/>
                <a:ea typeface="ＭＳ Ｐゴシック" charset="0"/>
                <a:cs typeface="Helvetica Neue" charset="0"/>
              </a:rPr>
              <a:t> (ex Board Member – LACRALO)</a:t>
            </a:r>
          </a:p>
          <a:p>
            <a:pPr lvl="2" algn="l"/>
            <a:r>
              <a:rPr lang="en-US" sz="1600" dirty="0" err="1">
                <a:latin typeface="+mj-lt"/>
                <a:ea typeface="ＭＳ Ｐゴシック" charset="0"/>
                <a:cs typeface="Helvetica Neue" charset="0"/>
              </a:rPr>
              <a:t>Raimundo</a:t>
            </a:r>
            <a:r>
              <a:rPr lang="en-US" sz="1600" dirty="0">
                <a:latin typeface="+mj-lt"/>
                <a:ea typeface="ＭＳ Ｐゴシック" charset="0"/>
                <a:cs typeface="Helvetica Neue" charset="0"/>
              </a:rPr>
              <a:t> </a:t>
            </a:r>
            <a:r>
              <a:rPr lang="en-US" sz="1600" dirty="0" err="1">
                <a:latin typeface="+mj-lt"/>
                <a:ea typeface="ＭＳ Ｐゴシック" charset="0"/>
                <a:cs typeface="Helvetica Neue" charset="0"/>
              </a:rPr>
              <a:t>Beca</a:t>
            </a:r>
            <a:r>
              <a:rPr lang="en-US" sz="1600" dirty="0">
                <a:latin typeface="+mj-lt"/>
                <a:ea typeface="ＭＳ Ｐゴシック" charset="0"/>
                <a:cs typeface="Helvetica Neue" charset="0"/>
              </a:rPr>
              <a:t> (ex Board Member</a:t>
            </a:r>
            <a:r>
              <a:rPr lang="en-US" sz="1800" dirty="0">
                <a:latin typeface="+mj-lt"/>
                <a:ea typeface="ＭＳ Ｐゴシック" charset="0"/>
                <a:cs typeface="Helvetica Neue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680979333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1475" y="2209800"/>
            <a:ext cx="7143750" cy="1943100"/>
          </a:xfrm>
        </p:spPr>
        <p:txBody>
          <a:bodyPr/>
          <a:lstStyle/>
          <a:p>
            <a:r>
              <a:rPr lang="en-US" dirty="0" smtClean="0"/>
              <a:t>5 Pilot Projects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2560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09600" y="2971800"/>
            <a:ext cx="8315326" cy="1943100"/>
          </a:xfrm>
        </p:spPr>
        <p:txBody>
          <a:bodyPr/>
          <a:lstStyle/>
          <a:p>
            <a:r>
              <a:rPr lang="en-US" dirty="0" smtClean="0"/>
              <a:t>LAC  </a:t>
            </a:r>
            <a:r>
              <a:rPr lang="en-US" dirty="0" err="1" smtClean="0"/>
              <a:t>i</a:t>
            </a:r>
            <a:r>
              <a:rPr lang="en-US" dirty="0" smtClean="0"/>
              <a:t> Roadshow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932451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Merged into one project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10000"/>
          </a:bodyPr>
          <a:lstStyle/>
          <a:p>
            <a:pPr marL="133350" indent="0" algn="just">
              <a:buNone/>
            </a:pPr>
            <a:r>
              <a:rPr lang="en-US" dirty="0" smtClean="0">
                <a:latin typeface="+mn-lt"/>
              </a:rPr>
              <a:t>2.9.2 </a:t>
            </a:r>
            <a:r>
              <a:rPr lang="en-US" dirty="0">
                <a:solidFill>
                  <a:srgbClr val="000000"/>
                </a:solidFill>
                <a:latin typeface="+mn-lt"/>
                <a:ea typeface="Lucida Grande"/>
                <a:cs typeface="Lucida Grande"/>
              </a:rPr>
              <a:t>To implement an outreach Road Show program to reach out to new stakeholders in the region.</a:t>
            </a:r>
            <a:endParaRPr lang="en-US" dirty="0" smtClean="0">
              <a:latin typeface="+mn-lt"/>
            </a:endParaRPr>
          </a:p>
          <a:p>
            <a:pPr marL="133350" indent="0" algn="just">
              <a:buNone/>
            </a:pPr>
            <a:r>
              <a:rPr lang="en-US" dirty="0" smtClean="0">
                <a:latin typeface="+mn-lt"/>
              </a:rPr>
              <a:t>3.1.3 </a:t>
            </a:r>
            <a:r>
              <a:rPr lang="en-US" dirty="0">
                <a:solidFill>
                  <a:srgbClr val="000000"/>
                </a:solidFill>
                <a:latin typeface="+mn-lt"/>
                <a:ea typeface="Lucida Grande"/>
                <a:cs typeface="Lucida Grande"/>
              </a:rPr>
              <a:t>To raise awareness to ISPs in the region of the potential problems they may face in the transition of IPv6 by mean of the Road show outreach project.</a:t>
            </a:r>
            <a:endParaRPr lang="en-US" dirty="0" smtClean="0">
              <a:latin typeface="+mn-lt"/>
            </a:endParaRPr>
          </a:p>
          <a:p>
            <a:pPr marL="133350" indent="0" algn="just">
              <a:buNone/>
            </a:pPr>
            <a:r>
              <a:rPr lang="en-US" dirty="0" smtClean="0">
                <a:latin typeface="+mn-lt"/>
              </a:rPr>
              <a:t>3.3.1 </a:t>
            </a:r>
            <a:r>
              <a:rPr lang="en-US" dirty="0">
                <a:solidFill>
                  <a:srgbClr val="000000"/>
                </a:solidFill>
                <a:latin typeface="+mn-lt"/>
                <a:ea typeface="Lucida Grande"/>
                <a:cs typeface="Lucida Grande"/>
              </a:rPr>
              <a:t>To incorporate the subject of new </a:t>
            </a:r>
            <a:r>
              <a:rPr lang="en-US" dirty="0" err="1">
                <a:solidFill>
                  <a:srgbClr val="000000"/>
                </a:solidFill>
                <a:latin typeface="+mn-lt"/>
                <a:ea typeface="Lucida Grande"/>
                <a:cs typeface="Lucida Grande"/>
              </a:rPr>
              <a:t>gTLD</a:t>
            </a:r>
            <a:r>
              <a:rPr lang="en-US" dirty="0">
                <a:solidFill>
                  <a:srgbClr val="000000"/>
                </a:solidFill>
                <a:latin typeface="+mn-lt"/>
                <a:ea typeface="Lucida Grande"/>
                <a:cs typeface="Lucida Grande"/>
              </a:rPr>
              <a:t> program awareness and impact in the Capacity building Road show.</a:t>
            </a:r>
            <a:endParaRPr lang="en-US" dirty="0" smtClean="0">
              <a:latin typeface="+mn-lt"/>
            </a:endParaRPr>
          </a:p>
          <a:p>
            <a:pPr marL="133350" indent="0" algn="just">
              <a:buNone/>
            </a:pPr>
            <a:r>
              <a:rPr lang="en-US" dirty="0" smtClean="0">
                <a:latin typeface="+mn-lt"/>
              </a:rPr>
              <a:t>3.4.1 </a:t>
            </a:r>
            <a:r>
              <a:rPr lang="en-US" dirty="0">
                <a:solidFill>
                  <a:srgbClr val="000000"/>
                </a:solidFill>
                <a:latin typeface="+mn-lt"/>
                <a:ea typeface="Lucida Grande"/>
                <a:cs typeface="Lucida Grande"/>
              </a:rPr>
              <a:t>To include in the Capacity Building Road Show the promotion of SSR of the DNS.</a:t>
            </a:r>
            <a:endParaRPr lang="en-US" dirty="0" smtClean="0">
              <a:solidFill>
                <a:srgbClr val="000000"/>
              </a:solidFill>
              <a:latin typeface="+mn-lt"/>
              <a:ea typeface="Cambria"/>
              <a:cs typeface="Cambri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685800"/>
            <a:ext cx="1898571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Georgia"/>
                <a:cs typeface="Georgia"/>
              </a:rPr>
              <a:t>___________</a:t>
            </a:r>
          </a:p>
        </p:txBody>
      </p:sp>
    </p:spTree>
    <p:extLst>
      <p:ext uri="{BB962C8B-B14F-4D97-AF65-F5344CB8AC3E}">
        <p14:creationId xmlns:p14="http://schemas.microsoft.com/office/powerpoint/2010/main" val="32614960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nk">
  <a:themeElements>
    <a:clrScheme name="Custom 3">
      <a:dk1>
        <a:sysClr val="windowText" lastClr="000000"/>
      </a:dk1>
      <a:lt1>
        <a:sysClr val="window" lastClr="FFFFFF"/>
      </a:lt1>
      <a:dk2>
        <a:srgbClr val="00334D"/>
      </a:dk2>
      <a:lt2>
        <a:srgbClr val="037BC0"/>
      </a:lt2>
      <a:accent1>
        <a:srgbClr val="555555"/>
      </a:accent1>
      <a:accent2>
        <a:srgbClr val="6D99B3"/>
      </a:accent2>
      <a:accent3>
        <a:srgbClr val="F1A31E"/>
      </a:accent3>
      <a:accent4>
        <a:srgbClr val="197F86"/>
      </a:accent4>
      <a:accent5>
        <a:srgbClr val="E87724"/>
      </a:accent5>
      <a:accent6>
        <a:srgbClr val="DDDDDD"/>
      </a:accent6>
      <a:hlink>
        <a:srgbClr val="CFE2EC"/>
      </a:hlink>
      <a:folHlink>
        <a:srgbClr val="FFFFFF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 xmlns="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xmlns="" w="12700" cap="flat">
              <a:solidFill>
                <a:schemeClr val="tx1"/>
              </a:solidFill>
              <a:miter lim="800000"/>
              <a:headEnd type="none" w="med" len="med"/>
              <a:tailEnd type="none" w="med" len="med"/>
            </a14:hiddenLine>
          </a:ext>
        </a:extLst>
      </a:spPr>
      <a:bodyPr lIns="0" tIns="0" rIns="0" bIns="0">
        <a:spAutoFit/>
      </a:bodyPr>
      <a:lstStyle>
        <a:defPPr algn="l">
          <a:lnSpc>
            <a:spcPct val="10000"/>
          </a:lnSpc>
          <a:defRPr sz="7200" dirty="0" smtClean="0">
            <a:solidFill>
              <a:srgbClr val="1A8AC7"/>
            </a:solidFill>
            <a:latin typeface="DINOT-Medium" charset="0"/>
            <a:ea typeface="ＭＳ Ｐゴシック" charset="0"/>
            <a:cs typeface="DINOT-Medium" charset="0"/>
            <a:sym typeface="DINOT-Medium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  <a:txDef>
      <a:spPr>
        <a:noFill/>
      </a:spPr>
      <a:bodyPr wrap="none" lIns="38405" tIns="19202" rIns="38405" bIns="19202" rtlCol="0">
        <a:spAutoFit/>
      </a:bodyPr>
      <a:lstStyle>
        <a:defPPr>
          <a:defRPr sz="2000" dirty="0" smtClean="0">
            <a:solidFill>
              <a:schemeClr val="tx2"/>
            </a:solidFill>
            <a:latin typeface="Georgia"/>
            <a:cs typeface="Georgia"/>
          </a:defRPr>
        </a:defPPr>
      </a:lstStyle>
    </a:tx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ustom 3">
    <a:dk1>
      <a:sysClr val="windowText" lastClr="000000"/>
    </a:dk1>
    <a:lt1>
      <a:sysClr val="window" lastClr="FFFFFF"/>
    </a:lt1>
    <a:dk2>
      <a:srgbClr val="00334D"/>
    </a:dk2>
    <a:lt2>
      <a:srgbClr val="037BC0"/>
    </a:lt2>
    <a:accent1>
      <a:srgbClr val="555555"/>
    </a:accent1>
    <a:accent2>
      <a:srgbClr val="6D99B3"/>
    </a:accent2>
    <a:accent3>
      <a:srgbClr val="F1A31E"/>
    </a:accent3>
    <a:accent4>
      <a:srgbClr val="197F86"/>
    </a:accent4>
    <a:accent5>
      <a:srgbClr val="E87724"/>
    </a:accent5>
    <a:accent6>
      <a:srgbClr val="DDDDDD"/>
    </a:accent6>
    <a:hlink>
      <a:srgbClr val="CFE2EC"/>
    </a:hlink>
    <a:folHlink>
      <a:srgbClr val="FFFF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2719</TotalTime>
  <Pages>0</Pages>
  <Words>1057</Words>
  <Characters>0</Characters>
  <Application>Microsoft Office PowerPoint</Application>
  <PresentationFormat>On-screen Show (4:3)</PresentationFormat>
  <Lines>0</Lines>
  <Paragraphs>412</Paragraphs>
  <Slides>36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52" baseType="lpstr">
      <vt:lpstr>ＭＳ Ｐゴシック</vt:lpstr>
      <vt:lpstr>Arial</vt:lpstr>
      <vt:lpstr>Calibri</vt:lpstr>
      <vt:lpstr>Cambria</vt:lpstr>
      <vt:lpstr>Courier New</vt:lpstr>
      <vt:lpstr>DINOT-Light</vt:lpstr>
      <vt:lpstr>DINOT-Medium</vt:lpstr>
      <vt:lpstr>Georgia</vt:lpstr>
      <vt:lpstr>Gill Sans</vt:lpstr>
      <vt:lpstr>Helvetica Neue</vt:lpstr>
      <vt:lpstr>Helvetica Neue Light</vt:lpstr>
      <vt:lpstr>Lucida Grande</vt:lpstr>
      <vt:lpstr>Verdana</vt:lpstr>
      <vt:lpstr>Wingdings</vt:lpstr>
      <vt:lpstr>ヒラギノ角ゴ ProN W3</vt:lpstr>
      <vt:lpstr>Blank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Terri Agnew</dc:creator>
  <cp:keywords/>
  <dc:description/>
  <cp:lastModifiedBy>Terri Agnew</cp:lastModifiedBy>
  <cp:revision>155</cp:revision>
  <cp:lastPrinted>2014-09-16T18:52:17Z</cp:lastPrinted>
  <dcterms:modified xsi:type="dcterms:W3CDTF">2014-11-13T21:40:40Z</dcterms:modified>
</cp:coreProperties>
</file>