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Eisn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43" autoAdjust="0"/>
  </p:normalViewPr>
  <p:slideViewPr>
    <p:cSldViewPr snapToGrid="0" snapToObjects="1">
      <p:cViewPr varScale="1">
        <p:scale>
          <a:sx n="61" d="100"/>
          <a:sy n="61" d="100"/>
        </p:scale>
        <p:origin x="1338" y="66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F90FD-5826-49C0-B5F7-0325002D9FE8}" type="datetimeFigureOut">
              <a:rPr lang="en-SG" smtClean="0"/>
              <a:t>14/12/2014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6229F-1350-4BFF-9394-EE7D2BE1AB2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4114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sp>
        <p:nvSpPr>
          <p:cNvPr id="13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cnso.icann.org/announcements/announcement-18nov13-en.htm" TargetMode="External"/><Relationship Id="rId2" Type="http://schemas.openxmlformats.org/officeDocument/2006/relationships/hyperlink" Target="https://www.icann.org/public-comments/tld-acceptance-initiative-2014-06-18-e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cann.org/en/resources/tld-accepta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15426" y="3617460"/>
            <a:ext cx="4381500" cy="585460"/>
          </a:xfrm>
        </p:spPr>
        <p:txBody>
          <a:bodyPr>
            <a:noAutofit/>
          </a:bodyPr>
          <a:lstStyle/>
          <a:p>
            <a:r>
              <a:rPr lang="en-US" b="1" dirty="0" smtClean="0"/>
              <a:t>ICANN</a:t>
            </a:r>
            <a:r>
              <a:rPr lang="x-none" b="1" dirty="0" smtClean="0"/>
              <a:t> के लिए प्रासंगिक मुद्दे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15427" y="4167594"/>
            <a:ext cx="4381499" cy="450354"/>
          </a:xfrm>
        </p:spPr>
        <p:txBody>
          <a:bodyPr>
            <a:normAutofit/>
          </a:bodyPr>
          <a:lstStyle/>
          <a:p>
            <a:r>
              <a:rPr lang="x-none" dirty="0" smtClean="0"/>
              <a:t>सभी </a:t>
            </a:r>
            <a:r>
              <a:rPr lang="en-US" dirty="0" smtClean="0"/>
              <a:t>TLDs</a:t>
            </a:r>
            <a:r>
              <a:rPr lang="x-none" dirty="0" smtClean="0"/>
              <a:t> की सार्वभौमिक स्वीकार्यता</a:t>
            </a:r>
            <a:endParaRPr lang="en-US" sz="12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418264" y="5569336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/>
              <a:t>KISA-ICANN</a:t>
            </a:r>
            <a:r>
              <a:rPr lang="x-none" sz="1400" dirty="0" smtClean="0"/>
              <a:t> भाषा स्थानीयकरण परियोजना</a:t>
            </a:r>
            <a:endParaRPr lang="en-US" sz="1400" dirty="0" smtClean="0"/>
          </a:p>
          <a:p>
            <a:pPr algn="r"/>
            <a:r>
              <a:rPr lang="x-none" sz="1400" dirty="0" smtClean="0"/>
              <a:t>मॉड्यूल</a:t>
            </a:r>
            <a:r>
              <a:rPr lang="en-US" sz="1400" dirty="0" smtClean="0"/>
              <a:t> </a:t>
            </a:r>
            <a:r>
              <a:rPr lang="en-US" sz="1400" dirty="0" smtClean="0"/>
              <a:t>2.1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58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apachub@icann.org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85840" y="643839"/>
            <a:ext cx="647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x-none" sz="3600" dirty="0" smtClean="0"/>
              <a:t>धन्यवाद</a:t>
            </a:r>
          </a:p>
          <a:p>
            <a:pPr algn="ctr"/>
            <a:endParaRPr lang="en-US" sz="3600" dirty="0"/>
          </a:p>
          <a:p>
            <a:pPr algn="ctr"/>
            <a:r>
              <a:rPr lang="x-none" sz="2400" dirty="0" smtClean="0"/>
              <a:t>क्या आप कोई प्रश्न पूछना चाहते हैं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49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99544" y="3633333"/>
            <a:ext cx="4381500" cy="776742"/>
          </a:xfrm>
        </p:spPr>
        <p:txBody>
          <a:bodyPr>
            <a:noAutofit/>
          </a:bodyPr>
          <a:lstStyle/>
          <a:p>
            <a:r>
              <a:rPr lang="x-none" b="1" i="1" dirty="0" smtClean="0"/>
              <a:t>सभी उच्च –स्तरीय डोमेन्स  </a:t>
            </a:r>
            <a:r>
              <a:rPr lang="en-US" b="1" i="1" dirty="0"/>
              <a:t>(TLDs</a:t>
            </a:r>
            <a:r>
              <a:rPr lang="en-US" b="1" i="1" dirty="0" smtClean="0"/>
              <a:t>)</a:t>
            </a:r>
            <a:r>
              <a:rPr lang="x-none" b="1" i="1" dirty="0" smtClean="0"/>
              <a:t> की सार्वभौमिक स्वीकार्यता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855956" y="4805476"/>
            <a:ext cx="2778613" cy="450354"/>
          </a:xfrm>
        </p:spPr>
        <p:txBody>
          <a:bodyPr/>
          <a:lstStyle/>
          <a:p>
            <a:r>
              <a:rPr lang="en-US" dirty="0"/>
              <a:t>www.icann.</a:t>
            </a:r>
            <a:r>
              <a:rPr lang="en-US" u="sng" dirty="0">
                <a:solidFill>
                  <a:srgbClr val="FF0000"/>
                </a:solidFill>
              </a:rPr>
              <a:t>org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2400" dirty="0" smtClean="0"/>
              <a:t>सार्वभौमिक स्वीकार्यता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 err="1" smtClean="0"/>
              <a:t>पृष्ठभूमि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1980-90</a:t>
            </a:r>
            <a:r>
              <a:rPr lang="x-none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के दशक</a:t>
            </a:r>
            <a:r>
              <a:rPr lang="en-US" sz="2400" dirty="0" smtClean="0"/>
              <a:t>: TLDs</a:t>
            </a:r>
            <a:r>
              <a:rPr lang="x-none" sz="2400" dirty="0" smtClean="0"/>
              <a:t> की कम संख्या</a:t>
            </a:r>
            <a:r>
              <a:rPr lang="en-US" sz="2400" dirty="0" smtClean="0"/>
              <a:t>; </a:t>
            </a:r>
            <a:r>
              <a:rPr lang="x-none" sz="2400" dirty="0" smtClean="0"/>
              <a:t>अधिकांश के अंत में 2 अक्षर का कंट्री कोड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err="1"/>
              <a:t>ccTLDs</a:t>
            </a:r>
            <a:r>
              <a:rPr lang="en-US" sz="2400" dirty="0"/>
              <a:t>) </a:t>
            </a:r>
            <a:r>
              <a:rPr lang="x-none" sz="2400" dirty="0" smtClean="0"/>
              <a:t>होता था या वे 3</a:t>
            </a:r>
            <a:r>
              <a:rPr lang="en-US" sz="2400" dirty="0" smtClean="0"/>
              <a:t> </a:t>
            </a:r>
            <a:r>
              <a:rPr lang="en-US" sz="2400" dirty="0"/>
              <a:t>ASCII </a:t>
            </a:r>
            <a:r>
              <a:rPr lang="x-none" sz="2400" dirty="0" smtClean="0"/>
              <a:t>अक्षर युक्त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err="1"/>
              <a:t>gTLDs</a:t>
            </a:r>
            <a:r>
              <a:rPr lang="en-US" sz="2400" dirty="0" smtClean="0"/>
              <a:t>)</a:t>
            </a:r>
            <a:r>
              <a:rPr lang="x-none" sz="2400" dirty="0" smtClean="0"/>
              <a:t> होते थे।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rgbClr val="558ED5"/>
                </a:solidFill>
              </a:rPr>
              <a:t>2000</a:t>
            </a:r>
            <a:r>
              <a:rPr lang="x-none" sz="2400" i="1" dirty="0" smtClean="0">
                <a:solidFill>
                  <a:srgbClr val="558ED5"/>
                </a:solidFill>
              </a:rPr>
              <a:t> का दशक</a:t>
            </a:r>
            <a:r>
              <a:rPr lang="en-US" sz="2400" dirty="0" smtClean="0"/>
              <a:t>: </a:t>
            </a:r>
            <a:r>
              <a:rPr lang="x-none" sz="2400" dirty="0" smtClean="0"/>
              <a:t>3 अक्षर से अधिक लम्बे नए </a:t>
            </a:r>
            <a:r>
              <a:rPr lang="en-US" sz="2400" dirty="0" smtClean="0"/>
              <a:t>ASCII </a:t>
            </a:r>
            <a:r>
              <a:rPr lang="en-US" sz="2400" dirty="0" err="1"/>
              <a:t>gTLDs</a:t>
            </a:r>
            <a:r>
              <a:rPr lang="en-US" sz="2400" dirty="0"/>
              <a:t> </a:t>
            </a:r>
            <a:r>
              <a:rPr lang="x-none" sz="2400" dirty="0" smtClean="0"/>
              <a:t>का प्रयोग शुरू किया गया</a:t>
            </a:r>
            <a:r>
              <a:rPr lang="en-US" sz="2400" dirty="0" smtClean="0"/>
              <a:t> (</a:t>
            </a:r>
            <a:r>
              <a:rPr lang="x-none" sz="2400" dirty="0" smtClean="0"/>
              <a:t>उदाहण के लिए</a:t>
            </a:r>
            <a:r>
              <a:rPr lang="en-US" sz="2400" dirty="0" smtClean="0"/>
              <a:t> </a:t>
            </a:r>
            <a:r>
              <a:rPr lang="en-US" sz="2400" b="1" i="1" dirty="0">
                <a:solidFill>
                  <a:srgbClr val="4F81BD"/>
                </a:solidFill>
              </a:rPr>
              <a:t>.info</a:t>
            </a:r>
            <a:r>
              <a:rPr lang="en-US" sz="2400" dirty="0"/>
              <a:t>, </a:t>
            </a:r>
            <a:r>
              <a:rPr lang="en-US" sz="2400" b="1" i="1" dirty="0">
                <a:solidFill>
                  <a:schemeClr val="accent1"/>
                </a:solidFill>
              </a:rPr>
              <a:t>.museum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rgbClr val="558ED5"/>
                </a:solidFill>
              </a:rPr>
              <a:t>2010</a:t>
            </a:r>
            <a:r>
              <a:rPr lang="en-US" sz="2400" dirty="0"/>
              <a:t>: </a:t>
            </a:r>
            <a:r>
              <a:rPr lang="x-none" sz="2400" dirty="0" smtClean="0"/>
              <a:t>गैर</a:t>
            </a:r>
            <a:r>
              <a:rPr lang="en-US" sz="2400" dirty="0" smtClean="0"/>
              <a:t>-ASCII </a:t>
            </a:r>
            <a:r>
              <a:rPr lang="en-US" sz="2400" dirty="0" err="1"/>
              <a:t>ccTLDs</a:t>
            </a:r>
            <a:r>
              <a:rPr lang="en-US" sz="2400" dirty="0"/>
              <a:t> </a:t>
            </a:r>
            <a:r>
              <a:rPr lang="x-none" sz="2400" dirty="0" smtClean="0"/>
              <a:t>का प्रयोग शुरू किया गया</a:t>
            </a:r>
            <a:r>
              <a:rPr lang="en-US" sz="2400" dirty="0" smtClean="0"/>
              <a:t> (</a:t>
            </a:r>
            <a:r>
              <a:rPr lang="x-none" sz="2400" dirty="0" smtClean="0"/>
              <a:t>उदाहरण के लिए</a:t>
            </a:r>
            <a:r>
              <a:rPr lang="en-US" sz="2400" dirty="0" smtClean="0"/>
              <a:t> </a:t>
            </a:r>
            <a:r>
              <a:rPr lang="en-US" sz="2400" i="1" dirty="0"/>
              <a:t>.</a:t>
            </a:r>
            <a:r>
              <a:rPr lang="en-US" sz="2400" i="1" dirty="0" err="1"/>
              <a:t>சிங்கப்பூர்</a:t>
            </a:r>
            <a:r>
              <a:rPr lang="en-US" altLang="zh-CN" sz="2400" dirty="0"/>
              <a:t>, </a:t>
            </a:r>
            <a:r>
              <a:rPr lang="x-none" sz="2400" dirty="0"/>
              <a:t> </a:t>
            </a:r>
            <a:r>
              <a:rPr lang="en-US" sz="2400" b="1" i="1" dirty="0"/>
              <a:t>.</a:t>
            </a:r>
            <a:r>
              <a:rPr lang="x-none" sz="2400" b="1" i="1" dirty="0"/>
              <a:t>مليسيا</a:t>
            </a:r>
            <a:r>
              <a:rPr lang="x-none" sz="2400" dirty="0"/>
              <a:t>.</a:t>
            </a:r>
            <a:r>
              <a:rPr lang="en-US" altLang="zh-CN" sz="2400" dirty="0"/>
              <a:t>)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rgbClr val="558ED5"/>
                </a:solidFill>
              </a:rPr>
              <a:t>2012</a:t>
            </a:r>
            <a:r>
              <a:rPr lang="en-US" sz="2400" dirty="0"/>
              <a:t>: </a:t>
            </a:r>
            <a:r>
              <a:rPr lang="x-none" sz="2400" dirty="0" smtClean="0"/>
              <a:t>नया</a:t>
            </a:r>
            <a:r>
              <a:rPr lang="en-US" sz="2400" dirty="0" smtClean="0"/>
              <a:t> </a:t>
            </a:r>
            <a:r>
              <a:rPr lang="en-US" sz="2400" dirty="0" err="1"/>
              <a:t>gTLD</a:t>
            </a:r>
            <a:r>
              <a:rPr lang="en-US" sz="2400" dirty="0"/>
              <a:t> </a:t>
            </a:r>
            <a:r>
              <a:rPr lang="x-none" sz="2400" dirty="0" smtClean="0"/>
              <a:t>कार्यक्रम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=</a:t>
            </a:r>
            <a:r>
              <a:rPr lang="en-US" sz="2400" dirty="0" smtClean="0"/>
              <a:t>  </a:t>
            </a:r>
            <a:r>
              <a:rPr lang="x-none" sz="2400" dirty="0" smtClean="0"/>
              <a:t>1000 से अधिक नए </a:t>
            </a:r>
            <a:r>
              <a:rPr lang="en-US" sz="2400" dirty="0" err="1" smtClean="0"/>
              <a:t>gTLDs</a:t>
            </a:r>
            <a:r>
              <a:rPr lang="en-US" sz="2400" dirty="0" smtClean="0"/>
              <a:t> (</a:t>
            </a:r>
            <a:r>
              <a:rPr lang="x-none" sz="2400" dirty="0" smtClean="0"/>
              <a:t>नए गैर</a:t>
            </a:r>
            <a:r>
              <a:rPr lang="en-US" sz="2400" dirty="0" smtClean="0"/>
              <a:t>-ASCII </a:t>
            </a:r>
            <a:r>
              <a:rPr lang="en-US" sz="2400" dirty="0" err="1" smtClean="0"/>
              <a:t>gTLDs</a:t>
            </a:r>
            <a:r>
              <a:rPr lang="x-none" sz="2400" dirty="0" smtClean="0"/>
              <a:t> सहित विस्तृत डोमेन नेम सिस्टम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6" name="Picture Placeholder 7" descr="IDN cloud ma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r="34513"/>
          <a:stretch>
            <a:fillRect/>
          </a:stretch>
        </p:blipFill>
        <p:spPr>
          <a:xfrm>
            <a:off x="1152548" y="1109631"/>
            <a:ext cx="2333626" cy="495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3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385428"/>
            <a:ext cx="9719787" cy="4746794"/>
          </a:xfrm>
        </p:spPr>
        <p:txBody>
          <a:bodyPr/>
          <a:lstStyle/>
          <a:p>
            <a:pPr marL="0" indent="0">
              <a:buNone/>
            </a:pPr>
            <a:r>
              <a:rPr lang="x-none" b="1" dirty="0" smtClean="0"/>
              <a:t>समस्या</a:t>
            </a:r>
            <a:r>
              <a:rPr lang="en-US" b="1" dirty="0" smtClean="0"/>
              <a:t>: </a:t>
            </a:r>
            <a:r>
              <a:rPr lang="x-none" dirty="0" smtClean="0"/>
              <a:t>मौजूदा सॉफ्टवेयर पैकेज 3 से अधिक संकेताक्षर वाले, या गैर-</a:t>
            </a:r>
            <a:r>
              <a:rPr lang="en-US" dirty="0" smtClean="0"/>
              <a:t>ASCII</a:t>
            </a:r>
            <a:r>
              <a:rPr lang="x-none" dirty="0" smtClean="0"/>
              <a:t> लिपियों वाले डोमेन नेम्स को अक्सर </a:t>
            </a:r>
            <a:r>
              <a:rPr lang="en-US" dirty="0" smtClean="0"/>
              <a:t>“</a:t>
            </a:r>
            <a:r>
              <a:rPr lang="x-none" dirty="0" smtClean="0"/>
              <a:t>ब्लैक आउट</a:t>
            </a:r>
            <a:r>
              <a:rPr lang="en-US" dirty="0" smtClean="0"/>
              <a:t>”</a:t>
            </a:r>
            <a:r>
              <a:rPr lang="x-none" dirty="0" smtClean="0"/>
              <a:t> कर देते हैं।</a:t>
            </a:r>
            <a:endParaRPr lang="en-US" dirty="0"/>
          </a:p>
          <a:p>
            <a:pPr marL="0" indent="0">
              <a:buClr>
                <a:srgbClr val="16A0E1"/>
              </a:buClr>
              <a:buNone/>
            </a:pPr>
            <a:endParaRPr lang="en-US" dirty="0" smtClean="0"/>
          </a:p>
          <a:p>
            <a:pPr marL="0" indent="0">
              <a:buClr>
                <a:srgbClr val="16A0E1"/>
              </a:buClr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dirty="0" smtClean="0"/>
              <a:t>यह विशिष्टतया </a:t>
            </a:r>
            <a:r>
              <a:rPr lang="en-US" dirty="0" smtClean="0"/>
              <a:t>ICANN</a:t>
            </a:r>
            <a:r>
              <a:rPr lang="x-none" dirty="0" smtClean="0"/>
              <a:t> की समस्या नहीं है </a:t>
            </a:r>
            <a:r>
              <a:rPr lang="x-none" dirty="0" smtClean="0">
                <a:latin typeface="Calibri"/>
              </a:rPr>
              <a:t>─ सॉफ्टवेयर तथा वैबसाइट डेवलपर्स, विक्रेताओं, रजिस्ट्री ऑपरेटर्स आदि के बीच सहयोग की आवश्यकता है।</a:t>
            </a:r>
            <a:r>
              <a:rPr lang="en-US" dirty="0" smtClean="0"/>
              <a:t> </a:t>
            </a: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dirty="0" smtClean="0"/>
              <a:t>लेकिन </a:t>
            </a:r>
            <a:r>
              <a:rPr lang="en-US" dirty="0" smtClean="0"/>
              <a:t>ICANN</a:t>
            </a:r>
            <a:r>
              <a:rPr lang="x-none" dirty="0" smtClean="0"/>
              <a:t> समस्याओं के समाधान तलाश करने में सहायक की भूमिका निभा सकता है...</a:t>
            </a: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सार्वभौमिक स्वीकार्यता को लेकर क्या समस्या है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8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517" y="1203051"/>
            <a:ext cx="7992825" cy="521271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उदाहरण 1</a:t>
            </a:r>
            <a:r>
              <a:rPr lang="en-US" dirty="0" smtClean="0"/>
              <a:t> </a:t>
            </a:r>
            <a:r>
              <a:rPr lang="en-US" dirty="0">
                <a:latin typeface="+mn-lt"/>
              </a:rPr>
              <a:t>– </a:t>
            </a:r>
            <a:r>
              <a:rPr lang="en-US" dirty="0"/>
              <a:t>TLDs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4571" y="6392188"/>
            <a:ext cx="660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फॉर्मों में दिए गए विकल्प सीमित हैं और नए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gTLDs</a:t>
            </a:r>
            <a:r>
              <a:rPr lang="x-none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 </a:t>
            </a:r>
            <a:r>
              <a:rPr lang="x-none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को इनमें समायोजित नहीं किया गया है।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Canaro Light DEMO" pitchFamily="50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412135" y="2173096"/>
            <a:ext cx="1947333" cy="36406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961696" y="5438757"/>
            <a:ext cx="1794497" cy="977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11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उदाहरण</a:t>
            </a:r>
            <a:r>
              <a:rPr lang="en-US" dirty="0" smtClean="0"/>
              <a:t> </a:t>
            </a:r>
            <a:r>
              <a:rPr lang="en-US" dirty="0"/>
              <a:t>2 - IDNs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3867" y="1190170"/>
            <a:ext cx="4968931" cy="582022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3473466" y="2444975"/>
            <a:ext cx="2135869" cy="23438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407924" y="1886508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9988" y="4831443"/>
            <a:ext cx="3494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b="1" dirty="0" smtClean="0">
                <a:solidFill>
                  <a:srgbClr val="16A0E1"/>
                </a:solidFill>
                <a:latin typeface="Canaro Light DEMO" pitchFamily="50" charset="0"/>
              </a:rPr>
              <a:t>फॉर्म्स अन्तरराष्ट्रीयकृत डोमेन नेम्स</a:t>
            </a:r>
            <a:r>
              <a:rPr lang="en-US" b="1" dirty="0" smtClean="0">
                <a:solidFill>
                  <a:srgbClr val="16A0E1"/>
                </a:solidFill>
                <a:latin typeface="Canaro Light DEMO" pitchFamily="50" charset="0"/>
              </a:rPr>
              <a:t> </a:t>
            </a:r>
            <a:r>
              <a:rPr lang="en-US" b="1" dirty="0">
                <a:solidFill>
                  <a:srgbClr val="16A0E1"/>
                </a:solidFill>
                <a:latin typeface="Canaro Light DEMO" pitchFamily="50" charset="0"/>
              </a:rPr>
              <a:t>(IDNs</a:t>
            </a:r>
            <a:r>
              <a:rPr lang="en-US" b="1" dirty="0" smtClean="0">
                <a:solidFill>
                  <a:srgbClr val="16A0E1"/>
                </a:solidFill>
                <a:latin typeface="Canaro Light DEMO" pitchFamily="50" charset="0"/>
              </a:rPr>
              <a:t>)</a:t>
            </a:r>
            <a:r>
              <a:rPr lang="x-none" b="1" dirty="0" smtClean="0">
                <a:solidFill>
                  <a:srgbClr val="16A0E1"/>
                </a:solidFill>
                <a:latin typeface="Canaro Light DEMO" pitchFamily="50" charset="0"/>
              </a:rPr>
              <a:t> को भी मान्यता नहीं देते हैं।</a:t>
            </a:r>
            <a:endParaRPr lang="en-US" b="1" dirty="0">
              <a:solidFill>
                <a:srgbClr val="16A0E1"/>
              </a:solidFill>
              <a:latin typeface="Cana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9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उदाहरण</a:t>
            </a:r>
            <a:r>
              <a:rPr lang="en-US" dirty="0" smtClean="0"/>
              <a:t> </a:t>
            </a:r>
            <a:r>
              <a:rPr lang="en-US" dirty="0"/>
              <a:t>3 </a:t>
            </a:r>
            <a:r>
              <a:rPr lang="en-US" dirty="0">
                <a:latin typeface="+mj-lt"/>
              </a:rPr>
              <a:t>–</a:t>
            </a:r>
            <a:r>
              <a:rPr lang="en-US" dirty="0"/>
              <a:t> </a:t>
            </a:r>
            <a:r>
              <a:rPr lang="x-none" dirty="0" smtClean="0"/>
              <a:t>ब्राउज़र डिस्प्ले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7" y="1425225"/>
            <a:ext cx="4880277" cy="1126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114" y="4668401"/>
            <a:ext cx="5371744" cy="11663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0265" y="3336025"/>
            <a:ext cx="3286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Canaro Light DEMO" pitchFamily="50" charset="0"/>
              </a:rPr>
              <a:t>Punycode</a:t>
            </a:r>
            <a:r>
              <a:rPr lang="x-none" sz="2000" dirty="0" smtClean="0">
                <a:latin typeface="Canaro Light DEMO" pitchFamily="50" charset="0"/>
              </a:rPr>
              <a:t> के रूप में प्रदर्शित</a:t>
            </a:r>
            <a:endParaRPr lang="en-US" sz="2000" dirty="0">
              <a:latin typeface="Canaro Light DEMO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0265" y="4668401"/>
            <a:ext cx="1772471" cy="1867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12457" y="2351314"/>
            <a:ext cx="4034972" cy="304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26612" y="5085851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6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51643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2010</a:t>
            </a:r>
            <a:r>
              <a:rPr lang="en-US" dirty="0"/>
              <a:t>: </a:t>
            </a:r>
            <a:r>
              <a:rPr lang="en-US" dirty="0" err="1"/>
              <a:t>ccNSO</a:t>
            </a:r>
            <a:r>
              <a:rPr lang="en-US" dirty="0"/>
              <a:t> </a:t>
            </a:r>
            <a:r>
              <a:rPr lang="x-none" dirty="0" smtClean="0"/>
              <a:t>तथा</a:t>
            </a:r>
            <a:r>
              <a:rPr lang="en-US" dirty="0" smtClean="0"/>
              <a:t> </a:t>
            </a:r>
            <a:r>
              <a:rPr lang="en-US" dirty="0"/>
              <a:t>GNSO </a:t>
            </a:r>
            <a:r>
              <a:rPr lang="x-none" dirty="0" smtClean="0"/>
              <a:t>परिषदों ने एक संयुक्त</a:t>
            </a:r>
            <a:r>
              <a:rPr lang="en-US" b="1" dirty="0" smtClean="0"/>
              <a:t> </a:t>
            </a:r>
            <a:r>
              <a:rPr lang="en-US" b="1" dirty="0"/>
              <a:t>IDN </a:t>
            </a:r>
            <a:r>
              <a:rPr lang="x-none" b="1" dirty="0" smtClean="0"/>
              <a:t>कार्य समूह</a:t>
            </a:r>
            <a:r>
              <a:rPr lang="en-US" dirty="0" smtClean="0"/>
              <a:t> </a:t>
            </a:r>
            <a:r>
              <a:rPr lang="en-US" dirty="0"/>
              <a:t>(JIG</a:t>
            </a:r>
            <a:r>
              <a:rPr lang="en-US" dirty="0" smtClean="0"/>
              <a:t>)</a:t>
            </a:r>
            <a:r>
              <a:rPr lang="x-none" dirty="0" smtClean="0"/>
              <a:t> की स्थापना की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x-none" i="1" dirty="0" smtClean="0">
                <a:solidFill>
                  <a:srgbClr val="558ED5"/>
                </a:solidFill>
              </a:rPr>
              <a:t>नवम्बर</a:t>
            </a:r>
            <a:r>
              <a:rPr lang="en-US" i="1" dirty="0" smtClean="0">
                <a:solidFill>
                  <a:srgbClr val="558ED5"/>
                </a:solidFill>
              </a:rPr>
              <a:t> 2013</a:t>
            </a:r>
            <a:r>
              <a:rPr lang="en-US" dirty="0" smtClean="0"/>
              <a:t>: </a:t>
            </a:r>
            <a:r>
              <a:rPr lang="en-US" dirty="0"/>
              <a:t>JIG </a:t>
            </a:r>
            <a:r>
              <a:rPr lang="x-none" dirty="0" smtClean="0"/>
              <a:t>की अन्तिम रिपोर्ट प्रकाशित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x-none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जून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2014</a:t>
            </a:r>
            <a:r>
              <a:rPr lang="en-US" dirty="0" smtClean="0"/>
              <a:t>: </a:t>
            </a:r>
            <a:r>
              <a:rPr lang="x-none" dirty="0" smtClean="0"/>
              <a:t>प्रस्तावित </a:t>
            </a:r>
            <a:r>
              <a:rPr lang="en-US" dirty="0" smtClean="0"/>
              <a:t>“</a:t>
            </a:r>
            <a:r>
              <a:rPr lang="x-none" dirty="0" smtClean="0"/>
              <a:t>सार्वभौमिक स्वीकार्यता कार्यक्रम की रूपरेखा</a:t>
            </a:r>
            <a:r>
              <a:rPr lang="en-US" dirty="0" smtClean="0"/>
              <a:t>”</a:t>
            </a:r>
            <a:r>
              <a:rPr lang="x-none" dirty="0" smtClean="0"/>
              <a:t> को सामान्यजन की टिप्पणियों के लिए प्रस्तुत किया गया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b="1" dirty="0" smtClean="0"/>
              <a:t>ICANN</a:t>
            </a:r>
            <a:r>
              <a:rPr lang="x-none" b="1" dirty="0" smtClean="0"/>
              <a:t> की भूमिका के बारे में प्रस्तावित रूपरेखा के प्रमुख बिन्दु</a:t>
            </a:r>
            <a:r>
              <a:rPr lang="en-US" b="1" dirty="0" smtClean="0"/>
              <a:t>:</a:t>
            </a:r>
            <a:endParaRPr lang="en-US" b="1" dirty="0"/>
          </a:p>
          <a:p>
            <a:pPr marL="396875" lvl="1" indent="-342900">
              <a:buFont typeface="Wingdings" charset="2"/>
              <a:buChar char="ü"/>
            </a:pPr>
            <a:r>
              <a:rPr lang="x-none" dirty="0" smtClean="0"/>
              <a:t>सार्वभौमिक स्वीकार्यता सम्बंधी मुद्दों से जुड़े हितग्राहियों के बीच जागरूकता लाना और सम्बंधों को बढ़ावा देना</a:t>
            </a:r>
            <a:endParaRPr lang="en-US" dirty="0" smtClean="0"/>
          </a:p>
          <a:p>
            <a:pPr marL="396875" lvl="1" indent="-342900">
              <a:buFont typeface="Wingdings" charset="2"/>
              <a:buChar char="ü"/>
            </a:pPr>
            <a:r>
              <a:rPr lang="en-US" dirty="0" smtClean="0"/>
              <a:t>IDN TLDs</a:t>
            </a:r>
            <a:r>
              <a:rPr lang="x-none" dirty="0" smtClean="0"/>
              <a:t> की पूरी कार्यक्षमता को प्राप्त करने के माध्यम के रूप में अन्तरराष्ट्रीयकृत ई-मेल को बढ़ावा देना</a:t>
            </a:r>
            <a:endParaRPr lang="en-US" dirty="0" smtClean="0"/>
          </a:p>
          <a:p>
            <a:pPr marL="396875" lvl="1" indent="-342900">
              <a:buFont typeface="Wingdings" charset="2"/>
              <a:buChar char="ü"/>
            </a:pPr>
            <a:r>
              <a:rPr lang="x-none" dirty="0" smtClean="0"/>
              <a:t>सार्वभौमिक स्वीकार्यता की दिशा में प्रगति की </a:t>
            </a:r>
            <a:r>
              <a:rPr lang="en-US" dirty="0" smtClean="0"/>
              <a:t>‘</a:t>
            </a:r>
            <a:r>
              <a:rPr lang="x-none" dirty="0" smtClean="0"/>
              <a:t>कॉरपोरेट चेतना</a:t>
            </a:r>
            <a:r>
              <a:rPr lang="en-US" dirty="0" smtClean="0"/>
              <a:t>’</a:t>
            </a:r>
            <a:r>
              <a:rPr lang="x-none" dirty="0" smtClean="0"/>
              <a:t> को विकसित करना</a:t>
            </a:r>
            <a:endParaRPr lang="en-US" dirty="0" smtClean="0"/>
          </a:p>
          <a:p>
            <a:pPr marL="396875" lvl="1" indent="-342900">
              <a:buFont typeface="Wingdings" charset="2"/>
              <a:buChar char="ü"/>
            </a:pPr>
            <a:r>
              <a:rPr lang="x-none" dirty="0" smtClean="0"/>
              <a:t>समस्याओं और सफलताओं की रिपोर्टें स्वीकार किए जाने का माध्यम तैयार करना, समस्याओं के समाधान के लिए हितग्राहियों को सूचनाएं प्रेषित करना।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ICANN </a:t>
            </a:r>
            <a:r>
              <a:rPr lang="x-none" dirty="0" smtClean="0"/>
              <a:t>समुदाय द्वारा अभी तक किए गए कार्य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x-none" b="1" dirty="0" smtClean="0"/>
              <a:t>अधिक जानकारी के लिए देखें</a:t>
            </a:r>
            <a:r>
              <a:rPr lang="en-US" b="1" dirty="0" smtClean="0"/>
              <a:t>:</a:t>
            </a:r>
            <a:endParaRPr lang="en-US" b="1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dirty="0" smtClean="0"/>
              <a:t>प्रस्तावित सार्वभौमिक स्वीकार्यता कार्यक्रम की रूपरेखा </a:t>
            </a:r>
            <a:r>
              <a:rPr lang="en-US" dirty="0" smtClean="0"/>
              <a:t>: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://www.icann.org/public-comments/tld-acceptance-initiative-2014-06-18-</a:t>
            </a:r>
            <a:r>
              <a:rPr lang="en-US" dirty="0" smtClean="0">
                <a:hlinkClick r:id="rId2"/>
              </a:rPr>
              <a:t>en</a:t>
            </a: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dirty="0" smtClean="0"/>
              <a:t>सार्वभौमिक स्वीकार्यता पर </a:t>
            </a:r>
            <a:r>
              <a:rPr lang="en-US" dirty="0" smtClean="0"/>
              <a:t>JIG</a:t>
            </a:r>
            <a:r>
              <a:rPr lang="x-none" dirty="0" smtClean="0"/>
              <a:t> की अन्तिम रिपोर्ट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http://ccnso.icann.org/announcements/announcement-18nov13-en.htm</a:t>
            </a:r>
            <a:r>
              <a:rPr lang="en-US" dirty="0"/>
              <a:t> 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dirty="0" smtClean="0"/>
              <a:t>सार्वभौमिक स्वीकार्यता की दृष्टि से </a:t>
            </a:r>
            <a:r>
              <a:rPr lang="en-US" dirty="0" smtClean="0"/>
              <a:t>ICANN</a:t>
            </a:r>
            <a:r>
              <a:rPr lang="x-none" dirty="0" smtClean="0"/>
              <a:t> की पृष्ठभूमि</a:t>
            </a:r>
            <a:r>
              <a:rPr lang="en-US" dirty="0" smtClean="0"/>
              <a:t> </a:t>
            </a:r>
            <a:r>
              <a:rPr lang="x-none" dirty="0" smtClean="0"/>
              <a:t>सम्बंधी जानकारी</a:t>
            </a:r>
            <a:r>
              <a:rPr lang="en-US" dirty="0" smtClean="0"/>
              <a:t>: </a:t>
            </a:r>
            <a:r>
              <a:rPr lang="en-US" dirty="0">
                <a:hlinkClick r:id="rId4"/>
              </a:rPr>
              <a:t>http://www.icann.org/en/resources/tld-acceptance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x-none" b="1" dirty="0" smtClean="0"/>
              <a:t>हम एशिया-प्रशांत महासागरीय क्षेत्र से फीडबैक चाहते हैं</a:t>
            </a:r>
            <a:endParaRPr lang="en-US" b="1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x-none" b="1" dirty="0" smtClean="0"/>
              <a:t>हमारी </a:t>
            </a:r>
            <a:r>
              <a:rPr lang="en-US" b="1" dirty="0" smtClean="0"/>
              <a:t>ICANN</a:t>
            </a:r>
            <a:r>
              <a:rPr lang="x-none" b="1" dirty="0" smtClean="0"/>
              <a:t> बैठकों में दूर से या व्यक्तिगत तौर पर उपस्थित हो कर भाग लें और हमें अपनी राय से अवगत कराएं।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भविष्य की योजनाएं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487</Words>
  <Application>Microsoft Office PowerPoint</Application>
  <PresentationFormat>Custom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宋体</vt:lpstr>
      <vt:lpstr>Arial</vt:lpstr>
      <vt:lpstr>Calibri</vt:lpstr>
      <vt:lpstr>Canaro Light DEMO</vt:lpstr>
      <vt:lpstr>Wingdings</vt:lpstr>
      <vt:lpstr>Office Theme</vt:lpstr>
      <vt:lpstr>PowerPoint Presentation</vt:lpstr>
      <vt:lpstr>PowerPoint Presentation</vt:lpstr>
      <vt:lpstr>सार्वभौमिक स्वीकार्यता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Raju Ramachandran</cp:lastModifiedBy>
  <cp:revision>117</cp:revision>
  <dcterms:created xsi:type="dcterms:W3CDTF">2014-05-05T08:46:27Z</dcterms:created>
  <dcterms:modified xsi:type="dcterms:W3CDTF">2014-12-14T05:17:03Z</dcterms:modified>
</cp:coreProperties>
</file>