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0" r:id="rId8"/>
    <p:sldId id="263" r:id="rId9"/>
    <p:sldId id="273" r:id="rId10"/>
    <p:sldId id="264" r:id="rId11"/>
    <p:sldId id="265" r:id="rId12"/>
    <p:sldId id="266" r:id="rId13"/>
    <p:sldId id="272" r:id="rId14"/>
    <p:sldId id="267" r:id="rId15"/>
    <p:sldId id="268" r:id="rId16"/>
    <p:sldId id="269" r:id="rId17"/>
    <p:sldId id="270" r:id="rId18"/>
    <p:sldId id="271" r:id="rId1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4" d="100"/>
          <a:sy n="94" d="100"/>
        </p:scale>
        <p:origin x="-1992"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4"/>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5" name="Rectangle 18"/>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6"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7" name="Rectangle 15"/>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10" name="Rectangle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11" name="Straight Connector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12" name="Rectangle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A0F31A1D-FFCD-4399-9908-69AAF6BBCB13}" type="datetimeFigureOut">
              <a:rPr lang="en-CA"/>
              <a:pPr>
                <a:defRPr/>
              </a:pPr>
              <a:t>10/30/14</a:t>
            </a:fld>
            <a:endParaRPr lang="en-CA"/>
          </a:p>
        </p:txBody>
      </p:sp>
      <p:sp>
        <p:nvSpPr>
          <p:cNvPr id="16" name="Footer Placeholder 16"/>
          <p:cNvSpPr>
            <a:spLocks noGrp="1"/>
          </p:cNvSpPr>
          <p:nvPr>
            <p:ph type="ftr" sz="quarter" idx="11"/>
          </p:nvPr>
        </p:nvSpPr>
        <p:spPr/>
        <p:txBody>
          <a:bodyPr/>
          <a:lstStyle>
            <a:lvl1pPr>
              <a:defRPr/>
            </a:lvl1pPr>
          </a:lstStyle>
          <a:p>
            <a:pPr>
              <a:defRPr/>
            </a:pPr>
            <a:endParaRPr lang="en-CA"/>
          </a:p>
        </p:txBody>
      </p:sp>
      <p:sp>
        <p:nvSpPr>
          <p:cNvPr id="17" name="Slide Number Placeholder 28"/>
          <p:cNvSpPr>
            <a:spLocks noGrp="1"/>
          </p:cNvSpPr>
          <p:nvPr>
            <p:ph type="sldNum" sz="quarter" idx="12"/>
          </p:nvPr>
        </p:nvSpPr>
        <p:spPr>
          <a:xfrm>
            <a:off x="4343400" y="2198688"/>
            <a:ext cx="457200" cy="441325"/>
          </a:xfrm>
        </p:spPr>
        <p:txBody>
          <a:bodyPr/>
          <a:lstStyle>
            <a:lvl1pPr>
              <a:defRPr/>
            </a:lvl1pPr>
          </a:lstStyle>
          <a:p>
            <a:fld id="{EF8735A2-6FAB-47E0-BCB8-F94D95A13A67}" type="slidenum">
              <a:rPr lang="en-CA" altLang="fr-FR"/>
              <a:pPr/>
              <a:t>‹#›</a:t>
            </a:fld>
            <a:endParaRPr lang="en-CA" altLang="fr-FR"/>
          </a:p>
        </p:txBody>
      </p:sp>
    </p:spTree>
    <p:extLst>
      <p:ext uri="{BB962C8B-B14F-4D97-AF65-F5344CB8AC3E}">
        <p14:creationId xmlns:p14="http://schemas.microsoft.com/office/powerpoint/2010/main" val="112885062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051E430-2C71-4805-9681-DF4BC1781A04}" type="datetimeFigureOut">
              <a:rPr lang="en-CA"/>
              <a:pPr>
                <a:defRPr/>
              </a:pPr>
              <a:t>10/30/14</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fld id="{191E12DF-1C0B-4E90-9391-F0361E3E59BA}" type="slidenum">
              <a:rPr lang="en-CA" altLang="fr-FR"/>
              <a:pPr/>
              <a:t>‹#›</a:t>
            </a:fld>
            <a:endParaRPr lang="en-CA" altLang="fr-FR"/>
          </a:p>
        </p:txBody>
      </p:sp>
    </p:spTree>
    <p:extLst>
      <p:ext uri="{BB962C8B-B14F-4D97-AF65-F5344CB8AC3E}">
        <p14:creationId xmlns:p14="http://schemas.microsoft.com/office/powerpoint/2010/main" val="3515590307"/>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solidFill>
          <a:schemeClr val="bg2"/>
        </a:solidFill>
        <a:effectLst/>
      </p:bgPr>
    </p:bg>
    <p:spTree>
      <p:nvGrpSpPr>
        <p:cNvPr id="1" name=""/>
        <p:cNvGrpSpPr/>
        <p:nvPr/>
      </p:nvGrpSpPr>
      <p:grpSpPr>
        <a:xfrm>
          <a:off x="0" y="0"/>
          <a:ext cx="0" cy="0"/>
          <a:chOff x="0" y="0"/>
          <a:chExt cx="0" cy="0"/>
        </a:xfrm>
      </p:grpSpPr>
      <p:sp>
        <p:nvSpPr>
          <p:cNvPr id="4" name="Rectangle 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5" name="Rectangle 7"/>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6" name="Rectangle 8"/>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7" name="Rectangle 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8" name="Rectangle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9"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0" name="Straight Connector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11" name="Oval 13"/>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 name="Oval 14"/>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fld id="{64E07B68-1D2D-4650-94FC-C9811BC72776}" type="slidenum">
              <a:rPr lang="en-CA" altLang="fr-FR"/>
              <a:pPr/>
              <a:t>‹#›</a:t>
            </a:fld>
            <a:endParaRPr lang="en-CA" altLang="fr-FR"/>
          </a:p>
        </p:txBody>
      </p:sp>
      <p:sp>
        <p:nvSpPr>
          <p:cNvPr id="14" name="Date Placeholder 3"/>
          <p:cNvSpPr>
            <a:spLocks noGrp="1"/>
          </p:cNvSpPr>
          <p:nvPr>
            <p:ph type="dt" sz="half" idx="11"/>
          </p:nvPr>
        </p:nvSpPr>
        <p:spPr/>
        <p:txBody>
          <a:bodyPr/>
          <a:lstStyle>
            <a:lvl1pPr>
              <a:defRPr/>
            </a:lvl1pPr>
          </a:lstStyle>
          <a:p>
            <a:pPr>
              <a:defRPr/>
            </a:pPr>
            <a:fld id="{FCCDCEF2-AB49-4EEC-AD52-7A8D59361ADB}" type="datetimeFigureOut">
              <a:rPr lang="en-CA"/>
              <a:pPr>
                <a:defRPr/>
              </a:pPr>
              <a:t>10/30/14</a:t>
            </a:fld>
            <a:endParaRPr lang="en-CA"/>
          </a:p>
        </p:txBody>
      </p:sp>
      <p:sp>
        <p:nvSpPr>
          <p:cNvPr id="15" name="Footer Placeholder 4"/>
          <p:cNvSpPr>
            <a:spLocks noGrp="1"/>
          </p:cNvSpPr>
          <p:nvPr>
            <p:ph type="ftr" sz="quarter" idx="12"/>
          </p:nvPr>
        </p:nvSpPr>
        <p:spPr/>
        <p:txBody>
          <a:bodyPr/>
          <a:lstStyle>
            <a:lvl1pPr>
              <a:defRPr/>
            </a:lvl1pPr>
          </a:lstStyle>
          <a:p>
            <a:pPr>
              <a:defRPr/>
            </a:pPr>
            <a:endParaRPr lang="en-CA"/>
          </a:p>
        </p:txBody>
      </p:sp>
    </p:spTree>
    <p:extLst>
      <p:ext uri="{BB962C8B-B14F-4D97-AF65-F5344CB8AC3E}">
        <p14:creationId xmlns:p14="http://schemas.microsoft.com/office/powerpoint/2010/main" val="1979389641"/>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8F5125A-78C5-4921-A33F-19E111A92836}" type="datetimeFigureOut">
              <a:rPr lang="en-CA"/>
              <a:pPr>
                <a:defRPr/>
              </a:pPr>
              <a:t>10/30/14</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fld id="{A886DB18-AF9D-44D5-B37A-E087C6EABF36}" type="slidenum">
              <a:rPr lang="en-CA" altLang="fr-FR"/>
              <a:pPr/>
              <a:t>‹#›</a:t>
            </a:fld>
            <a:endParaRPr lang="en-CA" altLang="fr-FR"/>
          </a:p>
        </p:txBody>
      </p:sp>
    </p:spTree>
    <p:extLst>
      <p:ext uri="{BB962C8B-B14F-4D97-AF65-F5344CB8AC3E}">
        <p14:creationId xmlns:p14="http://schemas.microsoft.com/office/powerpoint/2010/main" val="97156113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6"/>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5" name="Rectangle 14"/>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6" name="Rectangle 15"/>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7" name="Rectangle 17"/>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8" name="Rectangle 18"/>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9" name="Rectangle 11"/>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10" name="Rectangle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11" name="Rectangle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2" name="Straight Connector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13" name="Oval 9"/>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 name="Oval 10"/>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CA"/>
          </a:p>
        </p:txBody>
      </p:sp>
      <p:sp>
        <p:nvSpPr>
          <p:cNvPr id="16" name="Date Placeholder 3"/>
          <p:cNvSpPr>
            <a:spLocks noGrp="1"/>
          </p:cNvSpPr>
          <p:nvPr>
            <p:ph type="dt" sz="half" idx="11"/>
          </p:nvPr>
        </p:nvSpPr>
        <p:spPr/>
        <p:txBody>
          <a:bodyPr/>
          <a:lstStyle>
            <a:lvl1pPr>
              <a:defRPr/>
            </a:lvl1pPr>
          </a:lstStyle>
          <a:p>
            <a:pPr>
              <a:defRPr/>
            </a:pPr>
            <a:fld id="{6A4EFE9E-0E60-40FF-8E88-C409D61CB726}" type="datetimeFigureOut">
              <a:rPr lang="en-CA"/>
              <a:pPr>
                <a:defRPr/>
              </a:pPr>
              <a:t>10/30/14</a:t>
            </a:fld>
            <a:endParaRPr lang="en-CA"/>
          </a:p>
        </p:txBody>
      </p:sp>
      <p:sp>
        <p:nvSpPr>
          <p:cNvPr id="17" name="Slide Number Placeholder 5"/>
          <p:cNvSpPr>
            <a:spLocks noGrp="1"/>
          </p:cNvSpPr>
          <p:nvPr>
            <p:ph type="sldNum" sz="quarter" idx="12"/>
          </p:nvPr>
        </p:nvSpPr>
        <p:spPr>
          <a:xfrm>
            <a:off x="4343400" y="2198688"/>
            <a:ext cx="457200" cy="441325"/>
          </a:xfrm>
        </p:spPr>
        <p:txBody>
          <a:bodyPr/>
          <a:lstStyle>
            <a:lvl1pPr>
              <a:defRPr/>
            </a:lvl1pPr>
          </a:lstStyle>
          <a:p>
            <a:fld id="{624B04F2-CDE6-4752-958A-2E2010963ADB}" type="slidenum">
              <a:rPr lang="en-CA" altLang="fr-FR"/>
              <a:pPr/>
              <a:t>‹#›</a:t>
            </a:fld>
            <a:endParaRPr lang="en-CA" altLang="fr-FR"/>
          </a:p>
        </p:txBody>
      </p:sp>
    </p:spTree>
    <p:extLst>
      <p:ext uri="{BB962C8B-B14F-4D97-AF65-F5344CB8AC3E}">
        <p14:creationId xmlns:p14="http://schemas.microsoft.com/office/powerpoint/2010/main" val="407444525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2"/>
        </a:solidFill>
        <a:effectLst/>
      </p:bgPr>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CA"/>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0B6E8878-A3B2-40F5-8690-3D243ADE191C}" type="datetimeFigureOut">
              <a:rPr lang="en-CA"/>
              <a:pPr>
                <a:defRPr/>
              </a:pPr>
              <a:t>10/30/14</a:t>
            </a:fld>
            <a:endParaRPr lang="en-CA"/>
          </a:p>
        </p:txBody>
      </p:sp>
      <p:sp>
        <p:nvSpPr>
          <p:cNvPr id="7" name="Footer Placeholder 5"/>
          <p:cNvSpPr>
            <a:spLocks noGrp="1"/>
          </p:cNvSpPr>
          <p:nvPr>
            <p:ph type="ftr" sz="quarter" idx="11"/>
          </p:nvPr>
        </p:nvSpPr>
        <p:spPr/>
        <p:txBody>
          <a:bodyPr/>
          <a:lstStyle>
            <a:lvl1pPr>
              <a:defRPr/>
            </a:lvl1pPr>
          </a:lstStyle>
          <a:p>
            <a:pPr>
              <a:defRPr/>
            </a:pPr>
            <a:endParaRPr lang="en-CA"/>
          </a:p>
        </p:txBody>
      </p:sp>
      <p:sp>
        <p:nvSpPr>
          <p:cNvPr id="8" name="Slide Number Placeholder 6"/>
          <p:cNvSpPr>
            <a:spLocks noGrp="1"/>
          </p:cNvSpPr>
          <p:nvPr>
            <p:ph type="sldNum" sz="quarter" idx="12"/>
          </p:nvPr>
        </p:nvSpPr>
        <p:spPr/>
        <p:txBody>
          <a:bodyPr/>
          <a:lstStyle>
            <a:lvl1pPr>
              <a:defRPr/>
            </a:lvl1pPr>
          </a:lstStyle>
          <a:p>
            <a:fld id="{6E5C7DD6-87F0-43DC-9DC1-60BE7F2B1B3F}" type="slidenum">
              <a:rPr lang="en-CA" altLang="fr-FR"/>
              <a:pPr/>
              <a:t>‹#›</a:t>
            </a:fld>
            <a:endParaRPr lang="en-CA" altLang="fr-FR"/>
          </a:p>
        </p:txBody>
      </p:sp>
    </p:spTree>
    <p:extLst>
      <p:ext uri="{BB962C8B-B14F-4D97-AF65-F5344CB8AC3E}">
        <p14:creationId xmlns:p14="http://schemas.microsoft.com/office/powerpoint/2010/main" val="1123440857"/>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solidFill>
          <a:schemeClr val="bg2"/>
        </a:solidFill>
        <a:effectLst/>
      </p:bgPr>
    </p:bg>
    <p:spTree>
      <p:nvGrpSpPr>
        <p:cNvPr id="1" name=""/>
        <p:cNvGrpSpPr/>
        <p:nvPr/>
      </p:nvGrpSpPr>
      <p:grpSpPr>
        <a:xfrm>
          <a:off x="0" y="0"/>
          <a:ext cx="0" cy="0"/>
          <a:chOff x="0" y="0"/>
          <a:chExt cx="0" cy="0"/>
        </a:xfrm>
      </p:grpSpPr>
      <p:sp>
        <p:nvSpPr>
          <p:cNvPr id="7" name="Straight Connector 9"/>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CA"/>
          </a:p>
        </p:txBody>
      </p:sp>
      <p:sp>
        <p:nvSpPr>
          <p:cNvPr id="8" name="Rectangle 19"/>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9" name="Rectangle 18"/>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10" name="Rectangle 20"/>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11"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12" name="Rectangle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14" name="Straight Connector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15" name="Rectangle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6" name="Oval 24"/>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7" name="Oval 2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D83B9157-F74E-4F39-BDC4-0FD2B561F8C9}" type="datetimeFigureOut">
              <a:rPr lang="en-CA"/>
              <a:pPr>
                <a:defRPr/>
              </a:pPr>
              <a:t>10/30/14</a:t>
            </a:fld>
            <a:endParaRPr lang="en-CA"/>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CA"/>
          </a:p>
        </p:txBody>
      </p:sp>
      <p:sp>
        <p:nvSpPr>
          <p:cNvPr id="20" name="Slide Number Placeholder 8"/>
          <p:cNvSpPr>
            <a:spLocks noGrp="1"/>
          </p:cNvSpPr>
          <p:nvPr>
            <p:ph type="sldNum" sz="quarter" idx="12"/>
          </p:nvPr>
        </p:nvSpPr>
        <p:spPr>
          <a:xfrm>
            <a:off x="4343400" y="1042988"/>
            <a:ext cx="457200" cy="441325"/>
          </a:xfrm>
        </p:spPr>
        <p:txBody>
          <a:bodyPr/>
          <a:lstStyle>
            <a:lvl1pPr>
              <a:defRPr/>
            </a:lvl1pPr>
          </a:lstStyle>
          <a:p>
            <a:fld id="{E24539B9-9C0B-4F95-9B7E-1E8FFA657B89}" type="slidenum">
              <a:rPr lang="en-CA" altLang="fr-FR"/>
              <a:pPr/>
              <a:t>‹#›</a:t>
            </a:fld>
            <a:endParaRPr lang="en-CA" altLang="fr-FR"/>
          </a:p>
        </p:txBody>
      </p:sp>
    </p:spTree>
    <p:extLst>
      <p:ext uri="{BB962C8B-B14F-4D97-AF65-F5344CB8AC3E}">
        <p14:creationId xmlns:p14="http://schemas.microsoft.com/office/powerpoint/2010/main" val="1984288621"/>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790B3557-4035-47B5-9EAF-725EB216908B}" type="datetimeFigureOut">
              <a:rPr lang="en-CA"/>
              <a:pPr>
                <a:defRPr/>
              </a:pPr>
              <a:t>10/30/14</a:t>
            </a:fld>
            <a:endParaRPr lang="en-CA"/>
          </a:p>
        </p:txBody>
      </p:sp>
      <p:sp>
        <p:nvSpPr>
          <p:cNvPr id="4" name="Footer Placeholder 3"/>
          <p:cNvSpPr>
            <a:spLocks noGrp="1"/>
          </p:cNvSpPr>
          <p:nvPr>
            <p:ph type="ftr" sz="quarter" idx="11"/>
          </p:nvPr>
        </p:nvSpPr>
        <p:spPr/>
        <p:txBody>
          <a:bodyPr/>
          <a:lstStyle>
            <a:lvl1pPr>
              <a:defRPr/>
            </a:lvl1pPr>
          </a:lstStyle>
          <a:p>
            <a:pPr>
              <a:defRPr/>
            </a:pPr>
            <a:endParaRPr lang="en-CA"/>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fld id="{4ECFA09C-8880-4602-841C-5EA6370D83FD}" type="slidenum">
              <a:rPr lang="en-CA" altLang="fr-FR"/>
              <a:pPr/>
              <a:t>‹#›</a:t>
            </a:fld>
            <a:endParaRPr lang="en-CA" altLang="fr-FR"/>
          </a:p>
        </p:txBody>
      </p:sp>
    </p:spTree>
    <p:extLst>
      <p:ext uri="{BB962C8B-B14F-4D97-AF65-F5344CB8AC3E}">
        <p14:creationId xmlns:p14="http://schemas.microsoft.com/office/powerpoint/2010/main" val="3942004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3" name="Rectangle 7"/>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4" name="Rectangle 9"/>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5" name="Rectangle 8"/>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6" name="Rectangle 4"/>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7" name="Rectangle 5"/>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8" name="Date Placeholder 1"/>
          <p:cNvSpPr>
            <a:spLocks noGrp="1"/>
          </p:cNvSpPr>
          <p:nvPr>
            <p:ph type="dt" sz="half" idx="10"/>
          </p:nvPr>
        </p:nvSpPr>
        <p:spPr/>
        <p:txBody>
          <a:bodyPr/>
          <a:lstStyle>
            <a:lvl1pPr>
              <a:defRPr/>
            </a:lvl1pPr>
          </a:lstStyle>
          <a:p>
            <a:pPr>
              <a:defRPr/>
            </a:pPr>
            <a:fld id="{B6A4ADD8-15C4-4D5B-B1AF-E157D39E31C2}" type="datetimeFigureOut">
              <a:rPr lang="en-CA"/>
              <a:pPr>
                <a:defRPr/>
              </a:pPr>
              <a:t>10/30/14</a:t>
            </a:fld>
            <a:endParaRPr lang="en-CA"/>
          </a:p>
        </p:txBody>
      </p:sp>
      <p:sp>
        <p:nvSpPr>
          <p:cNvPr id="9" name="Footer Placeholder 2"/>
          <p:cNvSpPr>
            <a:spLocks noGrp="1"/>
          </p:cNvSpPr>
          <p:nvPr>
            <p:ph type="ftr" sz="quarter" idx="11"/>
          </p:nvPr>
        </p:nvSpPr>
        <p:spPr/>
        <p:txBody>
          <a:bodyPr/>
          <a:lstStyle>
            <a:lvl1pPr>
              <a:defRPr/>
            </a:lvl1pPr>
          </a:lstStyle>
          <a:p>
            <a:pPr>
              <a:defRPr/>
            </a:pPr>
            <a:endParaRPr lang="en-CA"/>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fld id="{AC9E62E7-BF2B-4F0B-AB6B-1413F37F019A}" type="slidenum">
              <a:rPr lang="en-CA" altLang="fr-FR"/>
              <a:pPr/>
              <a:t>‹#›</a:t>
            </a:fld>
            <a:endParaRPr lang="en-CA" altLang="fr-FR"/>
          </a:p>
        </p:txBody>
      </p:sp>
    </p:spTree>
    <p:extLst>
      <p:ext uri="{BB962C8B-B14F-4D97-AF65-F5344CB8AC3E}">
        <p14:creationId xmlns:p14="http://schemas.microsoft.com/office/powerpoint/2010/main" val="728722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6" name="Rectangle 14"/>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7" name="Rectangle 17"/>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8" name="Rectangle 15"/>
          <p:cNvSpPr>
            <a:spLocks noChangeArrowheads="1"/>
          </p:cNvSpPr>
          <p:nvPr/>
        </p:nvSpPr>
        <p:spPr bwMode="white">
          <a:xfrm>
            <a:off x="0" y="0"/>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9" name="Rectangle 16"/>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10"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Rectangle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2" name="Straight Connector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13"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 name="Oval 1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Rectangle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fld id="{92246159-DEE6-49A6-9495-7F1214757A26}" type="slidenum">
              <a:rPr lang="en-CA" altLang="fr-FR"/>
              <a:pPr/>
              <a:t>‹#›</a:t>
            </a:fld>
            <a:endParaRPr lang="en-CA" altLang="fr-FR"/>
          </a:p>
        </p:txBody>
      </p:sp>
      <p:sp>
        <p:nvSpPr>
          <p:cNvPr id="17" name="Date Placeholder 4"/>
          <p:cNvSpPr>
            <a:spLocks noGrp="1"/>
          </p:cNvSpPr>
          <p:nvPr>
            <p:ph type="dt" sz="half" idx="11"/>
          </p:nvPr>
        </p:nvSpPr>
        <p:spPr/>
        <p:txBody>
          <a:bodyPr/>
          <a:lstStyle>
            <a:lvl1pPr>
              <a:defRPr/>
            </a:lvl1pPr>
          </a:lstStyle>
          <a:p>
            <a:pPr>
              <a:defRPr/>
            </a:pPr>
            <a:fld id="{AD4AED0A-00BD-4E45-8DEB-C6A59D7DA82B}" type="datetimeFigureOut">
              <a:rPr lang="en-CA"/>
              <a:pPr>
                <a:defRPr/>
              </a:pPr>
              <a:t>10/30/14</a:t>
            </a:fld>
            <a:endParaRPr lang="en-CA"/>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CA"/>
          </a:p>
        </p:txBody>
      </p:sp>
    </p:spTree>
    <p:extLst>
      <p:ext uri="{BB962C8B-B14F-4D97-AF65-F5344CB8AC3E}">
        <p14:creationId xmlns:p14="http://schemas.microsoft.com/office/powerpoint/2010/main" val="2102695759"/>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6" name="Rectangle 18"/>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7" name="Rectangle 15"/>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8" name="Rectangle 16"/>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9"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10" name="Rectangle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11"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3"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 name="Oval 12"/>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Rectangle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fld id="{0081BF51-3BDB-4C6A-A0D8-F28529384577}" type="slidenum">
              <a:rPr lang="en-CA" altLang="fr-FR"/>
              <a:pPr/>
              <a:t>‹#›</a:t>
            </a:fld>
            <a:endParaRPr lang="en-CA" altLang="fr-F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A4C1CF2E-A3A5-441B-B4FA-BDADC5607B7F}" type="datetimeFigureOut">
              <a:rPr lang="en-CA"/>
              <a:pPr>
                <a:defRPr/>
              </a:pPr>
              <a:t>10/30/14</a:t>
            </a:fld>
            <a:endParaRPr lang="en-CA"/>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CA"/>
          </a:p>
        </p:txBody>
      </p:sp>
    </p:spTree>
    <p:extLst>
      <p:ext uri="{BB962C8B-B14F-4D97-AF65-F5344CB8AC3E}">
        <p14:creationId xmlns:p14="http://schemas.microsoft.com/office/powerpoint/2010/main" val="37832658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latin typeface="Georgia" pitchFamily="18" charset="0"/>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cs typeface="+mn-cs"/>
              </a:defRPr>
            </a:lvl1pPr>
          </a:lstStyle>
          <a:p>
            <a:pPr>
              <a:defRPr/>
            </a:pPr>
            <a:fld id="{D8939118-3B88-479C-8EA1-EF94B8DFD578}" type="datetimeFigureOut">
              <a:rPr lang="en-CA"/>
              <a:pPr>
                <a:defRPr/>
              </a:pPr>
              <a:t>10/30/14</a:t>
            </a:fld>
            <a:endParaRPr lang="en-CA"/>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en-CA"/>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a:latin typeface="+mn-lt"/>
              <a:cs typeface="+mn-cs"/>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eaLnBrk="1" hangingPunct="1">
              <a:defRPr sz="1600">
                <a:solidFill>
                  <a:srgbClr val="7B9899"/>
                </a:solidFill>
                <a:latin typeface="Georgia" pitchFamily="18" charset="0"/>
              </a:defRPr>
            </a:lvl1pPr>
          </a:lstStyle>
          <a:p>
            <a:fld id="{C4AA5F3B-B7DA-4DE3-B769-A87DD8D0B60F}" type="slidenum">
              <a:rPr lang="en-CA" altLang="fr-FR"/>
              <a:pPr/>
              <a:t>‹#›</a:t>
            </a:fld>
            <a:endParaRPr lang="en-CA" altLang="fr-FR"/>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fr-FR"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smtClean="0"/>
              <a:t>Click to edit Master text styles</a:t>
            </a:r>
          </a:p>
          <a:p>
            <a:pPr lvl="1"/>
            <a:r>
              <a:rPr lang="en-US" altLang="fr-FR" smtClean="0"/>
              <a:t>Second level</a:t>
            </a:r>
          </a:p>
          <a:p>
            <a:pPr lvl="2"/>
            <a:r>
              <a:rPr lang="en-US" altLang="fr-FR" smtClean="0"/>
              <a:t>Third level</a:t>
            </a:r>
          </a:p>
          <a:p>
            <a:pPr lvl="3"/>
            <a:r>
              <a:rPr lang="en-US" altLang="fr-FR" smtClean="0"/>
              <a:t>Fourth level</a:t>
            </a:r>
          </a:p>
          <a:p>
            <a:pPr lvl="4"/>
            <a:r>
              <a:rPr lang="en-US" altLang="fr-FR" smtClean="0"/>
              <a:t>Fifth level</a:t>
            </a:r>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anose="02040502050405020303" pitchFamily="18" charset="0"/>
        </a:defRPr>
      </a:lvl2pPr>
      <a:lvl3pPr algn="ctr" rtl="0" eaLnBrk="0" fontAlgn="base" hangingPunct="0">
        <a:spcBef>
          <a:spcPct val="0"/>
        </a:spcBef>
        <a:spcAft>
          <a:spcPct val="0"/>
        </a:spcAft>
        <a:defRPr sz="3300">
          <a:solidFill>
            <a:srgbClr val="7B9899"/>
          </a:solidFill>
          <a:latin typeface="Georgia" panose="02040502050405020303" pitchFamily="18" charset="0"/>
        </a:defRPr>
      </a:lvl3pPr>
      <a:lvl4pPr algn="ctr" rtl="0" eaLnBrk="0" fontAlgn="base" hangingPunct="0">
        <a:spcBef>
          <a:spcPct val="0"/>
        </a:spcBef>
        <a:spcAft>
          <a:spcPct val="0"/>
        </a:spcAft>
        <a:defRPr sz="3300">
          <a:solidFill>
            <a:srgbClr val="7B9899"/>
          </a:solidFill>
          <a:latin typeface="Georgia" panose="02040502050405020303" pitchFamily="18" charset="0"/>
        </a:defRPr>
      </a:lvl4pPr>
      <a:lvl5pPr algn="ctr" rtl="0" eaLnBrk="0" fontAlgn="base" hangingPunct="0">
        <a:spcBef>
          <a:spcPct val="0"/>
        </a:spcBef>
        <a:spcAft>
          <a:spcPct val="0"/>
        </a:spcAft>
        <a:defRPr sz="3300">
          <a:solidFill>
            <a:srgbClr val="7B9899"/>
          </a:solidFill>
          <a:latin typeface="Georgia" panose="02040502050405020303" pitchFamily="18" charset="0"/>
        </a:defRPr>
      </a:lvl5pPr>
      <a:lvl6pPr marL="457200" algn="ctr" rtl="0" fontAlgn="base">
        <a:spcBef>
          <a:spcPct val="0"/>
        </a:spcBef>
        <a:spcAft>
          <a:spcPct val="0"/>
        </a:spcAft>
        <a:defRPr sz="3300">
          <a:solidFill>
            <a:srgbClr val="7B9899"/>
          </a:solidFill>
          <a:latin typeface="Georgia" panose="02040502050405020303" pitchFamily="18" charset="0"/>
        </a:defRPr>
      </a:lvl6pPr>
      <a:lvl7pPr marL="914400" algn="ctr" rtl="0" fontAlgn="base">
        <a:spcBef>
          <a:spcPct val="0"/>
        </a:spcBef>
        <a:spcAft>
          <a:spcPct val="0"/>
        </a:spcAft>
        <a:defRPr sz="3300">
          <a:solidFill>
            <a:srgbClr val="7B9899"/>
          </a:solidFill>
          <a:latin typeface="Georgia" panose="02040502050405020303" pitchFamily="18" charset="0"/>
        </a:defRPr>
      </a:lvl7pPr>
      <a:lvl8pPr marL="1371600" algn="ctr" rtl="0" fontAlgn="base">
        <a:spcBef>
          <a:spcPct val="0"/>
        </a:spcBef>
        <a:spcAft>
          <a:spcPct val="0"/>
        </a:spcAft>
        <a:defRPr sz="3300">
          <a:solidFill>
            <a:srgbClr val="7B9899"/>
          </a:solidFill>
          <a:latin typeface="Georgia" panose="02040502050405020303" pitchFamily="18" charset="0"/>
        </a:defRPr>
      </a:lvl8pPr>
      <a:lvl9pPr marL="1828800" algn="ctr" rtl="0" fontAlgn="base">
        <a:spcBef>
          <a:spcPct val="0"/>
        </a:spcBef>
        <a:spcAft>
          <a:spcPct val="0"/>
        </a:spcAft>
        <a:defRPr sz="3300">
          <a:solidFill>
            <a:srgbClr val="7B9899"/>
          </a:solidFill>
          <a:latin typeface="Georgia" panose="02040502050405020303"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rive.google.com/folderview?id=0Bycchop8VaMWeDFnY3FXckRJbWc&amp;usp=sharing"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icann.org/en/system/files/files/rfp-iana-stewardship-08sep14-en.pdf" TargetMode="External"/><Relationship Id="rId4" Type="http://schemas.openxmlformats.org/officeDocument/2006/relationships/hyperlink" Target="https://drive.google.com/folderview?id=0Bycchop8VaMWdWNibklDQzhWdXc&amp;usp=sharing" TargetMode="External"/><Relationship Id="rId5" Type="http://schemas.openxmlformats.org/officeDocument/2006/relationships/hyperlink" Target="https://drive.google.com/folderview?id=0Bycchop8VaMWeDFnY3FXckRJbWc&amp;usp=sharing" TargetMode="External"/><Relationship Id="rId1" Type="http://schemas.openxmlformats.org/officeDocument/2006/relationships/slideLayout" Target="../slideLayouts/slideLayout2.xml"/><Relationship Id="rId2" Type="http://schemas.openxmlformats.org/officeDocument/2006/relationships/hyperlink" Target="https://community.icann.org/display/gnsocwgdtstwrdshp/Chart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pPr eaLnBrk="1" fontAlgn="auto" hangingPunct="1">
              <a:spcAft>
                <a:spcPts val="0"/>
              </a:spcAft>
              <a:buFont typeface="Wingdings 2"/>
              <a:buNone/>
              <a:defRPr/>
            </a:pPr>
            <a:r>
              <a:rPr lang="en-CA" dirty="0" smtClean="0"/>
              <a:t>Proposal on how to structure the work</a:t>
            </a:r>
            <a:endParaRPr lang="en-CA" dirty="0"/>
          </a:p>
        </p:txBody>
      </p:sp>
      <p:sp>
        <p:nvSpPr>
          <p:cNvPr id="13315" name="Title 1"/>
          <p:cNvSpPr>
            <a:spLocks noGrp="1"/>
          </p:cNvSpPr>
          <p:nvPr>
            <p:ph type="ctrTitle"/>
          </p:nvPr>
        </p:nvSpPr>
        <p:spPr/>
        <p:txBody>
          <a:bodyPr/>
          <a:lstStyle/>
          <a:p>
            <a:pPr eaLnBrk="1" hangingPunct="1"/>
            <a:r>
              <a:rPr lang="en-CA" altLang="fr-FR" smtClean="0"/>
              <a:t>CWG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968375"/>
          </a:xfrm>
        </p:spPr>
        <p:txBody>
          <a:bodyPr>
            <a:normAutofit fontScale="90000"/>
          </a:bodyPr>
          <a:lstStyle/>
          <a:p>
            <a:pPr eaLnBrk="1" fontAlgn="auto" hangingPunct="1">
              <a:spcAft>
                <a:spcPts val="0"/>
              </a:spcAft>
              <a:defRPr/>
            </a:pPr>
            <a:r>
              <a:rPr lang="en-CA" b="1" dirty="0"/>
              <a:t>II.</a:t>
            </a:r>
            <a:r>
              <a:rPr lang="en-CA" dirty="0"/>
              <a:t>	</a:t>
            </a:r>
            <a:r>
              <a:rPr lang="en-CA" b="1" dirty="0"/>
              <a:t>Existing, Pre-Transition </a:t>
            </a:r>
            <a:r>
              <a:rPr lang="en-CA" b="1" dirty="0" smtClean="0"/>
              <a:t>Arrangements </a:t>
            </a:r>
            <a:r>
              <a:rPr lang="en-CA" b="1" dirty="0"/>
              <a:t>– </a:t>
            </a:r>
            <a:r>
              <a:rPr lang="en-CA" b="1" dirty="0" smtClean="0"/>
              <a:t>Contract Analysis</a:t>
            </a:r>
            <a:endParaRPr lang="en-CA" dirty="0"/>
          </a:p>
        </p:txBody>
      </p:sp>
      <p:sp>
        <p:nvSpPr>
          <p:cNvPr id="3" name="Content Placeholder 2"/>
          <p:cNvSpPr>
            <a:spLocks noGrp="1"/>
          </p:cNvSpPr>
          <p:nvPr>
            <p:ph sz="quarter" idx="1"/>
          </p:nvPr>
        </p:nvSpPr>
        <p:spPr>
          <a:xfrm>
            <a:off x="301625" y="1527175"/>
            <a:ext cx="8504238" cy="4572000"/>
          </a:xfrm>
        </p:spPr>
        <p:txBody>
          <a:bodyPr>
            <a:normAutofit lnSpcReduction="10000"/>
          </a:bodyPr>
          <a:lstStyle/>
          <a:p>
            <a:pPr marL="0" indent="0" eaLnBrk="1" fontAlgn="auto" hangingPunct="1">
              <a:spcAft>
                <a:spcPts val="0"/>
              </a:spcAft>
              <a:buFont typeface="Wingdings 2"/>
              <a:buNone/>
              <a:defRPr/>
            </a:pPr>
            <a:endParaRPr lang="en-CA" dirty="0" smtClean="0"/>
          </a:p>
          <a:p>
            <a:pPr marL="0" indent="0" eaLnBrk="1" fontAlgn="auto">
              <a:spcAft>
                <a:spcPts val="0"/>
              </a:spcAft>
              <a:buFont typeface="Wingdings 2"/>
              <a:buNone/>
              <a:defRPr/>
            </a:pPr>
            <a:r>
              <a:rPr lang="en-CA" sz="2400" dirty="0" smtClean="0"/>
              <a:t>Following on the presentation of the proposal for </a:t>
            </a:r>
            <a:r>
              <a:rPr lang="en-CA" sz="2400" dirty="0" err="1" smtClean="0"/>
              <a:t>triallage</a:t>
            </a:r>
            <a:r>
              <a:rPr lang="en-CA" sz="2400" dirty="0" smtClean="0"/>
              <a:t> of the NTIA IANA Functions contract this is a separate work item to complete this as requested at the CWG meeting of October 22, 2014.</a:t>
            </a:r>
          </a:p>
          <a:p>
            <a:pPr marL="0" indent="0" eaLnBrk="1" fontAlgn="auto">
              <a:spcAft>
                <a:spcPts val="0"/>
              </a:spcAft>
              <a:buFont typeface="Wingdings 2"/>
              <a:buNone/>
              <a:defRPr/>
            </a:pPr>
            <a:endParaRPr lang="en-CA" sz="2400" dirty="0"/>
          </a:p>
          <a:p>
            <a:pPr marL="0" indent="0" eaLnBrk="1" fontAlgn="auto" hangingPunct="1">
              <a:spcAft>
                <a:spcPts val="0"/>
              </a:spcAft>
              <a:buFont typeface="Wingdings 2"/>
              <a:buNone/>
              <a:defRPr/>
            </a:pPr>
            <a:endParaRPr lang="en-CA" sz="2400" dirty="0"/>
          </a:p>
          <a:p>
            <a:pPr marL="0" indent="0" eaLnBrk="1" fontAlgn="auto" hangingPunct="1">
              <a:spcAft>
                <a:spcPts val="0"/>
              </a:spcAft>
              <a:buFont typeface="Wingdings 2"/>
              <a:buNone/>
              <a:defRPr/>
            </a:pPr>
            <a:r>
              <a:rPr lang="en-CA" sz="2400" dirty="0" smtClean="0"/>
              <a:t>CWG requirement:</a:t>
            </a:r>
            <a:endParaRPr lang="en-CA" sz="2400" dirty="0"/>
          </a:p>
          <a:p>
            <a:pPr marL="274320" indent="-274320" eaLnBrk="1" fontAlgn="auto" hangingPunct="1">
              <a:spcAft>
                <a:spcPts val="0"/>
              </a:spcAft>
              <a:buFont typeface="Wingdings 2"/>
              <a:buChar char=""/>
              <a:defRPr/>
            </a:pPr>
            <a:r>
              <a:rPr lang="en-CA" dirty="0"/>
              <a:t>Name = </a:t>
            </a:r>
            <a:r>
              <a:rPr lang="en-CA" dirty="0" smtClean="0"/>
              <a:t>CWG-RFP2C</a:t>
            </a:r>
          </a:p>
          <a:p>
            <a:pPr marL="274320" indent="-274320" eaLnBrk="1" fontAlgn="auto" hangingPunct="1">
              <a:spcAft>
                <a:spcPts val="0"/>
              </a:spcAft>
              <a:buFont typeface="Wingdings 2"/>
              <a:buChar char=""/>
              <a:defRPr/>
            </a:pPr>
            <a:r>
              <a:rPr lang="en-CA" dirty="0" smtClean="0"/>
              <a:t>Delivery = first full draft </a:t>
            </a:r>
            <a:r>
              <a:rPr lang="en-CA" smtClean="0"/>
              <a:t>10 November</a:t>
            </a:r>
            <a:endParaRPr lang="en-CA" dirty="0" smtClean="0"/>
          </a:p>
          <a:p>
            <a:pPr marL="274320" indent="-274320" eaLnBrk="1" fontAlgn="auto" hangingPunct="1">
              <a:spcAft>
                <a:spcPts val="0"/>
              </a:spcAft>
              <a:buFont typeface="Wingdings 2"/>
              <a:buChar char=""/>
              <a:defRPr/>
            </a:pPr>
            <a:r>
              <a:rPr lang="en-CA" dirty="0" smtClean="0"/>
              <a:t>Identify sub-group members.</a:t>
            </a:r>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968375"/>
          </a:xfrm>
        </p:spPr>
        <p:txBody>
          <a:bodyPr>
            <a:normAutofit fontScale="90000"/>
          </a:bodyPr>
          <a:lstStyle/>
          <a:p>
            <a:pPr eaLnBrk="1" fontAlgn="auto">
              <a:spcAft>
                <a:spcPts val="0"/>
              </a:spcAft>
              <a:defRPr/>
            </a:pPr>
            <a:r>
              <a:rPr lang="en-CA" b="1" dirty="0" smtClean="0"/>
              <a:t>III. Proposed </a:t>
            </a:r>
            <a:r>
              <a:rPr lang="en-CA" b="1" dirty="0"/>
              <a:t>Post-Transition Oversight and Accountability Arrangements </a:t>
            </a:r>
            <a:endParaRPr lang="en-CA" dirty="0"/>
          </a:p>
        </p:txBody>
      </p:sp>
      <p:sp>
        <p:nvSpPr>
          <p:cNvPr id="22531" name="Content Placeholder 2"/>
          <p:cNvSpPr>
            <a:spLocks noGrp="1"/>
          </p:cNvSpPr>
          <p:nvPr>
            <p:ph sz="quarter" idx="1"/>
          </p:nvPr>
        </p:nvSpPr>
        <p:spPr>
          <a:xfrm>
            <a:off x="301625" y="1527175"/>
            <a:ext cx="8504238" cy="4572000"/>
          </a:xfrm>
        </p:spPr>
        <p:txBody>
          <a:bodyPr/>
          <a:lstStyle/>
          <a:p>
            <a:pPr marL="0" indent="0" eaLnBrk="1" hangingPunct="1">
              <a:buFont typeface="Wingdings 2" pitchFamily="18" charset="2"/>
              <a:buNone/>
            </a:pPr>
            <a:r>
              <a:rPr lang="en-CA" altLang="fr-FR" smtClean="0"/>
              <a:t>This section should describe what </a:t>
            </a:r>
            <a:r>
              <a:rPr lang="en-CA" altLang="fr-FR" u="sng" smtClean="0"/>
              <a:t>changes</a:t>
            </a:r>
            <a:r>
              <a:rPr lang="en-CA" altLang="fr-FR" smtClean="0"/>
              <a:t> your community is proposing to the arrangements listed in </a:t>
            </a:r>
            <a:r>
              <a:rPr lang="en-CA" altLang="fr-FR" u="sng" smtClean="0"/>
              <a:t>Section II.B </a:t>
            </a:r>
            <a:r>
              <a:rPr lang="en-CA" altLang="fr-FR" smtClean="0"/>
              <a:t>in light of the transition. If your community is proposing to replace one or more existing arrangements with new arrangements, that replacement should be explained and all of the elements listed in Section II.B should be described for the new arrangements. </a:t>
            </a:r>
            <a:r>
              <a:rPr lang="en-CA" altLang="fr-FR" u="sng" smtClean="0"/>
              <a:t>Your community should provide its rationale and justification for the new arrangements.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968375"/>
          </a:xfrm>
        </p:spPr>
        <p:txBody>
          <a:bodyPr>
            <a:normAutofit fontScale="90000"/>
          </a:bodyPr>
          <a:lstStyle/>
          <a:p>
            <a:pPr eaLnBrk="1" fontAlgn="auto">
              <a:spcAft>
                <a:spcPts val="0"/>
              </a:spcAft>
              <a:defRPr/>
            </a:pPr>
            <a:r>
              <a:rPr lang="en-CA" b="1" dirty="0" smtClean="0"/>
              <a:t>III. Proposed </a:t>
            </a:r>
            <a:r>
              <a:rPr lang="en-CA" b="1" dirty="0"/>
              <a:t>Post-Transition Oversight and Accountability Arrangements </a:t>
            </a:r>
            <a:endParaRPr lang="en-CA" dirty="0"/>
          </a:p>
        </p:txBody>
      </p:sp>
      <p:sp>
        <p:nvSpPr>
          <p:cNvPr id="3" name="Content Placeholder 2"/>
          <p:cNvSpPr>
            <a:spLocks noGrp="1"/>
          </p:cNvSpPr>
          <p:nvPr>
            <p:ph sz="quarter" idx="1"/>
          </p:nvPr>
        </p:nvSpPr>
        <p:spPr>
          <a:xfrm>
            <a:off x="301625" y="1527175"/>
            <a:ext cx="8504238" cy="4572000"/>
          </a:xfrm>
        </p:spPr>
        <p:txBody>
          <a:bodyPr>
            <a:normAutofit/>
          </a:bodyPr>
          <a:lstStyle/>
          <a:p>
            <a:pPr marL="0" indent="0" eaLnBrk="1" fontAlgn="auto" hangingPunct="1">
              <a:spcAft>
                <a:spcPts val="0"/>
              </a:spcAft>
              <a:buFont typeface="Wingdings 2"/>
              <a:buNone/>
              <a:defRPr/>
            </a:pPr>
            <a:r>
              <a:rPr lang="en-CA" sz="2400" dirty="0" smtClean="0"/>
              <a:t>New arrangement to replace NTIA as IANA Services Contract Administrator.</a:t>
            </a:r>
          </a:p>
          <a:p>
            <a:pPr marL="0" indent="0" eaLnBrk="1" fontAlgn="auto" hangingPunct="1">
              <a:spcAft>
                <a:spcPts val="0"/>
              </a:spcAft>
              <a:buFont typeface="Wingdings 2"/>
              <a:buNone/>
              <a:defRPr/>
            </a:pPr>
            <a:endParaRPr lang="en-CA" sz="2400" dirty="0"/>
          </a:p>
          <a:p>
            <a:pPr marL="0" indent="0" eaLnBrk="1" fontAlgn="auto" hangingPunct="1">
              <a:spcAft>
                <a:spcPts val="0"/>
              </a:spcAft>
              <a:buFont typeface="Wingdings 2"/>
              <a:buNone/>
              <a:defRPr/>
            </a:pPr>
            <a:r>
              <a:rPr lang="en-CA" sz="2400" dirty="0"/>
              <a:t>CWG requirement:</a:t>
            </a:r>
          </a:p>
          <a:p>
            <a:pPr marL="274320" indent="-274320" eaLnBrk="1" fontAlgn="auto" hangingPunct="1">
              <a:spcAft>
                <a:spcPts val="0"/>
              </a:spcAft>
              <a:buFont typeface="Wingdings 2"/>
              <a:buChar char=""/>
              <a:defRPr/>
            </a:pPr>
            <a:r>
              <a:rPr lang="en-CA" dirty="0" smtClean="0"/>
              <a:t>Name = CWG-RFP3A</a:t>
            </a:r>
          </a:p>
          <a:p>
            <a:pPr marL="274320" indent="-274320" eaLnBrk="1" fontAlgn="auto" hangingPunct="1">
              <a:spcAft>
                <a:spcPts val="0"/>
              </a:spcAft>
              <a:buFont typeface="Wingdings 2"/>
              <a:buChar char=""/>
              <a:defRPr/>
            </a:pPr>
            <a:r>
              <a:rPr lang="en-CA" dirty="0" smtClean="0"/>
              <a:t>Dependency – CWG-RFP2B</a:t>
            </a:r>
          </a:p>
          <a:p>
            <a:pPr marL="274320" indent="-274320" eaLnBrk="1" fontAlgn="auto" hangingPunct="1">
              <a:spcAft>
                <a:spcPts val="0"/>
              </a:spcAft>
              <a:buFont typeface="Wingdings 2"/>
              <a:buChar char=""/>
              <a:defRPr/>
            </a:pPr>
            <a:r>
              <a:rPr lang="en-CA" dirty="0" smtClean="0"/>
              <a:t>Delivery </a:t>
            </a:r>
            <a:r>
              <a:rPr lang="en-CA" dirty="0"/>
              <a:t>= </a:t>
            </a:r>
            <a:r>
              <a:rPr lang="en-CA" dirty="0" smtClean="0"/>
              <a:t>Initial draft week of November 10 (?)</a:t>
            </a:r>
            <a:endParaRPr lang="en-CA" dirty="0"/>
          </a:p>
          <a:p>
            <a:pPr marL="274320" indent="-274320" eaLnBrk="1" fontAlgn="auto" hangingPunct="1">
              <a:spcAft>
                <a:spcPts val="0"/>
              </a:spcAft>
              <a:buFont typeface="Wingdings 2"/>
              <a:buChar char=""/>
              <a:defRPr/>
            </a:pPr>
            <a:endParaRPr lang="en-CA" u="sng"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968375"/>
          </a:xfrm>
        </p:spPr>
        <p:txBody>
          <a:bodyPr>
            <a:normAutofit fontScale="90000"/>
          </a:bodyPr>
          <a:lstStyle/>
          <a:p>
            <a:pPr eaLnBrk="1" fontAlgn="auto">
              <a:spcAft>
                <a:spcPts val="0"/>
              </a:spcAft>
              <a:defRPr/>
            </a:pPr>
            <a:r>
              <a:rPr lang="en-CA" b="1" dirty="0" smtClean="0"/>
              <a:t>III. Proposed </a:t>
            </a:r>
            <a:r>
              <a:rPr lang="en-CA" b="1" dirty="0"/>
              <a:t>Post-Transition Oversight and Accountability Arrangements </a:t>
            </a:r>
            <a:endParaRPr lang="en-CA" dirty="0"/>
          </a:p>
        </p:txBody>
      </p:sp>
      <p:sp>
        <p:nvSpPr>
          <p:cNvPr id="3" name="Content Placeholder 2"/>
          <p:cNvSpPr>
            <a:spLocks noGrp="1"/>
          </p:cNvSpPr>
          <p:nvPr>
            <p:ph sz="quarter" idx="1"/>
          </p:nvPr>
        </p:nvSpPr>
        <p:spPr>
          <a:xfrm>
            <a:off x="301625" y="1527175"/>
            <a:ext cx="8504238" cy="4572000"/>
          </a:xfrm>
        </p:spPr>
        <p:txBody>
          <a:bodyPr>
            <a:normAutofit/>
          </a:bodyPr>
          <a:lstStyle/>
          <a:p>
            <a:pPr marL="0" indent="0" eaLnBrk="1" fontAlgn="auto" hangingPunct="1">
              <a:spcAft>
                <a:spcPts val="0"/>
              </a:spcAft>
              <a:buFont typeface="Wingdings 2"/>
              <a:buNone/>
              <a:defRPr/>
            </a:pPr>
            <a:r>
              <a:rPr lang="en-CA" sz="2400" dirty="0" smtClean="0"/>
              <a:t>New arrangement to replace NTIA </a:t>
            </a:r>
            <a:r>
              <a:rPr lang="en-CA" sz="2400" dirty="0"/>
              <a:t>as </a:t>
            </a:r>
            <a:r>
              <a:rPr lang="en-CA" sz="2400" dirty="0" smtClean="0"/>
              <a:t>Root </a:t>
            </a:r>
            <a:r>
              <a:rPr lang="en-CA" sz="2400" dirty="0"/>
              <a:t>Zone Management Process </a:t>
            </a:r>
            <a:r>
              <a:rPr lang="en-CA" sz="2400" dirty="0" smtClean="0"/>
              <a:t>Administrator.</a:t>
            </a:r>
          </a:p>
          <a:p>
            <a:pPr marL="0" indent="0" eaLnBrk="1" fontAlgn="auto" hangingPunct="1">
              <a:spcAft>
                <a:spcPts val="0"/>
              </a:spcAft>
              <a:buFont typeface="Wingdings 2"/>
              <a:buNone/>
              <a:defRPr/>
            </a:pPr>
            <a:endParaRPr lang="en-CA" sz="2400" dirty="0"/>
          </a:p>
          <a:p>
            <a:pPr marL="0" indent="0" eaLnBrk="1" fontAlgn="auto" hangingPunct="1">
              <a:spcAft>
                <a:spcPts val="0"/>
              </a:spcAft>
              <a:buFont typeface="Wingdings 2"/>
              <a:buNone/>
              <a:defRPr/>
            </a:pPr>
            <a:endParaRPr lang="en-CA" sz="2400" dirty="0"/>
          </a:p>
          <a:p>
            <a:pPr marL="0" indent="0" eaLnBrk="1" fontAlgn="auto" hangingPunct="1">
              <a:spcAft>
                <a:spcPts val="0"/>
              </a:spcAft>
              <a:buFont typeface="Wingdings 2"/>
              <a:buNone/>
              <a:defRPr/>
            </a:pPr>
            <a:r>
              <a:rPr lang="en-CA" sz="2400" dirty="0"/>
              <a:t>CWG requirement:</a:t>
            </a:r>
          </a:p>
          <a:p>
            <a:pPr marL="274320" indent="-274320" eaLnBrk="1" fontAlgn="auto" hangingPunct="1">
              <a:spcAft>
                <a:spcPts val="0"/>
              </a:spcAft>
              <a:buFont typeface="Wingdings 2"/>
              <a:buChar char=""/>
              <a:defRPr/>
            </a:pPr>
            <a:r>
              <a:rPr lang="en-CA" dirty="0" smtClean="0"/>
              <a:t>Name = CWG-RFP3B</a:t>
            </a:r>
          </a:p>
          <a:p>
            <a:pPr marL="274320" indent="-274320" eaLnBrk="1" fontAlgn="auto" hangingPunct="1">
              <a:spcAft>
                <a:spcPts val="0"/>
              </a:spcAft>
              <a:buFont typeface="Wingdings 2"/>
              <a:buChar char=""/>
              <a:defRPr/>
            </a:pPr>
            <a:r>
              <a:rPr lang="en-CA" dirty="0" smtClean="0"/>
              <a:t>Dependency – CWG-RFP2B</a:t>
            </a:r>
          </a:p>
          <a:p>
            <a:pPr marL="274320" indent="-274320" eaLnBrk="1" fontAlgn="auto" hangingPunct="1">
              <a:spcAft>
                <a:spcPts val="0"/>
              </a:spcAft>
              <a:buFont typeface="Wingdings 2"/>
              <a:buChar char=""/>
              <a:defRPr/>
            </a:pPr>
            <a:r>
              <a:rPr lang="en-CA" dirty="0" smtClean="0"/>
              <a:t>Delivery </a:t>
            </a:r>
            <a:r>
              <a:rPr lang="en-CA" dirty="0"/>
              <a:t>= </a:t>
            </a:r>
            <a:r>
              <a:rPr lang="en-CA" dirty="0" smtClean="0"/>
              <a:t>Initial draft week of November 10 (?)</a:t>
            </a:r>
            <a:endParaRPr lang="en-CA" dirty="0"/>
          </a:p>
          <a:p>
            <a:pPr marL="274320" indent="-274320" eaLnBrk="1" fontAlgn="auto" hangingPunct="1">
              <a:spcAft>
                <a:spcPts val="0"/>
              </a:spcAft>
              <a:buFont typeface="Wingdings 2"/>
              <a:buChar char=""/>
              <a:defRPr/>
            </a:pPr>
            <a:endParaRPr lang="en-CA" u="sng" dirty="0" smtClean="0"/>
          </a:p>
        </p:txBody>
      </p:sp>
    </p:spTree>
    <p:extLst>
      <p:ext uri="{BB962C8B-B14F-4D97-AF65-F5344CB8AC3E}">
        <p14:creationId xmlns:p14="http://schemas.microsoft.com/office/powerpoint/2010/main" val="1753626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CA" altLang="fr-FR" smtClean="0">
                <a:solidFill>
                  <a:srgbClr val="7B9899"/>
                </a:solidFill>
              </a:rPr>
              <a:t>IV </a:t>
            </a:r>
            <a:r>
              <a:rPr lang="en-CA" altLang="fr-FR" b="1" smtClean="0">
                <a:solidFill>
                  <a:srgbClr val="7B9899"/>
                </a:solidFill>
              </a:rPr>
              <a:t>Transition Implications</a:t>
            </a:r>
            <a:endParaRPr lang="en-CA" altLang="fr-FR" smtClean="0">
              <a:solidFill>
                <a:srgbClr val="7B9899"/>
              </a:solidFill>
            </a:endParaRPr>
          </a:p>
        </p:txBody>
      </p:sp>
      <p:sp>
        <p:nvSpPr>
          <p:cNvPr id="3" name="Content Placeholder 2"/>
          <p:cNvSpPr>
            <a:spLocks noGrp="1"/>
          </p:cNvSpPr>
          <p:nvPr>
            <p:ph sz="quarter" idx="1"/>
          </p:nvPr>
        </p:nvSpPr>
        <p:spPr>
          <a:xfrm>
            <a:off x="301625" y="1527175"/>
            <a:ext cx="8504238" cy="4572000"/>
          </a:xfrm>
        </p:spPr>
        <p:txBody>
          <a:bodyPr>
            <a:normAutofit/>
          </a:bodyPr>
          <a:lstStyle/>
          <a:p>
            <a:pPr marL="0" indent="0" eaLnBrk="1" fontAlgn="auto" hangingPunct="1">
              <a:spcAft>
                <a:spcPts val="0"/>
              </a:spcAft>
              <a:buFont typeface="Wingdings 2"/>
              <a:buNone/>
              <a:defRPr/>
            </a:pPr>
            <a:r>
              <a:rPr lang="en-CA" dirty="0"/>
              <a:t>This section should describe what your community views as the implications of the changes it proposed in Section III</a:t>
            </a:r>
            <a:r>
              <a:rPr lang="en-CA" dirty="0" smtClean="0"/>
              <a:t>.</a:t>
            </a:r>
          </a:p>
          <a:p>
            <a:pPr marL="0" indent="0" eaLnBrk="1" fontAlgn="auto" hangingPunct="1">
              <a:spcAft>
                <a:spcPts val="0"/>
              </a:spcAft>
              <a:buFont typeface="Wingdings 2"/>
              <a:buNone/>
              <a:defRPr/>
            </a:pPr>
            <a:endParaRPr lang="en-CA" dirty="0"/>
          </a:p>
          <a:p>
            <a:pPr marL="0" indent="0" eaLnBrk="1" fontAlgn="auto" hangingPunct="1">
              <a:spcAft>
                <a:spcPts val="0"/>
              </a:spcAft>
              <a:buFont typeface="Wingdings 2"/>
              <a:buNone/>
              <a:defRPr/>
            </a:pPr>
            <a:r>
              <a:rPr lang="en-CA" sz="2400" dirty="0"/>
              <a:t>CWG requirement:</a:t>
            </a:r>
          </a:p>
          <a:p>
            <a:pPr marL="274320" indent="-274320" eaLnBrk="1" fontAlgn="auto" hangingPunct="1">
              <a:spcAft>
                <a:spcPts val="0"/>
              </a:spcAft>
              <a:buFont typeface="Wingdings 2"/>
              <a:buChar char=""/>
              <a:defRPr/>
            </a:pPr>
            <a:r>
              <a:rPr lang="en-CA" dirty="0"/>
              <a:t>Name = </a:t>
            </a:r>
            <a:r>
              <a:rPr lang="en-CA" dirty="0" smtClean="0"/>
              <a:t>CWG-RFP4</a:t>
            </a:r>
          </a:p>
          <a:p>
            <a:pPr marL="274320" indent="-274320" eaLnBrk="1" fontAlgn="auto" hangingPunct="1">
              <a:spcAft>
                <a:spcPts val="0"/>
              </a:spcAft>
              <a:buFont typeface="Wingdings 2"/>
              <a:buChar char=""/>
              <a:defRPr/>
            </a:pPr>
            <a:r>
              <a:rPr lang="en-CA" dirty="0"/>
              <a:t>Dependency – </a:t>
            </a:r>
            <a:r>
              <a:rPr lang="en-CA" dirty="0" smtClean="0"/>
              <a:t>CWG-RFP3</a:t>
            </a:r>
            <a:endParaRPr lang="en-CA" dirty="0"/>
          </a:p>
          <a:p>
            <a:pPr marL="274320" indent="-274320" eaLnBrk="1" fontAlgn="auto" hangingPunct="1">
              <a:spcAft>
                <a:spcPts val="0"/>
              </a:spcAft>
              <a:buFont typeface="Wingdings 2"/>
              <a:buChar char=""/>
              <a:defRPr/>
            </a:pPr>
            <a:r>
              <a:rPr lang="en-CA" dirty="0" smtClean="0"/>
              <a:t>Delivery </a:t>
            </a:r>
            <a:r>
              <a:rPr lang="en-CA" dirty="0"/>
              <a:t>= </a:t>
            </a:r>
            <a:r>
              <a:rPr lang="en-CA" dirty="0" smtClean="0"/>
              <a:t>TBD</a:t>
            </a:r>
          </a:p>
          <a:p>
            <a:pPr marL="274320" indent="-274320" eaLnBrk="1" fontAlgn="auto" hangingPunct="1">
              <a:spcAft>
                <a:spcPts val="0"/>
              </a:spcAft>
              <a:buFont typeface="Wingdings 2"/>
              <a:buChar char=""/>
              <a:defRPr/>
            </a:pPr>
            <a:r>
              <a:rPr lang="en-CA" dirty="0" smtClean="0"/>
              <a:t>Identify </a:t>
            </a:r>
            <a:r>
              <a:rPr lang="en-CA" dirty="0"/>
              <a:t>sub-group </a:t>
            </a:r>
            <a:r>
              <a:rPr lang="en-CA" dirty="0" smtClean="0"/>
              <a:t>members (can be same as III)</a:t>
            </a:r>
            <a:endParaRPr lang="en-CA" dirty="0"/>
          </a:p>
          <a:p>
            <a:pPr marL="0" indent="0" eaLnBrk="1" fontAlgn="auto" hangingPunct="1">
              <a:spcAft>
                <a:spcPts val="0"/>
              </a:spcAft>
              <a:buFont typeface="Wingdings 2"/>
              <a:buNone/>
              <a:defRPr/>
            </a:pPr>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CA" altLang="fr-FR" smtClean="0">
                <a:solidFill>
                  <a:srgbClr val="7B9899"/>
                </a:solidFill>
              </a:rPr>
              <a:t>V. </a:t>
            </a:r>
            <a:r>
              <a:rPr lang="en-CA" altLang="fr-FR" b="1" smtClean="0">
                <a:solidFill>
                  <a:srgbClr val="7B9899"/>
                </a:solidFill>
              </a:rPr>
              <a:t>NTIA Requirements </a:t>
            </a:r>
            <a:endParaRPr lang="en-CA" altLang="fr-FR" smtClean="0">
              <a:solidFill>
                <a:srgbClr val="7B9899"/>
              </a:solidFill>
            </a:endParaRPr>
          </a:p>
        </p:txBody>
      </p:sp>
      <p:sp>
        <p:nvSpPr>
          <p:cNvPr id="3" name="Content Placeholder 2"/>
          <p:cNvSpPr>
            <a:spLocks noGrp="1"/>
          </p:cNvSpPr>
          <p:nvPr>
            <p:ph sz="quarter" idx="1"/>
          </p:nvPr>
        </p:nvSpPr>
        <p:spPr>
          <a:xfrm>
            <a:off x="301625" y="1527175"/>
            <a:ext cx="8504238" cy="4572000"/>
          </a:xfrm>
        </p:spPr>
        <p:txBody>
          <a:bodyPr>
            <a:normAutofit fontScale="92500" lnSpcReduction="10000"/>
          </a:bodyPr>
          <a:lstStyle/>
          <a:p>
            <a:pPr marL="0" indent="0" eaLnBrk="1" fontAlgn="auto" hangingPunct="1">
              <a:spcAft>
                <a:spcPts val="0"/>
              </a:spcAft>
              <a:buFont typeface="Wingdings 2"/>
              <a:buNone/>
              <a:defRPr/>
            </a:pPr>
            <a:r>
              <a:rPr lang="en-CA" dirty="0"/>
              <a:t>Additionally, NTIA has established that the transition proposal must meet the following five </a:t>
            </a:r>
            <a:r>
              <a:rPr lang="en-CA" dirty="0" smtClean="0"/>
              <a:t>requirements….</a:t>
            </a:r>
          </a:p>
          <a:p>
            <a:pPr marL="0" indent="0" eaLnBrk="1" fontAlgn="auto" hangingPunct="1">
              <a:spcAft>
                <a:spcPts val="0"/>
              </a:spcAft>
              <a:buFont typeface="Wingdings 2"/>
              <a:buNone/>
              <a:defRPr/>
            </a:pPr>
            <a:endParaRPr lang="en-CA" dirty="0" smtClean="0"/>
          </a:p>
          <a:p>
            <a:pPr marL="0" indent="0" eaLnBrk="1" fontAlgn="auto" hangingPunct="1">
              <a:spcAft>
                <a:spcPts val="0"/>
              </a:spcAft>
              <a:buFont typeface="Wingdings 2"/>
              <a:buNone/>
              <a:defRPr/>
            </a:pPr>
            <a:r>
              <a:rPr lang="en-CA" dirty="0" smtClean="0"/>
              <a:t>Note: CWG-RFP3 and 4 should have considered this in their work and this should only be a final sanity check to produce the text confirming this requirement once 3 and 4 are completed.</a:t>
            </a:r>
          </a:p>
          <a:p>
            <a:pPr marL="0" indent="0" eaLnBrk="1" fontAlgn="auto" hangingPunct="1">
              <a:spcAft>
                <a:spcPts val="0"/>
              </a:spcAft>
              <a:buFont typeface="Wingdings 2"/>
              <a:buNone/>
              <a:defRPr/>
            </a:pPr>
            <a:endParaRPr lang="en-CA" dirty="0"/>
          </a:p>
          <a:p>
            <a:pPr marL="0" indent="0" eaLnBrk="1" fontAlgn="auto" hangingPunct="1">
              <a:spcAft>
                <a:spcPts val="0"/>
              </a:spcAft>
              <a:buFont typeface="Wingdings 2"/>
              <a:buNone/>
              <a:defRPr/>
            </a:pPr>
            <a:r>
              <a:rPr lang="en-CA" sz="2400" dirty="0"/>
              <a:t>CWG requirement:</a:t>
            </a:r>
          </a:p>
          <a:p>
            <a:pPr marL="274320" indent="-274320" eaLnBrk="1" fontAlgn="auto" hangingPunct="1">
              <a:spcAft>
                <a:spcPts val="0"/>
              </a:spcAft>
              <a:buFont typeface="Wingdings 2"/>
              <a:buChar char=""/>
              <a:defRPr/>
            </a:pPr>
            <a:r>
              <a:rPr lang="en-CA" dirty="0"/>
              <a:t>Name = </a:t>
            </a:r>
            <a:r>
              <a:rPr lang="en-CA" dirty="0" smtClean="0"/>
              <a:t>CWG-RFP5</a:t>
            </a:r>
            <a:endParaRPr lang="en-CA" dirty="0"/>
          </a:p>
          <a:p>
            <a:pPr marL="274320" indent="-274320" eaLnBrk="1" fontAlgn="auto" hangingPunct="1">
              <a:spcAft>
                <a:spcPts val="0"/>
              </a:spcAft>
              <a:buFont typeface="Wingdings 2"/>
              <a:buChar char=""/>
              <a:defRPr/>
            </a:pPr>
            <a:r>
              <a:rPr lang="en-CA" dirty="0"/>
              <a:t>Delivery = </a:t>
            </a:r>
            <a:r>
              <a:rPr lang="en-CA" dirty="0" smtClean="0"/>
              <a:t>TBD</a:t>
            </a:r>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CA" altLang="fr-FR" smtClean="0">
                <a:solidFill>
                  <a:srgbClr val="7B9899"/>
                </a:solidFill>
              </a:rPr>
              <a:t>VI. </a:t>
            </a:r>
            <a:r>
              <a:rPr lang="en-CA" altLang="fr-FR" b="1" smtClean="0">
                <a:solidFill>
                  <a:srgbClr val="7B9899"/>
                </a:solidFill>
              </a:rPr>
              <a:t>Community Process</a:t>
            </a:r>
            <a:endParaRPr lang="en-CA" altLang="fr-FR" smtClean="0">
              <a:solidFill>
                <a:srgbClr val="7B9899"/>
              </a:solidFill>
            </a:endParaRPr>
          </a:p>
        </p:txBody>
      </p:sp>
      <p:sp>
        <p:nvSpPr>
          <p:cNvPr id="3" name="Content Placeholder 2"/>
          <p:cNvSpPr>
            <a:spLocks noGrp="1"/>
          </p:cNvSpPr>
          <p:nvPr>
            <p:ph sz="quarter" idx="1"/>
          </p:nvPr>
        </p:nvSpPr>
        <p:spPr>
          <a:xfrm>
            <a:off x="301625" y="1527175"/>
            <a:ext cx="8504238" cy="4572000"/>
          </a:xfrm>
        </p:spPr>
        <p:txBody>
          <a:bodyPr>
            <a:normAutofit/>
          </a:bodyPr>
          <a:lstStyle/>
          <a:p>
            <a:pPr marL="0" indent="0" eaLnBrk="1" fontAlgn="auto" hangingPunct="1">
              <a:spcAft>
                <a:spcPts val="0"/>
              </a:spcAft>
              <a:buFont typeface="Wingdings 2"/>
              <a:buNone/>
              <a:defRPr/>
            </a:pPr>
            <a:r>
              <a:rPr lang="en-CA" dirty="0"/>
              <a:t>This section should describe the process your community used for developing this proposal, including:</a:t>
            </a:r>
          </a:p>
          <a:p>
            <a:pPr marL="0" indent="0" eaLnBrk="1" fontAlgn="auto" hangingPunct="1">
              <a:spcAft>
                <a:spcPts val="0"/>
              </a:spcAft>
              <a:buFont typeface="Wingdings 2"/>
              <a:buNone/>
              <a:defRPr/>
            </a:pPr>
            <a:r>
              <a:rPr lang="en-CA" dirty="0" smtClean="0"/>
              <a:t>Note: Process tracking should be ongoing to allow this to simply be a roll up of information that has been captured.</a:t>
            </a:r>
          </a:p>
          <a:p>
            <a:pPr marL="0" indent="0" eaLnBrk="1" fontAlgn="auto" hangingPunct="1">
              <a:spcAft>
                <a:spcPts val="0"/>
              </a:spcAft>
              <a:buFont typeface="Wingdings 2"/>
              <a:buNone/>
              <a:defRPr/>
            </a:pPr>
            <a:endParaRPr lang="en-CA" dirty="0"/>
          </a:p>
          <a:p>
            <a:pPr marL="0" indent="0" eaLnBrk="1" fontAlgn="auto" hangingPunct="1">
              <a:spcAft>
                <a:spcPts val="0"/>
              </a:spcAft>
              <a:buFont typeface="Wingdings 2"/>
              <a:buNone/>
              <a:defRPr/>
            </a:pPr>
            <a:r>
              <a:rPr lang="en-CA" sz="2400" dirty="0"/>
              <a:t>CWG requirement:</a:t>
            </a:r>
          </a:p>
          <a:p>
            <a:pPr marL="274320" indent="-274320" eaLnBrk="1" fontAlgn="auto" hangingPunct="1">
              <a:spcAft>
                <a:spcPts val="0"/>
              </a:spcAft>
              <a:buFont typeface="Wingdings 2"/>
              <a:buChar char=""/>
              <a:defRPr/>
            </a:pPr>
            <a:r>
              <a:rPr lang="en-CA" dirty="0"/>
              <a:t>Name = </a:t>
            </a:r>
            <a:r>
              <a:rPr lang="en-CA" dirty="0" smtClean="0"/>
              <a:t>CWG-RFP6</a:t>
            </a:r>
            <a:endParaRPr lang="en-CA" dirty="0"/>
          </a:p>
          <a:p>
            <a:pPr marL="274320" indent="-274320" eaLnBrk="1" fontAlgn="auto" hangingPunct="1">
              <a:spcAft>
                <a:spcPts val="0"/>
              </a:spcAft>
              <a:buFont typeface="Wingdings 2"/>
              <a:buChar char=""/>
              <a:defRPr/>
            </a:pPr>
            <a:r>
              <a:rPr lang="en-CA" dirty="0"/>
              <a:t>Delivery = </a:t>
            </a:r>
            <a:r>
              <a:rPr lang="en-CA" dirty="0" smtClean="0"/>
              <a:t>TBD</a:t>
            </a:r>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CA" altLang="fr-FR" smtClean="0">
                <a:solidFill>
                  <a:srgbClr val="7B9899"/>
                </a:solidFill>
              </a:rPr>
              <a:t>Process</a:t>
            </a:r>
          </a:p>
        </p:txBody>
      </p:sp>
      <p:sp>
        <p:nvSpPr>
          <p:cNvPr id="3" name="Content Placeholder 2"/>
          <p:cNvSpPr>
            <a:spLocks noGrp="1"/>
          </p:cNvSpPr>
          <p:nvPr>
            <p:ph sz="quarter" idx="1"/>
          </p:nvPr>
        </p:nvSpPr>
        <p:spPr>
          <a:xfrm>
            <a:off x="301625" y="1527175"/>
            <a:ext cx="8504238" cy="4572000"/>
          </a:xfrm>
        </p:spPr>
        <p:txBody>
          <a:bodyPr>
            <a:normAutofit fontScale="92500" lnSpcReduction="10000"/>
          </a:bodyPr>
          <a:lstStyle/>
          <a:p>
            <a:pPr marL="274320" indent="-274320" eaLnBrk="1" fontAlgn="auto" hangingPunct="1">
              <a:spcAft>
                <a:spcPts val="0"/>
              </a:spcAft>
              <a:buFont typeface="Wingdings 2"/>
              <a:buChar char=""/>
              <a:defRPr/>
            </a:pPr>
            <a:r>
              <a:rPr lang="en-CA" dirty="0" smtClean="0"/>
              <a:t>Each sub-group should appoint a sub-group RAPPORTEUR  for purposes of being the person to provide the work output to the CWG.</a:t>
            </a:r>
          </a:p>
          <a:p>
            <a:pPr marL="274320" indent="-274320" eaLnBrk="1" fontAlgn="auto" hangingPunct="1">
              <a:spcAft>
                <a:spcPts val="0"/>
              </a:spcAft>
              <a:buFont typeface="Wingdings 2"/>
              <a:buChar char=""/>
              <a:defRPr/>
            </a:pPr>
            <a:r>
              <a:rPr lang="en-CA" dirty="0" smtClean="0"/>
              <a:t>Each sub-group rapporteur should present the status of the sub-group at each meeting of the CWG as well as present draft documents.</a:t>
            </a:r>
          </a:p>
          <a:p>
            <a:pPr marL="274320" indent="-274320" eaLnBrk="1" fontAlgn="auto" hangingPunct="1">
              <a:spcAft>
                <a:spcPts val="0"/>
              </a:spcAft>
              <a:buFont typeface="Wingdings 2"/>
              <a:buChar char=""/>
              <a:defRPr/>
            </a:pPr>
            <a:r>
              <a:rPr lang="en-CA" dirty="0" smtClean="0"/>
              <a:t>Sub-groups working drafts should reside on the </a:t>
            </a:r>
            <a:r>
              <a:rPr lang="en-CA" dirty="0"/>
              <a:t>common repository at </a:t>
            </a:r>
            <a:r>
              <a:rPr lang="en-CA" dirty="0">
                <a:hlinkClick r:id="rId2"/>
              </a:rPr>
              <a:t>https://</a:t>
            </a:r>
            <a:r>
              <a:rPr lang="en-CA" dirty="0" smtClean="0">
                <a:hlinkClick r:id="rId2"/>
              </a:rPr>
              <a:t>drive.google.com/folderview?id=0Bycchop8VaMWeDFnY3FXckRJbWc&amp;usp=sharing</a:t>
            </a:r>
            <a:r>
              <a:rPr lang="en-CA" dirty="0" smtClean="0"/>
              <a:t> </a:t>
            </a:r>
          </a:p>
          <a:p>
            <a:pPr marL="274320" indent="-274320" eaLnBrk="1" fontAlgn="auto" hangingPunct="1">
              <a:spcAft>
                <a:spcPts val="0"/>
              </a:spcAft>
              <a:buFont typeface="Wingdings 2"/>
              <a:buChar char=""/>
              <a:defRPr/>
            </a:pPr>
            <a:r>
              <a:rPr lang="en-CA" dirty="0" smtClean="0"/>
              <a:t>Sub-Group rapporteurs will provide the final report of the sub-group to the chairs of the CWG.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CA" altLang="fr-FR" smtClean="0">
                <a:solidFill>
                  <a:srgbClr val="7B9899"/>
                </a:solidFill>
              </a:rPr>
              <a:t>References</a:t>
            </a:r>
          </a:p>
        </p:txBody>
      </p:sp>
      <p:sp>
        <p:nvSpPr>
          <p:cNvPr id="3" name="Content Placeholder 2"/>
          <p:cNvSpPr>
            <a:spLocks noGrp="1"/>
          </p:cNvSpPr>
          <p:nvPr>
            <p:ph sz="quarter" idx="1"/>
          </p:nvPr>
        </p:nvSpPr>
        <p:spPr>
          <a:xfrm>
            <a:off x="301625" y="1527175"/>
            <a:ext cx="8504238" cy="4572000"/>
          </a:xfrm>
        </p:spPr>
        <p:txBody>
          <a:bodyPr>
            <a:normAutofit fontScale="92500" lnSpcReduction="20000"/>
          </a:bodyPr>
          <a:lstStyle/>
          <a:p>
            <a:pPr marL="274320" indent="-274320" eaLnBrk="1" fontAlgn="auto" hangingPunct="1">
              <a:spcAft>
                <a:spcPts val="0"/>
              </a:spcAft>
              <a:buFont typeface="Wingdings 2"/>
              <a:buChar char=""/>
              <a:defRPr/>
            </a:pPr>
            <a:r>
              <a:rPr lang="en-CA" dirty="0" smtClean="0"/>
              <a:t>CWG </a:t>
            </a:r>
            <a:r>
              <a:rPr lang="en-CA" dirty="0"/>
              <a:t>working group charter - </a:t>
            </a:r>
            <a:r>
              <a:rPr lang="en-CA" dirty="0">
                <a:hlinkClick r:id="rId2"/>
              </a:rPr>
              <a:t>https://</a:t>
            </a:r>
            <a:r>
              <a:rPr lang="en-CA" dirty="0" smtClean="0">
                <a:hlinkClick r:id="rId2"/>
              </a:rPr>
              <a:t>community.icann.org/display/gnsocwgdtstwrdshp/Charter</a:t>
            </a:r>
            <a:r>
              <a:rPr lang="en-CA" dirty="0" smtClean="0"/>
              <a:t> </a:t>
            </a:r>
          </a:p>
          <a:p>
            <a:pPr marL="274320" indent="-274320" eaLnBrk="1" fontAlgn="auto" hangingPunct="1">
              <a:spcAft>
                <a:spcPts val="0"/>
              </a:spcAft>
              <a:buFont typeface="Wingdings 2"/>
              <a:buChar char=""/>
              <a:defRPr/>
            </a:pPr>
            <a:r>
              <a:rPr lang="en-CA" dirty="0" smtClean="0"/>
              <a:t>ICG RFP - </a:t>
            </a:r>
            <a:r>
              <a:rPr lang="fr-CA" u="sng" dirty="0">
                <a:hlinkClick r:id="rId3"/>
              </a:rPr>
              <a:t>https://www.icann.org/en/system/files/files/rfp-iana-stewardship-08sep14-en.pdf</a:t>
            </a:r>
            <a:r>
              <a:rPr lang="fr-CA" dirty="0"/>
              <a:t> </a:t>
            </a:r>
            <a:endParaRPr lang="fr-CA" dirty="0" smtClean="0"/>
          </a:p>
          <a:p>
            <a:pPr marL="274320" indent="-274320" eaLnBrk="1" fontAlgn="auto" hangingPunct="1">
              <a:spcAft>
                <a:spcPts val="0"/>
              </a:spcAft>
              <a:buFont typeface="Wingdings 2"/>
              <a:buChar char=""/>
              <a:defRPr/>
            </a:pPr>
            <a:r>
              <a:rPr lang="fr-CA" dirty="0" smtClean="0"/>
              <a:t>Reference document </a:t>
            </a:r>
            <a:r>
              <a:rPr lang="fr-CA" dirty="0" err="1" smtClean="0"/>
              <a:t>repository</a:t>
            </a:r>
            <a:r>
              <a:rPr lang="fr-CA" dirty="0" smtClean="0"/>
              <a:t> - </a:t>
            </a:r>
            <a:r>
              <a:rPr lang="en-CA" dirty="0">
                <a:hlinkClick r:id="rId4"/>
              </a:rPr>
              <a:t>https://</a:t>
            </a:r>
            <a:r>
              <a:rPr lang="en-CA" dirty="0" smtClean="0">
                <a:hlinkClick r:id="rId4"/>
              </a:rPr>
              <a:t>drive.google.com/folderview?id=0Bycchop8VaMWdWNibklDQzhWdXc&amp;usp=sharing</a:t>
            </a:r>
            <a:endParaRPr lang="en-CA" dirty="0" smtClean="0"/>
          </a:p>
          <a:p>
            <a:pPr marL="274320" indent="-274320" eaLnBrk="1" fontAlgn="auto" hangingPunct="1">
              <a:spcAft>
                <a:spcPts val="0"/>
              </a:spcAft>
              <a:buFont typeface="Wingdings 2"/>
              <a:buChar char=""/>
              <a:defRPr/>
            </a:pPr>
            <a:r>
              <a:rPr lang="en-CA" dirty="0" smtClean="0"/>
              <a:t>Sub-groups repository - </a:t>
            </a:r>
            <a:r>
              <a:rPr lang="en-CA" dirty="0">
                <a:hlinkClick r:id="rId5"/>
              </a:rPr>
              <a:t>https://drive.google.com/folderview?id=0Bycchop8VaMWeDFnY3FXckRJbWc&amp;usp=sharing</a:t>
            </a:r>
            <a:r>
              <a:rPr lang="en-CA" dirty="0"/>
              <a:t> </a:t>
            </a:r>
          </a:p>
          <a:p>
            <a:pPr marL="274320" indent="-274320" eaLnBrk="1" fontAlgn="auto" hangingPunct="1">
              <a:spcAft>
                <a:spcPts val="0"/>
              </a:spcAft>
              <a:buFont typeface="Wingdings 2"/>
              <a:buChar char=""/>
              <a:defRPr/>
            </a:pPr>
            <a:r>
              <a:rPr lang="en-CA" dirty="0" err="1"/>
              <a:t>Bernar</a:t>
            </a:r>
            <a:r>
              <a:rPr lang="en-CA" dirty="0"/>
              <a:t> </a:t>
            </a:r>
            <a:r>
              <a:rPr lang="en-CA" dirty="0" err="1"/>
              <a:t>Turcotte</a:t>
            </a:r>
            <a:r>
              <a:rPr lang="en-CA" dirty="0"/>
              <a:t> email = turcotte.bernard@gmail.com</a:t>
            </a:r>
          </a:p>
          <a:p>
            <a:pPr marL="274320" indent="-274320" eaLnBrk="1" fontAlgn="auto" hangingPunct="1">
              <a:spcAft>
                <a:spcPts val="0"/>
              </a:spcAft>
              <a:buFont typeface="Wingdings 2"/>
              <a:buChar char=""/>
              <a:defRPr/>
            </a:pPr>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CA" altLang="fr-FR" smtClean="0">
                <a:solidFill>
                  <a:srgbClr val="7B9899"/>
                </a:solidFill>
              </a:rPr>
              <a:t>Goals and Objectives per the Charter</a:t>
            </a:r>
          </a:p>
        </p:txBody>
      </p:sp>
      <p:sp>
        <p:nvSpPr>
          <p:cNvPr id="3" name="Content Placeholder 2"/>
          <p:cNvSpPr>
            <a:spLocks noGrp="1"/>
          </p:cNvSpPr>
          <p:nvPr>
            <p:ph sz="quarter" idx="1"/>
          </p:nvPr>
        </p:nvSpPr>
        <p:spPr>
          <a:xfrm>
            <a:off x="301625" y="1527175"/>
            <a:ext cx="8504238" cy="4572000"/>
          </a:xfrm>
        </p:spPr>
        <p:txBody>
          <a:bodyPr>
            <a:normAutofit fontScale="92500" lnSpcReduction="20000"/>
          </a:bodyPr>
          <a:lstStyle/>
          <a:p>
            <a:pPr marL="274320" indent="-274320" eaLnBrk="1" fontAlgn="auto" hangingPunct="1">
              <a:spcAft>
                <a:spcPts val="0"/>
              </a:spcAft>
              <a:buFont typeface="Wingdings 2"/>
              <a:buChar char=""/>
              <a:defRPr/>
            </a:pPr>
            <a:r>
              <a:rPr lang="en-US" b="1" dirty="0" smtClean="0"/>
              <a:t>Goal </a:t>
            </a:r>
            <a:r>
              <a:rPr lang="en-US" b="1" dirty="0"/>
              <a:t>of </a:t>
            </a:r>
            <a:r>
              <a:rPr lang="en-US" b="1" dirty="0" smtClean="0"/>
              <a:t>the CWG</a:t>
            </a:r>
            <a:r>
              <a:rPr lang="en-US" dirty="0" smtClean="0"/>
              <a:t>: </a:t>
            </a:r>
            <a:br>
              <a:rPr lang="en-US" dirty="0" smtClean="0"/>
            </a:br>
            <a:r>
              <a:rPr lang="en-US" dirty="0" smtClean="0"/>
              <a:t>Produce </a:t>
            </a:r>
            <a:r>
              <a:rPr lang="en-US" dirty="0"/>
              <a:t>a consolidated transition proposal for the elements of the IANA Functions relating to the Domain Name System. </a:t>
            </a:r>
            <a:endParaRPr lang="en-US" dirty="0" smtClean="0"/>
          </a:p>
          <a:p>
            <a:pPr marL="274320" indent="-274320" eaLnBrk="1" fontAlgn="auto" hangingPunct="1">
              <a:spcAft>
                <a:spcPts val="0"/>
              </a:spcAft>
              <a:buFont typeface="Wingdings 2"/>
              <a:buChar char=""/>
              <a:defRPr/>
            </a:pPr>
            <a:r>
              <a:rPr lang="en-US" dirty="0" smtClean="0"/>
              <a:t>May </a:t>
            </a:r>
            <a:r>
              <a:rPr lang="en-US" dirty="0"/>
              <a:t>include alternative options for specific features within it, provided that each option carries comparable support from the CWG. </a:t>
            </a:r>
            <a:endParaRPr lang="en-US" dirty="0" smtClean="0"/>
          </a:p>
          <a:p>
            <a:pPr marL="274320" indent="-274320" eaLnBrk="1" fontAlgn="auto" hangingPunct="1">
              <a:spcAft>
                <a:spcPts val="0"/>
              </a:spcAft>
              <a:buFont typeface="Wingdings 2"/>
              <a:buChar char=""/>
              <a:defRPr/>
            </a:pPr>
            <a:r>
              <a:rPr lang="en-US" u="sng" dirty="0" smtClean="0"/>
              <a:t>This </a:t>
            </a:r>
            <a:r>
              <a:rPr lang="en-US" u="sng" dirty="0"/>
              <a:t>proposal must meet the needs of the naming community in general, including the needs of all of the CWG’s chartering organizations, as well as the needs of direct consumers of IANA naming services including generic and country code top level domains.</a:t>
            </a:r>
            <a:r>
              <a:rPr lang="en-US" dirty="0"/>
              <a:t> </a:t>
            </a:r>
            <a:endParaRPr lang="en-US" dirty="0" smtClean="0"/>
          </a:p>
          <a:p>
            <a:pPr marL="274320" indent="-274320" eaLnBrk="1" fontAlgn="auto" hangingPunct="1">
              <a:spcAft>
                <a:spcPts val="0"/>
              </a:spcAft>
              <a:buFont typeface="Wingdings 2"/>
              <a:buChar char=""/>
              <a:defRPr/>
            </a:pPr>
            <a:r>
              <a:rPr lang="en-US" dirty="0" smtClean="0"/>
              <a:t>Elements </a:t>
            </a:r>
            <a:r>
              <a:rPr lang="en-US" dirty="0"/>
              <a:t>of the proposal may be released in stages.</a:t>
            </a:r>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188913"/>
            <a:ext cx="8534400" cy="936625"/>
          </a:xfrm>
        </p:spPr>
        <p:txBody>
          <a:bodyPr>
            <a:normAutofit fontScale="90000"/>
          </a:bodyPr>
          <a:lstStyle/>
          <a:p>
            <a:pPr eaLnBrk="1" fontAlgn="auto" hangingPunct="1">
              <a:spcAft>
                <a:spcPts val="0"/>
              </a:spcAft>
              <a:defRPr/>
            </a:pPr>
            <a:r>
              <a:rPr lang="en-CA" dirty="0" smtClean="0"/>
              <a:t>Relationship </a:t>
            </a:r>
            <a:r>
              <a:rPr lang="en-CA" dirty="0"/>
              <a:t>to ICANN Accountability Review Process</a:t>
            </a:r>
          </a:p>
        </p:txBody>
      </p:sp>
      <p:sp>
        <p:nvSpPr>
          <p:cNvPr id="3" name="Content Placeholder 2"/>
          <p:cNvSpPr>
            <a:spLocks noGrp="1"/>
          </p:cNvSpPr>
          <p:nvPr>
            <p:ph sz="quarter" idx="1"/>
          </p:nvPr>
        </p:nvSpPr>
        <p:spPr>
          <a:xfrm>
            <a:off x="301625" y="1527175"/>
            <a:ext cx="8504238" cy="4572000"/>
          </a:xfrm>
        </p:spPr>
        <p:txBody>
          <a:bodyPr>
            <a:normAutofit fontScale="85000" lnSpcReduction="20000"/>
          </a:bodyPr>
          <a:lstStyle/>
          <a:p>
            <a:pPr marL="274320" indent="-274320" eaLnBrk="1" fontAlgn="auto" hangingPunct="1">
              <a:spcAft>
                <a:spcPts val="0"/>
              </a:spcAft>
              <a:buFont typeface="Wingdings 2"/>
              <a:buChar char=""/>
              <a:defRPr/>
            </a:pPr>
            <a:r>
              <a:rPr lang="en-US" dirty="0"/>
              <a:t>The </a:t>
            </a:r>
            <a:r>
              <a:rPr lang="en-US" dirty="0" smtClean="0"/>
              <a:t>process </a:t>
            </a:r>
            <a:r>
              <a:rPr lang="en-US" dirty="0"/>
              <a:t>is taking place alongside a parallel and related process on enhancing ICANN accountability. </a:t>
            </a:r>
            <a:r>
              <a:rPr lang="en-US" dirty="0" smtClean="0"/>
              <a:t/>
            </a:r>
            <a:br>
              <a:rPr lang="en-US" dirty="0" smtClean="0"/>
            </a:br>
            <a:endParaRPr lang="en-US" dirty="0" smtClean="0"/>
          </a:p>
          <a:p>
            <a:pPr marL="274320" indent="-274320" eaLnBrk="1" fontAlgn="auto" hangingPunct="1">
              <a:spcAft>
                <a:spcPts val="0"/>
              </a:spcAft>
              <a:buFont typeface="Wingdings 2"/>
              <a:buChar char=""/>
              <a:defRPr/>
            </a:pPr>
            <a:r>
              <a:rPr lang="en-US" dirty="0" smtClean="0"/>
              <a:t>This </a:t>
            </a:r>
            <a:r>
              <a:rPr lang="en-US" u="sng" dirty="0"/>
              <a:t>group’s scope is focused on the arrangements required for the continuance of IANA functions in an accountable and widely accepted manner after the expiry of the NTIA-ICANN contract</a:t>
            </a:r>
            <a:r>
              <a:rPr lang="en-US" dirty="0"/>
              <a:t>. </a:t>
            </a:r>
            <a:r>
              <a:rPr lang="en-US" dirty="0" smtClean="0"/>
              <a:t/>
            </a:r>
            <a:br>
              <a:rPr lang="en-US" dirty="0" smtClean="0"/>
            </a:br>
            <a:endParaRPr lang="en-US" dirty="0" smtClean="0"/>
          </a:p>
          <a:p>
            <a:pPr marL="274320" indent="-274320" eaLnBrk="1" fontAlgn="auto" hangingPunct="1">
              <a:spcAft>
                <a:spcPts val="0"/>
              </a:spcAft>
              <a:buFont typeface="Wingdings 2"/>
              <a:buChar char=""/>
              <a:defRPr/>
            </a:pPr>
            <a:r>
              <a:rPr lang="en-US" dirty="0" smtClean="0"/>
              <a:t>The </a:t>
            </a:r>
            <a:r>
              <a:rPr lang="en-US" dirty="0"/>
              <a:t>two processes are interrelated and interdependent and should appropriately coordinate their </a:t>
            </a:r>
            <a:r>
              <a:rPr lang="en-US" dirty="0" smtClean="0"/>
              <a:t>work.</a:t>
            </a:r>
            <a:br>
              <a:rPr lang="en-US" dirty="0" smtClean="0"/>
            </a:br>
            <a:endParaRPr lang="en-US" dirty="0" smtClean="0"/>
          </a:p>
          <a:p>
            <a:pPr marL="274320" indent="-274320" eaLnBrk="1" fontAlgn="auto" hangingPunct="1">
              <a:spcAft>
                <a:spcPts val="0"/>
              </a:spcAft>
              <a:buFont typeface="Wingdings 2"/>
              <a:buChar char=""/>
              <a:defRPr/>
            </a:pPr>
            <a:r>
              <a:rPr lang="en-US" dirty="0" smtClean="0"/>
              <a:t>Accountability </a:t>
            </a:r>
            <a:r>
              <a:rPr lang="en-US" dirty="0"/>
              <a:t>for the administration of the IANA functions (i.e., implementation and operational accountability), however, is properly within the scope of this working group.</a:t>
            </a:r>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CA" altLang="fr-FR" smtClean="0">
                <a:solidFill>
                  <a:srgbClr val="7B9899"/>
                </a:solidFill>
              </a:rPr>
              <a:t>Structuring the work according to the RFP</a:t>
            </a:r>
          </a:p>
        </p:txBody>
      </p:sp>
      <p:sp>
        <p:nvSpPr>
          <p:cNvPr id="3" name="Content Placeholder 2"/>
          <p:cNvSpPr>
            <a:spLocks noGrp="1"/>
          </p:cNvSpPr>
          <p:nvPr>
            <p:ph sz="quarter" idx="1"/>
          </p:nvPr>
        </p:nvSpPr>
        <p:spPr>
          <a:xfrm>
            <a:off x="301625" y="1527175"/>
            <a:ext cx="8504238" cy="4572000"/>
          </a:xfrm>
        </p:spPr>
        <p:txBody>
          <a:bodyPr>
            <a:normAutofit fontScale="70000" lnSpcReduction="20000"/>
          </a:bodyPr>
          <a:lstStyle/>
          <a:p>
            <a:pPr marL="274320" indent="-274320" eaLnBrk="1" fontAlgn="auto" hangingPunct="1">
              <a:spcAft>
                <a:spcPts val="0"/>
              </a:spcAft>
              <a:buFont typeface="Wingdings 2"/>
              <a:buChar char=""/>
              <a:defRPr/>
            </a:pPr>
            <a:r>
              <a:rPr lang="en-CA" b="1" dirty="0"/>
              <a:t>I.</a:t>
            </a:r>
            <a:r>
              <a:rPr lang="en-CA" dirty="0"/>
              <a:t>	</a:t>
            </a:r>
            <a:r>
              <a:rPr lang="en-CA" b="1" dirty="0"/>
              <a:t>Description of Community’s Use of IANA Functions</a:t>
            </a:r>
            <a:endParaRPr lang="en-CA" dirty="0"/>
          </a:p>
          <a:p>
            <a:pPr marL="274320" indent="-274320" eaLnBrk="1" fontAlgn="auto" hangingPunct="1">
              <a:spcAft>
                <a:spcPts val="0"/>
              </a:spcAft>
              <a:buFont typeface="Wingdings 2"/>
              <a:buChar char=""/>
              <a:defRPr/>
            </a:pPr>
            <a:endParaRPr lang="en-CA" dirty="0"/>
          </a:p>
          <a:p>
            <a:pPr marL="274320" indent="-274320" eaLnBrk="1" fontAlgn="auto" hangingPunct="1">
              <a:spcAft>
                <a:spcPts val="0"/>
              </a:spcAft>
              <a:buFont typeface="Wingdings 2"/>
              <a:buChar char=""/>
              <a:defRPr/>
            </a:pPr>
            <a:r>
              <a:rPr lang="en-CA" b="1" dirty="0"/>
              <a:t>II.</a:t>
            </a:r>
            <a:r>
              <a:rPr lang="en-CA" dirty="0"/>
              <a:t>	</a:t>
            </a:r>
            <a:r>
              <a:rPr lang="en-CA" b="1" dirty="0"/>
              <a:t>Existing, Pre-Transition Arrangements</a:t>
            </a:r>
            <a:endParaRPr lang="en-CA" dirty="0"/>
          </a:p>
          <a:p>
            <a:pPr marL="274320" indent="-274320" eaLnBrk="1" fontAlgn="auto" hangingPunct="1">
              <a:spcAft>
                <a:spcPts val="0"/>
              </a:spcAft>
              <a:buFont typeface="Wingdings 2"/>
              <a:buChar char=""/>
              <a:defRPr/>
            </a:pPr>
            <a:endParaRPr lang="en-CA" dirty="0"/>
          </a:p>
          <a:p>
            <a:pPr marL="548640" lvl="1" indent="-274320" eaLnBrk="1" fontAlgn="auto" hangingPunct="1">
              <a:spcAft>
                <a:spcPts val="0"/>
              </a:spcAft>
              <a:buFont typeface="Wingdings"/>
              <a:buChar char=""/>
              <a:defRPr/>
            </a:pPr>
            <a:r>
              <a:rPr lang="en-CA" b="1" dirty="0" smtClean="0">
                <a:solidFill>
                  <a:schemeClr val="tx1"/>
                </a:solidFill>
              </a:rPr>
              <a:t>A. Policy </a:t>
            </a:r>
            <a:r>
              <a:rPr lang="en-CA" b="1" dirty="0">
                <a:solidFill>
                  <a:schemeClr val="tx1"/>
                </a:solidFill>
              </a:rPr>
              <a:t>Sources</a:t>
            </a:r>
            <a:endParaRPr lang="en-CA" dirty="0">
              <a:solidFill>
                <a:schemeClr val="tx1"/>
              </a:solidFill>
            </a:endParaRPr>
          </a:p>
          <a:p>
            <a:pPr marL="548640" lvl="1" indent="-274320" eaLnBrk="1" fontAlgn="auto" hangingPunct="1">
              <a:spcAft>
                <a:spcPts val="0"/>
              </a:spcAft>
              <a:buFont typeface="Wingdings"/>
              <a:buChar char=""/>
              <a:defRPr/>
            </a:pPr>
            <a:r>
              <a:rPr lang="en-CA" dirty="0">
                <a:solidFill>
                  <a:schemeClr val="tx1"/>
                </a:solidFill>
              </a:rPr>
              <a:t> </a:t>
            </a:r>
          </a:p>
          <a:p>
            <a:pPr marL="548640" lvl="1" indent="-274320" eaLnBrk="1" fontAlgn="auto">
              <a:spcAft>
                <a:spcPts val="0"/>
              </a:spcAft>
              <a:buFont typeface="Wingdings"/>
              <a:buChar char=""/>
              <a:defRPr/>
            </a:pPr>
            <a:r>
              <a:rPr lang="en-CA" b="1" dirty="0" smtClean="0">
                <a:solidFill>
                  <a:schemeClr val="tx1"/>
                </a:solidFill>
              </a:rPr>
              <a:t>B. Oversight </a:t>
            </a:r>
            <a:r>
              <a:rPr lang="en-CA" b="1" dirty="0">
                <a:solidFill>
                  <a:schemeClr val="tx1"/>
                </a:solidFill>
              </a:rPr>
              <a:t>and Accountability </a:t>
            </a:r>
            <a:endParaRPr lang="en-CA" dirty="0">
              <a:solidFill>
                <a:schemeClr val="tx1"/>
              </a:solidFill>
            </a:endParaRPr>
          </a:p>
          <a:p>
            <a:pPr marL="274320" indent="-274320" eaLnBrk="1" fontAlgn="auto" hangingPunct="1">
              <a:spcAft>
                <a:spcPts val="0"/>
              </a:spcAft>
              <a:buFont typeface="Wingdings 2"/>
              <a:buChar char=""/>
              <a:defRPr/>
            </a:pPr>
            <a:endParaRPr lang="en-CA" dirty="0"/>
          </a:p>
          <a:p>
            <a:pPr marL="274320" indent="-274320" eaLnBrk="1" fontAlgn="auto">
              <a:spcAft>
                <a:spcPts val="0"/>
              </a:spcAft>
              <a:buFont typeface="Wingdings 2"/>
              <a:buChar char=""/>
              <a:defRPr/>
            </a:pPr>
            <a:r>
              <a:rPr lang="en-CA" b="1" dirty="0" smtClean="0"/>
              <a:t>III. 	Proposed </a:t>
            </a:r>
            <a:r>
              <a:rPr lang="en-CA" b="1" dirty="0"/>
              <a:t>Post-Transition Oversight and Accountability Arrangements </a:t>
            </a:r>
            <a:endParaRPr lang="en-CA" dirty="0"/>
          </a:p>
          <a:p>
            <a:pPr marL="0" indent="0" eaLnBrk="1" fontAlgn="auto" hangingPunct="1">
              <a:spcAft>
                <a:spcPts val="0"/>
              </a:spcAft>
              <a:buFont typeface="Wingdings 2" pitchFamily="18" charset="2"/>
              <a:buNone/>
              <a:defRPr/>
            </a:pPr>
            <a:endParaRPr lang="en-CA" dirty="0"/>
          </a:p>
          <a:p>
            <a:pPr marL="274320" indent="-274320" eaLnBrk="1" fontAlgn="auto" hangingPunct="1">
              <a:spcAft>
                <a:spcPts val="0"/>
              </a:spcAft>
              <a:buFont typeface="Wingdings 2"/>
              <a:buChar char=""/>
              <a:defRPr/>
            </a:pPr>
            <a:r>
              <a:rPr lang="en-CA" b="1" dirty="0"/>
              <a:t>IV.</a:t>
            </a:r>
            <a:r>
              <a:rPr lang="en-CA" dirty="0"/>
              <a:t>	</a:t>
            </a:r>
            <a:r>
              <a:rPr lang="en-CA" b="1" dirty="0"/>
              <a:t>Transition Implications</a:t>
            </a:r>
            <a:endParaRPr lang="en-CA" dirty="0"/>
          </a:p>
          <a:p>
            <a:pPr marL="274320" indent="-274320" eaLnBrk="1" fontAlgn="auto" hangingPunct="1">
              <a:spcAft>
                <a:spcPts val="0"/>
              </a:spcAft>
              <a:buFont typeface="Wingdings 2"/>
              <a:buChar char=""/>
              <a:defRPr/>
            </a:pPr>
            <a:endParaRPr lang="en-CA" dirty="0"/>
          </a:p>
          <a:p>
            <a:pPr marL="274320" indent="-274320" eaLnBrk="1" fontAlgn="auto">
              <a:spcAft>
                <a:spcPts val="0"/>
              </a:spcAft>
              <a:buFont typeface="Wingdings 2"/>
              <a:buChar char=""/>
              <a:defRPr/>
            </a:pPr>
            <a:r>
              <a:rPr lang="en-CA" b="1" dirty="0" smtClean="0"/>
              <a:t>V.	NTIA </a:t>
            </a:r>
            <a:r>
              <a:rPr lang="en-CA" b="1" dirty="0"/>
              <a:t>Requirements </a:t>
            </a:r>
            <a:endParaRPr lang="en-CA" dirty="0"/>
          </a:p>
          <a:p>
            <a:pPr marL="274320" indent="-274320" eaLnBrk="1" fontAlgn="auto" hangingPunct="1">
              <a:spcAft>
                <a:spcPts val="0"/>
              </a:spcAft>
              <a:buFont typeface="Wingdings 2"/>
              <a:buChar char=""/>
              <a:defRPr/>
            </a:pPr>
            <a:endParaRPr lang="en-CA" dirty="0"/>
          </a:p>
          <a:p>
            <a:pPr marL="274320" indent="-274320" eaLnBrk="1" fontAlgn="auto" hangingPunct="1">
              <a:spcAft>
                <a:spcPts val="0"/>
              </a:spcAft>
              <a:buFont typeface="Wingdings 2"/>
              <a:buChar char=""/>
              <a:defRPr/>
            </a:pPr>
            <a:r>
              <a:rPr lang="en-CA" b="1" dirty="0"/>
              <a:t>VI.</a:t>
            </a:r>
            <a:r>
              <a:rPr lang="en-CA" dirty="0"/>
              <a:t>	</a:t>
            </a:r>
            <a:r>
              <a:rPr lang="en-CA" b="1" dirty="0"/>
              <a:t>Community Process</a:t>
            </a:r>
            <a:endParaRPr lang="en-CA" dirty="0"/>
          </a:p>
          <a:p>
            <a:pPr marL="274320" indent="-274320" eaLnBrk="1" fontAlgn="auto" hangingPunct="1">
              <a:spcAft>
                <a:spcPts val="0"/>
              </a:spcAft>
              <a:buFont typeface="Wingdings 2"/>
              <a:buChar char=""/>
              <a:defRPr/>
            </a:pPr>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CA" altLang="fr-FR" smtClean="0">
                <a:solidFill>
                  <a:srgbClr val="7B9899"/>
                </a:solidFill>
              </a:rPr>
              <a:t>Structuring the work according to the RFP</a:t>
            </a:r>
          </a:p>
        </p:txBody>
      </p:sp>
      <p:sp>
        <p:nvSpPr>
          <p:cNvPr id="17411" name="Content Placeholder 2"/>
          <p:cNvSpPr>
            <a:spLocks noGrp="1"/>
          </p:cNvSpPr>
          <p:nvPr>
            <p:ph sz="quarter" idx="1"/>
          </p:nvPr>
        </p:nvSpPr>
        <p:spPr>
          <a:xfrm>
            <a:off x="301625" y="1527175"/>
            <a:ext cx="8504238" cy="4572000"/>
          </a:xfrm>
        </p:spPr>
        <p:txBody>
          <a:bodyPr/>
          <a:lstStyle/>
          <a:p>
            <a:pPr eaLnBrk="1" hangingPunct="1"/>
            <a:endParaRPr lang="en-CA" altLang="fr-FR" smtClean="0"/>
          </a:p>
          <a:p>
            <a:pPr eaLnBrk="1" hangingPunct="1"/>
            <a:endParaRPr lang="en-CA" altLang="fr-FR" smtClean="0"/>
          </a:p>
          <a:p>
            <a:pPr eaLnBrk="1" hangingPunct="1"/>
            <a:r>
              <a:rPr lang="en-CA" altLang="fr-FR" smtClean="0"/>
              <a:t>Proposal to structure work is to break down required sections of the RFP into reasonable chunks for all of the deliverables and establish specific sub-groups to undertake these in parallel where possible.</a:t>
            </a:r>
          </a:p>
          <a:p>
            <a:pPr eaLnBrk="1" hangingPunct="1"/>
            <a:endParaRPr lang="en-CA" altLang="fr-FR"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CA" altLang="fr-FR" smtClean="0">
                <a:solidFill>
                  <a:srgbClr val="7B9899"/>
                </a:solidFill>
              </a:rPr>
              <a:t>Parallel Optimization</a:t>
            </a:r>
          </a:p>
        </p:txBody>
      </p:sp>
      <p:sp>
        <p:nvSpPr>
          <p:cNvPr id="3" name="Content Placeholder 2"/>
          <p:cNvSpPr>
            <a:spLocks noGrp="1"/>
          </p:cNvSpPr>
          <p:nvPr>
            <p:ph sz="quarter" idx="1"/>
          </p:nvPr>
        </p:nvSpPr>
        <p:spPr>
          <a:xfrm>
            <a:off x="301625" y="1527175"/>
            <a:ext cx="8504238" cy="4572000"/>
          </a:xfrm>
        </p:spPr>
        <p:txBody>
          <a:bodyPr>
            <a:normAutofit fontScale="55000" lnSpcReduction="20000"/>
          </a:bodyPr>
          <a:lstStyle/>
          <a:p>
            <a:pPr marL="274320" indent="-274320" eaLnBrk="1" fontAlgn="auto" hangingPunct="1">
              <a:spcAft>
                <a:spcPts val="0"/>
              </a:spcAft>
              <a:buFont typeface="Wingdings 2"/>
              <a:buChar char=""/>
              <a:defRPr/>
            </a:pPr>
            <a:r>
              <a:rPr lang="en-CA" b="1" dirty="0"/>
              <a:t>I.</a:t>
            </a:r>
            <a:r>
              <a:rPr lang="en-CA" dirty="0"/>
              <a:t>	</a:t>
            </a:r>
            <a:r>
              <a:rPr lang="en-CA" b="1" dirty="0"/>
              <a:t>Description of Community’s Use of IANA Functions</a:t>
            </a:r>
            <a:endParaRPr lang="en-CA" dirty="0"/>
          </a:p>
          <a:p>
            <a:pPr marL="0" indent="0" eaLnBrk="1" fontAlgn="auto" hangingPunct="1">
              <a:spcAft>
                <a:spcPts val="0"/>
              </a:spcAft>
              <a:buFont typeface="Wingdings 2"/>
              <a:buNone/>
              <a:defRPr/>
            </a:pPr>
            <a:r>
              <a:rPr lang="en-CA" dirty="0"/>
              <a:t>	</a:t>
            </a:r>
            <a:r>
              <a:rPr lang="en-CA" dirty="0" smtClean="0">
                <a:solidFill>
                  <a:srgbClr val="FF0000"/>
                </a:solidFill>
              </a:rPr>
              <a:t>Can be done in parallel – does not require further breakdown</a:t>
            </a:r>
            <a:endParaRPr lang="en-CA" dirty="0">
              <a:solidFill>
                <a:srgbClr val="FF0000"/>
              </a:solidFill>
            </a:endParaRPr>
          </a:p>
          <a:p>
            <a:pPr marL="274320" indent="-274320" eaLnBrk="1" fontAlgn="auto" hangingPunct="1">
              <a:spcAft>
                <a:spcPts val="0"/>
              </a:spcAft>
              <a:buFont typeface="Wingdings 2"/>
              <a:buChar char=""/>
              <a:defRPr/>
            </a:pPr>
            <a:r>
              <a:rPr lang="en-CA" b="1" dirty="0"/>
              <a:t>II.</a:t>
            </a:r>
            <a:r>
              <a:rPr lang="en-CA" dirty="0"/>
              <a:t>	</a:t>
            </a:r>
            <a:r>
              <a:rPr lang="en-CA" b="1" dirty="0"/>
              <a:t>Existing, Pre-Transition Arrangements</a:t>
            </a:r>
            <a:endParaRPr lang="en-CA" dirty="0"/>
          </a:p>
          <a:p>
            <a:pPr marL="274320" indent="-274320" eaLnBrk="1" fontAlgn="auto" hangingPunct="1">
              <a:spcAft>
                <a:spcPts val="0"/>
              </a:spcAft>
              <a:buFont typeface="Wingdings 2"/>
              <a:buChar char=""/>
              <a:defRPr/>
            </a:pPr>
            <a:r>
              <a:rPr lang="en-CA" dirty="0"/>
              <a:t> </a:t>
            </a:r>
          </a:p>
          <a:p>
            <a:pPr marL="548640" lvl="1" indent="-274320" eaLnBrk="1" fontAlgn="auto" hangingPunct="1">
              <a:spcAft>
                <a:spcPts val="0"/>
              </a:spcAft>
              <a:buFont typeface="Wingdings"/>
              <a:buChar char=""/>
              <a:defRPr/>
            </a:pPr>
            <a:r>
              <a:rPr lang="en-CA" b="1" dirty="0" smtClean="0">
                <a:solidFill>
                  <a:schemeClr val="tx1"/>
                </a:solidFill>
              </a:rPr>
              <a:t>A. Policy Sources - </a:t>
            </a:r>
            <a:r>
              <a:rPr lang="en-CA" dirty="0" smtClean="0">
                <a:solidFill>
                  <a:srgbClr val="FF0000"/>
                </a:solidFill>
              </a:rPr>
              <a:t>Can be done in parallel </a:t>
            </a:r>
            <a:r>
              <a:rPr lang="en-CA" dirty="0">
                <a:solidFill>
                  <a:srgbClr val="FF0000"/>
                </a:solidFill>
              </a:rPr>
              <a:t>– does not require further breakdown</a:t>
            </a:r>
          </a:p>
          <a:p>
            <a:pPr marL="548640" lvl="1" indent="-274320" eaLnBrk="1" fontAlgn="auto" hangingPunct="1">
              <a:spcAft>
                <a:spcPts val="0"/>
              </a:spcAft>
              <a:buFont typeface="Wingdings"/>
              <a:buChar char=""/>
              <a:defRPr/>
            </a:pPr>
            <a:r>
              <a:rPr lang="en-CA" dirty="0">
                <a:solidFill>
                  <a:schemeClr val="tx1"/>
                </a:solidFill>
              </a:rPr>
              <a:t> </a:t>
            </a:r>
          </a:p>
          <a:p>
            <a:pPr marL="548640" lvl="1" indent="-274320" eaLnBrk="1" fontAlgn="auto">
              <a:spcAft>
                <a:spcPts val="0"/>
              </a:spcAft>
              <a:buFont typeface="Wingdings"/>
              <a:buChar char=""/>
              <a:defRPr/>
            </a:pPr>
            <a:r>
              <a:rPr lang="en-CA" b="1" dirty="0" smtClean="0">
                <a:solidFill>
                  <a:schemeClr val="tx1"/>
                </a:solidFill>
              </a:rPr>
              <a:t>B. Oversight </a:t>
            </a:r>
            <a:r>
              <a:rPr lang="en-CA" b="1" dirty="0">
                <a:solidFill>
                  <a:schemeClr val="tx1"/>
                </a:solidFill>
              </a:rPr>
              <a:t>and Accountability </a:t>
            </a:r>
            <a:r>
              <a:rPr lang="en-CA" b="1" dirty="0" smtClean="0">
                <a:solidFill>
                  <a:schemeClr val="tx1"/>
                </a:solidFill>
              </a:rPr>
              <a:t> - </a:t>
            </a:r>
            <a:r>
              <a:rPr lang="en-CA" dirty="0">
                <a:solidFill>
                  <a:srgbClr val="FF0000"/>
                </a:solidFill>
              </a:rPr>
              <a:t>Can be done in </a:t>
            </a:r>
            <a:r>
              <a:rPr lang="en-CA" dirty="0" smtClean="0">
                <a:solidFill>
                  <a:srgbClr val="FF0000"/>
                </a:solidFill>
              </a:rPr>
              <a:t>parallel – </a:t>
            </a:r>
            <a:r>
              <a:rPr lang="en-CA" dirty="0">
                <a:solidFill>
                  <a:srgbClr val="FF0000"/>
                </a:solidFill>
              </a:rPr>
              <a:t>does not require further breakdown</a:t>
            </a:r>
          </a:p>
          <a:p>
            <a:pPr marL="548640" lvl="1" indent="-274320" eaLnBrk="1" fontAlgn="auto">
              <a:spcAft>
                <a:spcPts val="0"/>
              </a:spcAft>
              <a:buFont typeface="Wingdings"/>
              <a:buChar char=""/>
              <a:defRPr/>
            </a:pPr>
            <a:endParaRPr lang="en-CA" dirty="0">
              <a:solidFill>
                <a:srgbClr val="FF0000"/>
              </a:solidFill>
            </a:endParaRPr>
          </a:p>
          <a:p>
            <a:pPr marL="274320" indent="-274320" eaLnBrk="1" fontAlgn="auto" hangingPunct="1">
              <a:spcAft>
                <a:spcPts val="0"/>
              </a:spcAft>
              <a:buFont typeface="Wingdings 2"/>
              <a:buChar char=""/>
              <a:defRPr/>
            </a:pPr>
            <a:r>
              <a:rPr lang="en-CA" dirty="0"/>
              <a:t> </a:t>
            </a:r>
            <a:r>
              <a:rPr lang="en-CA" b="1" dirty="0" smtClean="0"/>
              <a:t>III. 	Proposed </a:t>
            </a:r>
            <a:r>
              <a:rPr lang="en-CA" b="1" dirty="0"/>
              <a:t>Post-Transition Oversight and Accountability Arrangements </a:t>
            </a:r>
            <a:endParaRPr lang="en-CA" dirty="0"/>
          </a:p>
          <a:p>
            <a:pPr marL="0" indent="0" eaLnBrk="1" fontAlgn="auto" hangingPunct="1">
              <a:spcAft>
                <a:spcPts val="0"/>
              </a:spcAft>
              <a:buFont typeface="Wingdings 2"/>
              <a:buNone/>
              <a:defRPr/>
            </a:pPr>
            <a:r>
              <a:rPr lang="en-CA" dirty="0"/>
              <a:t>	</a:t>
            </a:r>
            <a:r>
              <a:rPr lang="en-CA" dirty="0" smtClean="0">
                <a:solidFill>
                  <a:srgbClr val="FF0000"/>
                </a:solidFill>
              </a:rPr>
              <a:t>Requires a draft of IIB.</a:t>
            </a:r>
          </a:p>
          <a:p>
            <a:pPr marL="0" indent="0" eaLnBrk="1" fontAlgn="auto" hangingPunct="1">
              <a:spcAft>
                <a:spcPts val="0"/>
              </a:spcAft>
              <a:buFont typeface="Wingdings 2"/>
              <a:buNone/>
              <a:defRPr/>
            </a:pPr>
            <a:r>
              <a:rPr lang="en-CA" dirty="0">
                <a:solidFill>
                  <a:srgbClr val="FF0000"/>
                </a:solidFill>
              </a:rPr>
              <a:t>	</a:t>
            </a:r>
            <a:r>
              <a:rPr lang="en-CA" dirty="0" smtClean="0">
                <a:solidFill>
                  <a:srgbClr val="FF0000"/>
                </a:solidFill>
              </a:rPr>
              <a:t>Propose breaking down in IIIA and B to match up with SSAC68 description of NTIA 	responsibilities for oversight and accountability.</a:t>
            </a:r>
            <a:endParaRPr lang="en-CA" dirty="0">
              <a:solidFill>
                <a:srgbClr val="FF0000"/>
              </a:solidFill>
            </a:endParaRPr>
          </a:p>
          <a:p>
            <a:pPr marL="274320" indent="-274320" eaLnBrk="1" fontAlgn="auto" hangingPunct="1">
              <a:spcAft>
                <a:spcPts val="0"/>
              </a:spcAft>
              <a:buFont typeface="Wingdings 2"/>
              <a:buChar char=""/>
              <a:defRPr/>
            </a:pPr>
            <a:r>
              <a:rPr lang="en-CA" b="1" dirty="0" smtClean="0"/>
              <a:t>IV</a:t>
            </a:r>
            <a:r>
              <a:rPr lang="en-CA" b="1" dirty="0"/>
              <a:t>.</a:t>
            </a:r>
            <a:r>
              <a:rPr lang="en-CA" dirty="0"/>
              <a:t>	</a:t>
            </a:r>
            <a:r>
              <a:rPr lang="en-CA" b="1" dirty="0"/>
              <a:t>Transition Implications</a:t>
            </a:r>
            <a:endParaRPr lang="en-CA" dirty="0"/>
          </a:p>
          <a:p>
            <a:pPr marL="0" indent="0" eaLnBrk="1" fontAlgn="auto" hangingPunct="1">
              <a:spcAft>
                <a:spcPts val="0"/>
              </a:spcAft>
              <a:buNone/>
              <a:defRPr/>
            </a:pPr>
            <a:r>
              <a:rPr lang="en-CA" dirty="0"/>
              <a:t>	</a:t>
            </a:r>
            <a:r>
              <a:rPr lang="en-CA" dirty="0" smtClean="0">
                <a:solidFill>
                  <a:srgbClr val="FF0000"/>
                </a:solidFill>
              </a:rPr>
              <a:t>The initial version of this work should be combined with III – </a:t>
            </a:r>
            <a:r>
              <a:rPr lang="en-CA" dirty="0">
                <a:solidFill>
                  <a:srgbClr val="FF0000"/>
                </a:solidFill>
              </a:rPr>
              <a:t>does not require further </a:t>
            </a:r>
            <a:r>
              <a:rPr lang="en-CA" dirty="0" smtClean="0">
                <a:solidFill>
                  <a:srgbClr val="FF0000"/>
                </a:solidFill>
              </a:rPr>
              <a:t>	breakdown</a:t>
            </a:r>
            <a:endParaRPr lang="en-CA" dirty="0">
              <a:solidFill>
                <a:srgbClr val="FF0000"/>
              </a:solidFill>
            </a:endParaRPr>
          </a:p>
          <a:p>
            <a:pPr marL="0" indent="0" eaLnBrk="1" fontAlgn="auto" hangingPunct="1">
              <a:spcAft>
                <a:spcPts val="0"/>
              </a:spcAft>
              <a:buFont typeface="Wingdings 2"/>
              <a:buNone/>
              <a:defRPr/>
            </a:pPr>
            <a:endParaRPr lang="en-CA" dirty="0">
              <a:solidFill>
                <a:srgbClr val="FF0000"/>
              </a:solidFill>
            </a:endParaRPr>
          </a:p>
          <a:p>
            <a:pPr marL="274320" indent="-274320" eaLnBrk="1" fontAlgn="auto">
              <a:spcAft>
                <a:spcPts val="0"/>
              </a:spcAft>
              <a:buFont typeface="Wingdings 2"/>
              <a:buChar char=""/>
              <a:defRPr/>
            </a:pPr>
            <a:r>
              <a:rPr lang="en-CA" b="1" dirty="0" smtClean="0"/>
              <a:t>V.	NTIA </a:t>
            </a:r>
            <a:r>
              <a:rPr lang="en-CA" b="1" dirty="0"/>
              <a:t>Requirements </a:t>
            </a:r>
            <a:endParaRPr lang="en-CA" dirty="0"/>
          </a:p>
          <a:p>
            <a:pPr marL="0" lvl="1" indent="0" eaLnBrk="1" fontAlgn="auto" hangingPunct="1">
              <a:spcAft>
                <a:spcPts val="0"/>
              </a:spcAft>
              <a:buClr>
                <a:schemeClr val="accent1"/>
              </a:buClr>
              <a:buSzPct val="85000"/>
              <a:buNone/>
              <a:defRPr/>
            </a:pPr>
            <a:r>
              <a:rPr lang="en-CA" dirty="0"/>
              <a:t>	</a:t>
            </a:r>
            <a:r>
              <a:rPr lang="en-CA" dirty="0" smtClean="0">
                <a:solidFill>
                  <a:srgbClr val="FF0000"/>
                </a:solidFill>
              </a:rPr>
              <a:t>Final checklist when other sections are completed </a:t>
            </a:r>
            <a:r>
              <a:rPr lang="en-CA" dirty="0">
                <a:solidFill>
                  <a:srgbClr val="FF0000"/>
                </a:solidFill>
              </a:rPr>
              <a:t>– does not require further breakdown</a:t>
            </a:r>
          </a:p>
          <a:p>
            <a:pPr marL="0" indent="0" eaLnBrk="1" fontAlgn="auto" hangingPunct="1">
              <a:spcAft>
                <a:spcPts val="0"/>
              </a:spcAft>
              <a:buFont typeface="Wingdings 2"/>
              <a:buNone/>
              <a:defRPr/>
            </a:pPr>
            <a:endParaRPr lang="en-CA" dirty="0">
              <a:solidFill>
                <a:srgbClr val="FF0000"/>
              </a:solidFill>
            </a:endParaRPr>
          </a:p>
          <a:p>
            <a:pPr marL="274320" indent="-274320" eaLnBrk="1" fontAlgn="auto" hangingPunct="1">
              <a:spcAft>
                <a:spcPts val="0"/>
              </a:spcAft>
              <a:buFont typeface="Wingdings 2"/>
              <a:buChar char=""/>
              <a:defRPr/>
            </a:pPr>
            <a:r>
              <a:rPr lang="en-CA" b="1" dirty="0"/>
              <a:t>VI.</a:t>
            </a:r>
            <a:r>
              <a:rPr lang="en-CA" dirty="0"/>
              <a:t>	</a:t>
            </a:r>
            <a:r>
              <a:rPr lang="en-CA" b="1" dirty="0"/>
              <a:t>Community </a:t>
            </a:r>
            <a:r>
              <a:rPr lang="en-CA" b="1" dirty="0" smtClean="0"/>
              <a:t>Process</a:t>
            </a:r>
          </a:p>
          <a:p>
            <a:pPr marL="0" lvl="1" indent="0" eaLnBrk="1" fontAlgn="auto" hangingPunct="1">
              <a:spcAft>
                <a:spcPts val="0"/>
              </a:spcAft>
              <a:buClr>
                <a:schemeClr val="accent1"/>
              </a:buClr>
              <a:buSzPct val="85000"/>
              <a:buNone/>
              <a:defRPr/>
            </a:pPr>
            <a:r>
              <a:rPr lang="en-CA" b="1" dirty="0"/>
              <a:t>	</a:t>
            </a:r>
            <a:r>
              <a:rPr lang="en-CA" dirty="0">
                <a:solidFill>
                  <a:srgbClr val="FF0000"/>
                </a:solidFill>
              </a:rPr>
              <a:t>Summary of process tracking throughout activities (must be </a:t>
            </a:r>
            <a:r>
              <a:rPr lang="en-CA" dirty="0" smtClean="0">
                <a:solidFill>
                  <a:srgbClr val="FF0000"/>
                </a:solidFill>
              </a:rPr>
              <a:t>ongoing) </a:t>
            </a:r>
            <a:r>
              <a:rPr lang="en-CA" dirty="0">
                <a:solidFill>
                  <a:srgbClr val="FF0000"/>
                </a:solidFill>
              </a:rPr>
              <a:t>– does not require further breakdown</a:t>
            </a:r>
          </a:p>
          <a:p>
            <a:pPr marL="0" indent="0" eaLnBrk="1" fontAlgn="auto" hangingPunct="1">
              <a:spcAft>
                <a:spcPts val="0"/>
              </a:spcAft>
              <a:buNone/>
              <a:defRPr/>
            </a:pPr>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968375"/>
          </a:xfrm>
        </p:spPr>
        <p:txBody>
          <a:bodyPr>
            <a:normAutofit fontScale="90000"/>
          </a:bodyPr>
          <a:lstStyle/>
          <a:p>
            <a:pPr eaLnBrk="1" fontAlgn="auto" hangingPunct="1">
              <a:spcAft>
                <a:spcPts val="0"/>
              </a:spcAft>
              <a:defRPr/>
            </a:pPr>
            <a:r>
              <a:rPr lang="en-CA" b="1" dirty="0" smtClean="0"/>
              <a:t>I. Description </a:t>
            </a:r>
            <a:r>
              <a:rPr lang="en-CA" b="1" dirty="0"/>
              <a:t>of Community’s Use of IANA Functions</a:t>
            </a:r>
            <a:endParaRPr lang="en-CA" dirty="0"/>
          </a:p>
        </p:txBody>
      </p:sp>
      <p:sp>
        <p:nvSpPr>
          <p:cNvPr id="3" name="Content Placeholder 2"/>
          <p:cNvSpPr>
            <a:spLocks noGrp="1"/>
          </p:cNvSpPr>
          <p:nvPr>
            <p:ph sz="quarter" idx="1"/>
          </p:nvPr>
        </p:nvSpPr>
        <p:spPr>
          <a:xfrm>
            <a:off x="301625" y="1527175"/>
            <a:ext cx="8504238" cy="4572000"/>
          </a:xfrm>
        </p:spPr>
        <p:txBody>
          <a:bodyPr>
            <a:normAutofit/>
          </a:bodyPr>
          <a:lstStyle/>
          <a:p>
            <a:pPr marL="0" indent="0" eaLnBrk="1" fontAlgn="auto" hangingPunct="1">
              <a:spcAft>
                <a:spcPts val="0"/>
              </a:spcAft>
              <a:buFont typeface="Wingdings 2"/>
              <a:buNone/>
              <a:defRPr/>
            </a:pPr>
            <a:endParaRPr lang="en-CA" dirty="0" smtClean="0"/>
          </a:p>
          <a:p>
            <a:pPr marL="0" indent="0" eaLnBrk="1" fontAlgn="auto" hangingPunct="1">
              <a:spcAft>
                <a:spcPts val="0"/>
              </a:spcAft>
              <a:buFont typeface="Wingdings 2"/>
              <a:buNone/>
              <a:defRPr/>
            </a:pPr>
            <a:r>
              <a:rPr lang="en-CA" sz="2400" dirty="0" smtClean="0"/>
              <a:t>This </a:t>
            </a:r>
            <a:r>
              <a:rPr lang="en-CA" sz="2400" dirty="0"/>
              <a:t>section should list the specific, distinct IANA services or activities your community relies on. For each IANA service or activity on which your community </a:t>
            </a:r>
            <a:r>
              <a:rPr lang="en-CA" sz="2400" dirty="0" smtClean="0"/>
              <a:t>relies.</a:t>
            </a:r>
          </a:p>
          <a:p>
            <a:pPr marL="0" indent="0" eaLnBrk="1" fontAlgn="auto" hangingPunct="1">
              <a:spcAft>
                <a:spcPts val="0"/>
              </a:spcAft>
              <a:buFont typeface="Wingdings 2"/>
              <a:buNone/>
              <a:defRPr/>
            </a:pPr>
            <a:endParaRPr lang="en-CA" sz="2400" dirty="0"/>
          </a:p>
          <a:p>
            <a:pPr marL="0" indent="0" eaLnBrk="1" fontAlgn="auto" hangingPunct="1">
              <a:spcAft>
                <a:spcPts val="0"/>
              </a:spcAft>
              <a:buFont typeface="Wingdings 2"/>
              <a:buNone/>
              <a:defRPr/>
            </a:pPr>
            <a:r>
              <a:rPr lang="en-CA" sz="2400" dirty="0" smtClean="0"/>
              <a:t>CWG requirement:</a:t>
            </a:r>
          </a:p>
          <a:p>
            <a:pPr marL="274320" indent="-274320" eaLnBrk="1" fontAlgn="auto" hangingPunct="1">
              <a:spcAft>
                <a:spcPts val="0"/>
              </a:spcAft>
              <a:buFont typeface="Wingdings 2"/>
              <a:buChar char=""/>
              <a:defRPr/>
            </a:pPr>
            <a:r>
              <a:rPr lang="en-CA" sz="2400" dirty="0"/>
              <a:t>Name = </a:t>
            </a:r>
            <a:r>
              <a:rPr lang="en-CA" sz="2400" dirty="0" smtClean="0"/>
              <a:t>CWG-RFP1</a:t>
            </a:r>
            <a:endParaRPr lang="en-CA" sz="2400" dirty="0"/>
          </a:p>
          <a:p>
            <a:pPr marL="274320" indent="-274320" eaLnBrk="1" fontAlgn="auto" hangingPunct="1">
              <a:spcAft>
                <a:spcPts val="0"/>
              </a:spcAft>
              <a:buFont typeface="Wingdings 2"/>
              <a:buChar char=""/>
              <a:defRPr/>
            </a:pPr>
            <a:r>
              <a:rPr lang="en-CA" dirty="0" smtClean="0"/>
              <a:t>Delivery = Initial draft 30 November</a:t>
            </a:r>
          </a:p>
          <a:p>
            <a:pPr marL="274320" indent="-274320" eaLnBrk="1" fontAlgn="auto" hangingPunct="1">
              <a:spcAft>
                <a:spcPts val="0"/>
              </a:spcAft>
              <a:buFont typeface="Wingdings 2"/>
              <a:buChar char=""/>
              <a:defRPr/>
            </a:pPr>
            <a:r>
              <a:rPr lang="en-CA" dirty="0" smtClean="0"/>
              <a:t>Identify sub-group members.</a:t>
            </a:r>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968375"/>
          </a:xfrm>
        </p:spPr>
        <p:txBody>
          <a:bodyPr>
            <a:normAutofit fontScale="90000"/>
          </a:bodyPr>
          <a:lstStyle/>
          <a:p>
            <a:pPr eaLnBrk="1" fontAlgn="auto" hangingPunct="1">
              <a:spcAft>
                <a:spcPts val="0"/>
              </a:spcAft>
              <a:defRPr/>
            </a:pPr>
            <a:r>
              <a:rPr lang="en-CA" b="1" dirty="0"/>
              <a:t>II.</a:t>
            </a:r>
            <a:r>
              <a:rPr lang="en-CA" dirty="0"/>
              <a:t>	</a:t>
            </a:r>
            <a:r>
              <a:rPr lang="en-CA" b="1" dirty="0"/>
              <a:t>Existing, Pre-Transition </a:t>
            </a:r>
            <a:r>
              <a:rPr lang="en-CA" b="1" dirty="0" smtClean="0"/>
              <a:t>Arrangements – A Policy Sources</a:t>
            </a:r>
            <a:endParaRPr lang="en-CA" dirty="0"/>
          </a:p>
        </p:txBody>
      </p:sp>
      <p:sp>
        <p:nvSpPr>
          <p:cNvPr id="3" name="Content Placeholder 2"/>
          <p:cNvSpPr>
            <a:spLocks noGrp="1"/>
          </p:cNvSpPr>
          <p:nvPr>
            <p:ph sz="quarter" idx="1"/>
          </p:nvPr>
        </p:nvSpPr>
        <p:spPr>
          <a:xfrm>
            <a:off x="301625" y="1527175"/>
            <a:ext cx="8504238" cy="4572000"/>
          </a:xfrm>
        </p:spPr>
        <p:txBody>
          <a:bodyPr>
            <a:normAutofit fontScale="92500"/>
          </a:bodyPr>
          <a:lstStyle/>
          <a:p>
            <a:pPr marL="0" indent="0" eaLnBrk="1" fontAlgn="auto" hangingPunct="1">
              <a:spcAft>
                <a:spcPts val="0"/>
              </a:spcAft>
              <a:buFont typeface="Wingdings 2"/>
              <a:buNone/>
              <a:defRPr/>
            </a:pPr>
            <a:endParaRPr lang="en-CA" dirty="0" smtClean="0"/>
          </a:p>
          <a:p>
            <a:pPr marL="0" indent="0" eaLnBrk="1" fontAlgn="auto" hangingPunct="1">
              <a:spcAft>
                <a:spcPts val="0"/>
              </a:spcAft>
              <a:buFont typeface="Wingdings 2"/>
              <a:buNone/>
              <a:defRPr/>
            </a:pPr>
            <a:r>
              <a:rPr lang="en-CA" sz="2400" dirty="0"/>
              <a:t>This section should identify the specific source(s) of policy which must be followed by the IANA functions operator in its conduct of the services or activities described above. If there are distinct sources of policy or policy development for different IANA activities, then please describe these separately. </a:t>
            </a:r>
            <a:endParaRPr lang="en-CA" sz="2400" dirty="0" smtClean="0"/>
          </a:p>
          <a:p>
            <a:pPr marL="0" indent="0" eaLnBrk="1" fontAlgn="auto" hangingPunct="1">
              <a:spcAft>
                <a:spcPts val="0"/>
              </a:spcAft>
              <a:buFont typeface="Wingdings 2"/>
              <a:buNone/>
              <a:defRPr/>
            </a:pPr>
            <a:endParaRPr lang="en-CA" sz="2400" dirty="0"/>
          </a:p>
          <a:p>
            <a:pPr marL="0" indent="0" eaLnBrk="1" fontAlgn="auto" hangingPunct="1">
              <a:spcAft>
                <a:spcPts val="0"/>
              </a:spcAft>
              <a:buFont typeface="Wingdings 2"/>
              <a:buNone/>
              <a:defRPr/>
            </a:pPr>
            <a:r>
              <a:rPr lang="en-CA" sz="2400" dirty="0" smtClean="0"/>
              <a:t>CWG requirement:</a:t>
            </a:r>
          </a:p>
          <a:p>
            <a:pPr marL="274320" indent="-274320" eaLnBrk="1" fontAlgn="auto" hangingPunct="1">
              <a:spcAft>
                <a:spcPts val="0"/>
              </a:spcAft>
              <a:buFont typeface="Wingdings 2"/>
              <a:buChar char=""/>
              <a:defRPr/>
            </a:pPr>
            <a:r>
              <a:rPr lang="en-CA" sz="2400" dirty="0"/>
              <a:t>Name = </a:t>
            </a:r>
            <a:r>
              <a:rPr lang="en-CA" sz="2400" dirty="0" smtClean="0"/>
              <a:t>CWG-RFP2A</a:t>
            </a:r>
            <a:endParaRPr lang="en-CA" sz="2400" dirty="0"/>
          </a:p>
          <a:p>
            <a:pPr marL="274320" indent="-274320" eaLnBrk="1" fontAlgn="auto" hangingPunct="1">
              <a:spcAft>
                <a:spcPts val="0"/>
              </a:spcAft>
              <a:buFont typeface="Wingdings 2"/>
              <a:buChar char=""/>
              <a:defRPr/>
            </a:pPr>
            <a:r>
              <a:rPr lang="en-CA" dirty="0" smtClean="0"/>
              <a:t>Delivery = </a:t>
            </a:r>
            <a:r>
              <a:rPr lang="en-CA" dirty="0"/>
              <a:t>Initial draft 30 November</a:t>
            </a:r>
          </a:p>
          <a:p>
            <a:pPr marL="274320" indent="-274320" eaLnBrk="1" fontAlgn="auto" hangingPunct="1">
              <a:spcAft>
                <a:spcPts val="0"/>
              </a:spcAft>
              <a:buFont typeface="Wingdings 2"/>
              <a:buChar char=""/>
              <a:defRPr/>
            </a:pPr>
            <a:r>
              <a:rPr lang="en-CA" dirty="0" smtClean="0"/>
              <a:t>Identify sub-group members.</a:t>
            </a:r>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968375"/>
          </a:xfrm>
        </p:spPr>
        <p:txBody>
          <a:bodyPr>
            <a:normAutofit fontScale="90000"/>
          </a:bodyPr>
          <a:lstStyle/>
          <a:p>
            <a:pPr eaLnBrk="1" fontAlgn="auto" hangingPunct="1">
              <a:spcAft>
                <a:spcPts val="0"/>
              </a:spcAft>
              <a:defRPr/>
            </a:pPr>
            <a:r>
              <a:rPr lang="en-CA" b="1" dirty="0"/>
              <a:t>II.</a:t>
            </a:r>
            <a:r>
              <a:rPr lang="en-CA" dirty="0"/>
              <a:t>	</a:t>
            </a:r>
            <a:r>
              <a:rPr lang="en-CA" b="1" dirty="0"/>
              <a:t>Existing, Pre-Transition Arrangements – B. O &amp; A</a:t>
            </a:r>
            <a:endParaRPr lang="en-CA" dirty="0"/>
          </a:p>
        </p:txBody>
      </p:sp>
      <p:sp>
        <p:nvSpPr>
          <p:cNvPr id="3" name="Content Placeholder 2"/>
          <p:cNvSpPr>
            <a:spLocks noGrp="1"/>
          </p:cNvSpPr>
          <p:nvPr>
            <p:ph sz="quarter" idx="1"/>
          </p:nvPr>
        </p:nvSpPr>
        <p:spPr>
          <a:xfrm>
            <a:off x="301625" y="1527175"/>
            <a:ext cx="8504238" cy="4572000"/>
          </a:xfrm>
        </p:spPr>
        <p:txBody>
          <a:bodyPr>
            <a:normAutofit fontScale="92500" lnSpcReduction="20000"/>
          </a:bodyPr>
          <a:lstStyle/>
          <a:p>
            <a:pPr marL="0" indent="0" eaLnBrk="1" fontAlgn="auto" hangingPunct="1">
              <a:spcAft>
                <a:spcPts val="0"/>
              </a:spcAft>
              <a:buFont typeface="Wingdings 2"/>
              <a:buNone/>
              <a:defRPr/>
            </a:pPr>
            <a:endParaRPr lang="en-CA" dirty="0" smtClean="0"/>
          </a:p>
          <a:p>
            <a:pPr marL="0" indent="0">
              <a:buNone/>
            </a:pPr>
            <a:r>
              <a:rPr lang="en-CA" sz="2400" dirty="0"/>
              <a:t>This section should describe all the ways in which oversight is conducted over the IANA functions operator’s provision of the services and activities listed in Section I and all the ways in which the IANA functions operator is currently held accountable for the provision of those services.</a:t>
            </a:r>
          </a:p>
          <a:p>
            <a:pPr marL="0" indent="0">
              <a:buNone/>
            </a:pPr>
            <a:endParaRPr lang="en-CA" sz="2400" dirty="0"/>
          </a:p>
          <a:p>
            <a:pPr marL="0" indent="0">
              <a:buNone/>
            </a:pPr>
            <a:r>
              <a:rPr lang="en-CA" sz="2400" dirty="0"/>
              <a:t>Note: Deficiencies should be noted in a separate document compiled by the same sub-group.</a:t>
            </a:r>
          </a:p>
          <a:p>
            <a:pPr marL="0" indent="0">
              <a:buNone/>
            </a:pPr>
            <a:endParaRPr lang="en-CA" sz="2400" dirty="0"/>
          </a:p>
          <a:p>
            <a:pPr marL="0" indent="0">
              <a:buNone/>
            </a:pPr>
            <a:r>
              <a:rPr lang="en-CA" sz="2400" dirty="0"/>
              <a:t>CWG requirement:</a:t>
            </a:r>
          </a:p>
          <a:p>
            <a:r>
              <a:rPr lang="en-CA" sz="2400" dirty="0"/>
              <a:t>Name = CWG-RFP2B</a:t>
            </a:r>
          </a:p>
          <a:p>
            <a:r>
              <a:rPr lang="en-CA" sz="2400" dirty="0"/>
              <a:t>Delivery = first draft next week</a:t>
            </a:r>
          </a:p>
          <a:p>
            <a:r>
              <a:rPr lang="en-CA" sz="2400" dirty="0"/>
              <a:t>Identify sub-group members.</a:t>
            </a:r>
          </a:p>
        </p:txBody>
      </p:sp>
    </p:spTree>
    <p:extLst>
      <p:ext uri="{BB962C8B-B14F-4D97-AF65-F5344CB8AC3E}">
        <p14:creationId xmlns:p14="http://schemas.microsoft.com/office/powerpoint/2010/main" val="13994523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164</TotalTime>
  <Words>916</Words>
  <Application>Microsoft Macintosh PowerPoint</Application>
  <PresentationFormat>On-screen Show (4:3)</PresentationFormat>
  <Paragraphs>138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Civic</vt:lpstr>
      <vt:lpstr>CWG</vt:lpstr>
      <vt:lpstr>Goals and Objectives per the Charter</vt:lpstr>
      <vt:lpstr>Relationship to ICANN Accountability Review Process</vt:lpstr>
      <vt:lpstr>Structuring the work according to the RFP</vt:lpstr>
      <vt:lpstr>Structuring the work according to the RFP</vt:lpstr>
      <vt:lpstr>Parallel Optimization</vt:lpstr>
      <vt:lpstr>I. Description of Community’s Use of IANA Functions</vt:lpstr>
      <vt:lpstr>II. Existing, Pre-Transition Arrangements – A Policy Sources</vt:lpstr>
      <vt:lpstr>II. Existing, Pre-Transition Arrangements – B. O &amp; A</vt:lpstr>
      <vt:lpstr>II. Existing, Pre-Transition Arrangements – Contract Analysis</vt:lpstr>
      <vt:lpstr>III. Proposed Post-Transition Oversight and Accountability Arrangements </vt:lpstr>
      <vt:lpstr>III. Proposed Post-Transition Oversight and Accountability Arrangements </vt:lpstr>
      <vt:lpstr>III. Proposed Post-Transition Oversight and Accountability Arrangements </vt:lpstr>
      <vt:lpstr>IV Transition Implications</vt:lpstr>
      <vt:lpstr>V. NTIA Requirements </vt:lpstr>
      <vt:lpstr>VI. Community Process</vt:lpstr>
      <vt:lpstr>Process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CWG</dc:title>
  <dc:creator>Bernard</dc:creator>
  <cp:lastModifiedBy>Grace Abuhamad</cp:lastModifiedBy>
  <cp:revision>26</cp:revision>
  <dcterms:created xsi:type="dcterms:W3CDTF">2014-10-21T15:33:00Z</dcterms:created>
  <dcterms:modified xsi:type="dcterms:W3CDTF">2014-10-30T10:30:52Z</dcterms:modified>
</cp:coreProperties>
</file>