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5"/>
  </p:notesMasterIdLst>
  <p:handoutMasterIdLst>
    <p:handoutMasterId r:id="rId6"/>
  </p:handoutMasterIdLst>
  <p:sldIdLst>
    <p:sldId id="339" r:id="rId2"/>
    <p:sldId id="314" r:id="rId3"/>
    <p:sldId id="338" r:id="rId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  <p15:guide id="3" orient="horz" pos="4278">
          <p15:clr>
            <a:srgbClr val="A4A3A4"/>
          </p15:clr>
        </p15:guide>
        <p15:guide id="4" orient="horz" pos="4319">
          <p15:clr>
            <a:srgbClr val="A4A3A4"/>
          </p15:clr>
        </p15:guide>
        <p15:guide id="5" pos="55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A31E"/>
    <a:srgbClr val="84B9D5"/>
    <a:srgbClr val="86BDDA"/>
    <a:srgbClr val="6E9AB2"/>
    <a:srgbClr val="A6A6A6"/>
    <a:srgbClr val="1F7E85"/>
    <a:srgbClr val="4ED5DE"/>
    <a:srgbClr val="FF6B7D"/>
    <a:srgbClr val="00334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3542" autoAdjust="0"/>
  </p:normalViewPr>
  <p:slideViewPr>
    <p:cSldViewPr snapToGrid="0">
      <p:cViewPr>
        <p:scale>
          <a:sx n="110" d="100"/>
          <a:sy n="110" d="100"/>
        </p:scale>
        <p:origin x="-1560" y="-80"/>
      </p:cViewPr>
      <p:guideLst>
        <p:guide orient="horz" pos="4176"/>
        <p:guide orient="horz" pos="4278"/>
        <p:guide orient="horz" pos="4319"/>
        <p:guide pos="5567"/>
        <p:guide pos="559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23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8409317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598350800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8374811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8392064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8443823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0999" y="6298977"/>
            <a:ext cx="3013253" cy="25422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842657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835755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 xmlns:p14="http://schemas.microsoft.com/office/powerpoint/2010/main"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6298977"/>
            <a:ext cx="2986241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CWG – IANA Stewardship Transition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8288547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7" r:id="rId10"/>
  </p:sldLayoutIdLst>
  <p:transition xmlns:p14="http://schemas.microsoft.com/office/powerpoint/2010/main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4" y="1631858"/>
            <a:ext cx="8315326" cy="1943100"/>
          </a:xfrm>
        </p:spPr>
        <p:txBody>
          <a:bodyPr/>
          <a:lstStyle/>
          <a:p>
            <a:r>
              <a:rPr lang="en-US" dirty="0"/>
              <a:t>CWG – NTIA Stewardship of IANA Transition</a:t>
            </a:r>
          </a:p>
        </p:txBody>
      </p:sp>
      <p:sp>
        <p:nvSpPr>
          <p:cNvPr id="3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b="1" kern="0" dirty="0" smtClean="0"/>
              <a:t>Project Timeline</a:t>
            </a:r>
            <a:endParaRPr lang="en-US" b="1" kern="0" dirty="0"/>
          </a:p>
        </p:txBody>
      </p:sp>
      <p:sp>
        <p:nvSpPr>
          <p:cNvPr id="4" name="Text Placeholder 12"/>
          <p:cNvSpPr txBox="1">
            <a:spLocks/>
          </p:cNvSpPr>
          <p:nvPr/>
        </p:nvSpPr>
        <p:spPr>
          <a:xfrm>
            <a:off x="6098875" y="457200"/>
            <a:ext cx="2587924" cy="6096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 rtl="0" eaLnBrk="1" fontAlgn="base" hangingPunct="1">
              <a:spcBef>
                <a:spcPts val="1428"/>
              </a:spcBef>
              <a:spcAft>
                <a:spcPts val="3000"/>
              </a:spcAft>
              <a:buSzPct val="171000"/>
              <a:buFont typeface="Gill Sans" charset="0"/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r>
              <a:rPr lang="en-US" sz="2000" kern="0" dirty="0" smtClean="0">
                <a:solidFill>
                  <a:schemeClr val="bg1"/>
                </a:solidFill>
              </a:rPr>
              <a:t>22</a:t>
            </a:r>
            <a:r>
              <a:rPr lang="en-US" sz="2000" kern="0" dirty="0" smtClean="0"/>
              <a:t> 22 October 2014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165794076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Key Milestones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917141"/>
              </p:ext>
            </p:extLst>
          </p:nvPr>
        </p:nvGraphicFramePr>
        <p:xfrm>
          <a:off x="495905" y="1318382"/>
          <a:ext cx="8212666" cy="512051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487714"/>
                <a:gridCol w="6724952"/>
              </a:tblGrid>
              <a:tr h="57851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27 Nov 2014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334D"/>
                          </a:solidFill>
                        </a:rPr>
                        <a:t>Complete CWG deliberations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to develop Draft Transition Proposal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198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01 Dec 2014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Publish Draft Transition Proposal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for public comment and submit to chartering organizations for consideration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7393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08 Dec 2014 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Complete webinar</a:t>
                      </a:r>
                      <a:r>
                        <a:rPr lang="en-US" sz="1600" b="1" baseline="0" dirty="0" smtClean="0">
                          <a:solidFill>
                            <a:srgbClr val="00334D"/>
                          </a:solidFill>
                        </a:rPr>
                        <a:t> outreach</a:t>
                      </a:r>
                      <a:endParaRPr lang="en-US" sz="160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797668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22 Dec 2014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Close of Public Comment Forum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on Draft Transition Proposal / Summary of report of Public Comments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574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19 Jan 2015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Finalize Transition Proposal and submit to Chartering Organizations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44749">
                <a:tc>
                  <a:txBody>
                    <a:bodyPr/>
                    <a:lstStyle/>
                    <a:p>
                      <a:pPr algn="ctr"/>
                      <a:r>
                        <a:rPr lang="en-US" sz="1600" b="1" baseline="0" dirty="0" smtClean="0">
                          <a:solidFill>
                            <a:srgbClr val="6D99B3"/>
                          </a:solidFill>
                        </a:rPr>
                        <a:t>30 Jan 2015</a:t>
                      </a:r>
                      <a:endParaRPr lang="en-US" sz="1600" b="1" dirty="0">
                        <a:solidFill>
                          <a:srgbClr val="6D99B3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Adoption by chartering organizations </a:t>
                      </a:r>
                      <a:r>
                        <a:rPr lang="en-US" sz="1600" b="0" dirty="0" smtClean="0">
                          <a:solidFill>
                            <a:srgbClr val="00334D"/>
                          </a:solidFill>
                        </a:rPr>
                        <a:t>of final transition proposal</a:t>
                      </a:r>
                      <a:endParaRPr lang="en-US" sz="1600" b="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117623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6D99B3"/>
                          </a:solidFill>
                        </a:rPr>
                        <a:t>31 Jan 2015</a:t>
                      </a:r>
                      <a:r>
                        <a:rPr lang="en-US" sz="1600" b="1" dirty="0" smtClean="0"/>
                        <a:t> </a:t>
                      </a:r>
                      <a:endParaRPr lang="en-US" sz="16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1920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334D"/>
                          </a:solidFill>
                        </a:rPr>
                        <a:t>Submission of Final Transition Proposal to ICG</a:t>
                      </a:r>
                      <a:endParaRPr lang="en-US" sz="1600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47" y="5575064"/>
            <a:ext cx="966979" cy="44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40476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Rectangle 76"/>
          <p:cNvSpPr/>
          <p:nvPr/>
        </p:nvSpPr>
        <p:spPr bwMode="auto">
          <a:xfrm>
            <a:off x="0" y="5867400"/>
            <a:ext cx="91440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0650679"/>
              </p:ext>
            </p:extLst>
          </p:nvPr>
        </p:nvGraphicFramePr>
        <p:xfrm>
          <a:off x="476440" y="1009938"/>
          <a:ext cx="8343096" cy="498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0516"/>
                <a:gridCol w="1390516"/>
                <a:gridCol w="1390516"/>
                <a:gridCol w="1390516"/>
                <a:gridCol w="1390516"/>
                <a:gridCol w="1390516"/>
              </a:tblGrid>
              <a:tr h="49834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D99B3">
                          <a:lumMod val="20000"/>
                          <a:lumOff val="8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9144000" cy="754844"/>
          </a:xfrm>
          <a:solidFill>
            <a:schemeClr val="tx2"/>
          </a:solidFill>
        </p:spPr>
        <p:txBody>
          <a:bodyPr tIns="109728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CWG Stewardship Timeline 2014-2015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6011694" y="5993952"/>
            <a:ext cx="2807840" cy="67062"/>
          </a:xfrm>
          <a:prstGeom prst="rightArrow">
            <a:avLst>
              <a:gd name="adj1" fmla="val 98106"/>
              <a:gd name="adj2" fmla="val 146718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6077818"/>
            <a:ext cx="5554494" cy="523220"/>
          </a:xfrm>
          <a:prstGeom prst="rect">
            <a:avLst/>
          </a:prstGeom>
          <a:noFill/>
        </p:spPr>
        <p:txBody>
          <a:bodyPr wrap="square" lIns="0" tIns="45720" rIns="38405" bIns="45720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Georgia"/>
                <a:cs typeface="Georgia"/>
              </a:rPr>
              <a:t>2014</a:t>
            </a:r>
            <a:endParaRPr lang="en-US" sz="2800" dirty="0">
              <a:solidFill>
                <a:schemeClr val="accent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1694" y="6077818"/>
            <a:ext cx="2598905" cy="523220"/>
          </a:xfrm>
          <a:prstGeom prst="rect">
            <a:avLst/>
          </a:prstGeom>
          <a:noFill/>
        </p:spPr>
        <p:txBody>
          <a:bodyPr wrap="square" lIns="0" tIns="45720" rIns="38405" bIns="45720" rtlCol="0">
            <a:spAutoFit/>
          </a:bodyPr>
          <a:lstStyle/>
          <a:p>
            <a:r>
              <a:rPr lang="en-US" sz="2800" dirty="0" smtClean="0">
                <a:solidFill>
                  <a:schemeClr val="accent2">
                    <a:lumMod val="50000"/>
                  </a:schemeClr>
                </a:solidFill>
                <a:latin typeface="Georgia"/>
                <a:cs typeface="Georgia"/>
              </a:rPr>
              <a:t>2015</a:t>
            </a:r>
            <a:endParaRPr lang="en-US" sz="2800" dirty="0">
              <a:solidFill>
                <a:schemeClr val="accent2">
                  <a:lumMod val="50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61596" y="5715019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Dec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347314" y="5716861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Oct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907782" y="5715019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Feb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10989" y="5706154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Sep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744727" y="5718211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Nov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490913" y="5706154"/>
            <a:ext cx="42705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Arial"/>
                <a:cs typeface="Arial"/>
              </a:rPr>
              <a:t>Jan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95785" y="1399376"/>
            <a:ext cx="1540019" cy="285519"/>
          </a:xfrm>
          <a:prstGeom prst="rect">
            <a:avLst/>
          </a:prstGeom>
          <a:solidFill>
            <a:srgbClr val="FF6B7D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23472" y="941474"/>
            <a:ext cx="2063603" cy="338554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600" dirty="0" smtClean="0">
                <a:solidFill>
                  <a:srgbClr val="FF6B7D"/>
                </a:solidFill>
                <a:latin typeface="Arial"/>
                <a:cs typeface="Arial"/>
              </a:rPr>
              <a:t>Charter </a:t>
            </a:r>
            <a:r>
              <a:rPr lang="fr-FR" sz="1600" dirty="0" err="1" smtClean="0">
                <a:solidFill>
                  <a:srgbClr val="FF6B7D"/>
                </a:solidFill>
                <a:latin typeface="Arial"/>
                <a:cs typeface="Arial"/>
              </a:rPr>
              <a:t>Adopted</a:t>
            </a:r>
            <a:endParaRPr lang="fr-FR" sz="1600" dirty="0" smtClean="0">
              <a:solidFill>
                <a:srgbClr val="FF6B7D"/>
              </a:solidFill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772680" y="1385492"/>
            <a:ext cx="2441475" cy="584775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CWG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Deliberations</a:t>
            </a:r>
            <a:r>
              <a:rPr lang="fr-FR" sz="16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Conclude</a:t>
            </a:r>
            <a:endParaRPr lang="fr-FR" sz="1600" dirty="0" smtClean="0">
              <a:solidFill>
                <a:schemeClr val="bg1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2023471" y="1871315"/>
            <a:ext cx="4680969" cy="266080"/>
          </a:xfrm>
          <a:prstGeom prst="rect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788270" y="2865513"/>
            <a:ext cx="1875170" cy="271768"/>
          </a:xfrm>
          <a:prstGeom prst="rect">
            <a:avLst/>
          </a:prstGeom>
          <a:solidFill>
            <a:srgbClr val="6D99B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274542" y="2355769"/>
            <a:ext cx="2300228" cy="338554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r"/>
            <a:r>
              <a:rPr lang="fr-FR" sz="1600" dirty="0" err="1" smtClean="0">
                <a:solidFill>
                  <a:schemeClr val="accent2"/>
                </a:solidFill>
                <a:latin typeface="Arial"/>
                <a:cs typeface="Arial"/>
              </a:rPr>
              <a:t>Publish</a:t>
            </a:r>
            <a:r>
              <a:rPr lang="fr-FR" sz="1600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accent2"/>
                </a:solidFill>
                <a:latin typeface="Arial"/>
                <a:cs typeface="Arial"/>
              </a:rPr>
              <a:t>Draft</a:t>
            </a:r>
            <a:r>
              <a:rPr lang="fr-FR" sz="1600" dirty="0" smtClean="0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fr-FR" sz="1600" dirty="0" err="1" smtClean="0">
                <a:solidFill>
                  <a:schemeClr val="accent2"/>
                </a:solidFill>
                <a:latin typeface="Arial"/>
                <a:cs typeface="Arial"/>
              </a:rPr>
              <a:t>Proposal</a:t>
            </a:r>
            <a:endParaRPr lang="fr-FR" sz="1600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4572000" y="2439030"/>
            <a:ext cx="182880" cy="182880"/>
          </a:xfrm>
          <a:prstGeom prst="ellipse">
            <a:avLst/>
          </a:prstGeom>
          <a:solidFill>
            <a:srgbClr val="6D99B3"/>
          </a:solidFill>
          <a:ln w="76200" cmpd="sng">
            <a:noFill/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98" name="Straight Connector 97"/>
          <p:cNvCxnSpPr>
            <a:stCxn id="97" idx="4"/>
          </p:cNvCxnSpPr>
          <p:nvPr/>
        </p:nvCxnSpPr>
        <p:spPr bwMode="auto">
          <a:xfrm>
            <a:off x="4663440" y="2621910"/>
            <a:ext cx="0" cy="448832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3" name="Straight Connector 102"/>
          <p:cNvCxnSpPr>
            <a:stCxn id="104" idx="4"/>
          </p:cNvCxnSpPr>
          <p:nvPr/>
        </p:nvCxnSpPr>
        <p:spPr bwMode="auto">
          <a:xfrm>
            <a:off x="1930513" y="1216555"/>
            <a:ext cx="0" cy="347389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FF6B7D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4" name="Oval 103"/>
          <p:cNvSpPr/>
          <p:nvPr/>
        </p:nvSpPr>
        <p:spPr>
          <a:xfrm>
            <a:off x="1844379" y="1026815"/>
            <a:ext cx="172268" cy="189740"/>
          </a:xfrm>
          <a:prstGeom prst="ellipse">
            <a:avLst/>
          </a:prstGeom>
          <a:solidFill>
            <a:srgbClr val="FF6B7D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7357613" y="5186708"/>
            <a:ext cx="63611" cy="289079"/>
          </a:xfrm>
          <a:prstGeom prst="rect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US" kern="1200" dirty="0">
              <a:latin typeface="Georgia"/>
              <a:cs typeface="Georgia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6704439" y="4464367"/>
            <a:ext cx="651718" cy="249714"/>
          </a:xfrm>
          <a:prstGeom prst="rect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4664988" y="2865514"/>
            <a:ext cx="1257905" cy="271768"/>
          </a:xfrm>
          <a:prstGeom prst="rect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014639" y="2348383"/>
            <a:ext cx="1648579" cy="584775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fr-FR" sz="1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Public Comment Closes (21)</a:t>
            </a:r>
            <a:endParaRPr lang="fr-FR" sz="1600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7413286" y="4014804"/>
            <a:ext cx="1601060" cy="584775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en-US" sz="1600" dirty="0" smtClean="0">
                <a:solidFill>
                  <a:schemeClr val="accent3"/>
                </a:solidFill>
                <a:latin typeface="Arial"/>
                <a:cs typeface="Arial"/>
              </a:rPr>
              <a:t>Proposal OK by Charter Orgs</a:t>
            </a:r>
            <a:endParaRPr lang="en-US" sz="1600" dirty="0">
              <a:solidFill>
                <a:schemeClr val="accent3"/>
              </a:solidFill>
              <a:latin typeface="Arial"/>
              <a:cs typeface="Arial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495637" y="4718645"/>
            <a:ext cx="1648363" cy="584775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fr-FR" sz="1600" dirty="0" err="1" smtClean="0">
                <a:solidFill>
                  <a:schemeClr val="accent5"/>
                </a:solidFill>
                <a:latin typeface="Arial"/>
                <a:cs typeface="Arial"/>
              </a:rPr>
              <a:t>Submit</a:t>
            </a:r>
            <a:r>
              <a:rPr lang="fr-FR" sz="1600" dirty="0" smtClean="0">
                <a:solidFill>
                  <a:schemeClr val="accent5"/>
                </a:solidFill>
                <a:latin typeface="Arial"/>
                <a:cs typeface="Arial"/>
              </a:rPr>
              <a:t> Final </a:t>
            </a:r>
            <a:r>
              <a:rPr lang="fr-FR" sz="1600" dirty="0" err="1" smtClean="0">
                <a:solidFill>
                  <a:schemeClr val="accent5"/>
                </a:solidFill>
                <a:latin typeface="Arial"/>
                <a:cs typeface="Arial"/>
              </a:rPr>
              <a:t>Proposal</a:t>
            </a:r>
            <a:r>
              <a:rPr lang="fr-FR" sz="1600" dirty="0" smtClean="0">
                <a:solidFill>
                  <a:schemeClr val="accent5"/>
                </a:solidFill>
                <a:latin typeface="Arial"/>
                <a:cs typeface="Arial"/>
              </a:rPr>
              <a:t> to ICG</a:t>
            </a:r>
            <a:endParaRPr lang="fr-FR" sz="1600" dirty="0">
              <a:solidFill>
                <a:schemeClr val="accent5"/>
              </a:solidFill>
              <a:latin typeface="Arial"/>
              <a:cs typeface="Arial"/>
            </a:endParaRPr>
          </a:p>
        </p:txBody>
      </p:sp>
      <p:cxnSp>
        <p:nvCxnSpPr>
          <p:cNvPr id="40" name="Straight Connector 39"/>
          <p:cNvCxnSpPr>
            <a:stCxn id="41" idx="4"/>
          </p:cNvCxnSpPr>
          <p:nvPr/>
        </p:nvCxnSpPr>
        <p:spPr bwMode="auto">
          <a:xfrm flipH="1">
            <a:off x="7323730" y="4276528"/>
            <a:ext cx="56" cy="187839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Oval 40"/>
          <p:cNvSpPr/>
          <p:nvPr/>
        </p:nvSpPr>
        <p:spPr>
          <a:xfrm>
            <a:off x="7237652" y="4086788"/>
            <a:ext cx="172268" cy="189740"/>
          </a:xfrm>
          <a:prstGeom prst="ellipse">
            <a:avLst/>
          </a:prstGeom>
          <a:solidFill>
            <a:schemeClr val="accent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43" name="Straight Connector 42"/>
          <p:cNvCxnSpPr>
            <a:stCxn id="44" idx="4"/>
            <a:endCxn id="107" idx="3"/>
          </p:cNvCxnSpPr>
          <p:nvPr/>
        </p:nvCxnSpPr>
        <p:spPr bwMode="auto">
          <a:xfrm>
            <a:off x="5910561" y="2638912"/>
            <a:ext cx="12332" cy="36248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4ED5DE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Oval 43"/>
          <p:cNvSpPr/>
          <p:nvPr/>
        </p:nvSpPr>
        <p:spPr>
          <a:xfrm>
            <a:off x="5824427" y="2449172"/>
            <a:ext cx="172268" cy="189740"/>
          </a:xfrm>
          <a:prstGeom prst="ellipse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46" name="Straight Connector 45"/>
          <p:cNvCxnSpPr>
            <a:stCxn id="47" idx="4"/>
          </p:cNvCxnSpPr>
          <p:nvPr/>
        </p:nvCxnSpPr>
        <p:spPr bwMode="auto">
          <a:xfrm>
            <a:off x="7416477" y="4985283"/>
            <a:ext cx="2846" cy="366362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5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Oval 46"/>
          <p:cNvSpPr/>
          <p:nvPr/>
        </p:nvSpPr>
        <p:spPr>
          <a:xfrm>
            <a:off x="7330343" y="4795543"/>
            <a:ext cx="172268" cy="189740"/>
          </a:xfrm>
          <a:prstGeom prst="ellipse">
            <a:avLst/>
          </a:prstGeom>
          <a:solidFill>
            <a:schemeClr val="accent5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8436" y="5993951"/>
            <a:ext cx="5540082" cy="6576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bIns="91440" rtlCol="0" anchor="ctr"/>
          <a:lstStyle/>
          <a:p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606175" y="1472504"/>
            <a:ext cx="182880" cy="182880"/>
          </a:xfrm>
          <a:prstGeom prst="ellipse">
            <a:avLst/>
          </a:prstGeom>
          <a:solidFill>
            <a:schemeClr val="bg1">
              <a:lumMod val="65000"/>
            </a:schemeClr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45" name="Straight Connector 44"/>
          <p:cNvCxnSpPr>
            <a:stCxn id="42" idx="4"/>
          </p:cNvCxnSpPr>
          <p:nvPr/>
        </p:nvCxnSpPr>
        <p:spPr bwMode="auto">
          <a:xfrm>
            <a:off x="6697615" y="1655384"/>
            <a:ext cx="0" cy="448832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8" name="Rectangle 47"/>
          <p:cNvSpPr/>
          <p:nvPr/>
        </p:nvSpPr>
        <p:spPr>
          <a:xfrm>
            <a:off x="5161596" y="3758958"/>
            <a:ext cx="1542843" cy="271768"/>
          </a:xfrm>
          <a:prstGeom prst="rect">
            <a:avLst/>
          </a:prstGeom>
          <a:solidFill>
            <a:srgbClr val="6D99B3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68239" y="3249214"/>
            <a:ext cx="2300228" cy="584775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algn="l"/>
            <a:r>
              <a:rPr lang="fr-FR" sz="1600" dirty="0" err="1" smtClean="0">
                <a:solidFill>
                  <a:schemeClr val="accent2"/>
                </a:solidFill>
                <a:latin typeface="Arial"/>
                <a:cs typeface="Arial"/>
              </a:rPr>
              <a:t>Publish</a:t>
            </a:r>
            <a:r>
              <a:rPr lang="fr-FR" sz="1600" dirty="0" smtClean="0">
                <a:solidFill>
                  <a:schemeClr val="accent2"/>
                </a:solidFill>
                <a:latin typeface="Arial"/>
                <a:cs typeface="Arial"/>
              </a:rPr>
              <a:t> Final</a:t>
            </a:r>
          </a:p>
          <a:p>
            <a:pPr algn="l"/>
            <a:r>
              <a:rPr lang="fr-FR" sz="1600" dirty="0" err="1" smtClean="0">
                <a:solidFill>
                  <a:schemeClr val="accent2"/>
                </a:solidFill>
                <a:latin typeface="Arial"/>
                <a:cs typeface="Arial"/>
              </a:rPr>
              <a:t>Proposal</a:t>
            </a:r>
            <a:endParaRPr lang="fr-FR" sz="1600" dirty="0" smtClean="0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613000" y="3332475"/>
            <a:ext cx="182880" cy="182880"/>
          </a:xfrm>
          <a:prstGeom prst="ellipse">
            <a:avLst/>
          </a:prstGeom>
          <a:solidFill>
            <a:srgbClr val="6D99B3"/>
          </a:solidFill>
          <a:ln w="76200" cmpd="sng">
            <a:noFill/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cxnSp>
        <p:nvCxnSpPr>
          <p:cNvPr id="51" name="Straight Connector 50"/>
          <p:cNvCxnSpPr>
            <a:stCxn id="50" idx="4"/>
          </p:cNvCxnSpPr>
          <p:nvPr/>
        </p:nvCxnSpPr>
        <p:spPr bwMode="auto">
          <a:xfrm>
            <a:off x="6704440" y="3515355"/>
            <a:ext cx="0" cy="448832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>
            <a:stCxn id="53" idx="4"/>
          </p:cNvCxnSpPr>
          <p:nvPr/>
        </p:nvCxnSpPr>
        <p:spPr bwMode="auto">
          <a:xfrm flipV="1">
            <a:off x="4843053" y="3001399"/>
            <a:ext cx="0" cy="489466"/>
          </a:xfrm>
          <a:prstGeom prst="line">
            <a:avLst/>
          </a:prstGeom>
          <a:blipFill dpi="0" rotWithShape="0">
            <a:blip r:embed="rId3"/>
            <a:srcRect/>
            <a:tile tx="0" ty="0" sx="100000" sy="100000" flip="none" algn="tl"/>
          </a:blipFill>
          <a:ln w="12700" cap="flat" cmpd="sng" algn="ctr">
            <a:solidFill>
              <a:srgbClr val="4ED5DE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3" name="Oval 52"/>
          <p:cNvSpPr/>
          <p:nvPr/>
        </p:nvSpPr>
        <p:spPr>
          <a:xfrm>
            <a:off x="4756919" y="3301125"/>
            <a:ext cx="172268" cy="189740"/>
          </a:xfrm>
          <a:prstGeom prst="ellipse">
            <a:avLst/>
          </a:prstGeom>
          <a:solidFill>
            <a:srgbClr val="4ED5DE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91440" rtlCol="0" anchor="ctr">
            <a:noAutofit/>
          </a:bodyPr>
          <a:lstStyle/>
          <a:p>
            <a:pPr lvl="1"/>
            <a:endParaRPr lang="en-US" dirty="0">
              <a:latin typeface="Georgia"/>
              <a:cs typeface="Georgi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901891" y="3232484"/>
            <a:ext cx="1648579" cy="338554"/>
          </a:xfrm>
          <a:prstGeom prst="rect">
            <a:avLst/>
          </a:prstGeom>
          <a:noFill/>
        </p:spPr>
        <p:txBody>
          <a:bodyPr wrap="square" lIns="91440" tIns="45720" rIns="38405" bIns="45720" rtlCol="0">
            <a:spAutoFit/>
          </a:bodyPr>
          <a:lstStyle/>
          <a:p>
            <a:pPr marL="0" lvl="1" algn="l"/>
            <a:r>
              <a:rPr lang="fr-FR" sz="1600" dirty="0" err="1" smtClean="0">
                <a:solidFill>
                  <a:schemeClr val="accent4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Webinars</a:t>
            </a:r>
            <a:endParaRPr lang="fr-FR" sz="1600" dirty="0">
              <a:solidFill>
                <a:schemeClr val="accent4">
                  <a:lumMod val="60000"/>
                  <a:lumOff val="40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69995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16092</TotalTime>
  <Pages>0</Pages>
  <Words>143</Words>
  <Characters>0</Characters>
  <Application>Microsoft Macintosh PowerPoint</Application>
  <PresentationFormat>On-screen Show (4:3)</PresentationFormat>
  <Lines>0</Lines>
  <Paragraphs>37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ICANN50-LONDON-FINAL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Berry Cobb</dc:creator>
  <cp:lastModifiedBy>Grace Abuhamad</cp:lastModifiedBy>
  <cp:revision>564</cp:revision>
  <dcterms:modified xsi:type="dcterms:W3CDTF">2014-10-21T21:06:26Z</dcterms:modified>
</cp:coreProperties>
</file>