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
  </p:notesMasterIdLst>
  <p:handoutMasterIdLst>
    <p:handoutMasterId r:id="rId6"/>
  </p:handoutMasterIdLst>
  <p:sldIdLst>
    <p:sldId id="537" r:id="rId2"/>
    <p:sldId id="538" r:id="rId3"/>
    <p:sldId id="539"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20" autoAdjust="0"/>
    <p:restoredTop sz="94088" autoAdjust="0"/>
  </p:normalViewPr>
  <p:slideViewPr>
    <p:cSldViewPr snapToGrid="0" snapToObjects="1">
      <p:cViewPr varScale="1">
        <p:scale>
          <a:sx n="110" d="100"/>
          <a:sy n="110" d="100"/>
        </p:scale>
        <p:origin x="2200" y="168"/>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5/19/20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5/19/20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3.png"/><Relationship Id="rId22" Type="http://schemas.openxmlformats.org/officeDocument/2006/relationships/image" Target="../media/image26.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GB"/>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GB"/>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1" name="Picture 20">
            <a:extLst>
              <a:ext uri="{FF2B5EF4-FFF2-40B4-BE49-F238E27FC236}">
                <a16:creationId xmlns:a16="http://schemas.microsoft.com/office/drawing/2014/main" id="{D0EAC72E-BC9F-BC44-AA55-319D6E5850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GB"/>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14" name="Picture 13">
            <a:extLst>
              <a:ext uri="{FF2B5EF4-FFF2-40B4-BE49-F238E27FC236}">
                <a16:creationId xmlns:a16="http://schemas.microsoft.com/office/drawing/2014/main" id="{B2909E00-D6A8-2748-85DB-E6E1B566EF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GB"/>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9" name="Picture 8">
            <a:extLst>
              <a:ext uri="{FF2B5EF4-FFF2-40B4-BE49-F238E27FC236}">
                <a16:creationId xmlns:a16="http://schemas.microsoft.com/office/drawing/2014/main" id="{A4530507-4BA0-B54F-B9A4-7C8CCBFAE45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AAD7DA86-2D0F-C046-AE3C-97EC0C4098C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897368EE-DC2B-A745-BD04-04A8E389DC3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9DC2CE18-1504-924F-8082-74F972AE6EA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D639DFC4-2DE6-B64B-8172-990A29F761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GB"/>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GB"/>
              <a:t>Click icon to add picture</a:t>
            </a:r>
            <a:endParaRPr lang="en-US" dirty="0"/>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GB"/>
              <a:t>Click to edit Master title style</a:t>
            </a:r>
            <a:endParaRPr lang="en-US" dirty="0"/>
          </a:p>
        </p:txBody>
      </p:sp>
      <p:pic>
        <p:nvPicPr>
          <p:cNvPr id="6" name="Picture 5">
            <a:extLst>
              <a:ext uri="{FF2B5EF4-FFF2-40B4-BE49-F238E27FC236}">
                <a16:creationId xmlns:a16="http://schemas.microsoft.com/office/drawing/2014/main" id="{6E637E06-4DAB-9340-8DA3-518A1CE736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GB"/>
              <a:t>Click to edit Master title style</a:t>
            </a:r>
            <a:endParaRPr lang="en-US" dirty="0"/>
          </a:p>
        </p:txBody>
      </p:sp>
      <p:pic>
        <p:nvPicPr>
          <p:cNvPr id="5" name="Picture 4">
            <a:extLst>
              <a:ext uri="{FF2B5EF4-FFF2-40B4-BE49-F238E27FC236}">
                <a16:creationId xmlns:a16="http://schemas.microsoft.com/office/drawing/2014/main" id="{5C80284D-1677-1E49-BAEF-55E42E41009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GB"/>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GB"/>
              <a:t>Click to edit Master title style</a:t>
            </a:r>
            <a:endParaRPr lang="en-US" dirty="0"/>
          </a:p>
        </p:txBody>
      </p:sp>
      <p:pic>
        <p:nvPicPr>
          <p:cNvPr id="10" name="Picture 9">
            <a:extLst>
              <a:ext uri="{FF2B5EF4-FFF2-40B4-BE49-F238E27FC236}">
                <a16:creationId xmlns:a16="http://schemas.microsoft.com/office/drawing/2014/main" id="{0A83D0E7-7018-2F49-81A6-FD266ED89AB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2" name="Picture 21">
            <a:extLst>
              <a:ext uri="{FF2B5EF4-FFF2-40B4-BE49-F238E27FC236}">
                <a16:creationId xmlns:a16="http://schemas.microsoft.com/office/drawing/2014/main" id="{908E8604-13C1-5547-8AAD-05CEBDE8A9C3}"/>
              </a:ext>
            </a:extLst>
          </p:cNvPr>
          <p:cNvPicPr>
            <a:picLocks noChangeAspect="1"/>
          </p:cNvPicPr>
          <p:nvPr userDrawn="1"/>
        </p:nvPicPr>
        <p:blipFill>
          <a:blip r:embed="rId50"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urldefense.proofpoint.com/v2/url?u=https-3A__gnso.icann.org_sites_default_files_policy_2020_agenda_agenda-2Dgnso-2Dcouncil-2D21may20-2Den.pdf&amp;d=DwMFaQ&amp;c=FmY1u3PJp6wrcrwll3mSVzgfkbPSS6sJms7xcl4I5cM&amp;r=1A9IIOkJia11FXDmJ1R4Jn7wGT4ExHiVuBF89mvNt_Q&amp;m=umEOjOKDSZnjAQwnq3RKvMtiIHfvtEUNweETLfngzjc&amp;s=eKDLaAeA9jsYHlk16m0dhuFxJFvdXpdh9Py1aR9R52o&amp;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311" y="304800"/>
            <a:ext cx="8247931" cy="1243831"/>
          </a:xfrm>
        </p:spPr>
        <p:txBody>
          <a:bodyPr>
            <a:normAutofit/>
          </a:bodyPr>
          <a:lstStyle/>
          <a:p>
            <a:r>
              <a:rPr lang="en-US" dirty="0"/>
              <a:t>NCSG Policy Committee - Agenda</a:t>
            </a:r>
            <a:br>
              <a:rPr lang="en-US" dirty="0"/>
            </a:br>
            <a:endParaRPr lang="en-US" dirty="0"/>
          </a:p>
        </p:txBody>
      </p:sp>
      <p:sp>
        <p:nvSpPr>
          <p:cNvPr id="20" name="Text Placeholder 19">
            <a:extLst>
              <a:ext uri="{FF2B5EF4-FFF2-40B4-BE49-F238E27FC236}">
                <a16:creationId xmlns:a16="http://schemas.microsoft.com/office/drawing/2014/main" id="{B0A322AF-01EC-444F-AC12-4F7CD9499306}"/>
              </a:ext>
            </a:extLst>
          </p:cNvPr>
          <p:cNvSpPr>
            <a:spLocks noGrp="1"/>
          </p:cNvSpPr>
          <p:nvPr>
            <p:ph type="body" sz="quarter" idx="12"/>
          </p:nvPr>
        </p:nvSpPr>
        <p:spPr>
          <a:xfrm>
            <a:off x="7163927" y="6149415"/>
            <a:ext cx="1440812" cy="403785"/>
          </a:xfrm>
        </p:spPr>
        <p:txBody>
          <a:bodyPr/>
          <a:lstStyle/>
          <a:p>
            <a:r>
              <a:rPr lang="en-US" dirty="0"/>
              <a:t>19 May 2020</a:t>
            </a:r>
          </a:p>
        </p:txBody>
      </p:sp>
      <p:sp>
        <p:nvSpPr>
          <p:cNvPr id="4" name="Rectangle 3">
            <a:extLst>
              <a:ext uri="{FF2B5EF4-FFF2-40B4-BE49-F238E27FC236}">
                <a16:creationId xmlns:a16="http://schemas.microsoft.com/office/drawing/2014/main" id="{87A0788E-81F7-434C-9D23-A0196A1E6360}"/>
              </a:ext>
            </a:extLst>
          </p:cNvPr>
          <p:cNvSpPr/>
          <p:nvPr/>
        </p:nvSpPr>
        <p:spPr>
          <a:xfrm>
            <a:off x="433755" y="1061334"/>
            <a:ext cx="8462934" cy="4247317"/>
          </a:xfrm>
          <a:prstGeom prst="rect">
            <a:avLst/>
          </a:prstGeom>
        </p:spPr>
        <p:txBody>
          <a:bodyPr wrap="square">
            <a:spAutoFit/>
          </a:bodyPr>
          <a:lstStyle/>
          <a:p>
            <a:pPr marL="400050" indent="-400050">
              <a:buAutoNum type="romanUcPeriod"/>
            </a:pPr>
            <a:r>
              <a:rPr lang="en-GB" dirty="0">
                <a:solidFill>
                  <a:srgbClr val="000000"/>
                </a:solidFill>
                <a:latin typeface="-webkit-standard"/>
              </a:rPr>
              <a:t>Introduction</a:t>
            </a:r>
            <a:br>
              <a:rPr lang="en-GB" dirty="0">
                <a:solidFill>
                  <a:srgbClr val="000000"/>
                </a:solidFill>
                <a:latin typeface="-webkit-standard"/>
              </a:rPr>
            </a:br>
            <a:endParaRPr lang="en-GB" dirty="0">
              <a:solidFill>
                <a:srgbClr val="000000"/>
              </a:solidFill>
              <a:latin typeface="-webkit-standard"/>
            </a:endParaRPr>
          </a:p>
          <a:p>
            <a:pPr marL="400050" indent="-400050">
              <a:buAutoNum type="romanUcPeriod"/>
            </a:pPr>
            <a:r>
              <a:rPr lang="en-GB" dirty="0">
                <a:solidFill>
                  <a:srgbClr val="000000"/>
                </a:solidFill>
                <a:latin typeface="-webkit-standard"/>
              </a:rPr>
              <a:t>II. GNSO Council Call Preparation</a:t>
            </a:r>
          </a:p>
          <a:p>
            <a:pPr>
              <a:buFont typeface="Arial" panose="020B0604020202020204" pitchFamily="34" charset="0"/>
              <a:buChar char="•"/>
            </a:pPr>
            <a:r>
              <a:rPr lang="en-GB" dirty="0">
                <a:solidFill>
                  <a:srgbClr val="000000"/>
                </a:solidFill>
                <a:latin typeface="-webkit-standard"/>
              </a:rPr>
              <a:t>Council agenda: </a:t>
            </a:r>
            <a:r>
              <a:rPr lang="en-GB" dirty="0">
                <a:solidFill>
                  <a:srgbClr val="000000"/>
                </a:solidFill>
                <a:latin typeface="-webkit-standard"/>
                <a:hlinkClick r:id="rId2" tooltip="https://urldefense.proofpoint.com/v2/url?u=https-3A__gnso.icann.org_sites_default_files_policy_2020_agenda_agenda-2Dgnso-2Dcouncil-2D21may20-2Den.pdf&amp;d=DwMFaQ&amp;c=FmY1u3PJp6wrcrwll3mSVzgfkbPSS6sJms7xcl4I5cM&amp;r=1A9IIOkJia11FXDmJ1R4Jn7wGT4ExHiVuBF89mvNt_Q&amp;m=umEOjOKDSZnjAQwnq3RKvMtiIHfvtEUNweETLfngzjc&amp;s=eKDLaAeA9jsYHlk16m0dhuFxJFvdXpdh9Py1aR9R52o&amp;e="/>
              </a:rPr>
              <a:t>https://gnso.icann.org/sites/default/files/policy/2020/agenda/agenda-gnso-council-21may20-en.pdf [gnso.icann.org]</a:t>
            </a:r>
            <a:endParaRPr lang="en-GB" dirty="0">
              <a:solidFill>
                <a:srgbClr val="000000"/>
              </a:solidFill>
              <a:latin typeface="-webkit-standard"/>
            </a:endParaRPr>
          </a:p>
          <a:p>
            <a:endParaRPr lang="en-GB" dirty="0">
              <a:solidFill>
                <a:srgbClr val="000000"/>
              </a:solidFill>
              <a:latin typeface="-webkit-standard"/>
            </a:endParaRPr>
          </a:p>
          <a:p>
            <a:r>
              <a:rPr lang="en-GB" dirty="0">
                <a:solidFill>
                  <a:srgbClr val="000000"/>
                </a:solidFill>
                <a:latin typeface="-webkit-standard"/>
              </a:rPr>
              <a:t>III. Policy Update</a:t>
            </a:r>
          </a:p>
          <a:p>
            <a:r>
              <a:rPr lang="en-GB" dirty="0">
                <a:solidFill>
                  <a:srgbClr val="000000"/>
                </a:solidFill>
                <a:latin typeface="-webkit-standard"/>
              </a:rPr>
              <a:t>- Updates from PDP WG and RT members if available</a:t>
            </a:r>
          </a:p>
          <a:p>
            <a:r>
              <a:rPr lang="en-GB" dirty="0">
                <a:solidFill>
                  <a:srgbClr val="000000"/>
                </a:solidFill>
                <a:latin typeface="-webkit-standard"/>
              </a:rPr>
              <a:t>- Public comments status:  </a:t>
            </a:r>
          </a:p>
          <a:p>
            <a:r>
              <a:rPr lang="en-GB" dirty="0">
                <a:solidFill>
                  <a:srgbClr val="000000"/>
                </a:solidFill>
                <a:latin typeface="-webkit-standard"/>
                <a:hlinkClick r:id="rId2" tooltip="https://urldefense.proofpoint.com/v2/url?u=https-3A__gnso.icann.org_sites_default_files_policy_2020_agenda_agenda-2Dgnso-2Dcouncil-2D21may20-2Den.pdf&amp;d=DwMFaQ&amp;c=FmY1u3PJp6wrcrwll3mSVzgfkbPSS6sJms7xcl4I5cM&amp;r=1A9IIOkJia11FXDmJ1R4Jn7wGT4ExHiVuBF89mvNt_Q&amp;m=umEOjOKDSZnjAQwnq3RKvMtiIHfvtEUNweETLfngzjc&amp;s=eKDLaAeA9jsYHlk16m0dhuFxJFvdXpdh9Py1aR9R52o&amp;e="/>
              </a:rPr>
              <a:t>https://gnso.icann.org/sites/default/files/policy/2020/agenda/agenda-gnso-council-21may20-en.pdf [gnso.icann.org]</a:t>
            </a:r>
            <a:br>
              <a:rPr lang="en-GB" dirty="0">
                <a:solidFill>
                  <a:srgbClr val="000000"/>
                </a:solidFill>
                <a:latin typeface="-webkit-standard"/>
              </a:rPr>
            </a:br>
            <a:endParaRPr lang="en-GB" dirty="0">
              <a:solidFill>
                <a:srgbClr val="000000"/>
              </a:solidFill>
              <a:latin typeface="-webkit-standard"/>
            </a:endParaRPr>
          </a:p>
          <a:p>
            <a:r>
              <a:rPr lang="en-GB" dirty="0">
                <a:solidFill>
                  <a:srgbClr val="000000"/>
                </a:solidFill>
                <a:latin typeface="-webkit-standard"/>
              </a:rPr>
              <a:t>- Any Policy topic</a:t>
            </a:r>
          </a:p>
          <a:p>
            <a:r>
              <a:rPr lang="en-GB" dirty="0">
                <a:solidFill>
                  <a:srgbClr val="000000"/>
                </a:solidFill>
                <a:latin typeface="-webkit-standard"/>
              </a:rPr>
              <a:t>IV. Others</a:t>
            </a:r>
          </a:p>
          <a:p>
            <a:r>
              <a:rPr lang="en-GB" dirty="0">
                <a:solidFill>
                  <a:srgbClr val="000000"/>
                </a:solidFill>
                <a:latin typeface="-webkit-standard"/>
              </a:rPr>
              <a:t> - TBC</a:t>
            </a:r>
            <a:endParaRPr lang="en-GB" b="0" i="0" u="none" strike="noStrike" dirty="0">
              <a:solidFill>
                <a:srgbClr val="000000"/>
              </a:solidFill>
              <a:effectLst/>
              <a:latin typeface="-webkit-standard"/>
            </a:endParaRPr>
          </a:p>
        </p:txBody>
      </p:sp>
    </p:spTree>
    <p:extLst>
      <p:ext uri="{BB962C8B-B14F-4D97-AF65-F5344CB8AC3E}">
        <p14:creationId xmlns:p14="http://schemas.microsoft.com/office/powerpoint/2010/main" val="1463717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311" y="304800"/>
            <a:ext cx="8247931" cy="1243831"/>
          </a:xfrm>
        </p:spPr>
        <p:txBody>
          <a:bodyPr>
            <a:normAutofit/>
          </a:bodyPr>
          <a:lstStyle/>
          <a:p>
            <a:r>
              <a:rPr lang="en-US" dirty="0"/>
              <a:t>NCSG Policy Committee - Agenda</a:t>
            </a:r>
            <a:br>
              <a:rPr lang="en-US" dirty="0"/>
            </a:br>
            <a:endParaRPr lang="en-US" dirty="0"/>
          </a:p>
        </p:txBody>
      </p:sp>
      <p:sp>
        <p:nvSpPr>
          <p:cNvPr id="20" name="Text Placeholder 19">
            <a:extLst>
              <a:ext uri="{FF2B5EF4-FFF2-40B4-BE49-F238E27FC236}">
                <a16:creationId xmlns:a16="http://schemas.microsoft.com/office/drawing/2014/main" id="{B0A322AF-01EC-444F-AC12-4F7CD9499306}"/>
              </a:ext>
            </a:extLst>
          </p:cNvPr>
          <p:cNvSpPr>
            <a:spLocks noGrp="1"/>
          </p:cNvSpPr>
          <p:nvPr>
            <p:ph type="body" sz="quarter" idx="12"/>
          </p:nvPr>
        </p:nvSpPr>
        <p:spPr>
          <a:xfrm>
            <a:off x="7163927" y="6149415"/>
            <a:ext cx="1440812" cy="403785"/>
          </a:xfrm>
        </p:spPr>
        <p:txBody>
          <a:bodyPr/>
          <a:lstStyle/>
          <a:p>
            <a:r>
              <a:rPr lang="en-US" dirty="0"/>
              <a:t>19 May 2020</a:t>
            </a:r>
          </a:p>
        </p:txBody>
      </p:sp>
      <p:sp>
        <p:nvSpPr>
          <p:cNvPr id="3" name="Rectangle 2">
            <a:extLst>
              <a:ext uri="{FF2B5EF4-FFF2-40B4-BE49-F238E27FC236}">
                <a16:creationId xmlns:a16="http://schemas.microsoft.com/office/drawing/2014/main" id="{4F17EB6D-AE4E-6249-84CA-2B2149C682AD}"/>
              </a:ext>
            </a:extLst>
          </p:cNvPr>
          <p:cNvSpPr/>
          <p:nvPr/>
        </p:nvSpPr>
        <p:spPr>
          <a:xfrm>
            <a:off x="539261" y="1413258"/>
            <a:ext cx="7955981" cy="3416320"/>
          </a:xfrm>
          <a:prstGeom prst="rect">
            <a:avLst/>
          </a:prstGeom>
        </p:spPr>
        <p:txBody>
          <a:bodyPr wrap="square">
            <a:spAutoFit/>
          </a:bodyPr>
          <a:lstStyle/>
          <a:p>
            <a:pPr>
              <a:buFont typeface="Arial" panose="020B0604020202020204" pitchFamily="34" charset="0"/>
              <a:buChar char="•"/>
            </a:pPr>
            <a:r>
              <a:rPr lang="en-GB" dirty="0">
                <a:solidFill>
                  <a:srgbClr val="000000"/>
                </a:solidFill>
                <a:latin typeface="inherit"/>
              </a:rPr>
              <a:t>GNSO work prioritization: a continuation of discussion started in previous meetings. a new updated work plan will be shared. The workplan makes clear what prep work (from GNSO </a:t>
            </a:r>
            <a:r>
              <a:rPr lang="en-GB" dirty="0">
                <a:solidFill>
                  <a:srgbClr val="070706"/>
                </a:solidFill>
                <a:latin typeface="inherit"/>
              </a:rPr>
              <a:t>policy</a:t>
            </a:r>
            <a:r>
              <a:rPr lang="en-GB" dirty="0">
                <a:solidFill>
                  <a:srgbClr val="000000"/>
                </a:solidFill>
                <a:latin typeface="inherit"/>
              </a:rPr>
              <a:t> staff, GDD and council) is required and give some rough estimation what new activities can start. to summarize, no new PDP should start before there is enough bandwidth. The work plan will be shared shortly in council list.</a:t>
            </a:r>
          </a:p>
          <a:p>
            <a:pPr>
              <a:buFont typeface="Arial" panose="020B0604020202020204" pitchFamily="34" charset="0"/>
              <a:buChar char="•"/>
            </a:pPr>
            <a:endParaRPr lang="en-GB" dirty="0">
              <a:solidFill>
                <a:srgbClr val="000000"/>
              </a:solidFill>
              <a:latin typeface="-webkit-standard"/>
            </a:endParaRPr>
          </a:p>
          <a:p>
            <a:pPr>
              <a:buFont typeface="Arial" panose="020B0604020202020204" pitchFamily="34" charset="0"/>
              <a:buChar char="•"/>
            </a:pPr>
            <a:r>
              <a:rPr lang="en-GB" dirty="0">
                <a:solidFill>
                  <a:srgbClr val="000000"/>
                </a:solidFill>
                <a:latin typeface="inherit"/>
              </a:rPr>
              <a:t>Draft letter on implementation concern on EPDP phase 1 rec #7: we have a draft letter to respond to board letter on rec #7 and thick who transition </a:t>
            </a:r>
            <a:r>
              <a:rPr lang="en-GB" dirty="0">
                <a:solidFill>
                  <a:srgbClr val="070706"/>
                </a:solidFill>
                <a:latin typeface="inherit"/>
              </a:rPr>
              <a:t>policy</a:t>
            </a:r>
            <a:r>
              <a:rPr lang="en-GB" dirty="0">
                <a:solidFill>
                  <a:srgbClr val="000000"/>
                </a:solidFill>
                <a:latin typeface="inherit"/>
              </a:rPr>
              <a:t>. As you can see in council list, we have already some suggested edits and disagreements.  I will be leading the discussion during council meeting and so I won't be able to speak on behalf of NCSG. </a:t>
            </a:r>
            <a:endParaRPr lang="en-GB" b="0" i="0" u="none" strike="noStrike" dirty="0">
              <a:solidFill>
                <a:srgbClr val="000000"/>
              </a:solidFill>
              <a:effectLst/>
              <a:latin typeface="-webkit-standard"/>
            </a:endParaRPr>
          </a:p>
        </p:txBody>
      </p:sp>
    </p:spTree>
    <p:extLst>
      <p:ext uri="{BB962C8B-B14F-4D97-AF65-F5344CB8AC3E}">
        <p14:creationId xmlns:p14="http://schemas.microsoft.com/office/powerpoint/2010/main" val="447539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311" y="304800"/>
            <a:ext cx="8247931" cy="1243831"/>
          </a:xfrm>
        </p:spPr>
        <p:txBody>
          <a:bodyPr>
            <a:normAutofit/>
          </a:bodyPr>
          <a:lstStyle/>
          <a:p>
            <a:r>
              <a:rPr lang="en-US" dirty="0"/>
              <a:t>NCSG Policy Committee - Agenda</a:t>
            </a:r>
            <a:br>
              <a:rPr lang="en-US" dirty="0"/>
            </a:br>
            <a:endParaRPr lang="en-US" dirty="0"/>
          </a:p>
        </p:txBody>
      </p:sp>
      <p:sp>
        <p:nvSpPr>
          <p:cNvPr id="20" name="Text Placeholder 19">
            <a:extLst>
              <a:ext uri="{FF2B5EF4-FFF2-40B4-BE49-F238E27FC236}">
                <a16:creationId xmlns:a16="http://schemas.microsoft.com/office/drawing/2014/main" id="{B0A322AF-01EC-444F-AC12-4F7CD9499306}"/>
              </a:ext>
            </a:extLst>
          </p:cNvPr>
          <p:cNvSpPr>
            <a:spLocks noGrp="1"/>
          </p:cNvSpPr>
          <p:nvPr>
            <p:ph type="body" sz="quarter" idx="12"/>
          </p:nvPr>
        </p:nvSpPr>
        <p:spPr>
          <a:xfrm>
            <a:off x="7163927" y="6149415"/>
            <a:ext cx="1440812" cy="403785"/>
          </a:xfrm>
        </p:spPr>
        <p:txBody>
          <a:bodyPr/>
          <a:lstStyle/>
          <a:p>
            <a:r>
              <a:rPr lang="en-US" dirty="0"/>
              <a:t>19 May 2020</a:t>
            </a:r>
          </a:p>
        </p:txBody>
      </p:sp>
      <p:sp>
        <p:nvSpPr>
          <p:cNvPr id="3" name="Rectangle 2">
            <a:extLst>
              <a:ext uri="{FF2B5EF4-FFF2-40B4-BE49-F238E27FC236}">
                <a16:creationId xmlns:a16="http://schemas.microsoft.com/office/drawing/2014/main" id="{4F17EB6D-AE4E-6249-84CA-2B2149C682AD}"/>
              </a:ext>
            </a:extLst>
          </p:cNvPr>
          <p:cNvSpPr/>
          <p:nvPr/>
        </p:nvSpPr>
        <p:spPr>
          <a:xfrm>
            <a:off x="393285" y="1120181"/>
            <a:ext cx="7955981" cy="4247317"/>
          </a:xfrm>
          <a:prstGeom prst="rect">
            <a:avLst/>
          </a:prstGeom>
        </p:spPr>
        <p:txBody>
          <a:bodyPr wrap="square">
            <a:spAutoFit/>
          </a:bodyPr>
          <a:lstStyle/>
          <a:p>
            <a:endParaRPr lang="en-GB" dirty="0">
              <a:solidFill>
                <a:srgbClr val="000000"/>
              </a:solidFill>
              <a:latin typeface="-webkit-standard"/>
            </a:endParaRPr>
          </a:p>
          <a:p>
            <a:pPr>
              <a:buFont typeface="Arial" panose="020B0604020202020204" pitchFamily="34" charset="0"/>
              <a:buChar char="•"/>
            </a:pPr>
            <a:r>
              <a:rPr lang="en-GB" dirty="0">
                <a:solidFill>
                  <a:srgbClr val="000000"/>
                </a:solidFill>
                <a:latin typeface="-webkit-standard"/>
              </a:rPr>
              <a:t>EPDP phase 2 update: I will give an update on EPDP phase 2 work and council will discuss on how to deal with the topics from priority 2 (legal vs natural and accuracy) since there is pressure from some groups to have them covered in phase 2 even it will delay the publication of final report. this is a critical discussion on how to manage current EPDP phase and next steps for related topics which to some extent linked to the discussion on GNSO work plan. Personally, I am concerned about the idea of a phase 3.</a:t>
            </a:r>
          </a:p>
          <a:p>
            <a:endParaRPr lang="en-GB" dirty="0">
              <a:solidFill>
                <a:srgbClr val="000000"/>
              </a:solidFill>
              <a:latin typeface="-webkit-standard"/>
            </a:endParaRPr>
          </a:p>
          <a:p>
            <a:pPr>
              <a:buFont typeface="Arial" panose="020B0604020202020204" pitchFamily="34" charset="0"/>
              <a:buChar char="•"/>
            </a:pPr>
            <a:r>
              <a:rPr lang="en-GB" dirty="0">
                <a:solidFill>
                  <a:srgbClr val="000000"/>
                </a:solidFill>
                <a:latin typeface="-webkit-standard"/>
              </a:rPr>
              <a:t>New gTLD </a:t>
            </a:r>
            <a:r>
              <a:rPr lang="en-GB" dirty="0" err="1">
                <a:solidFill>
                  <a:srgbClr val="000000"/>
                </a:solidFill>
                <a:latin typeface="-webkit-standard"/>
              </a:rPr>
              <a:t>subpro</a:t>
            </a:r>
            <a:r>
              <a:rPr lang="en-GB" dirty="0">
                <a:solidFill>
                  <a:srgbClr val="000000"/>
                </a:solidFill>
                <a:latin typeface="-webkit-standard"/>
              </a:rPr>
              <a:t> and DNS abuse: this is to discuss the letter from </a:t>
            </a:r>
            <a:r>
              <a:rPr lang="en-GB" dirty="0" err="1">
                <a:solidFill>
                  <a:srgbClr val="000000"/>
                </a:solidFill>
                <a:latin typeface="-webkit-standard"/>
              </a:rPr>
              <a:t>subpro</a:t>
            </a:r>
            <a:r>
              <a:rPr lang="en-GB" dirty="0">
                <a:solidFill>
                  <a:srgbClr val="000000"/>
                </a:solidFill>
                <a:latin typeface="-webkit-standard"/>
              </a:rPr>
              <a:t> co-chairs regarding the topic of DNS abuse coming as recommendation from CCT-RT. The council needs to discuss how to deal with this topic in more holistic approach. There are some ideas and proposals on how to do that. We need to understand the context of DNS abuse discussion and how the current situation with covid19 is used to put pressure e.g. ICANN68 will likely have a DNS abuse plenary session.</a:t>
            </a:r>
          </a:p>
        </p:txBody>
      </p:sp>
    </p:spTree>
    <p:extLst>
      <p:ext uri="{BB962C8B-B14F-4D97-AF65-F5344CB8AC3E}">
        <p14:creationId xmlns:p14="http://schemas.microsoft.com/office/powerpoint/2010/main" val="1106581902"/>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03" id="{25F30A39-2A92-A44F-98FA-98CF214EB677}" vid="{888A986F-3FA9-E640-A814-3FB80A0A7F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13785</TotalTime>
  <Words>473</Words>
  <Application>Microsoft Macintosh PowerPoint</Application>
  <PresentationFormat>On-screen Show (4:3)</PresentationFormat>
  <Paragraphs>24</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-webkit-standard</vt:lpstr>
      <vt:lpstr>Arial</vt:lpstr>
      <vt:lpstr>Calibri</vt:lpstr>
      <vt:lpstr>inherit</vt:lpstr>
      <vt:lpstr>Wingdings</vt:lpstr>
      <vt:lpstr>ICANNPPT_Arial_4x3_June 2017_potx</vt:lpstr>
      <vt:lpstr>NCSG Policy Committee - Agenda </vt:lpstr>
      <vt:lpstr>NCSG Policy Committee - Agenda </vt:lpstr>
      <vt:lpstr>NCSG Policy Committee - Agenda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NCSG Open Meeting </dc:title>
  <dc:creator>Microsoft Office User</dc:creator>
  <cp:lastModifiedBy>Microsoft Office User</cp:lastModifiedBy>
  <cp:revision>18</cp:revision>
  <cp:lastPrinted>2018-03-02T16:33:35Z</cp:lastPrinted>
  <dcterms:created xsi:type="dcterms:W3CDTF">2020-03-09T15:29:43Z</dcterms:created>
  <dcterms:modified xsi:type="dcterms:W3CDTF">2020-05-19T11:27:01Z</dcterms:modified>
</cp:coreProperties>
</file>