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20"/>
  </p:notesMasterIdLst>
  <p:handoutMasterIdLst>
    <p:handoutMasterId r:id="rId21"/>
  </p:handoutMasterIdLst>
  <p:sldIdLst>
    <p:sldId id="268" r:id="rId2"/>
    <p:sldId id="27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BDC3"/>
    <a:srgbClr val="067179"/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45" autoAdjust="0"/>
  </p:normalViewPr>
  <p:slideViewPr>
    <p:cSldViewPr snapToGrid="0">
      <p:cViewPr>
        <p:scale>
          <a:sx n="71" d="100"/>
          <a:sy n="71" d="100"/>
        </p:scale>
        <p:origin x="-2504" y="-888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431800" y="0"/>
            <a:ext cx="939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8" name="Picture 7" descr="ICANN_TagTop_WG_RGB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9" name="Picture 18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17 at 4.43.31 P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900" y="-1"/>
            <a:ext cx="9232900" cy="761128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96680" y="6375953"/>
            <a:ext cx="1118583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b="1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015934" y="6239024"/>
            <a:ext cx="7103515" cy="1520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170" y="88900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CANN_Watermark_G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22" name="Picture 21" descr="ICANN_Logo_B_RGB.png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3" name="Picture 22" descr="Singapore49_Logo_fullSize_300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734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3516968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71500" y="1409700"/>
            <a:ext cx="2343150" cy="43815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240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Insert Text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3429000" y="1371600"/>
            <a:ext cx="4371975" cy="44196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5" name="Picture 24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6" name="Picture 25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1739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16" name="Picture 15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19" name="Picture 18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23" name="Picture 22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email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1" name="Picture 10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9" name="Picture 8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0" name="Picture 9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6" name="Picture 1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7" r:id="rId11"/>
    <p:sldLayoutId id="2147483708" r:id="rId12"/>
    <p:sldLayoutId id="2147483709" r:id="rId13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581" y="584200"/>
            <a:ext cx="142540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2.2. Dot-less domains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Dotless</a:t>
            </a:r>
            <a:r>
              <a:rPr lang="en-US" dirty="0" smtClean="0"/>
              <a:t> domain would be just that, a domain without at TLD extension</a:t>
            </a:r>
          </a:p>
          <a:p>
            <a:r>
              <a:rPr lang="en-US" i="1" dirty="0"/>
              <a:t>“SSAC stated that </a:t>
            </a:r>
            <a:r>
              <a:rPr lang="en-US" i="1" dirty="0" err="1"/>
              <a:t>dotless</a:t>
            </a:r>
            <a:r>
              <a:rPr lang="en-US" i="1" dirty="0"/>
              <a:t> domains would not be universally reachable and recommended strongly against their use” </a:t>
            </a:r>
            <a:r>
              <a:rPr lang="en-US" dirty="0" smtClean="0"/>
              <a:t>SAC053</a:t>
            </a:r>
          </a:p>
          <a:p>
            <a:r>
              <a:rPr lang="en-US" i="1" dirty="0"/>
              <a:t>“</a:t>
            </a:r>
            <a:r>
              <a:rPr lang="en-US" i="1" dirty="0" err="1"/>
              <a:t>Dotless</a:t>
            </a:r>
            <a:r>
              <a:rPr lang="en-US" i="1" dirty="0"/>
              <a:t> Domains Considered </a:t>
            </a:r>
            <a:r>
              <a:rPr lang="en-US" i="1" dirty="0" smtClean="0"/>
              <a:t>Harmful” </a:t>
            </a:r>
            <a:r>
              <a:rPr lang="en-US" dirty="0" smtClean="0"/>
              <a:t>IAB</a:t>
            </a:r>
          </a:p>
          <a:p>
            <a:r>
              <a:rPr lang="en-US" dirty="0" err="1" smtClean="0"/>
              <a:t>Dotless</a:t>
            </a:r>
            <a:r>
              <a:rPr lang="en-US" dirty="0" smtClean="0"/>
              <a:t> domains are how ARPANET nodes were configured before the DNS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232103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 Tor "Domains"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Tor is not actually a DNS</a:t>
            </a:r>
          </a:p>
          <a:p>
            <a:r>
              <a:rPr lang="en-US" dirty="0" smtClean="0"/>
              <a:t>Tor unique site identifiers are called “domains” but they cannot be reached in the DNS</a:t>
            </a:r>
          </a:p>
          <a:p>
            <a:r>
              <a:rPr lang="en-US" dirty="0" smtClean="0"/>
              <a:t>Also called </a:t>
            </a:r>
            <a:r>
              <a:rPr lang="en-US" i="1" dirty="0"/>
              <a:t>hidden services </a:t>
            </a:r>
            <a:r>
              <a:rPr lang="en-US" dirty="0"/>
              <a:t>these hostnames (like: </a:t>
            </a:r>
            <a:r>
              <a:rPr lang="en-US" dirty="0" smtClean="0"/>
              <a:t>duskgytldkxiuqc6.onion) can only be reached with the Tor browser</a:t>
            </a:r>
          </a:p>
          <a:p>
            <a:r>
              <a:rPr lang="en-US" dirty="0" smtClean="0"/>
              <a:t>Operates more like early “</a:t>
            </a:r>
            <a:r>
              <a:rPr lang="en-US" dirty="0" err="1" smtClean="0"/>
              <a:t>hostfile</a:t>
            </a:r>
            <a:r>
              <a:rPr lang="en-US" dirty="0" smtClean="0"/>
              <a:t>” 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19351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 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Tor not primarily for naming</a:t>
            </a:r>
          </a:p>
          <a:p>
            <a:r>
              <a:rPr lang="en-US" dirty="0" smtClean="0"/>
              <a:t>Tor adds layers of routing to obscure traffic origin, path, and destination</a:t>
            </a:r>
          </a:p>
          <a:p>
            <a:r>
              <a:rPr lang="en-US" dirty="0" smtClean="0"/>
              <a:t>Tor also drops or blocks data typical in normal DNS</a:t>
            </a:r>
          </a:p>
          <a:p>
            <a:r>
              <a:rPr lang="en-US" dirty="0" smtClean="0"/>
              <a:t>In essence, Tor functions </a:t>
            </a:r>
            <a:r>
              <a:rPr lang="en-US" i="1" dirty="0" smtClean="0"/>
              <a:t>counter</a:t>
            </a:r>
            <a:r>
              <a:rPr lang="en-US" dirty="0" smtClean="0"/>
              <a:t> to common Internet logic by taking longer routes and not caching – thus providing a higher degree of anonymity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998578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Tor Routing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Internet uses the best short path by design</a:t>
            </a:r>
          </a:p>
          <a:p>
            <a:endParaRPr lang="en-US" dirty="0"/>
          </a:p>
          <a:p>
            <a:r>
              <a:rPr lang="en-US" dirty="0" smtClean="0"/>
              <a:t>Tor adds nodes to routing obscuring the path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/>
      </p:sp>
      <p:pic>
        <p:nvPicPr>
          <p:cNvPr id="5" name="Picture 2" descr="http://www.iusmentis.com/society/privacy/remailers/onionrouting/onionroutingfig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200"/>
            <a:ext cx="5114729" cy="44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6323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Is Tor just for criminals?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Hardly. While recent controversies about </a:t>
            </a:r>
            <a:r>
              <a:rPr lang="en-US" dirty="0" err="1" smtClean="0"/>
              <a:t>SilkRoad</a:t>
            </a:r>
            <a:r>
              <a:rPr lang="en-US" dirty="0" smtClean="0"/>
              <a:t> and other Dark Markets on Tor have captured media attention this does not reflect the Tor community and its user base. Crime is a problem in the DNS too, as we know.</a:t>
            </a:r>
          </a:p>
          <a:p>
            <a:r>
              <a:rPr lang="en-US" dirty="0" smtClean="0"/>
              <a:t>Tor is used by activists, journalists, stalking victims, law enforcement and anyone wishing to preserve their anonymity.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76110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Tor is software </a:t>
            </a:r>
            <a:r>
              <a:rPr lang="en-US" i="1" dirty="0" smtClean="0"/>
              <a:t>and</a:t>
            </a:r>
            <a:r>
              <a:rPr lang="en-US" dirty="0" smtClean="0"/>
              <a:t> a community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The Tor Project (torproject.org) maintains the open-source software and the network</a:t>
            </a:r>
          </a:p>
          <a:p>
            <a:r>
              <a:rPr lang="en-US" dirty="0" smtClean="0"/>
              <a:t>Donation/Volunteer driven</a:t>
            </a:r>
          </a:p>
          <a:p>
            <a:r>
              <a:rPr lang="en-US" dirty="0" smtClean="0"/>
              <a:t>Not intended to replace DNS</a:t>
            </a:r>
            <a:endParaRPr lang="en-US" dirty="0"/>
          </a:p>
        </p:txBody>
      </p:sp>
      <p:pic>
        <p:nvPicPr>
          <p:cNvPr id="2050" name="Picture 2" descr="https://encrypted-tbn1.gstatic.com/images?q=tbn:ANd9GcRV1q2n_GKNOAGJb2iBnCrP6jzzyOn1QbejLSlc6LIn9yJ57FLZ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43000"/>
            <a:ext cx="3124200" cy="459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87189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5.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Consumer </a:t>
            </a:r>
            <a:r>
              <a:rPr lang="en-US" dirty="0" smtClean="0"/>
              <a:t>Confusion</a:t>
            </a:r>
          </a:p>
          <a:p>
            <a:r>
              <a:rPr lang="en-US" dirty="0" smtClean="0"/>
              <a:t>Collisions</a:t>
            </a:r>
          </a:p>
          <a:p>
            <a:r>
              <a:rPr lang="en-US" dirty="0"/>
              <a:t>Legal </a:t>
            </a:r>
            <a:r>
              <a:rPr lang="en-US" dirty="0" smtClean="0"/>
              <a:t>Issues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Governance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046895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Strength or Weakness? of Alternate Systems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No costs for domains (sometimes)</a:t>
            </a:r>
          </a:p>
          <a:p>
            <a:r>
              <a:rPr lang="en-US" dirty="0" smtClean="0"/>
              <a:t>No owner records (sometimes)</a:t>
            </a:r>
          </a:p>
          <a:p>
            <a:r>
              <a:rPr lang="en-US" dirty="0" smtClean="0"/>
              <a:t>No accountability?</a:t>
            </a:r>
          </a:p>
          <a:p>
            <a:r>
              <a:rPr lang="en-US" dirty="0" smtClean="0"/>
              <a:t>No resiliency?</a:t>
            </a:r>
          </a:p>
          <a:p>
            <a:r>
              <a:rPr lang="en-US" dirty="0" smtClean="0"/>
              <a:t>No security?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600813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 smtClean="0"/>
              <a:t>Discussion: Can </a:t>
            </a:r>
            <a:r>
              <a:rPr lang="en-US" sz="2800" dirty="0"/>
              <a:t>ICANN Mandate a Unique Root?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Really </a:t>
            </a:r>
            <a:r>
              <a:rPr lang="en-US" i="1" dirty="0" smtClean="0"/>
              <a:t>One World One Internet?</a:t>
            </a:r>
          </a:p>
          <a:p>
            <a:r>
              <a:rPr lang="en-US" dirty="0" smtClean="0"/>
              <a:t>Can alternate systems be stopped?</a:t>
            </a:r>
          </a:p>
          <a:p>
            <a:r>
              <a:rPr lang="en-US" dirty="0" smtClean="0"/>
              <a:t>Are alternate systems innovation or imitation?</a:t>
            </a:r>
          </a:p>
          <a:p>
            <a:r>
              <a:rPr lang="en-US" dirty="0" smtClean="0"/>
              <a:t>Will domains even matter in 10 years?</a:t>
            </a:r>
          </a:p>
          <a:p>
            <a:r>
              <a:rPr lang="en-US" dirty="0" smtClean="0"/>
              <a:t>Your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022131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/>
          <p:cNvSpPr txBox="1">
            <a:spLocks/>
          </p:cNvSpPr>
          <p:nvPr/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15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October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+mj-lt"/>
                <a:ea typeface="+mj-ea"/>
                <a:cs typeface="+mj-cs"/>
                <a:sym typeface="DINOT-Light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5pPr>
            <a:lvl6pPr marL="192024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6pPr>
            <a:lvl7pPr marL="384048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7pPr>
            <a:lvl8pPr marL="576072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8pPr>
            <a:lvl9pPr marL="768096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9pPr>
          </a:lstStyle>
          <a:p>
            <a:r>
              <a:rPr lang="en-US" sz="4800" dirty="0">
                <a:solidFill>
                  <a:schemeClr val="bg1"/>
                </a:solidFill>
              </a:rPr>
              <a:t>Alternate and Innovative </a:t>
            </a:r>
            <a:r>
              <a:rPr lang="en-US" sz="4800" dirty="0" smtClean="0">
                <a:solidFill>
                  <a:schemeClr val="bg1"/>
                </a:solidFill>
              </a:rPr>
              <a:t>DNS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sz="2200" b="1" dirty="0">
                <a:solidFill>
                  <a:srgbClr val="FFFFFF"/>
                </a:solidFill>
              </a:rPr>
              <a:t>Evan </a:t>
            </a:r>
            <a:r>
              <a:rPr lang="en-US" sz="2200" b="1" dirty="0" smtClean="0">
                <a:solidFill>
                  <a:srgbClr val="FFFFFF"/>
                </a:solidFill>
              </a:rPr>
              <a:t>Leibovitch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ALAC, NARALO Secretary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At-Large Policy Roundtable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566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pPr marL="133350" indent="0">
              <a:buNone/>
            </a:pPr>
            <a:r>
              <a:rPr lang="en-US" dirty="0"/>
              <a:t>1. Introduction/overview (Garth Bruen)</a:t>
            </a:r>
          </a:p>
          <a:p>
            <a:pPr marL="133350" indent="0">
              <a:buNone/>
            </a:pPr>
            <a:r>
              <a:rPr lang="en-US" dirty="0" smtClean="0"/>
              <a:t>	1.1</a:t>
            </a:r>
            <a:r>
              <a:rPr lang="en-US" dirty="0"/>
              <a:t>. To DNS or not to DNS?</a:t>
            </a:r>
          </a:p>
          <a:p>
            <a:pPr marL="133350" indent="0">
              <a:buNone/>
            </a:pPr>
            <a:r>
              <a:rPr lang="en-US" dirty="0" smtClean="0"/>
              <a:t>	1.2</a:t>
            </a:r>
            <a:r>
              <a:rPr lang="en-US" dirty="0"/>
              <a:t>. What is the policy?</a:t>
            </a:r>
          </a:p>
          <a:p>
            <a:pPr marL="133350" indent="0">
              <a:buNone/>
            </a:pPr>
            <a:r>
              <a:rPr lang="en-US" dirty="0" smtClean="0"/>
              <a:t>	1.3</a:t>
            </a:r>
            <a:r>
              <a:rPr lang="en-US" dirty="0"/>
              <a:t>. News on Tor, </a:t>
            </a:r>
            <a:r>
              <a:rPr lang="en-US" dirty="0" err="1"/>
              <a:t>BitCoin</a:t>
            </a:r>
            <a:r>
              <a:rPr lang="en-US" dirty="0"/>
              <a:t>, etc. </a:t>
            </a:r>
          </a:p>
          <a:p>
            <a:pPr marL="133350" indent="0">
              <a:buNone/>
            </a:pPr>
            <a:r>
              <a:rPr lang="en-US" dirty="0"/>
              <a:t>2. </a:t>
            </a:r>
            <a:r>
              <a:rPr lang="en-US" dirty="0" err="1"/>
              <a:t>Frogans</a:t>
            </a:r>
            <a:r>
              <a:rPr lang="en-US" dirty="0"/>
              <a:t> </a:t>
            </a:r>
            <a:r>
              <a:rPr lang="en-US" dirty="0" smtClean="0"/>
              <a:t>(Tom </a:t>
            </a:r>
            <a:r>
              <a:rPr lang="en-US" dirty="0"/>
              <a:t>Mackenzie - OP3FT) </a:t>
            </a:r>
            <a:endParaRPr lang="en-US" dirty="0" smtClean="0"/>
          </a:p>
          <a:p>
            <a:pPr marL="133350" indent="0">
              <a:buNone/>
            </a:pPr>
            <a:r>
              <a:rPr lang="en-US" dirty="0"/>
              <a:t>	</a:t>
            </a:r>
            <a:r>
              <a:rPr lang="en-US" dirty="0" smtClean="0"/>
              <a:t>2.1</a:t>
            </a:r>
            <a:r>
              <a:rPr lang="en-US" dirty="0"/>
              <a:t>. </a:t>
            </a:r>
            <a:r>
              <a:rPr lang="en-US" dirty="0" err="1"/>
              <a:t>Frogans</a:t>
            </a:r>
            <a:r>
              <a:rPr lang="en-US" dirty="0"/>
              <a:t> technology Presentation</a:t>
            </a:r>
          </a:p>
          <a:p>
            <a:pPr marL="133350" indent="0">
              <a:buNone/>
            </a:pPr>
            <a:r>
              <a:rPr lang="en-US" dirty="0" smtClean="0"/>
              <a:t>3</a:t>
            </a:r>
            <a:r>
              <a:rPr lang="en-US" dirty="0"/>
              <a:t>. Second-level Domains (Ken Hansen - co.com) </a:t>
            </a:r>
            <a:endParaRPr lang="en-US" dirty="0" smtClean="0"/>
          </a:p>
          <a:p>
            <a:pPr marL="133350" indent="0">
              <a:buNone/>
            </a:pPr>
            <a:r>
              <a:rPr lang="en-US" dirty="0"/>
              <a:t>	</a:t>
            </a:r>
            <a:r>
              <a:rPr lang="en-US" dirty="0" smtClean="0"/>
              <a:t>3.1</a:t>
            </a:r>
            <a:r>
              <a:rPr lang="en-US" dirty="0"/>
              <a:t>. What do they offer the consumer?</a:t>
            </a:r>
          </a:p>
          <a:p>
            <a:pPr marL="133350" indent="0">
              <a:buNone/>
            </a:pPr>
            <a:r>
              <a:rPr lang="en-US" dirty="0" smtClean="0"/>
              <a:t>	3.2</a:t>
            </a:r>
            <a:r>
              <a:rPr lang="en-US" dirty="0"/>
              <a:t>. How are abuses and disputes addressed?</a:t>
            </a:r>
          </a:p>
          <a:p>
            <a:pPr marL="133350" indent="0">
              <a:buNone/>
            </a:pPr>
            <a:r>
              <a:rPr lang="en-US" dirty="0" smtClean="0"/>
              <a:t>4</a:t>
            </a:r>
            <a:r>
              <a:rPr lang="en-US" dirty="0"/>
              <a:t>. Discussion and questions</a:t>
            </a:r>
          </a:p>
          <a:p>
            <a:pPr marL="1333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7769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6296026" cy="609600"/>
          </a:xfrm>
        </p:spPr>
        <p:txBody>
          <a:bodyPr/>
          <a:lstStyle/>
          <a:p>
            <a:r>
              <a:rPr lang="en-US" sz="2800" dirty="0"/>
              <a:t>The DNS is not the Whole Internet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71501" y="1409700"/>
            <a:ext cx="2838450" cy="43815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Domain system occupies a small part the Net</a:t>
            </a:r>
          </a:p>
          <a:p>
            <a:r>
              <a:rPr lang="en-US" dirty="0"/>
              <a:t>Domains with content hold an even smaller portion</a:t>
            </a:r>
          </a:p>
          <a:p>
            <a:r>
              <a:rPr lang="en-US" dirty="0"/>
              <a:t>What else is “out there?”</a:t>
            </a:r>
          </a:p>
          <a:p>
            <a:pPr marL="133350" indent="0">
              <a:buNone/>
            </a:pPr>
            <a:endParaRPr lang="en-US" dirty="0"/>
          </a:p>
        </p:txBody>
      </p:sp>
      <p:pic>
        <p:nvPicPr>
          <p:cNvPr id="4" name="Picture 2" descr="C:\Users\gbruen\Desktop\d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00" y="1885950"/>
            <a:ext cx="3506932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222428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Not specifically the Web as we know it…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Other structures/Alternate Roots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Dot-less domains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Tor “Domains”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Peer-to-Peer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DNS Sub-Structures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New gTLD Innovation</a:t>
            </a:r>
          </a:p>
          <a:p>
            <a:pPr marL="13335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8720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Important Questions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Where </a:t>
            </a:r>
            <a:r>
              <a:rPr lang="en-US" dirty="0"/>
              <a:t>does ICANN come in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does the consumer navigate?</a:t>
            </a:r>
          </a:p>
          <a:p>
            <a:r>
              <a:rPr lang="en-US" dirty="0" smtClean="0"/>
              <a:t>Are alternate structures simply innovations to be embraced? </a:t>
            </a:r>
          </a:p>
          <a:p>
            <a:r>
              <a:rPr lang="en-US" dirty="0" smtClean="0"/>
              <a:t>Do all non-Top Level structures fall under ICANN in the context of the IANA transition?</a:t>
            </a:r>
          </a:p>
          <a:p>
            <a:r>
              <a:rPr lang="en-US" dirty="0" smtClean="0"/>
              <a:t>Will other countries/regions split from the single root? (They already have)</a:t>
            </a:r>
          </a:p>
          <a:p>
            <a:r>
              <a:rPr lang="en-US" dirty="0" smtClean="0"/>
              <a:t>Will domains even matter eventually?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901541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Extra Reference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97941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2.1. Other structures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More than 400 non-ICANN TLDs exist</a:t>
            </a:r>
          </a:p>
          <a:p>
            <a:r>
              <a:rPr lang="en-US" dirty="0" err="1"/>
              <a:t>Cesidian</a:t>
            </a:r>
            <a:r>
              <a:rPr lang="en-US" dirty="0"/>
              <a:t> </a:t>
            </a:r>
            <a:r>
              <a:rPr lang="en-US" dirty="0" smtClean="0"/>
              <a:t>Root (100+ TLDs)</a:t>
            </a:r>
          </a:p>
          <a:p>
            <a:r>
              <a:rPr lang="en-US" dirty="0" err="1" smtClean="0"/>
              <a:t>Space.Name</a:t>
            </a:r>
            <a:r>
              <a:rPr lang="en-US" dirty="0" smtClean="0"/>
              <a:t> </a:t>
            </a:r>
            <a:r>
              <a:rPr lang="en-US" dirty="0"/>
              <a:t>(sued ICANN)</a:t>
            </a:r>
            <a:endParaRPr lang="en-US" dirty="0" smtClean="0"/>
          </a:p>
          <a:p>
            <a:r>
              <a:rPr lang="en-US" dirty="0" smtClean="0"/>
              <a:t>new.net (considered “malware”)</a:t>
            </a:r>
          </a:p>
          <a:p>
            <a:r>
              <a:rPr lang="en-US" dirty="0" smtClean="0"/>
              <a:t>Several smaller </a:t>
            </a:r>
            <a:r>
              <a:rPr lang="en-US" dirty="0"/>
              <a:t>ones (New-Nations, </a:t>
            </a:r>
            <a:r>
              <a:rPr lang="en-US" dirty="0" err="1"/>
              <a:t>OpenNIC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defunct (</a:t>
            </a:r>
            <a:r>
              <a:rPr lang="en-US" dirty="0" err="1" smtClean="0"/>
              <a:t>eDNS</a:t>
            </a:r>
            <a:r>
              <a:rPr lang="en-US" dirty="0"/>
              <a:t>, </a:t>
            </a:r>
            <a:r>
              <a:rPr lang="en-US" dirty="0" err="1" smtClean="0"/>
              <a:t>Iperdome</a:t>
            </a:r>
            <a:r>
              <a:rPr lang="en-US" dirty="0"/>
              <a:t>, </a:t>
            </a:r>
            <a:r>
              <a:rPr lang="en-US" dirty="0" err="1" smtClean="0"/>
              <a:t>AlterNIC</a:t>
            </a:r>
            <a:r>
              <a:rPr lang="en-US" dirty="0"/>
              <a:t>, Open RSC)</a:t>
            </a:r>
          </a:p>
        </p:txBody>
      </p:sp>
    </p:spTree>
    <p:extLst>
      <p:ext uri="{BB962C8B-B14F-4D97-AF65-F5344CB8AC3E}">
        <p14:creationId xmlns:p14="http://schemas.microsoft.com/office/powerpoint/2010/main" val="29501169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Why Alternate DNS? Different Reasons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133350" indent="0">
              <a:buNone/>
            </a:pPr>
            <a:r>
              <a:rPr lang="en-US" b="1" dirty="0"/>
              <a:t>.SPACE </a:t>
            </a:r>
            <a:r>
              <a:rPr lang="en-US" dirty="0"/>
              <a:t>- Competition. </a:t>
            </a:r>
            <a:r>
              <a:rPr lang="en-US" dirty="0" smtClean="0"/>
              <a:t>For </a:t>
            </a:r>
            <a:r>
              <a:rPr lang="en-US" dirty="0"/>
              <a:t>consumers who feel restricted by </a:t>
            </a:r>
            <a:r>
              <a:rPr lang="en-US" dirty="0" smtClean="0"/>
              <a:t>ICANN</a:t>
            </a:r>
            <a:endParaRPr lang="en-US" dirty="0"/>
          </a:p>
          <a:p>
            <a:pPr marL="133350" indent="0">
              <a:buNone/>
            </a:pPr>
            <a:r>
              <a:rPr lang="en-US" b="1" dirty="0"/>
              <a:t>.CESIDIO </a:t>
            </a:r>
            <a:r>
              <a:rPr lang="en-US" dirty="0"/>
              <a:t>- Political </a:t>
            </a:r>
            <a:r>
              <a:rPr lang="en-US" dirty="0" smtClean="0"/>
              <a:t>Independence. Under </a:t>
            </a:r>
            <a:r>
              <a:rPr lang="en-US" dirty="0"/>
              <a:t>the “authority” of a non-existent </a:t>
            </a:r>
            <a:r>
              <a:rPr lang="en-US" dirty="0" smtClean="0"/>
              <a:t>country</a:t>
            </a:r>
            <a:endParaRPr lang="en-US" dirty="0"/>
          </a:p>
          <a:p>
            <a:pPr marL="133350" indent="0">
              <a:buNone/>
            </a:pPr>
            <a:r>
              <a:rPr lang="en-US" b="1" dirty="0"/>
              <a:t>.BIT </a:t>
            </a:r>
            <a:r>
              <a:rPr lang="en-US" dirty="0"/>
              <a:t>- Economic. </a:t>
            </a:r>
            <a:r>
              <a:rPr lang="en-US" dirty="0" smtClean="0"/>
              <a:t>Used </a:t>
            </a:r>
            <a:r>
              <a:rPr lang="en-US" dirty="0"/>
              <a:t>in the </a:t>
            </a:r>
            <a:r>
              <a:rPr lang="en-US" dirty="0" err="1"/>
              <a:t>BitCoin</a:t>
            </a:r>
            <a:r>
              <a:rPr lang="en-US" dirty="0"/>
              <a:t> payment </a:t>
            </a:r>
            <a:r>
              <a:rPr lang="en-US" dirty="0" smtClean="0"/>
              <a:t>architecture</a:t>
            </a:r>
            <a:endParaRPr lang="en-US" dirty="0"/>
          </a:p>
          <a:p>
            <a:pPr marL="133350" indent="0">
              <a:buNone/>
            </a:pPr>
            <a:r>
              <a:rPr lang="en-US" b="1" dirty="0"/>
              <a:t>.JAQ </a:t>
            </a:r>
            <a:r>
              <a:rPr lang="en-US" dirty="0"/>
              <a:t>- Protest. </a:t>
            </a:r>
            <a:r>
              <a:rPr lang="en-US" dirty="0" smtClean="0"/>
              <a:t>Created when </a:t>
            </a:r>
            <a:r>
              <a:rPr lang="en-US" dirty="0"/>
              <a:t>the Network Working Group of the Internet Architecture Board issued a memo in 2000 expressing concern over </a:t>
            </a:r>
            <a:r>
              <a:rPr lang="en-US" dirty="0" smtClean="0"/>
              <a:t>Alternate Roots</a:t>
            </a:r>
            <a:endParaRPr lang="en-US" dirty="0"/>
          </a:p>
          <a:p>
            <a:pPr marL="133350" indent="0">
              <a:buNone/>
            </a:pPr>
            <a:r>
              <a:rPr lang="en-US" b="1" dirty="0"/>
              <a:t>.PIRATE </a:t>
            </a:r>
            <a:r>
              <a:rPr lang="en-US" dirty="0"/>
              <a:t>- Illicit. Created for “censorship free” downloading .</a:t>
            </a:r>
          </a:p>
          <a:p>
            <a:pPr marL="1333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087696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6591</TotalTime>
  <Pages>0</Pages>
  <Words>665</Words>
  <Characters>0</Characters>
  <Application>Microsoft Macintosh PowerPoint</Application>
  <PresentationFormat>On-screen Show (4:3)</PresentationFormat>
  <Lines>0</Lines>
  <Paragraphs>92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ICANN50-LONDON-FINAL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Nishida, Jill</dc:creator>
  <cp:lastModifiedBy>Gisella Gruber</cp:lastModifiedBy>
  <cp:revision>434</cp:revision>
  <dcterms:modified xsi:type="dcterms:W3CDTF">2014-10-15T16:43:13Z</dcterms:modified>
</cp:coreProperties>
</file>