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5" r:id="rId1"/>
  </p:sldMasterIdLst>
  <p:notesMasterIdLst>
    <p:notesMasterId r:id="rId16"/>
  </p:notesMasterIdLst>
  <p:handoutMasterIdLst>
    <p:handoutMasterId r:id="rId17"/>
  </p:handoutMasterIdLst>
  <p:sldIdLst>
    <p:sldId id="268" r:id="rId2"/>
    <p:sldId id="290" r:id="rId3"/>
    <p:sldId id="295" r:id="rId4"/>
    <p:sldId id="291" r:id="rId5"/>
    <p:sldId id="292" r:id="rId6"/>
    <p:sldId id="293" r:id="rId7"/>
    <p:sldId id="294" r:id="rId8"/>
    <p:sldId id="296" r:id="rId9"/>
    <p:sldId id="300" r:id="rId10"/>
    <p:sldId id="297" r:id="rId11"/>
    <p:sldId id="298" r:id="rId12"/>
    <p:sldId id="299" r:id="rId13"/>
    <p:sldId id="274" r:id="rId14"/>
    <p:sldId id="275" r:id="rId1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9202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84048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76072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76809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960120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152144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344168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536192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76">
          <p15:clr>
            <a:srgbClr val="A4A3A4"/>
          </p15:clr>
        </p15:guide>
        <p15:guide id="2" pos="55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4D"/>
    <a:srgbClr val="1A8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31" autoAdjust="0"/>
  </p:normalViewPr>
  <p:slideViewPr>
    <p:cSldViewPr snapToGrid="0">
      <p:cViewPr varScale="1">
        <p:scale>
          <a:sx n="132" d="100"/>
          <a:sy n="132" d="100"/>
        </p:scale>
        <p:origin x="-1776" y="-112"/>
      </p:cViewPr>
      <p:guideLst>
        <p:guide orient="horz" pos="4278"/>
        <p:guide orient="horz" pos="4319"/>
        <p:guide pos="559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5" d="100"/>
          <a:sy n="105" d="100"/>
        </p:scale>
        <p:origin x="-4392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20CF-E91C-AC4C-8E88-67F482D54E2F}" type="datetimeFigureOut">
              <a:rPr lang="en-US" smtClean="0"/>
              <a:t>10/8/14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A56E-5351-E245-9508-9E127D4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43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0B307-A563-5747-8D2F-835A674013BE}" type="datetimeFigureOut">
              <a:rPr lang="en-US" smtClean="0"/>
              <a:t>10/8/14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F01E3-0CD3-0D4E-A13C-45CAFBFDE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413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Relationship Id="rId3" Type="http://schemas.openxmlformats.org/officeDocument/2006/relationships/hyperlink" Target="https://www.icann.org/en/system/files/files/name-collision-mitigation-study-06jun14-en.pdf" TargetMode="Externa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CAUSE:</a:t>
            </a:r>
          </a:p>
          <a:p>
            <a:endParaRPr lang="en-US" dirty="0" smtClean="0"/>
          </a:p>
          <a:p>
            <a:r>
              <a:rPr lang="en-US" dirty="0" smtClean="0"/>
              <a:t>What is Name Collision? This</a:t>
            </a:r>
            <a:r>
              <a:rPr lang="en-US" baseline="0" dirty="0" smtClean="0"/>
              <a:t> graphic is a simplistic representation of a very complicated subject. For those in the room who are learning about the topic, name collision refers to the situation where a name that is defined and used in one namespace may also appear in another – this can cause unexpected / unintended results.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Name typically occurs in one of two situations: 1) Leaked request, 2) non-network request. Explain each.</a:t>
            </a:r>
          </a:p>
          <a:p>
            <a:endParaRPr lang="en-US" baseline="0" dirty="0" smtClean="0"/>
          </a:p>
          <a:p>
            <a:pPr marL="0" indent="0">
              <a:buFont typeface="Arial"/>
              <a:buNone/>
            </a:pPr>
            <a:r>
              <a:rPr lang="en-US" dirty="0" smtClean="0"/>
              <a:t>Name collision</a:t>
            </a:r>
            <a:r>
              <a:rPr lang="en-US" baseline="0" dirty="0" smtClean="0"/>
              <a:t> is not a new problem, but it has been a rare problem.</a:t>
            </a:r>
          </a:p>
          <a:p>
            <a:pPr marL="0" indent="0">
              <a:buFont typeface="Arial"/>
              <a:buNone/>
            </a:pPr>
            <a:endParaRPr lang="en-US" sz="2200" baseline="0" dirty="0" smtClean="0"/>
          </a:p>
          <a:p>
            <a:pPr marL="0" indent="0">
              <a:buFont typeface="Arial"/>
              <a:buNone/>
            </a:pPr>
            <a:r>
              <a:rPr lang="en-US" sz="2200" dirty="0" smtClean="0"/>
              <a:t>The increase in the number of Top-Level Domains in the DNS also increases</a:t>
            </a:r>
            <a:r>
              <a:rPr lang="en-US" sz="2200" baseline="0" dirty="0" smtClean="0"/>
              <a:t> the</a:t>
            </a:r>
            <a:r>
              <a:rPr lang="en-US" sz="2200" dirty="0" smtClean="0"/>
              <a:t> potential for name collision.</a:t>
            </a:r>
            <a:r>
              <a:rPr lang="en-US" sz="2200" baseline="0" dirty="0" smtClean="0"/>
              <a:t> This is further </a:t>
            </a:r>
            <a:r>
              <a:rPr lang="en-US" sz="2200" dirty="0" smtClean="0"/>
              <a:t>complicated by private networks (ex. in businesses) that are not configured according to best practices.</a:t>
            </a:r>
          </a:p>
          <a:p>
            <a:pPr marL="0" indent="0">
              <a:buFont typeface="Arial"/>
              <a:buNone/>
            </a:pPr>
            <a:endParaRPr lang="en-US" sz="2200" dirty="0" smtClean="0"/>
          </a:p>
          <a:p>
            <a:pPr marL="0" indent="0">
              <a:buFont typeface="Arial"/>
              <a:buNone/>
            </a:pPr>
            <a:r>
              <a:rPr lang="en-US" sz="2200" b="1" dirty="0" smtClean="0"/>
              <a:t>EFFECTS:</a:t>
            </a:r>
          </a:p>
          <a:p>
            <a:pPr marL="0" indent="0">
              <a:buFont typeface="Arial"/>
              <a:buNone/>
            </a:pPr>
            <a:endParaRPr lang="en-US" sz="2200" b="1" dirty="0" smtClean="0"/>
          </a:p>
          <a:p>
            <a:pPr marL="0" indent="0">
              <a:buFont typeface="Arial"/>
              <a:buNone/>
            </a:pPr>
            <a:r>
              <a:rPr lang="en-US" sz="2200" b="0" dirty="0" smtClean="0"/>
              <a:t>There are not very many real</a:t>
            </a:r>
            <a:r>
              <a:rPr lang="en-US" sz="2200" b="0" baseline="0" dirty="0" smtClean="0"/>
              <a:t> world examples documented – that’s part of what makes this issue so challenging. , but an example might be … [INSERT EXAMPLES]</a:t>
            </a:r>
            <a:endParaRPr lang="en-US" sz="2200" b="0" dirty="0" smtClean="0"/>
          </a:p>
          <a:p>
            <a:endParaRPr lang="en-US" sz="2600" dirty="0" smtClean="0"/>
          </a:p>
          <a:p>
            <a:r>
              <a:rPr lang="en-US" sz="2600" dirty="0" smtClean="0"/>
              <a:t>What’s important is trying to prevent collision and mitigate risks</a:t>
            </a:r>
            <a:r>
              <a:rPr lang="en-US" sz="2600" baseline="0" dirty="0" smtClean="0"/>
              <a:t> – that’s what </a:t>
            </a:r>
            <a:r>
              <a:rPr lang="en-US" sz="2200" dirty="0" smtClean="0"/>
              <a:t>ICANN and the community have been working on together</a:t>
            </a:r>
            <a:r>
              <a:rPr lang="en-US" sz="2200" baseline="0" dirty="0" smtClean="0"/>
              <a:t> </a:t>
            </a:r>
            <a:r>
              <a:rPr lang="en-US" sz="2200" dirty="0" smtClean="0"/>
              <a:t>over the past year.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415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CAUSE:</a:t>
            </a:r>
          </a:p>
          <a:p>
            <a:endParaRPr lang="en-US" dirty="0" smtClean="0"/>
          </a:p>
          <a:p>
            <a:r>
              <a:rPr lang="en-US" dirty="0" smtClean="0"/>
              <a:t>What is Name Collision? This</a:t>
            </a:r>
            <a:r>
              <a:rPr lang="en-US" baseline="0" dirty="0" smtClean="0"/>
              <a:t> graphic is a simplistic representation of a very complicated subject. For those in the room who are learning about the topic, name collision refers to the situation where a name that is defined and used in one namespace may also appear in another – this can cause unexpected / unintended results.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Name typically occurs in one of two situations: 1) Leaked request, 2) non-network request. Explain each.</a:t>
            </a:r>
          </a:p>
          <a:p>
            <a:endParaRPr lang="en-US" baseline="0" dirty="0" smtClean="0"/>
          </a:p>
          <a:p>
            <a:pPr marL="0" indent="0">
              <a:buFont typeface="Arial"/>
              <a:buNone/>
            </a:pPr>
            <a:r>
              <a:rPr lang="en-US" dirty="0" smtClean="0"/>
              <a:t>Name collision</a:t>
            </a:r>
            <a:r>
              <a:rPr lang="en-US" baseline="0" dirty="0" smtClean="0"/>
              <a:t> is not a new problem, but it has been a rare problem.</a:t>
            </a:r>
          </a:p>
          <a:p>
            <a:pPr marL="0" indent="0">
              <a:buFont typeface="Arial"/>
              <a:buNone/>
            </a:pPr>
            <a:endParaRPr lang="en-US" sz="2200" baseline="0" dirty="0" smtClean="0"/>
          </a:p>
          <a:p>
            <a:pPr marL="0" indent="0">
              <a:buFont typeface="Arial"/>
              <a:buNone/>
            </a:pPr>
            <a:r>
              <a:rPr lang="en-US" sz="2200" dirty="0" smtClean="0"/>
              <a:t>The increase in the number of Top-Level Domains in the DNS also increases</a:t>
            </a:r>
            <a:r>
              <a:rPr lang="en-US" sz="2200" baseline="0" dirty="0" smtClean="0"/>
              <a:t> the</a:t>
            </a:r>
            <a:r>
              <a:rPr lang="en-US" sz="2200" dirty="0" smtClean="0"/>
              <a:t> potential for name collision.</a:t>
            </a:r>
            <a:r>
              <a:rPr lang="en-US" sz="2200" baseline="0" dirty="0" smtClean="0"/>
              <a:t> This is further </a:t>
            </a:r>
            <a:r>
              <a:rPr lang="en-US" sz="2200" dirty="0" smtClean="0"/>
              <a:t>complicated by private networks (ex. in businesses) that are not configured according to best practices.</a:t>
            </a:r>
          </a:p>
          <a:p>
            <a:pPr marL="0" indent="0">
              <a:buFont typeface="Arial"/>
              <a:buNone/>
            </a:pPr>
            <a:endParaRPr lang="en-US" sz="2200" dirty="0" smtClean="0"/>
          </a:p>
          <a:p>
            <a:pPr marL="0" indent="0">
              <a:buFont typeface="Arial"/>
              <a:buNone/>
            </a:pPr>
            <a:r>
              <a:rPr lang="en-US" sz="2200" b="1" dirty="0" smtClean="0"/>
              <a:t>EFFECTS:</a:t>
            </a:r>
          </a:p>
          <a:p>
            <a:pPr marL="0" indent="0">
              <a:buFont typeface="Arial"/>
              <a:buNone/>
            </a:pPr>
            <a:endParaRPr lang="en-US" sz="2200" b="1" dirty="0" smtClean="0"/>
          </a:p>
          <a:p>
            <a:pPr marL="0" indent="0">
              <a:buFont typeface="Arial"/>
              <a:buNone/>
            </a:pPr>
            <a:r>
              <a:rPr lang="en-US" sz="2200" b="0" dirty="0" smtClean="0"/>
              <a:t>There are not very many real</a:t>
            </a:r>
            <a:r>
              <a:rPr lang="en-US" sz="2200" b="0" baseline="0" dirty="0" smtClean="0"/>
              <a:t> world examples documented – that’s part of what makes this issue so challenging. , but an example might be … [INSERT EXAMPLES]</a:t>
            </a:r>
            <a:endParaRPr lang="en-US" sz="2200" b="0" dirty="0" smtClean="0"/>
          </a:p>
          <a:p>
            <a:endParaRPr lang="en-US" sz="2600" dirty="0" smtClean="0"/>
          </a:p>
          <a:p>
            <a:r>
              <a:rPr lang="en-US" sz="2600" dirty="0" smtClean="0"/>
              <a:t>What’s important is trying to prevent collision and mitigate risks</a:t>
            </a:r>
            <a:r>
              <a:rPr lang="en-US" sz="2600" baseline="0" dirty="0" smtClean="0"/>
              <a:t> – that’s what </a:t>
            </a:r>
            <a:r>
              <a:rPr lang="en-US" sz="2200" dirty="0" smtClean="0"/>
              <a:t>ICANN and the community have been working on together</a:t>
            </a:r>
            <a:r>
              <a:rPr lang="en-US" sz="2200" baseline="0" dirty="0" smtClean="0"/>
              <a:t> </a:t>
            </a:r>
            <a:r>
              <a:rPr lang="en-US" sz="2200" dirty="0" smtClean="0"/>
              <a:t>over the past year.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415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b="1" dirty="0" smtClean="0"/>
              <a:t>Initial outreach: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/>
              <a:t>ICANN created educational resources (guidebook for IT pros, website hub, videos, webinars, audio, toolkit, </a:t>
            </a:r>
            <a:r>
              <a:rPr lang="en-US" sz="2200" dirty="0" err="1" smtClean="0"/>
              <a:t>etc</a:t>
            </a:r>
            <a:r>
              <a:rPr lang="en-US" sz="2200" dirty="0" smtClean="0"/>
              <a:t>) and connected with trade organizations and relevant media outlets.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200" dirty="0" smtClean="0"/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104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 respect to potential policy</a:t>
            </a:r>
            <a:r>
              <a:rPr lang="en-US" baseline="0" dirty="0" smtClean="0"/>
              <a:t> work… the NGPC’s action was a follow-up to a prior recommendation to the Board regarding the development of a long-term plan to management name collisions. The NGPC’s 30 July action requires ICANN to provide information to, and work with the GNSO to consider whether policy work on developing a long-term plan to management gTLD name collision issues should be undertaken.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525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https://www.icann.org/en/system/files/files/name-collision-mitigation-study-06jun14-en.pdf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37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[KEEP THIS PAGE UP]</a:t>
            </a:r>
          </a:p>
          <a:p>
            <a:endParaRPr lang="en-US" dirty="0" smtClean="0"/>
          </a:p>
          <a:p>
            <a:r>
              <a:rPr lang="en-US" dirty="0" smtClean="0"/>
              <a:t>Thank</a:t>
            </a:r>
            <a:r>
              <a:rPr lang="en-US" baseline="0" dirty="0" smtClean="0"/>
              <a:t> you for taking the time to listen.  I’d love to hear your feedback or answer any questions.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BD8271-93C3-034D-A726-D9B089C92D2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475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11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 - ICANN5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ANN_TagTop_WG_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0"/>
            <a:ext cx="957072" cy="1078013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pic>
        <p:nvPicPr>
          <p:cNvPr id="4" name="Picture 3" descr="icann51-logo_5x3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195" y="2057400"/>
            <a:ext cx="4648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452174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&amp;A / Add Info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0" y="28759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/>
        </p:nvSpPr>
        <p:spPr>
          <a:xfrm>
            <a:off x="-8467" y="129540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/>
        </p:nvSpPr>
        <p:spPr>
          <a:xfrm>
            <a:off x="-6350" y="357378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/>
        </p:nvSpPr>
        <p:spPr>
          <a:xfrm>
            <a:off x="7429500" y="129540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/>
        </p:nvSpPr>
        <p:spPr>
          <a:xfrm>
            <a:off x="7431617" y="357378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685800" y="1295400"/>
            <a:ext cx="7772400" cy="4572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762000" y="1371600"/>
            <a:ext cx="7543800" cy="43053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374904">
              <a:spcBef>
                <a:spcPts val="1600"/>
              </a:spcBef>
              <a:spcAft>
                <a:spcPts val="0"/>
              </a:spcAft>
              <a:buClr>
                <a:schemeClr val="bg1"/>
              </a:buClr>
              <a:buSzPct val="120000"/>
              <a:defRPr sz="2800">
                <a:solidFill>
                  <a:schemeClr val="bg1"/>
                </a:solidFill>
                <a:latin typeface="Arial"/>
                <a:cs typeface="Arial"/>
              </a:defRPr>
            </a:lvl1pPr>
            <a:lvl2pPr marL="560070" indent="-240030">
              <a:spcBef>
                <a:spcPts val="800"/>
              </a:spcBef>
              <a:buClr>
                <a:schemeClr val="bg1"/>
              </a:buClr>
              <a:buSzPct val="66000"/>
              <a:buFont typeface="Courier New"/>
              <a:buChar char="o"/>
              <a:defRPr sz="2400">
                <a:solidFill>
                  <a:schemeClr val="bg1"/>
                </a:solidFill>
                <a:latin typeface="Arial"/>
                <a:cs typeface="Arial"/>
              </a:defRPr>
            </a:lvl2pPr>
            <a:lvl3pPr marL="746760" indent="-240030">
              <a:spcBef>
                <a:spcPts val="800"/>
              </a:spcBef>
              <a:buClr>
                <a:schemeClr val="bg1"/>
              </a:buClr>
              <a:buSzPct val="100000"/>
              <a:buFont typeface="Wingdings" charset="2"/>
              <a:buChar char="§"/>
              <a:defRPr sz="2000">
                <a:solidFill>
                  <a:schemeClr val="bg1"/>
                </a:solidFill>
                <a:latin typeface="Arial"/>
                <a:cs typeface="Arial"/>
              </a:defRPr>
            </a:lvl3pPr>
            <a:lvl4pPr marL="933450" indent="-240030">
              <a:spcBef>
                <a:spcPts val="800"/>
              </a:spcBef>
              <a:buClr>
                <a:schemeClr val="bg1"/>
              </a:buClr>
              <a:buSzPct val="100000"/>
              <a:buFont typeface="Lucida Grande"/>
              <a:buChar char="-"/>
              <a:defRPr sz="2000">
                <a:solidFill>
                  <a:schemeClr val="bg1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" name="Picture 14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03744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7" name="Picture 6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827456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CANN 51 Title: L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-skyline_220dpi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08076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4940" y="0"/>
            <a:ext cx="9143999" cy="6858000"/>
          </a:xfrm>
          <a:prstGeom prst="rect">
            <a:avLst/>
          </a:prstGeom>
          <a:gradFill flip="none" rotWithShape="1">
            <a:gsLst>
              <a:gs pos="10000">
                <a:schemeClr val="tx1"/>
              </a:gs>
              <a:gs pos="95000">
                <a:schemeClr val="tx1">
                  <a:lumMod val="95000"/>
                  <a:lumOff val="5000"/>
                  <a:alpha val="90000"/>
                </a:schemeClr>
              </a:gs>
              <a:gs pos="25000">
                <a:schemeClr val="tx1">
                  <a:alpha val="70000"/>
                </a:schemeClr>
              </a:gs>
              <a:gs pos="50000">
                <a:schemeClr val="tx1">
                  <a:lumMod val="95000"/>
                  <a:lumOff val="5000"/>
                  <a:alpha val="0"/>
                </a:schemeClr>
              </a:gs>
              <a:gs pos="70000">
                <a:schemeClr val="tx1">
                  <a:lumMod val="95000"/>
                  <a:lumOff val="5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bg1"/>
                </a:solidFill>
                <a:latin typeface="Arial"/>
                <a:cs typeface="Arial"/>
              </a:rPr>
              <a:t>#ICANN51</a:t>
            </a: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1305" y="6079335"/>
            <a:ext cx="624838" cy="484434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" name="Picture 9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0441" y="6089492"/>
            <a:ext cx="1032432" cy="496892"/>
          </a:xfrm>
          <a:prstGeom prst="rect">
            <a:avLst/>
          </a:prstGeom>
        </p:spPr>
      </p:pic>
      <p:sp>
        <p:nvSpPr>
          <p:cNvPr id="11" name="Title 4"/>
          <p:cNvSpPr>
            <a:spLocks noGrp="1"/>
          </p:cNvSpPr>
          <p:nvPr>
            <p:ph type="title"/>
          </p:nvPr>
        </p:nvSpPr>
        <p:spPr>
          <a:xfrm>
            <a:off x="367554" y="1828800"/>
            <a:ext cx="8229600" cy="2438400"/>
          </a:xfrm>
          <a:prstGeom prst="rect">
            <a:avLst/>
          </a:prstGeom>
        </p:spPr>
        <p:txBody>
          <a:bodyPr vert="horz"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305300" y="457200"/>
            <a:ext cx="4381500" cy="609600"/>
          </a:xfrm>
          <a:prstGeom prst="rect">
            <a:avLst/>
          </a:prstGeom>
        </p:spPr>
        <p:txBody>
          <a:bodyPr vert="horz"/>
          <a:lstStyle>
            <a:lvl1pPr marL="133350" indent="0" algn="r">
              <a:buNone/>
              <a:defRPr sz="220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89584" y="4555564"/>
            <a:ext cx="5562600" cy="375024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buNone/>
              <a:defRPr sz="2200" b="1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87795" y="4988858"/>
            <a:ext cx="5562600" cy="375024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90783" y="5380317"/>
            <a:ext cx="5562600" cy="375024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5309091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ondon_Graphics_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494632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Tex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CANN_Watermark_G_CMYK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457200" y="838200"/>
            <a:ext cx="7924800" cy="5105400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pic>
        <p:nvPicPr>
          <p:cNvPr id="18" name="Picture 17" descr="ICANN_Logo_B_RGB.png"/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78105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80696403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sentation Titl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589855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80000"/>
                </a:schemeClr>
              </a:gs>
              <a:gs pos="100000">
                <a:schemeClr val="tx1">
                  <a:lumMod val="95000"/>
                  <a:lumOff val="5000"/>
                  <a:alpha val="60000"/>
                </a:schemeClr>
              </a:gs>
              <a:gs pos="45000">
                <a:schemeClr val="tx1">
                  <a:alpha val="20000"/>
                </a:schemeClr>
              </a:gs>
              <a:gs pos="60000">
                <a:schemeClr val="tx1">
                  <a:lumMod val="95000"/>
                  <a:lumOff val="5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2438400"/>
          </a:xfrm>
          <a:prstGeom prst="rect">
            <a:avLst/>
          </a:prstGeom>
        </p:spPr>
        <p:txBody>
          <a:bodyPr vert="horz"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305300" y="457200"/>
            <a:ext cx="4381500" cy="609600"/>
          </a:xfrm>
          <a:prstGeom prst="rect">
            <a:avLst/>
          </a:prstGeom>
        </p:spPr>
        <p:txBody>
          <a:bodyPr vert="horz"/>
          <a:lstStyle>
            <a:lvl1pPr marL="133350" indent="0" algn="r">
              <a:buNone/>
              <a:defRPr sz="220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35854" y="4495800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200" b="1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42259" y="4884271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000" b="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432783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ic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2209800"/>
            <a:ext cx="7143750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67137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6707" y="0"/>
            <a:ext cx="2217292" cy="685800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5946775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8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381000" y="6200536"/>
            <a:ext cx="6446838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6" name="Picture 25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85605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ICANN5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CANN_Watermark_G_CMYK.png"/>
          <p:cNvPicPr>
            <a:picLocks noChangeAspect="1"/>
          </p:cNvPicPr>
          <p:nvPr/>
        </p:nvPicPr>
        <p:blipFill>
          <a:blip r:embed="rId2" cstate="screen">
            <a:alphaModFix amt="1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209800"/>
            <a:ext cx="8315326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84379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Clr>
                <a:schemeClr val="tx2"/>
              </a:buClr>
              <a:buSzPct val="100000"/>
              <a:buFont typeface="Lucida Grande"/>
              <a:buChar char="-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66502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647700" indent="-514350">
              <a:buSzPct val="90000"/>
              <a:buFont typeface="+mj-lt"/>
              <a:buAutoNum type="arabicPeriod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777240" indent="-457200">
              <a:buSzPct val="100000"/>
              <a:buFont typeface="+mj-lt"/>
              <a:buAutoNum type="alphaLcParenR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963930" indent="-457200">
              <a:buSzPct val="90000"/>
              <a:buFont typeface="+mj-lt"/>
              <a:buAutoNum type="romanU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1150620" indent="-457200">
              <a:buClr>
                <a:schemeClr val="tx2"/>
              </a:buClr>
              <a:buSzPct val="100000"/>
              <a:buFont typeface="+mj-lt"/>
              <a:buAutoNum type="romanL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250856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681852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742950" y="1371600"/>
            <a:ext cx="7686675" cy="43434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505213"/>
      </p:ext>
    </p:extLst>
  </p:cSld>
  <p:clrMapOvr>
    <a:masterClrMapping/>
  </p:clrMapOvr>
  <p:transition xmlns:p14="http://schemas.microsoft.com/office/powerpoint/2010/main"/>
  <p:hf hdr="0" ft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9" r:id="rId12"/>
    <p:sldLayoutId id="2147483710" r:id="rId13"/>
    <p:sldLayoutId id="2147483711" r:id="rId14"/>
  </p:sldLayoutIdLst>
  <p:transition xmlns:p14="http://schemas.microsoft.com/office/powerpoint/2010/main"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0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18900000">
            <a:off x="7052299" y="822747"/>
            <a:ext cx="11189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V3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72780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Questions for GNSO Council to Consider (1/3)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</a:t>
            </a:r>
            <a:r>
              <a:rPr lang="en-US" sz="3200" dirty="0"/>
              <a:t>measures, if any, should be taken to manage the name collision risks </a:t>
            </a:r>
            <a:r>
              <a:rPr lang="en-US" sz="3200" dirty="0" smtClean="0"/>
              <a:t>for:</a:t>
            </a:r>
          </a:p>
          <a:p>
            <a:pPr lvl="1"/>
            <a:r>
              <a:rPr lang="en-US" sz="2800" dirty="0" smtClean="0"/>
              <a:t>future </a:t>
            </a:r>
            <a:r>
              <a:rPr lang="en-US" sz="2800" dirty="0"/>
              <a:t>rounds of new gTLDs?</a:t>
            </a:r>
          </a:p>
          <a:p>
            <a:pPr lvl="1"/>
            <a:r>
              <a:rPr lang="en-US" sz="2800" dirty="0" smtClean="0"/>
              <a:t>2012</a:t>
            </a:r>
            <a:r>
              <a:rPr lang="en-US" sz="2800" dirty="0"/>
              <a:t>-round gTLDs beyond their 2-year anniversary of delegation?</a:t>
            </a:r>
          </a:p>
          <a:p>
            <a:pPr lvl="1"/>
            <a:r>
              <a:rPr lang="en-US" sz="2800" dirty="0" smtClean="0"/>
              <a:t>gTLDs </a:t>
            </a:r>
            <a:r>
              <a:rPr lang="en-US" sz="2800" dirty="0"/>
              <a:t>delegated before the 2012 round</a:t>
            </a:r>
            <a:r>
              <a:rPr lang="en-US" sz="2800" dirty="0" smtClean="0"/>
              <a:t>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242317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Questions for GNSO Council to Consider</a:t>
            </a:r>
            <a:r>
              <a:rPr lang="en-US" dirty="0"/>
              <a:t> </a:t>
            </a:r>
            <a:r>
              <a:rPr lang="en-US" dirty="0" smtClean="0"/>
              <a:t>(2/</a:t>
            </a:r>
            <a:r>
              <a:rPr lang="en-US" dirty="0"/>
              <a:t>3)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Should </a:t>
            </a:r>
            <a:r>
              <a:rPr lang="en-US" dirty="0"/>
              <a:t>there be any safeguards regarding the practice of "domain drop catching" and similar services in gTLDs?</a:t>
            </a:r>
          </a:p>
          <a:p>
            <a:r>
              <a:rPr lang="en-US" dirty="0" smtClean="0"/>
              <a:t>Is </a:t>
            </a:r>
            <a:r>
              <a:rPr lang="en-US" dirty="0"/>
              <a:t>any further data needed on the effectiveness of the current mitigation measures or other aspects of name collision before policy development could start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2045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Questions for GNSO Council to Consider</a:t>
            </a:r>
            <a:r>
              <a:rPr lang="en-US" dirty="0"/>
              <a:t> </a:t>
            </a:r>
            <a:r>
              <a:rPr lang="en-US" dirty="0" smtClean="0"/>
              <a:t>(3/</a:t>
            </a:r>
            <a:r>
              <a:rPr lang="en-US" dirty="0"/>
              <a:t>3)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If there is policy work, should SSAC be invited to provide its advice given the nature of the issues?</a:t>
            </a:r>
          </a:p>
          <a:p>
            <a:r>
              <a:rPr lang="en-US" dirty="0" smtClean="0"/>
              <a:t>Is </a:t>
            </a:r>
            <a:r>
              <a:rPr lang="en-US" dirty="0"/>
              <a:t>policy development the best approach to develop such measures and/or safeguards, or are there other methods by which this work could be </a:t>
            </a:r>
            <a:r>
              <a:rPr lang="en-US" dirty="0" smtClean="0"/>
              <a:t>undertaken?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47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Questions &amp; Answers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23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304800"/>
            <a:ext cx="9021739" cy="609600"/>
          </a:xfrm>
        </p:spPr>
        <p:txBody>
          <a:bodyPr/>
          <a:lstStyle/>
          <a:p>
            <a:pPr algn="ctr"/>
            <a:r>
              <a:rPr lang="en-US" sz="3400" dirty="0" smtClean="0">
                <a:latin typeface="Arial"/>
                <a:cs typeface="Arial"/>
              </a:rPr>
              <a:t>Engage with ICANN on Web &amp; Social Media</a:t>
            </a:r>
            <a:endParaRPr lang="en-US" sz="3400" dirty="0">
              <a:latin typeface="Arial"/>
              <a:cs typeface="Arial"/>
            </a:endParaRPr>
          </a:p>
        </p:txBody>
      </p:sp>
      <p:pic>
        <p:nvPicPr>
          <p:cNvPr id="3" name="Picture 2" descr="logo_de_twitter_png_by_itamy15-d50do0c.png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192" y="1483981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facebook.png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192" y="2769193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linkedin.png"/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192" y="4020796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Google-Plus-Logo.png"/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477" y="1459193"/>
            <a:ext cx="964281" cy="96428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UnxL5F3UQpCKbLS0Ik8U_weibo.png"/>
          <p:cNvPicPr>
            <a:picLocks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8760" y="2772398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405535" y="1767615"/>
            <a:ext cx="1987638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twitter.com</a:t>
            </a: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icann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5440" y="3026991"/>
            <a:ext cx="2729403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facebook.com</a:t>
            </a: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icannorg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22473" y="4285004"/>
            <a:ext cx="3299471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linkedin.com</a:t>
            </a: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/company/</a:t>
            </a:r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icann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24602" y="1778593"/>
            <a:ext cx="1660275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gplus.to</a:t>
            </a: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icann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08133" y="3030196"/>
            <a:ext cx="2371407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weibo.com</a:t>
            </a: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icannorg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07420" y="4273610"/>
            <a:ext cx="2672045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lickr.com</a:t>
            </a: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/photos/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icann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19204" y="5545211"/>
            <a:ext cx="1678466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icann.org</a:t>
            </a:r>
            <a:endParaRPr lang="en-US" sz="200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8" name="Picture 27" descr="shutterstock_173701787 copy.psd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8760" y="5272399"/>
            <a:ext cx="916674" cy="914400"/>
          </a:xfrm>
          <a:prstGeom prst="rect">
            <a:avLst/>
          </a:prstGeom>
        </p:spPr>
      </p:pic>
      <p:pic>
        <p:nvPicPr>
          <p:cNvPr id="29" name="Picture 28" descr="C:\Users\bastian.k\Desktop\social media icons\eckig\3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363192" y="5272399"/>
            <a:ext cx="914400" cy="91440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78000"/>
              </a:prstClr>
            </a:outerShdw>
          </a:effectLst>
        </p:spPr>
      </p:pic>
      <p:pic>
        <p:nvPicPr>
          <p:cNvPr id="30" name="Picture 8" descr="C:\Users\bastian.k\Desktop\social media icons\eckig\7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gray">
          <a:xfrm>
            <a:off x="5168760" y="4053199"/>
            <a:ext cx="914400" cy="840381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78000"/>
              </a:prstClr>
            </a:outerShdw>
          </a:effectLst>
        </p:spPr>
      </p:pic>
      <p:sp>
        <p:nvSpPr>
          <p:cNvPr id="31" name="Rectangle 30"/>
          <p:cNvSpPr/>
          <p:nvPr/>
        </p:nvSpPr>
        <p:spPr>
          <a:xfrm>
            <a:off x="1394008" y="5533818"/>
            <a:ext cx="3597078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outube.com</a:t>
            </a: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/user/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ICANNnews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7682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GNSO Policy Work on gTLD Name Collision Mitigation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12 </a:t>
            </a:r>
            <a:r>
              <a:rPr lang="en-US" dirty="0" smtClean="0"/>
              <a:t>October 2014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Francisco Arias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Director, Technical Services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Global Domains Division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0566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Introduction &amp;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650524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ame_collision_v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762000"/>
            <a:ext cx="9144000" cy="5644884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Name Collision Basics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6400800" y="4343400"/>
            <a:ext cx="2743200" cy="24384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/>
            <a:endParaRPr lang="en-US" sz="2200" dirty="0" smtClean="0">
              <a:solidFill>
                <a:srgbClr val="1A8AC7"/>
              </a:solidFill>
              <a:latin typeface="Arial"/>
              <a:ea typeface="ＭＳ Ｐゴシック" charset="0"/>
              <a:cs typeface="Arial"/>
              <a:sym typeface="DINOT-Medium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400800" y="4821936"/>
            <a:ext cx="228600" cy="0"/>
          </a:xfrm>
          <a:prstGeom prst="line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1676400" y="3810000"/>
            <a:ext cx="0" cy="304800"/>
          </a:xfrm>
          <a:prstGeom prst="line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" name="Rectangle 15"/>
          <p:cNvSpPr/>
          <p:nvPr/>
        </p:nvSpPr>
        <p:spPr bwMode="auto">
          <a:xfrm>
            <a:off x="76200" y="3759846"/>
            <a:ext cx="3429000" cy="309815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/>
            <a:endParaRPr lang="en-US" sz="2200" dirty="0" smtClean="0">
              <a:solidFill>
                <a:srgbClr val="1A8AC7"/>
              </a:solidFill>
              <a:latin typeface="Arial"/>
              <a:ea typeface="ＭＳ Ｐゴシック" charset="0"/>
              <a:cs typeface="Arial"/>
              <a:sym typeface="DINOT-Medium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" y="3906322"/>
            <a:ext cx="3200400" cy="2646878"/>
          </a:xfrm>
          <a:prstGeom prst="rect">
            <a:avLst/>
          </a:prstGeom>
          <a:noFill/>
          <a:ln>
            <a:solidFill>
              <a:srgbClr val="BBBBBB"/>
            </a:solidFill>
          </a:ln>
        </p:spPr>
        <p:txBody>
          <a:bodyPr wrap="square" lIns="91440" tIns="91440" rIns="38405" bIns="91440" rtlCol="0">
            <a:spAutoFit/>
          </a:bodyPr>
          <a:lstStyle/>
          <a:p>
            <a:pPr algn="l"/>
            <a:r>
              <a:rPr lang="en-US" sz="2000" dirty="0" smtClean="0">
                <a:solidFill>
                  <a:schemeClr val="accent1"/>
                </a:solidFill>
                <a:latin typeface="Arial"/>
                <a:cs typeface="Arial"/>
              </a:rPr>
              <a:t>Private network configured in such a way that could “leak” the request to the public Domain Name System, when using a name in a private network 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that </a:t>
            </a:r>
            <a:r>
              <a:rPr lang="en-US" sz="2000" i="1" dirty="0" smtClean="0">
                <a:solidFill>
                  <a:srgbClr val="0000FF"/>
                </a:solidFill>
                <a:latin typeface="Arial"/>
                <a:cs typeface="Arial"/>
              </a:rPr>
              <a:t>does not exist 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in the </a:t>
            </a:r>
            <a:r>
              <a:rPr lang="en-US" sz="2000" dirty="0" smtClean="0">
                <a:solidFill>
                  <a:schemeClr val="accent1"/>
                </a:solidFill>
                <a:latin typeface="Arial"/>
                <a:cs typeface="Arial"/>
              </a:rPr>
              <a:t>public DNS</a:t>
            </a:r>
            <a:endParaRPr lang="en-US" sz="2000" dirty="0" smtClean="0">
              <a:solidFill>
                <a:schemeClr val="accent1"/>
              </a:solidFill>
              <a:latin typeface="Georgia"/>
              <a:cs typeface="Georgia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1709928" y="3759846"/>
            <a:ext cx="0" cy="146476"/>
          </a:xfrm>
          <a:prstGeom prst="line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6553200" y="4521875"/>
            <a:ext cx="2438400" cy="2031325"/>
          </a:xfrm>
          <a:prstGeom prst="rect">
            <a:avLst/>
          </a:prstGeom>
          <a:solidFill>
            <a:srgbClr val="FFFFFF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lIns="91440" tIns="91440" rIns="38405" bIns="91440" rtlCol="0">
            <a:spAutoFit/>
          </a:bodyPr>
          <a:lstStyle/>
          <a:p>
            <a:pPr algn="l"/>
            <a:r>
              <a:rPr lang="en-US" sz="2000" dirty="0">
                <a:solidFill>
                  <a:schemeClr val="accent1"/>
                </a:solidFill>
                <a:latin typeface="Arial"/>
                <a:cs typeface="Arial"/>
              </a:rPr>
              <a:t>User tries to access a service on a private network when connected to the Internet outside of that network</a:t>
            </a:r>
            <a:r>
              <a:rPr lang="en-US" sz="2000" dirty="0" smtClean="0">
                <a:solidFill>
                  <a:schemeClr val="accent1"/>
                </a:solidFill>
                <a:latin typeface="Arial"/>
                <a:cs typeface="Arial"/>
              </a:rPr>
              <a:t>.</a:t>
            </a:r>
            <a:endParaRPr lang="en-US" sz="2000" dirty="0" smtClean="0">
              <a:solidFill>
                <a:schemeClr val="accent1"/>
              </a:solidFill>
              <a:latin typeface="Georgia"/>
              <a:cs typeface="Georgia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854000" y="1467030"/>
            <a:ext cx="1693401" cy="1751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6410" y="1408639"/>
            <a:ext cx="1897777" cy="254223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1400" b="1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  <a:cs typeface="Arial"/>
              </a:rPr>
              <a:t>c</a:t>
            </a:r>
            <a:r>
              <a:rPr lang="en-US" sz="1400" b="1" dirty="0" err="1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  <a:cs typeface="Arial"/>
              </a:rPr>
              <a:t>ompany.example</a:t>
            </a:r>
            <a:endParaRPr lang="en-US" sz="1400" b="1" dirty="0" smtClean="0">
              <a:solidFill>
                <a:schemeClr val="tx2">
                  <a:lumMod val="90000"/>
                  <a:lumOff val="1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3548056" y="3063620"/>
            <a:ext cx="5525661" cy="269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3577139" y="3267215"/>
            <a:ext cx="5448108" cy="338355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950700" y="2772770"/>
            <a:ext cx="1376568" cy="57200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807092" y="1577565"/>
            <a:ext cx="1376568" cy="57200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1744948" y="2646735"/>
            <a:ext cx="2995488" cy="407190"/>
          </a:xfrm>
          <a:prstGeom prst="straightConnector1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 algn="ctr">
            <a:solidFill>
              <a:srgbClr val="0000FF"/>
            </a:solidFill>
            <a:prstDash val="sysDot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 rot="21097910">
            <a:off x="3069429" y="2530395"/>
            <a:ext cx="1616443" cy="192667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1000" b="1" dirty="0" smtClean="0">
                <a:solidFill>
                  <a:srgbClr val="0000FF"/>
                </a:solidFill>
                <a:latin typeface="Georgia"/>
                <a:cs typeface="Georgia"/>
              </a:rPr>
              <a:t>.example does not exist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4953707" y="2016560"/>
            <a:ext cx="3460809" cy="60109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22" name="Cloud 21"/>
          <p:cNvSpPr/>
          <p:nvPr/>
        </p:nvSpPr>
        <p:spPr bwMode="auto">
          <a:xfrm>
            <a:off x="4827684" y="794990"/>
            <a:ext cx="4187870" cy="2455905"/>
          </a:xfrm>
          <a:prstGeom prst="cloud">
            <a:avLst/>
          </a:prstGeom>
          <a:noFill/>
          <a:ln w="12700" cap="flat">
            <a:solidFill>
              <a:schemeClr val="tx1"/>
            </a:solidFill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 rot="21130107">
            <a:off x="1779747" y="2369112"/>
            <a:ext cx="1376332" cy="1751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049140" y="2244486"/>
            <a:ext cx="142330" cy="22992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21130107">
            <a:off x="1751655" y="2186854"/>
            <a:ext cx="2660364" cy="254223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1400" dirty="0" err="1" smtClean="0">
                <a:solidFill>
                  <a:srgbClr val="800000"/>
                </a:solidFill>
                <a:latin typeface="Arial"/>
                <a:cs typeface="Arial"/>
              </a:rPr>
              <a:t>www.company.example</a:t>
            </a:r>
            <a:endParaRPr lang="en-US" sz="1400" dirty="0" smtClean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32497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1"/>
          <p:cNvSpPr/>
          <p:nvPr/>
        </p:nvSpPr>
        <p:spPr bwMode="auto">
          <a:xfrm>
            <a:off x="4827684" y="794990"/>
            <a:ext cx="4187870" cy="2455905"/>
          </a:xfrm>
          <a:prstGeom prst="cloud">
            <a:avLst/>
          </a:prstGeom>
          <a:noFill/>
          <a:ln w="12700" cap="flat">
            <a:solidFill>
              <a:schemeClr val="tx1"/>
            </a:solidFill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Name Collision Basics</a:t>
            </a:r>
            <a:endParaRPr lang="en-US" dirty="0"/>
          </a:p>
        </p:txBody>
      </p:sp>
      <p:pic>
        <p:nvPicPr>
          <p:cNvPr id="5" name="Picture 4" descr="name_collision_v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762000"/>
            <a:ext cx="9144000" cy="56448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6400800" y="4343400"/>
            <a:ext cx="2743200" cy="24384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/>
            <a:endParaRPr lang="en-US" sz="2200" dirty="0" smtClean="0">
              <a:solidFill>
                <a:srgbClr val="1A8AC7"/>
              </a:solidFill>
              <a:latin typeface="Arial"/>
              <a:ea typeface="ＭＳ Ｐゴシック" charset="0"/>
              <a:cs typeface="Arial"/>
              <a:sym typeface="DINOT-Medium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400800" y="4821936"/>
            <a:ext cx="228600" cy="0"/>
          </a:xfrm>
          <a:prstGeom prst="line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1676400" y="3810000"/>
            <a:ext cx="0" cy="304800"/>
          </a:xfrm>
          <a:prstGeom prst="line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" name="Rectangle 15"/>
          <p:cNvSpPr/>
          <p:nvPr/>
        </p:nvSpPr>
        <p:spPr bwMode="auto">
          <a:xfrm>
            <a:off x="76200" y="3759846"/>
            <a:ext cx="3429000" cy="309815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/>
            <a:endParaRPr lang="en-US" sz="2200" dirty="0" smtClean="0">
              <a:solidFill>
                <a:srgbClr val="1A8AC7"/>
              </a:solidFill>
              <a:latin typeface="Arial"/>
              <a:ea typeface="ＭＳ Ｐゴシック" charset="0"/>
              <a:cs typeface="Arial"/>
              <a:sym typeface="DINOT-Medium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" y="3906322"/>
            <a:ext cx="3200400" cy="2646878"/>
          </a:xfrm>
          <a:prstGeom prst="rect">
            <a:avLst/>
          </a:prstGeom>
          <a:noFill/>
          <a:ln>
            <a:solidFill>
              <a:srgbClr val="BBBBBB"/>
            </a:solidFill>
          </a:ln>
        </p:spPr>
        <p:txBody>
          <a:bodyPr wrap="square" lIns="91440" tIns="91440" rIns="38405" bIns="91440" rtlCol="0">
            <a:spAutoFit/>
          </a:bodyPr>
          <a:lstStyle/>
          <a:p>
            <a:pPr algn="l"/>
            <a:r>
              <a:rPr lang="en-US" sz="2000" dirty="0" smtClean="0">
                <a:solidFill>
                  <a:schemeClr val="accent1"/>
                </a:solidFill>
                <a:latin typeface="Arial"/>
                <a:cs typeface="Arial"/>
              </a:rPr>
              <a:t>Private network configured in such a way that could “leak” the request to the public Domain Name System, when using a name in a private network </a:t>
            </a:r>
            <a:r>
              <a:rPr lang="en-US" sz="2000" i="1" dirty="0" smtClean="0">
                <a:solidFill>
                  <a:srgbClr val="FF0000"/>
                </a:solidFill>
                <a:latin typeface="Arial"/>
                <a:cs typeface="Arial"/>
              </a:rPr>
              <a:t>matching a name 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in the </a:t>
            </a:r>
            <a:r>
              <a:rPr lang="en-US" sz="2000" dirty="0" smtClean="0">
                <a:solidFill>
                  <a:schemeClr val="accent1"/>
                </a:solidFill>
                <a:latin typeface="Arial"/>
                <a:cs typeface="Arial"/>
              </a:rPr>
              <a:t>public DNS</a:t>
            </a:r>
            <a:endParaRPr lang="en-US" sz="2000" dirty="0" smtClean="0">
              <a:solidFill>
                <a:schemeClr val="accent1"/>
              </a:solidFill>
              <a:latin typeface="Georgia"/>
              <a:cs typeface="Georgia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1709928" y="3759846"/>
            <a:ext cx="0" cy="146476"/>
          </a:xfrm>
          <a:prstGeom prst="line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6553200" y="4521875"/>
            <a:ext cx="2438400" cy="2031325"/>
          </a:xfrm>
          <a:prstGeom prst="rect">
            <a:avLst/>
          </a:prstGeom>
          <a:solidFill>
            <a:srgbClr val="FFFFFF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lIns="91440" tIns="91440" rIns="38405" bIns="91440" rtlCol="0">
            <a:spAutoFit/>
          </a:bodyPr>
          <a:lstStyle/>
          <a:p>
            <a:pPr algn="l"/>
            <a:r>
              <a:rPr lang="en-US" sz="2000" dirty="0">
                <a:solidFill>
                  <a:schemeClr val="accent1"/>
                </a:solidFill>
                <a:latin typeface="Arial"/>
                <a:cs typeface="Arial"/>
              </a:rPr>
              <a:t>User tries to access a service on a private network when connected to the Internet outside of that network</a:t>
            </a:r>
            <a:r>
              <a:rPr lang="en-US" sz="2000" dirty="0" smtClean="0">
                <a:solidFill>
                  <a:schemeClr val="accent1"/>
                </a:solidFill>
                <a:latin typeface="Arial"/>
                <a:cs typeface="Arial"/>
              </a:rPr>
              <a:t>.</a:t>
            </a:r>
            <a:endParaRPr lang="en-US" sz="2000" dirty="0" smtClean="0">
              <a:solidFill>
                <a:schemeClr val="accent1"/>
              </a:solidFill>
              <a:latin typeface="Georgia"/>
              <a:cs typeface="Georgia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854000" y="1467030"/>
            <a:ext cx="1693401" cy="1751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6410" y="1408639"/>
            <a:ext cx="1897777" cy="254223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1400" b="1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  <a:cs typeface="Arial"/>
              </a:rPr>
              <a:t>c</a:t>
            </a:r>
            <a:r>
              <a:rPr lang="en-US" sz="1400" b="1" dirty="0" err="1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  <a:cs typeface="Arial"/>
              </a:rPr>
              <a:t>ompany.example</a:t>
            </a:r>
            <a:endParaRPr lang="en-US" sz="1400" b="1" dirty="0" smtClean="0">
              <a:solidFill>
                <a:schemeClr val="tx2">
                  <a:lumMod val="90000"/>
                  <a:lumOff val="10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1744948" y="2646735"/>
            <a:ext cx="2995488" cy="407190"/>
          </a:xfrm>
          <a:prstGeom prst="straightConnector1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 algn="ctr">
            <a:solidFill>
              <a:srgbClr val="800000"/>
            </a:solidFill>
            <a:prstDash val="sysDot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0" name="Rectangle 19"/>
          <p:cNvSpPr/>
          <p:nvPr/>
        </p:nvSpPr>
        <p:spPr bwMode="auto">
          <a:xfrm rot="21130107">
            <a:off x="1779747" y="2369112"/>
            <a:ext cx="1376332" cy="1751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049140" y="2244486"/>
            <a:ext cx="142330" cy="22992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21097910">
            <a:off x="3334706" y="2530395"/>
            <a:ext cx="1085886" cy="192667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1000" b="1" dirty="0" smtClean="0">
                <a:solidFill>
                  <a:srgbClr val="800000"/>
                </a:solidFill>
                <a:latin typeface="Georgia"/>
                <a:cs typeface="Georgia"/>
              </a:rPr>
              <a:t>.example exists</a:t>
            </a:r>
          </a:p>
        </p:txBody>
      </p:sp>
      <p:sp>
        <p:nvSpPr>
          <p:cNvPr id="23" name="Rectangle 22"/>
          <p:cNvSpPr/>
          <p:nvPr/>
        </p:nvSpPr>
        <p:spPr bwMode="auto">
          <a:xfrm rot="20118835">
            <a:off x="5058196" y="4545169"/>
            <a:ext cx="1376332" cy="1751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 rot="20700000">
            <a:off x="6201061" y="4270577"/>
            <a:ext cx="265933" cy="22992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21130107">
            <a:off x="1751655" y="2186854"/>
            <a:ext cx="2660364" cy="254223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1400" dirty="0" err="1" smtClean="0">
                <a:solidFill>
                  <a:srgbClr val="800000"/>
                </a:solidFill>
                <a:latin typeface="Arial"/>
                <a:cs typeface="Arial"/>
              </a:rPr>
              <a:t>www.company.example</a:t>
            </a:r>
            <a:endParaRPr lang="en-US" sz="1400" dirty="0" smtClean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 rot="20102953">
            <a:off x="4831381" y="4321908"/>
            <a:ext cx="2660364" cy="254223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1400" dirty="0" err="1" smtClean="0">
                <a:solidFill>
                  <a:srgbClr val="800000"/>
                </a:solidFill>
                <a:latin typeface="Arial"/>
                <a:cs typeface="Arial"/>
              </a:rPr>
              <a:t>www.company.example</a:t>
            </a:r>
            <a:endParaRPr lang="en-US" sz="1400" dirty="0" smtClean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10682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7 </a:t>
            </a:r>
            <a:r>
              <a:rPr lang="en-US" dirty="0" smtClean="0"/>
              <a:t>October 2013: NGPC adopted the New gTLD Collision Occurrence Management plan</a:t>
            </a:r>
          </a:p>
          <a:p>
            <a:endParaRPr lang="en-US" dirty="0" smtClean="0"/>
          </a:p>
          <a:p>
            <a:r>
              <a:rPr lang="en-US" dirty="0" smtClean="0"/>
              <a:t>30 </a:t>
            </a:r>
            <a:r>
              <a:rPr lang="en-US" dirty="0"/>
              <a:t>July 2014: ICANN NGPC approved the </a:t>
            </a:r>
            <a:r>
              <a:rPr lang="en-US" dirty="0" smtClean="0"/>
              <a:t>New gTLD Name Collision Occurrence Framework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563156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30 July NGPC Resolution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/>
          </a:bodyPr>
          <a:lstStyle/>
          <a:p>
            <a:pPr marL="647700" indent="-514350">
              <a:lnSpc>
                <a:spcPct val="110000"/>
              </a:lnSpc>
              <a:buSzPct val="95000"/>
              <a:buFont typeface="+mj-lt"/>
              <a:buAutoNum type="arabicPeriod"/>
            </a:pPr>
            <a:r>
              <a:rPr lang="en-US" dirty="0" smtClean="0"/>
              <a:t>Adopts the Framework and directs its implementation</a:t>
            </a:r>
          </a:p>
          <a:p>
            <a:pPr marL="647700" indent="-514350">
              <a:lnSpc>
                <a:spcPct val="110000"/>
              </a:lnSpc>
              <a:buSzPct val="95000"/>
              <a:buFont typeface="+mj-lt"/>
              <a:buAutoNum type="arabicPeriod"/>
            </a:pPr>
            <a:r>
              <a:rPr lang="en-US" dirty="0" smtClean="0"/>
              <a:t>Directs undertaking a consultation re: RPM requirements for SLDs in block list, recorded in the TMCH, that were withheld from allocation during Sunrise or Claims</a:t>
            </a:r>
          </a:p>
          <a:p>
            <a:pPr marL="647700" indent="-514350">
              <a:lnSpc>
                <a:spcPct val="110000"/>
              </a:lnSpc>
              <a:buSzPct val="95000"/>
              <a:buFont typeface="+mj-lt"/>
              <a:buAutoNum type="arabicPeriod"/>
            </a:pPr>
            <a:r>
              <a:rPr lang="en-US" dirty="0" smtClean="0">
                <a:solidFill>
                  <a:schemeClr val="accent5"/>
                </a:solidFill>
              </a:rPr>
              <a:t>Consider policy work within GNSO re: long-term plan to manage name collisions</a:t>
            </a:r>
          </a:p>
          <a:p>
            <a:pPr marL="647700" indent="-514350">
              <a:lnSpc>
                <a:spcPct val="110000"/>
              </a:lnSpc>
              <a:buSzPct val="95000"/>
              <a:buFont typeface="+mj-lt"/>
              <a:buAutoNum type="arabicPeriod"/>
            </a:pPr>
            <a:r>
              <a:rPr lang="en-US" dirty="0" smtClean="0"/>
              <a:t>Share information and best practices with ccTLDs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2831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Potential GNSO Policy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3087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Limitations of Current Mitigations Measures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work is focus only on 2012-round gTLDs</a:t>
            </a:r>
          </a:p>
          <a:p>
            <a:r>
              <a:rPr lang="en-US" dirty="0"/>
              <a:t>M</a:t>
            </a:r>
            <a:r>
              <a:rPr lang="en-US" dirty="0" smtClean="0"/>
              <a:t>ost measures cease </a:t>
            </a:r>
            <a:r>
              <a:rPr lang="en-US" dirty="0"/>
              <a:t>two years after </a:t>
            </a:r>
            <a:r>
              <a:rPr lang="en-US" dirty="0" smtClean="0"/>
              <a:t>delegation</a:t>
            </a:r>
          </a:p>
          <a:p>
            <a:r>
              <a:rPr lang="en-US" dirty="0" smtClean="0"/>
              <a:t>No measures for gTLDs </a:t>
            </a:r>
            <a:r>
              <a:rPr lang="en-US" dirty="0"/>
              <a:t>delegated before the 2012 </a:t>
            </a:r>
            <a:r>
              <a:rPr lang="en-US" dirty="0" smtClean="0"/>
              <a:t>round</a:t>
            </a:r>
          </a:p>
          <a:p>
            <a:r>
              <a:rPr lang="en-US" dirty="0" smtClean="0"/>
              <a:t>JAS report </a:t>
            </a:r>
            <a:r>
              <a:rPr lang="en-US" dirty="0"/>
              <a:t>recommended to </a:t>
            </a:r>
            <a:r>
              <a:rPr lang="en-US" dirty="0" smtClean="0"/>
              <a:t>explore “domain </a:t>
            </a:r>
            <a:r>
              <a:rPr lang="en-US" dirty="0"/>
              <a:t>drop </a:t>
            </a:r>
            <a:r>
              <a:rPr lang="en-US" dirty="0" smtClean="0"/>
              <a:t>catching” </a:t>
            </a:r>
            <a:r>
              <a:rPr lang="en-US" dirty="0"/>
              <a:t>and the associated data feeds that may be leveraged by attackers when attempting to exploit </a:t>
            </a:r>
            <a:r>
              <a:rPr lang="en-US" dirty="0" smtClean="0"/>
              <a:t>collisions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966468"/>
      </p:ext>
    </p:extLst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CANN50-LONDON-FINAL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ICANN50-LONDON-FINAL.thmx</Template>
  <TotalTime>9647</TotalTime>
  <Pages>0</Pages>
  <Words>1094</Words>
  <Characters>0</Characters>
  <Application>Microsoft Macintosh PowerPoint</Application>
  <PresentationFormat>On-screen Show (4:3)</PresentationFormat>
  <Lines>0</Lines>
  <Paragraphs>101</Paragraphs>
  <Slides>14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ICANN50-LONDON-FINAL</vt:lpstr>
      <vt:lpstr>PowerPoint Presentation</vt:lpstr>
      <vt:lpstr>Potential GNSO Policy Work on gTLD Name Collision Mitigation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Nishida, Jill</dc:creator>
  <cp:keywords/>
  <dc:description/>
  <cp:lastModifiedBy>Francisco Arias</cp:lastModifiedBy>
  <cp:revision>478</cp:revision>
  <dcterms:modified xsi:type="dcterms:W3CDTF">2014-10-09T21:33:50Z</dcterms:modified>
</cp:coreProperties>
</file>