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9" r:id="rId3"/>
    <p:sldId id="263" r:id="rId4"/>
    <p:sldId id="262" r:id="rId5"/>
    <p:sldId id="264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06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142B9-C219-41E1-BBD6-8394F0FCD023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9640D-BE32-4726-A11A-0E0C6263F4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61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9640D-BE32-4726-A11A-0E0C6263F4E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32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9640D-BE32-4726-A11A-0E0C6263F4E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322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9640D-BE32-4726-A11A-0E0C6263F4E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322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9640D-BE32-4726-A11A-0E0C6263F4E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32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3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50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038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1251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91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46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85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220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01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66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30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2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62B35-D8C0-4296-9805-0704355345E5}" type="datetimeFigureOut">
              <a:rPr lang="fr-FR" smtClean="0"/>
              <a:t>11/11/2014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3524-D03C-484B-B21B-C7883C76C2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45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icann.org/en/groups/nomcom/suggest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5587" y="476672"/>
            <a:ext cx="8924925" cy="6096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BECOME AN ICANN LEADER AND MAKE A DIFFERENCE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1048" y="1340768"/>
            <a:ext cx="8153400" cy="596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rgbClr val="4C4D50"/>
                </a:solidFill>
                <a:latin typeface="Helvetica Neue"/>
                <a:cs typeface="Arial" panose="020B0604020202020204" pitchFamily="34" charset="0"/>
              </a:rPr>
              <a:t>The </a:t>
            </a:r>
            <a:r>
              <a:rPr lang="en-US" altLang="en-US" sz="2400" b="1" dirty="0" smtClean="0">
                <a:solidFill>
                  <a:srgbClr val="4C4D50"/>
                </a:solidFill>
                <a:latin typeface="Helvetica Neue"/>
                <a:cs typeface="Arial" panose="020B0604020202020204" pitchFamily="34" charset="0"/>
              </a:rPr>
              <a:t>2015 </a:t>
            </a:r>
            <a:r>
              <a:rPr lang="en-US" altLang="en-US" sz="2400" b="1" dirty="0" err="1" smtClean="0">
                <a:solidFill>
                  <a:srgbClr val="4C4D50"/>
                </a:solidFill>
                <a:latin typeface="Helvetica Neue"/>
                <a:cs typeface="Arial" panose="020B0604020202020204" pitchFamily="34" charset="0"/>
              </a:rPr>
              <a:t>NomCom</a:t>
            </a:r>
            <a:r>
              <a:rPr lang="en-US" altLang="en-US" sz="2400" b="1" dirty="0" smtClean="0">
                <a:solidFill>
                  <a:srgbClr val="4C4D50"/>
                </a:solidFill>
                <a:latin typeface="Helvetica Neue"/>
                <a:cs typeface="Arial" panose="020B0604020202020204" pitchFamily="34" charset="0"/>
              </a:rPr>
              <a:t> </a:t>
            </a:r>
            <a:r>
              <a:rPr lang="en-US" altLang="en-US" sz="2400" dirty="0" smtClean="0">
                <a:solidFill>
                  <a:srgbClr val="4C4D50"/>
                </a:solidFill>
                <a:latin typeface="Helvetica Neue"/>
                <a:cs typeface="Arial" panose="020B0604020202020204" pitchFamily="34" charset="0"/>
              </a:rPr>
              <a:t>will select individuals to fill the following ICANN leadership positions: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6948" lvl="2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members of the </a:t>
            </a: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 of Directors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3 year </a:t>
            </a:r>
            <a:r>
              <a:rPr lang="en-US" sz="2400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endParaRPr lang="en-US" sz="2400" dirty="0">
              <a:solidFill>
                <a:srgbClr val="4C4D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6948" lvl="2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en-US" sz="2400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 of the </a:t>
            </a: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Large Advisory Committee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(ALAC), one each from the </a:t>
            </a: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Africa, Asia/Australia/Pacific Islands and Latin America/Caribbean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regions – 2 year terms</a:t>
            </a:r>
          </a:p>
          <a:p>
            <a:pPr marL="726948" lvl="2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members of the </a:t>
            </a: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Council of the Generic Names Supporting Organization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(GNSO) – 2 year term</a:t>
            </a:r>
          </a:p>
          <a:p>
            <a:pPr marL="726948" lvl="2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member of the </a:t>
            </a:r>
            <a:r>
              <a:rPr lang="en-US" sz="24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Council of the Country-Code Names Supporting Organization</a:t>
            </a:r>
            <a:r>
              <a:rPr lang="en-US" sz="24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(ccNSO) – 3 year term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4C4D50"/>
              </a:solidFill>
              <a:latin typeface="Helvetica Ne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52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5587" y="476672"/>
            <a:ext cx="8924925" cy="244827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ICANN IS RECRUITING 9 LEADERS IN 2015</a:t>
            </a:r>
          </a:p>
          <a:p>
            <a:pPr>
              <a:spcBef>
                <a:spcPts val="0"/>
              </a:spcBef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BE ONE OF THE ICANN BOARD OF DIRECTORS AND MAKE A DIFFERENCE FOR AFRICA !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3140968"/>
            <a:ext cx="8153400" cy="341816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4048" lvl="2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are an African leader with expertise in governance, operational management of big companies, technical background, interpersonal skills and interested in ICANN   please apply to join the ICANN Board </a:t>
            </a:r>
            <a:r>
              <a:rPr lang="en-US" sz="28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Directors</a:t>
            </a:r>
            <a:r>
              <a:rPr lang="en-US" sz="28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4C4D50"/>
              </a:solidFill>
              <a:latin typeface="Helvetica Ne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83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5587" y="476672"/>
            <a:ext cx="8924925" cy="2448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ICANN IS RECRUITING 9 LEADERS IN 2015</a:t>
            </a:r>
          </a:p>
          <a:p>
            <a:pPr>
              <a:spcBef>
                <a:spcPts val="0"/>
              </a:spcBef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BE ONE OF THE ALAC MEMBERS AND MAKE A DIFFERENCE FOR AFRICA !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0448" y="3255021"/>
            <a:ext cx="8153400" cy="2171671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84048" lvl="2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are an African leader interested in internet users’ issues within ICANN, please apply to join the At </a:t>
            </a:r>
            <a:r>
              <a:rPr lang="en-US" sz="28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Advisory Committee</a:t>
            </a:r>
            <a:r>
              <a:rPr lang="en-US" sz="28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(ALAC), </a:t>
            </a:r>
            <a:endParaRPr lang="en-US" sz="2800" dirty="0" smtClean="0">
              <a:solidFill>
                <a:srgbClr val="4C4D50"/>
              </a:solidFill>
              <a:latin typeface="Helvetica Ne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3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5587" y="476672"/>
            <a:ext cx="8924925" cy="2448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ICANN IS RECRUITING 9 LEADERS IN 2015</a:t>
            </a:r>
          </a:p>
          <a:p>
            <a:pPr>
              <a:spcBef>
                <a:spcPts val="0"/>
              </a:spcBef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BE ONE OF THE GNSO MEMBER AND MAKE A DIFFERENCE FOR AFRICA !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3068960"/>
            <a:ext cx="8153400" cy="262410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84048" lvl="2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are an African leader with expertise in governance, technical expertise , interpersonal skills and interested in ICANN   please apply to join the  Council </a:t>
            </a:r>
            <a:r>
              <a:rPr lang="en-US" sz="28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Generic Names Supporting Organization</a:t>
            </a:r>
            <a:r>
              <a:rPr lang="en-US" sz="28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(GNSO</a:t>
            </a:r>
            <a:r>
              <a:rPr lang="en-US" sz="2800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800" dirty="0" smtClean="0">
              <a:solidFill>
                <a:srgbClr val="4C4D50"/>
              </a:solidFill>
              <a:latin typeface="Helvetica Ne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15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5587" y="476672"/>
            <a:ext cx="8924925" cy="2448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ICANN IS RECRUITING 9 LEADERS IN 2015</a:t>
            </a:r>
          </a:p>
          <a:p>
            <a:pPr>
              <a:spcBef>
                <a:spcPts val="0"/>
              </a:spcBef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Arial"/>
              </a:rPr>
              <a:t>BE ONE OF THE GNSO MEMBER AND MAKE A DIFFERENCE FOR AFRICA !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Helvetica Neue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3068960"/>
            <a:ext cx="8153400" cy="262410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84048" lvl="2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b="1" dirty="0" smtClean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are an African leader with expertise in governance, technical expertise , interpersonal skills and interested in ICANN   please apply to join the Council </a:t>
            </a:r>
            <a:r>
              <a:rPr lang="en-US" sz="2800" b="1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Country-Code Names Supporting Organization</a:t>
            </a:r>
            <a:r>
              <a:rPr lang="en-US" sz="28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800" dirty="0" err="1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ccNSO</a:t>
            </a:r>
            <a:r>
              <a:rPr lang="en-US" sz="2800" dirty="0">
                <a:solidFill>
                  <a:srgbClr val="4C4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2800" dirty="0" smtClean="0">
              <a:solidFill>
                <a:srgbClr val="4C4D50"/>
              </a:solidFill>
              <a:latin typeface="Helvetica Neue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217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443136"/>
            <a:ext cx="7597477" cy="609600"/>
          </a:xfrm>
        </p:spPr>
        <p:txBody>
          <a:bodyPr/>
          <a:lstStyle/>
          <a:p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Helvetica Neue"/>
              </a:rPr>
              <a:t>How to Apply or Suggest a Candidate </a:t>
            </a:r>
            <a:endParaRPr lang="en-US" sz="2400" b="1" u="sng" dirty="0">
              <a:solidFill>
                <a:schemeClr val="tx2">
                  <a:lumMod val="75000"/>
                </a:schemeClr>
              </a:solidFill>
              <a:latin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64" y="1268760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C4D50"/>
                </a:solidFill>
                <a:latin typeface="Helvetica Neue"/>
              </a:rPr>
              <a:t>.</a:t>
            </a:r>
          </a:p>
          <a:p>
            <a:endParaRPr lang="en-US" sz="2400" dirty="0">
              <a:solidFill>
                <a:srgbClr val="4C4D50"/>
              </a:solidFill>
              <a:latin typeface="Helvetica Neu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D50"/>
                </a:solidFill>
                <a:latin typeface="Helvetica Neue"/>
              </a:rPr>
              <a:t>The 2015 NomCom will announce the opening of the 2015 application process on ICANN’s website in December.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4C4D50"/>
              </a:solidFill>
              <a:latin typeface="Helvetica Neu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D50"/>
                </a:solidFill>
                <a:latin typeface="Helvetica Neue"/>
              </a:rPr>
              <a:t>Candidate applications will be submitted using the NomCom’s online (wiki-based) system.</a:t>
            </a:r>
          </a:p>
          <a:p>
            <a:r>
              <a:rPr lang="en-US" sz="2400" dirty="0" smtClean="0">
                <a:solidFill>
                  <a:srgbClr val="4C4D50"/>
                </a:solidFill>
                <a:latin typeface="Helvetica Neue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C4D50"/>
                </a:solidFill>
                <a:latin typeface="Helvetica Neue"/>
              </a:rPr>
              <a:t>To suggest someone as a potential candidate, complete the online form at:  </a:t>
            </a:r>
            <a:r>
              <a:rPr lang="en-US" sz="2400" dirty="0">
                <a:latin typeface="Helvetica Neue"/>
                <a:hlinkClick r:id="rId2"/>
              </a:rPr>
              <a:t>https://</a:t>
            </a:r>
            <a:r>
              <a:rPr lang="en-US" sz="2400" dirty="0" smtClean="0">
                <a:latin typeface="Helvetica Neue"/>
                <a:hlinkClick r:id="rId2"/>
              </a:rPr>
              <a:t>forms.icann.org/en/groups/nomcom/suggest</a:t>
            </a:r>
            <a:endParaRPr lang="en-US" sz="2400" dirty="0" smtClean="0">
              <a:latin typeface="Helvetica Neue"/>
            </a:endParaRPr>
          </a:p>
          <a:p>
            <a:endParaRPr lang="en-US" sz="2400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0937826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373</Words>
  <Application>Microsoft Office PowerPoint</Application>
  <PresentationFormat>On-screen Show (4:3)</PresentationFormat>
  <Paragraphs>37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DINOT-Medium</vt:lpstr>
      <vt:lpstr>Helvetica Neue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Fatimata</dc:creator>
  <cp:lastModifiedBy>Silvia Vivanco</cp:lastModifiedBy>
  <cp:revision>5</cp:revision>
  <dcterms:created xsi:type="dcterms:W3CDTF">2014-11-11T02:53:00Z</dcterms:created>
  <dcterms:modified xsi:type="dcterms:W3CDTF">2014-11-11T13:49:43Z</dcterms:modified>
</cp:coreProperties>
</file>