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8" r:id="rId2"/>
  </p:sldMasterIdLst>
  <p:notesMasterIdLst>
    <p:notesMasterId r:id="rId30"/>
  </p:notesMasterIdLst>
  <p:handoutMasterIdLst>
    <p:handoutMasterId r:id="rId31"/>
  </p:handoutMasterIdLst>
  <p:sldIdLst>
    <p:sldId id="256" r:id="rId3"/>
    <p:sldId id="261" r:id="rId4"/>
    <p:sldId id="262" r:id="rId5"/>
    <p:sldId id="263" r:id="rId6"/>
    <p:sldId id="257" r:id="rId7"/>
    <p:sldId id="258" r:id="rId8"/>
    <p:sldId id="267" r:id="rId9"/>
    <p:sldId id="260" r:id="rId10"/>
    <p:sldId id="259" r:id="rId11"/>
    <p:sldId id="285" r:id="rId12"/>
    <p:sldId id="264" r:id="rId13"/>
    <p:sldId id="265" r:id="rId14"/>
    <p:sldId id="268" r:id="rId15"/>
    <p:sldId id="269" r:id="rId16"/>
    <p:sldId id="270" r:id="rId17"/>
    <p:sldId id="271" r:id="rId18"/>
    <p:sldId id="273" r:id="rId19"/>
    <p:sldId id="274" r:id="rId20"/>
    <p:sldId id="275" r:id="rId21"/>
    <p:sldId id="276" r:id="rId22"/>
    <p:sldId id="272" r:id="rId23"/>
    <p:sldId id="282" r:id="rId24"/>
    <p:sldId id="277" r:id="rId25"/>
    <p:sldId id="278" r:id="rId26"/>
    <p:sldId id="279" r:id="rId27"/>
    <p:sldId id="280" r:id="rId28"/>
    <p:sldId id="281"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76" d="100"/>
          <a:sy n="76" d="100"/>
        </p:scale>
        <p:origin x="-2512" y="-4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FE8D9B5-29C9-E94A-91E3-E5B7381390BC}" type="datetimeFigureOut">
              <a:rPr lang="en-US" smtClean="0"/>
              <a:t>12/3/14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C3920F9-1DAC-DD4A-B52A-7E27CA8A613E}" type="slidenum">
              <a:rPr lang="en-US" smtClean="0"/>
              <a:t>‹#›</a:t>
            </a:fld>
            <a:endParaRPr lang="en-US"/>
          </a:p>
        </p:txBody>
      </p:sp>
    </p:spTree>
    <p:extLst>
      <p:ext uri="{BB962C8B-B14F-4D97-AF65-F5344CB8AC3E}">
        <p14:creationId xmlns:p14="http://schemas.microsoft.com/office/powerpoint/2010/main" val="14324301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FE5909-9CB3-D648-A878-C3EEAC2104B2}" type="datetimeFigureOut">
              <a:rPr lang="en-US" smtClean="0"/>
              <a:t>12/3/14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BD16CA-8F4D-1749-8844-1294EF22CE56}" type="slidenum">
              <a:rPr lang="en-US" smtClean="0"/>
              <a:t>‹#›</a:t>
            </a:fld>
            <a:endParaRPr lang="en-US"/>
          </a:p>
        </p:txBody>
      </p:sp>
    </p:spTree>
    <p:extLst>
      <p:ext uri="{BB962C8B-B14F-4D97-AF65-F5344CB8AC3E}">
        <p14:creationId xmlns:p14="http://schemas.microsoft.com/office/powerpoint/2010/main" val="283568543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Timeline driven by ICG deadline for proposals (15 January 2014). Other communities</a:t>
            </a:r>
            <a:r>
              <a:rPr lang="en-US" baseline="0" dirty="0" smtClean="0"/>
              <a:t> (protocols and numbers) are working in parallel. ICG has following four responsibilities:</a:t>
            </a:r>
          </a:p>
          <a:p>
            <a:r>
              <a:rPr lang="en-US" sz="1200" b="0" i="0" u="none" strike="noStrike" kern="1200" baseline="0" dirty="0" smtClean="0">
                <a:solidFill>
                  <a:schemeClr val="tx1"/>
                </a:solidFill>
                <a:latin typeface="+mn-lt"/>
                <a:ea typeface="+mn-ea"/>
                <a:cs typeface="+mn-cs"/>
              </a:rPr>
              <a:t>(</a:t>
            </a:r>
            <a:r>
              <a:rPr lang="en-US" sz="1200" b="0" i="0" u="none" strike="noStrike" kern="1200" baseline="0" dirty="0" err="1" smtClean="0">
                <a:solidFill>
                  <a:schemeClr val="tx1"/>
                </a:solidFill>
                <a:latin typeface="+mn-lt"/>
                <a:ea typeface="+mn-ea"/>
                <a:cs typeface="+mn-cs"/>
              </a:rPr>
              <a:t>i</a:t>
            </a:r>
            <a:r>
              <a:rPr lang="en-US" sz="1200" b="0" i="0" u="none" strike="noStrike" kern="1200" baseline="0" dirty="0" smtClean="0">
                <a:solidFill>
                  <a:schemeClr val="tx1"/>
                </a:solidFill>
                <a:latin typeface="+mn-lt"/>
                <a:ea typeface="+mn-ea"/>
                <a:cs typeface="+mn-cs"/>
              </a:rPr>
              <a:t>) Act as liaison to all interested parties in the IANA stewardship transition, including the three “operational communities” (i.e., those with direct operational or service relationships with the IANA functions operator; namely names, numbers, protocol parameters). This task consists of:</a:t>
            </a:r>
          </a:p>
          <a:p>
            <a:r>
              <a:rPr lang="en-US" sz="1200" b="0" i="0" u="none" strike="noStrike" kern="1200" baseline="0" dirty="0" smtClean="0">
                <a:solidFill>
                  <a:schemeClr val="tx1"/>
                </a:solidFill>
                <a:latin typeface="+mn-lt"/>
                <a:ea typeface="+mn-ea"/>
                <a:cs typeface="+mn-cs"/>
              </a:rPr>
              <a:t>a. Soliciting proposals from the operational communities</a:t>
            </a:r>
          </a:p>
          <a:p>
            <a:r>
              <a:rPr lang="en-US" sz="1200" b="0" i="0" u="none" strike="noStrike" kern="1200" baseline="0" dirty="0" smtClean="0">
                <a:solidFill>
                  <a:schemeClr val="tx1"/>
                </a:solidFill>
                <a:latin typeface="+mn-lt"/>
                <a:ea typeface="+mn-ea"/>
                <a:cs typeface="+mn-cs"/>
              </a:rPr>
              <a:t>b. Soliciting the input of the broad group of communities affected by the IANA functions</a:t>
            </a:r>
          </a:p>
          <a:p>
            <a:r>
              <a:rPr lang="en-US" sz="1200" b="0" i="0" u="none" strike="noStrike" kern="1200" baseline="0" dirty="0" smtClean="0">
                <a:solidFill>
                  <a:schemeClr val="tx1"/>
                </a:solidFill>
                <a:latin typeface="+mn-lt"/>
                <a:ea typeface="+mn-ea"/>
                <a:cs typeface="+mn-cs"/>
              </a:rPr>
              <a:t>(ii) Assess the outputs of the three operational communities for compatibility and interoperability</a:t>
            </a:r>
          </a:p>
          <a:p>
            <a:r>
              <a:rPr lang="en-US" sz="1200" b="0" i="0" u="none" strike="noStrike" kern="1200" baseline="0" dirty="0" smtClean="0">
                <a:solidFill>
                  <a:schemeClr val="tx1"/>
                </a:solidFill>
                <a:latin typeface="+mn-lt"/>
                <a:ea typeface="+mn-ea"/>
                <a:cs typeface="+mn-cs"/>
              </a:rPr>
              <a:t>(iii) Assemble a complete proposal for the transition</a:t>
            </a:r>
          </a:p>
          <a:p>
            <a:r>
              <a:rPr lang="en-US" sz="1200" b="0" i="0" u="none" strike="noStrike" kern="1200" baseline="0" dirty="0" smtClean="0">
                <a:solidFill>
                  <a:schemeClr val="tx1"/>
                </a:solidFill>
                <a:latin typeface="+mn-lt"/>
                <a:ea typeface="+mn-ea"/>
                <a:cs typeface="+mn-cs"/>
              </a:rPr>
              <a:t>(iv) Information sharing and public communication</a:t>
            </a:r>
            <a:endParaRPr lang="en-US" dirty="0"/>
          </a:p>
        </p:txBody>
      </p:sp>
      <p:sp>
        <p:nvSpPr>
          <p:cNvPr id="4" name="Slide Number Placeholder 3"/>
          <p:cNvSpPr>
            <a:spLocks noGrp="1"/>
          </p:cNvSpPr>
          <p:nvPr>
            <p:ph type="sldNum" sz="quarter" idx="10"/>
          </p:nvPr>
        </p:nvSpPr>
        <p:spPr/>
        <p:txBody>
          <a:bodyPr/>
          <a:lstStyle/>
          <a:p>
            <a:fld id="{DFBD16CA-8F4D-1749-8844-1294EF22CE56}" type="slidenum">
              <a:rPr lang="en-US" smtClean="0"/>
              <a:t>9</a:t>
            </a:fld>
            <a:endParaRPr lang="en-US"/>
          </a:p>
        </p:txBody>
      </p:sp>
    </p:spTree>
    <p:extLst>
      <p:ext uri="{BB962C8B-B14F-4D97-AF65-F5344CB8AC3E}">
        <p14:creationId xmlns:p14="http://schemas.microsoft.com/office/powerpoint/2010/main" val="1308262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2FF01E3-0CD3-0D4E-A13C-45CAFBFDEC86}" type="slidenum">
              <a:rPr lang="en-US" smtClean="0"/>
              <a:pPr/>
              <a:t>10</a:t>
            </a:fld>
            <a:endParaRPr lang="en-US"/>
          </a:p>
        </p:txBody>
      </p:sp>
    </p:spTree>
    <p:extLst>
      <p:ext uri="{BB962C8B-B14F-4D97-AF65-F5344CB8AC3E}">
        <p14:creationId xmlns:p14="http://schemas.microsoft.com/office/powerpoint/2010/main" val="218823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BD16CA-8F4D-1749-8844-1294EF22CE56}" type="slidenum">
              <a:rPr lang="en-US" smtClean="0"/>
              <a:t>12</a:t>
            </a:fld>
            <a:endParaRPr lang="en-US"/>
          </a:p>
        </p:txBody>
      </p:sp>
    </p:spTree>
    <p:extLst>
      <p:ext uri="{BB962C8B-B14F-4D97-AF65-F5344CB8AC3E}">
        <p14:creationId xmlns:p14="http://schemas.microsoft.com/office/powerpoint/2010/main" val="3162931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jpe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57199" y="1295400"/>
            <a:ext cx="8228013" cy="1927225"/>
          </a:xfrm>
        </p:spPr>
        <p:txBody>
          <a:bodyPr tIns="0" bIns="0" anchor="b" anchorCtr="0"/>
          <a:lstStyle>
            <a:lvl1pPr>
              <a:defRPr sz="60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a:off x="457199" y="3307976"/>
            <a:ext cx="8228013" cy="1066800"/>
          </a:xfrm>
        </p:spPr>
        <p:txBody>
          <a:bodyPr tIns="0" bIns="0"/>
          <a:lstStyle>
            <a:lvl1pPr marL="0" indent="0" algn="ctr">
              <a:spcBef>
                <a:spcPts val="300"/>
              </a:spcBef>
              <a:buNone/>
              <a:defRPr sz="18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99EF14A6-3806-BA40-AB2E-09E75A98F78B}" type="datetime1">
              <a:rPr lang="en-US" smtClean="0"/>
              <a:t>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2F5E10-5301-4EE6-90D2-A6C4A3F62BED}" type="slidenum">
              <a:rPr lang="en-US" smtClean="0"/>
              <a:t>‹#›</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667E0A-E663-7B4A-BE78-BB182F2A48B8}" type="datetime1">
              <a:rPr lang="en-US" smtClean="0"/>
              <a:t>12/3/14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2F5E10-5301-4EE6-90D2-A6C4A3F62BE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199" y="381001"/>
            <a:ext cx="3509683" cy="2209800"/>
          </a:xfrm>
        </p:spPr>
        <p:txBody>
          <a:bodyPr anchor="b"/>
          <a:lstStyle>
            <a:lvl1pPr algn="l">
              <a:defRPr sz="4400" b="0"/>
            </a:lvl1pPr>
          </a:lstStyle>
          <a:p>
            <a:r>
              <a:rPr lang="en-US" smtClean="0"/>
              <a:t>Click to edit Master title style</a:t>
            </a:r>
            <a:endParaRPr/>
          </a:p>
        </p:txBody>
      </p:sp>
      <p:sp>
        <p:nvSpPr>
          <p:cNvPr id="3" name="Content Placeholder 2"/>
          <p:cNvSpPr>
            <a:spLocks noGrp="1"/>
          </p:cNvSpPr>
          <p:nvPr>
            <p:ph idx="1"/>
          </p:nvPr>
        </p:nvSpPr>
        <p:spPr>
          <a:xfrm>
            <a:off x="5029200" y="273050"/>
            <a:ext cx="3657600" cy="5853113"/>
          </a:xfrm>
        </p:spPr>
        <p:txBody>
          <a:bodyPr>
            <a:normAutofit/>
          </a:bodyPr>
          <a:lstStyle>
            <a:lvl1pPr>
              <a:defRPr sz="2200"/>
            </a:lvl1pPr>
            <a:lvl2pPr>
              <a:defRPr sz="20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57199" y="2649071"/>
            <a:ext cx="3509683" cy="3388192"/>
          </a:xfrm>
        </p:spPr>
        <p:txBody>
          <a:bodyPr>
            <a:normAutofit/>
          </a:bodyPr>
          <a:lstStyle>
            <a:lvl1pPr marL="0" indent="0">
              <a:spcBef>
                <a:spcPts val="600"/>
              </a:spcBef>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7FA8AB35-4387-E848-8BA9-90004388C3D3}" type="datetime1">
              <a:rPr lang="en-US" smtClean="0"/>
              <a:t>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2F5E10-5301-4EE6-90D2-A6C4A3F62BED}"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spcBef>
                <a:spcPts val="600"/>
              </a:spcBef>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5FEEA73B-A919-CD49-94B5-930E51F7F704}" type="datetime1">
              <a:rPr lang="en-US" smtClean="0"/>
              <a:t>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2F5E10-5301-4EE6-90D2-A6C4A3F62BED}" type="slidenum">
              <a:rPr lang="en-US" smtClean="0"/>
              <a:t>‹#›</a:t>
            </a:fld>
            <a:endParaRPr lang="en-US"/>
          </a:p>
        </p:txBody>
      </p:sp>
      <p:sp>
        <p:nvSpPr>
          <p:cNvPr id="9" name="Picture Placeholder 8"/>
          <p:cNvSpPr>
            <a:spLocks noGrp="1"/>
          </p:cNvSpPr>
          <p:nvPr>
            <p:ph type="pic" sz="quarter" idx="13"/>
          </p:nvPr>
        </p:nvSpPr>
        <p:spPr>
          <a:xfrm>
            <a:off x="228600" y="1143000"/>
            <a:ext cx="4267200" cy="4267200"/>
          </a:xfrm>
          <a:prstGeom prst="ellipse">
            <a:avLst/>
          </a:prstGeom>
          <a:ln w="28575">
            <a:solidFill>
              <a:schemeClr val="accent1"/>
            </a:solidFill>
          </a:ln>
        </p:spPr>
        <p:txBody>
          <a:bodyPr/>
          <a:lstStyle>
            <a:lvl1pPr marL="0" indent="0">
              <a:buNone/>
              <a:defRPr>
                <a:solidFill>
                  <a:schemeClr val="bg1"/>
                </a:solidFill>
              </a:defRPr>
            </a:lvl1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spcBef>
                <a:spcPts val="600"/>
              </a:spcBef>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7FDDB4B0-6746-FD4B-9C0E-01EA62F3DBA1}" type="datetime1">
              <a:rPr lang="en-US" smtClean="0"/>
              <a:t>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2F5E10-5301-4EE6-90D2-A6C4A3F62BED}" type="slidenum">
              <a:rPr lang="en-US" smtClean="0"/>
              <a:t>‹#›</a:t>
            </a:fld>
            <a:endParaRPr lang="en-US"/>
          </a:p>
        </p:txBody>
      </p:sp>
      <p:sp>
        <p:nvSpPr>
          <p:cNvPr id="9" name="Picture Placeholder 8"/>
          <p:cNvSpPr>
            <a:spLocks noGrp="1"/>
          </p:cNvSpPr>
          <p:nvPr>
            <p:ph type="pic" sz="quarter" idx="13"/>
          </p:nvPr>
        </p:nvSpPr>
        <p:spPr>
          <a:xfrm>
            <a:off x="990600" y="2590800"/>
            <a:ext cx="3505200" cy="3505200"/>
          </a:xfrm>
          <a:prstGeom prst="ellipse">
            <a:avLst/>
          </a:prstGeom>
          <a:ln w="28575">
            <a:solidFill>
              <a:schemeClr val="accent1"/>
            </a:solidFill>
          </a:ln>
        </p:spPr>
        <p:txBody>
          <a:bodyPr/>
          <a:lstStyle>
            <a:lvl1pPr marL="0" indent="0">
              <a:buNone/>
              <a:defRPr>
                <a:solidFill>
                  <a:schemeClr val="bg1"/>
                </a:solidFill>
              </a:defRPr>
            </a:lvl1pPr>
          </a:lstStyle>
          <a:p>
            <a:r>
              <a:rPr lang="en-US" smtClean="0"/>
              <a:t>Drag picture to placeholder or click icon to add</a:t>
            </a:r>
            <a:endParaRPr/>
          </a:p>
        </p:txBody>
      </p:sp>
      <p:sp>
        <p:nvSpPr>
          <p:cNvPr id="8" name="Picture Placeholder 8"/>
          <p:cNvSpPr>
            <a:spLocks noGrp="1"/>
          </p:cNvSpPr>
          <p:nvPr>
            <p:ph type="pic" sz="quarter" idx="14"/>
          </p:nvPr>
        </p:nvSpPr>
        <p:spPr>
          <a:xfrm>
            <a:off x="2479675" y="1260475"/>
            <a:ext cx="1254125" cy="1254125"/>
          </a:xfrm>
          <a:prstGeom prst="ellipse">
            <a:avLst/>
          </a:prstGeom>
          <a:ln w="28575">
            <a:solidFill>
              <a:schemeClr val="accent1"/>
            </a:solidFill>
          </a:ln>
        </p:spPr>
        <p:txBody>
          <a:bodyPr>
            <a:normAutofit/>
          </a:bodyPr>
          <a:lstStyle>
            <a:lvl1pPr marL="0" indent="0">
              <a:buNone/>
              <a:defRPr sz="1400">
                <a:solidFill>
                  <a:schemeClr val="bg1"/>
                </a:solidFill>
              </a:defRPr>
            </a:lvl1pPr>
          </a:lstStyle>
          <a:p>
            <a:r>
              <a:rPr lang="en-US" smtClean="0"/>
              <a:t>Drag picture to placeholder or click icon to add</a:t>
            </a:r>
            <a:endParaRPr/>
          </a:p>
        </p:txBody>
      </p:sp>
      <p:sp>
        <p:nvSpPr>
          <p:cNvPr id="10" name="Picture Placeholder 8"/>
          <p:cNvSpPr>
            <a:spLocks noGrp="1"/>
          </p:cNvSpPr>
          <p:nvPr>
            <p:ph type="pic" sz="quarter" idx="15"/>
          </p:nvPr>
        </p:nvSpPr>
        <p:spPr>
          <a:xfrm>
            <a:off x="269875" y="762000"/>
            <a:ext cx="2092325" cy="2092325"/>
          </a:xfrm>
          <a:prstGeom prst="ellipse">
            <a:avLst/>
          </a:prstGeom>
          <a:ln w="28575">
            <a:solidFill>
              <a:schemeClr val="accent1"/>
            </a:solidFill>
          </a:ln>
        </p:spPr>
        <p:txBody>
          <a:bodyPr>
            <a:normAutofit/>
          </a:bodyPr>
          <a:lstStyle>
            <a:lvl1pPr marL="0" indent="0">
              <a:buNone/>
              <a:defRPr sz="1800">
                <a:solidFill>
                  <a:schemeClr val="bg1"/>
                </a:solidFill>
              </a:defRPr>
            </a:lvl1pPr>
          </a:lstStyle>
          <a:p>
            <a:r>
              <a:rPr lang="en-US" smtClean="0"/>
              <a:t>Drag picture to placeholder or click icon to add</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457200" y="2568388"/>
            <a:ext cx="8228013" cy="3468875"/>
          </a:xfrm>
        </p:spPr>
        <p:txBody>
          <a:bodyPr vert="eaVert"/>
          <a:lstStyle>
            <a:lvl5pPr>
              <a:defRPr/>
            </a:lvl5pPr>
            <a:lvl6pPr marL="1719072">
              <a:defRPr/>
            </a:lvl6pPr>
            <a:lvl7pPr marL="1719072">
              <a:defRPr/>
            </a:lvl7pPr>
            <a:lvl8pPr marL="1719072">
              <a:defRPr/>
            </a:lvl8pPr>
            <a:lvl9pPr marL="171907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783477C-7680-6A48-A23D-228A0539FCF4}" type="datetime1">
              <a:rPr lang="en-US" smtClean="0"/>
              <a:t>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2F5E10-5301-4EE6-90D2-A6C4A3F62BED}"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274638"/>
            <a:ext cx="1524000" cy="5851525"/>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416859"/>
            <a:ext cx="6019800" cy="5615642"/>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FF14787-7DC1-B340-A5EE-219297A106F8}" type="datetime1">
              <a:rPr lang="en-US" smtClean="0"/>
              <a:t>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2F5E10-5301-4EE6-90D2-A6C4A3F62BED}"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los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E51E3A0-9A4E-4A49-A261-0B7AD6E5D51A}" type="datetime1">
              <a:rPr lang="en-US" smtClean="0"/>
              <a:t>12/3/14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2F5E10-5301-4EE6-90D2-A6C4A3F62BE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12" name="Rectangle 11"/>
          <p:cNvSpPr/>
          <p:nvPr userDrawn="1"/>
        </p:nvSpPr>
        <p:spPr bwMode="auto">
          <a:xfrm>
            <a:off x="0" y="3371292"/>
            <a:ext cx="9144000" cy="115416"/>
          </a:xfrm>
          <a:prstGeom prst="rect">
            <a:avLst/>
          </a:prstGeom>
          <a:solidFill>
            <a:srgbClr val="FFFFFF"/>
          </a:solidFill>
          <a:ln>
            <a:noFill/>
          </a:ln>
          <a:extLst/>
        </p:spPr>
        <p:txBody>
          <a:bodyPr lIns="0" tIns="0" rIns="0" bIns="0" rtlCol="0" anchor="ctr">
            <a:spAutoFit/>
          </a:bodyPr>
          <a:lstStyle/>
          <a:p>
            <a:pPr algn="l">
              <a:lnSpc>
                <a:spcPct val="10000"/>
              </a:lnSpc>
            </a:pPr>
            <a:endParaRPr lang="en-US" sz="3000" dirty="0" smtClean="0">
              <a:solidFill>
                <a:srgbClr val="1A8AC7"/>
              </a:solidFill>
              <a:latin typeface="DINOT-Medium" charset="0"/>
              <a:ea typeface="ＭＳ Ｐゴシック" charset="0"/>
              <a:cs typeface="DINOT-Medium" charset="0"/>
              <a:sym typeface="DINOT-Medium" charset="0"/>
            </a:endParaRPr>
          </a:p>
        </p:txBody>
      </p:sp>
      <p:sp>
        <p:nvSpPr>
          <p:cNvPr id="14" name="Text Placeholder 13"/>
          <p:cNvSpPr>
            <a:spLocks noGrp="1"/>
          </p:cNvSpPr>
          <p:nvPr>
            <p:ph type="body" sz="quarter" idx="10" hasCustomPrompt="1"/>
          </p:nvPr>
        </p:nvSpPr>
        <p:spPr>
          <a:xfrm>
            <a:off x="142875" y="304800"/>
            <a:ext cx="8694738" cy="609600"/>
          </a:xfrm>
          <a:prstGeom prst="rect">
            <a:avLst/>
          </a:prstGeom>
        </p:spPr>
        <p:txBody>
          <a:bodyPr vert="horz" lIns="38405" tIns="19202" rIns="38405" bIns="19202"/>
          <a:lstStyle>
            <a:lvl1pPr marL="133350" indent="0">
              <a:buNone/>
              <a:defRPr sz="3200" baseline="0">
                <a:solidFill>
                  <a:schemeClr val="tx2"/>
                </a:solidFill>
              </a:defRPr>
            </a:lvl1pPr>
          </a:lstStyle>
          <a:p>
            <a:pPr lvl="0"/>
            <a:r>
              <a:rPr lang="en-US" dirty="0" smtClean="0"/>
              <a:t>Insert Title</a:t>
            </a:r>
          </a:p>
        </p:txBody>
      </p:sp>
    </p:spTree>
    <p:extLst>
      <p:ext uri="{BB962C8B-B14F-4D97-AF65-F5344CB8AC3E}">
        <p14:creationId xmlns:p14="http://schemas.microsoft.com/office/powerpoint/2010/main" val="4096744176"/>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resentation Title">
    <p:spTree>
      <p:nvGrpSpPr>
        <p:cNvPr id="1" name=""/>
        <p:cNvGrpSpPr/>
        <p:nvPr/>
      </p:nvGrpSpPr>
      <p:grpSpPr>
        <a:xfrm>
          <a:off x="0" y="0"/>
          <a:ext cx="0" cy="0"/>
          <a:chOff x="0" y="0"/>
          <a:chExt cx="0" cy="0"/>
        </a:xfrm>
      </p:grpSpPr>
      <p:pic>
        <p:nvPicPr>
          <p:cNvPr id="10" name="Picture 9" descr="1589855.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11" name="Rectangle 10"/>
          <p:cNvSpPr/>
          <p:nvPr userDrawn="1"/>
        </p:nvSpPr>
        <p:spPr>
          <a:xfrm>
            <a:off x="1" y="0"/>
            <a:ext cx="9143999" cy="6858000"/>
          </a:xfrm>
          <a:prstGeom prst="rect">
            <a:avLst/>
          </a:prstGeom>
          <a:gradFill flip="none" rotWithShape="1">
            <a:gsLst>
              <a:gs pos="0">
                <a:schemeClr val="tx1">
                  <a:alpha val="80000"/>
                </a:schemeClr>
              </a:gs>
              <a:gs pos="100000">
                <a:schemeClr val="tx1">
                  <a:lumMod val="95000"/>
                  <a:lumOff val="5000"/>
                  <a:alpha val="60000"/>
                </a:schemeClr>
              </a:gs>
              <a:gs pos="45000">
                <a:schemeClr val="tx1">
                  <a:alpha val="20000"/>
                </a:schemeClr>
              </a:gs>
              <a:gs pos="60000">
                <a:schemeClr val="tx1">
                  <a:lumMod val="95000"/>
                  <a:lumOff val="5000"/>
                  <a:alpha val="0"/>
                </a:schemeClr>
              </a:gs>
            </a:gsLst>
            <a:path path="circle">
              <a:fillToRect t="100000" r="100000"/>
            </a:path>
            <a:tileRect l="-100000" b="-100000"/>
          </a:gradFill>
          <a:ln>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fontAlgn="base">
              <a:spcBef>
                <a:spcPct val="0"/>
              </a:spcBef>
              <a:spcAft>
                <a:spcPct val="0"/>
              </a:spcAft>
            </a:pPr>
            <a:endParaRPr lang="en-US" sz="2400">
              <a:solidFill>
                <a:prstClr val="white"/>
              </a:solidFill>
              <a:latin typeface="Arial"/>
              <a:sym typeface="Gill Sans" charset="0"/>
            </a:endParaRPr>
          </a:p>
        </p:txBody>
      </p:sp>
      <p:sp>
        <p:nvSpPr>
          <p:cNvPr id="7" name="Text Placeholder 6"/>
          <p:cNvSpPr>
            <a:spLocks noGrp="1"/>
          </p:cNvSpPr>
          <p:nvPr>
            <p:ph type="body" sz="quarter" idx="10"/>
          </p:nvPr>
        </p:nvSpPr>
        <p:spPr>
          <a:xfrm>
            <a:off x="4305300" y="457200"/>
            <a:ext cx="4381500" cy="609600"/>
          </a:xfrm>
          <a:prstGeom prst="rect">
            <a:avLst/>
          </a:prstGeom>
        </p:spPr>
        <p:txBody>
          <a:bodyPr vert="horz"/>
          <a:lstStyle>
            <a:lvl1pPr marL="133350" indent="0" algn="r">
              <a:buNone/>
              <a:defRPr sz="2200">
                <a:solidFill>
                  <a:srgbClr val="FFFFFF"/>
                </a:solidFill>
              </a:defRPr>
            </a:lvl1pPr>
            <a:lvl2pPr marL="320040" indent="0">
              <a:buNone/>
              <a:defRPr>
                <a:solidFill>
                  <a:srgbClr val="FFFFFF"/>
                </a:solidFill>
              </a:defRPr>
            </a:lvl2pPr>
            <a:lvl3pPr marL="506730" indent="0">
              <a:buNone/>
              <a:defRPr>
                <a:solidFill>
                  <a:srgbClr val="FFFFFF"/>
                </a:solidFill>
              </a:defRPr>
            </a:lvl3pPr>
            <a:lvl4pPr marL="693420" indent="0">
              <a:buNone/>
              <a:defRPr>
                <a:solidFill>
                  <a:srgbClr val="FFFFFF"/>
                </a:solidFill>
              </a:defRPr>
            </a:lvl4pPr>
            <a:lvl5pPr marL="880110" indent="0">
              <a:buNone/>
              <a:defRPr>
                <a:solidFill>
                  <a:srgbClr val="FFFFFF"/>
                </a:solidFill>
              </a:defRPr>
            </a:lvl5pPr>
          </a:lstStyle>
          <a:p>
            <a:pPr lvl="0"/>
            <a:r>
              <a:rPr lang="en-US" smtClean="0"/>
              <a:t>Click to edit Master text styles</a:t>
            </a:r>
          </a:p>
        </p:txBody>
      </p:sp>
      <p:sp>
        <p:nvSpPr>
          <p:cNvPr id="15" name="Text Placeholder 6"/>
          <p:cNvSpPr>
            <a:spLocks noGrp="1"/>
          </p:cNvSpPr>
          <p:nvPr>
            <p:ph type="body" sz="quarter" idx="11"/>
          </p:nvPr>
        </p:nvSpPr>
        <p:spPr>
          <a:xfrm>
            <a:off x="435854" y="4495800"/>
            <a:ext cx="5562600" cy="375024"/>
          </a:xfrm>
          <a:prstGeom prst="rect">
            <a:avLst/>
          </a:prstGeom>
        </p:spPr>
        <p:txBody>
          <a:bodyPr vert="horz"/>
          <a:lstStyle>
            <a:lvl1pPr marL="133350" indent="0" algn="l">
              <a:buNone/>
              <a:defRPr sz="2200" b="1">
                <a:solidFill>
                  <a:srgbClr val="FFFFFF"/>
                </a:solidFill>
              </a:defRPr>
            </a:lvl1pPr>
            <a:lvl2pPr marL="320040" indent="0">
              <a:buNone/>
              <a:defRPr>
                <a:solidFill>
                  <a:srgbClr val="FFFFFF"/>
                </a:solidFill>
              </a:defRPr>
            </a:lvl2pPr>
            <a:lvl3pPr marL="506730" indent="0">
              <a:buNone/>
              <a:defRPr>
                <a:solidFill>
                  <a:srgbClr val="FFFFFF"/>
                </a:solidFill>
              </a:defRPr>
            </a:lvl3pPr>
            <a:lvl4pPr marL="693420" indent="0">
              <a:buNone/>
              <a:defRPr>
                <a:solidFill>
                  <a:srgbClr val="FFFFFF"/>
                </a:solidFill>
              </a:defRPr>
            </a:lvl4pPr>
            <a:lvl5pPr marL="880110" indent="0">
              <a:buNone/>
              <a:defRPr>
                <a:solidFill>
                  <a:srgbClr val="FFFFFF"/>
                </a:solidFill>
              </a:defRPr>
            </a:lvl5pPr>
          </a:lstStyle>
          <a:p>
            <a:pPr lvl="0"/>
            <a:r>
              <a:rPr lang="en-US" dirty="0" smtClean="0"/>
              <a:t>Click to edit Master text styles</a:t>
            </a:r>
          </a:p>
        </p:txBody>
      </p:sp>
      <p:sp>
        <p:nvSpPr>
          <p:cNvPr id="12" name="TextBox 11"/>
          <p:cNvSpPr txBox="1"/>
          <p:nvPr/>
        </p:nvSpPr>
        <p:spPr>
          <a:xfrm>
            <a:off x="381000" y="6298977"/>
            <a:ext cx="2986241" cy="254223"/>
          </a:xfrm>
          <a:prstGeom prst="rect">
            <a:avLst/>
          </a:prstGeom>
          <a:noFill/>
        </p:spPr>
        <p:txBody>
          <a:bodyPr wrap="none" lIns="38405" tIns="19202" rIns="38405" bIns="19202" rtlCol="0">
            <a:spAutoFit/>
          </a:bodyPr>
          <a:lstStyle/>
          <a:p>
            <a:pPr fontAlgn="base">
              <a:spcBef>
                <a:spcPct val="0"/>
              </a:spcBef>
              <a:spcAft>
                <a:spcPct val="0"/>
              </a:spcAft>
            </a:pPr>
            <a:r>
              <a:rPr lang="en-US" sz="1400" i="1" dirty="0" smtClean="0">
                <a:solidFill>
                  <a:srgbClr val="FFFFFF"/>
                </a:solidFill>
                <a:latin typeface="Arial"/>
                <a:ea typeface="ヒラギノ角ゴ ProN W3" charset="0"/>
                <a:cs typeface="Arial"/>
                <a:sym typeface="Gill Sans" charset="0"/>
              </a:rPr>
              <a:t>CWG – IANA Stewardship Transition</a:t>
            </a:r>
          </a:p>
        </p:txBody>
      </p:sp>
      <p:cxnSp>
        <p:nvCxnSpPr>
          <p:cNvPr id="13" name="Straight Connector 12"/>
          <p:cNvCxnSpPr/>
          <p:nvPr/>
        </p:nvCxnSpPr>
        <p:spPr>
          <a:xfrm>
            <a:off x="381000" y="6200536"/>
            <a:ext cx="8409317" cy="0"/>
          </a:xfrm>
          <a:prstGeom prst="line">
            <a:avLst/>
          </a:prstGeom>
          <a:ln w="12700" cmpd="sng">
            <a:solidFill>
              <a:srgbClr val="FFFFFF"/>
            </a:solidFill>
          </a:ln>
          <a:effectLst/>
        </p:spPr>
        <p:style>
          <a:lnRef idx="2">
            <a:schemeClr val="dk1"/>
          </a:lnRef>
          <a:fillRef idx="0">
            <a:schemeClr val="dk1"/>
          </a:fillRef>
          <a:effectRef idx="1">
            <a:schemeClr val="dk1"/>
          </a:effectRef>
          <a:fontRef idx="minor">
            <a:schemeClr val="tx1"/>
          </a:fontRef>
        </p:style>
      </p:cxnSp>
      <p:sp>
        <p:nvSpPr>
          <p:cNvPr id="14" name="Text Placeholder 6"/>
          <p:cNvSpPr>
            <a:spLocks noGrp="1"/>
          </p:cNvSpPr>
          <p:nvPr>
            <p:ph type="body" sz="quarter" idx="12"/>
          </p:nvPr>
        </p:nvSpPr>
        <p:spPr>
          <a:xfrm>
            <a:off x="442259" y="4884271"/>
            <a:ext cx="5562600" cy="375024"/>
          </a:xfrm>
          <a:prstGeom prst="rect">
            <a:avLst/>
          </a:prstGeom>
        </p:spPr>
        <p:txBody>
          <a:bodyPr vert="horz"/>
          <a:lstStyle>
            <a:lvl1pPr marL="133350" indent="0" algn="l">
              <a:buNone/>
              <a:defRPr sz="2000" b="0">
                <a:solidFill>
                  <a:srgbClr val="FFFFFF"/>
                </a:solidFill>
              </a:defRPr>
            </a:lvl1pPr>
            <a:lvl2pPr marL="320040" indent="0">
              <a:buNone/>
              <a:defRPr>
                <a:solidFill>
                  <a:srgbClr val="FFFFFF"/>
                </a:solidFill>
              </a:defRPr>
            </a:lvl2pPr>
            <a:lvl3pPr marL="506730" indent="0">
              <a:buNone/>
              <a:defRPr>
                <a:solidFill>
                  <a:srgbClr val="FFFFFF"/>
                </a:solidFill>
              </a:defRPr>
            </a:lvl3pPr>
            <a:lvl4pPr marL="693420" indent="0">
              <a:buNone/>
              <a:defRPr>
                <a:solidFill>
                  <a:srgbClr val="FFFFFF"/>
                </a:solidFill>
              </a:defRPr>
            </a:lvl4pPr>
            <a:lvl5pPr marL="880110" indent="0">
              <a:buNone/>
              <a:defRPr>
                <a:solidFill>
                  <a:srgbClr val="FFFFFF"/>
                </a:solidFill>
              </a:defRPr>
            </a:lvl5pPr>
          </a:lstStyle>
          <a:p>
            <a:pPr lvl="0"/>
            <a:r>
              <a:rPr lang="en-US" dirty="0" smtClean="0"/>
              <a:t>Click to edit Master text styles</a:t>
            </a:r>
          </a:p>
        </p:txBody>
      </p:sp>
      <p:sp>
        <p:nvSpPr>
          <p:cNvPr id="4" name="Title 3"/>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2068802346"/>
      </p:ext>
    </p:extLst>
  </p:cSld>
  <p:clrMapOvr>
    <a:masterClrMapping/>
  </p:clrMapOvr>
  <p:transition xmlns:p14="http://schemas.microsoft.com/office/powerpoint/2010/main"/>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opic Slide">
    <p:spTree>
      <p:nvGrpSpPr>
        <p:cNvPr id="1" name=""/>
        <p:cNvGrpSpPr/>
        <p:nvPr/>
      </p:nvGrpSpPr>
      <p:grpSpPr>
        <a:xfrm>
          <a:off x="0" y="0"/>
          <a:ext cx="0" cy="0"/>
          <a:chOff x="0" y="0"/>
          <a:chExt cx="0" cy="0"/>
        </a:xfrm>
      </p:grpSpPr>
      <p:pic>
        <p:nvPicPr>
          <p:cNvPr id="12" name="Picture 11" descr="blue-gradient-abstract-hd-wallpaper-1920x1080-7772.pn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3999" cy="6858000"/>
          </a:xfrm>
          <a:prstGeom prst="rect">
            <a:avLst/>
          </a:prstGeom>
        </p:spPr>
      </p:pic>
      <p:sp>
        <p:nvSpPr>
          <p:cNvPr id="3" name="Oval 2"/>
          <p:cNvSpPr/>
          <p:nvPr/>
        </p:nvSpPr>
        <p:spPr>
          <a:xfrm>
            <a:off x="8486775" y="3173949"/>
            <a:ext cx="784725" cy="779312"/>
          </a:xfrm>
          <a:prstGeom prst="ellipse">
            <a:avLst/>
          </a:prstGeom>
          <a:solidFill>
            <a:schemeClr val="bg2">
              <a:alpha val="33000"/>
            </a:schemeClr>
          </a:solidFill>
          <a:ln w="123825" cmpd="sng">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fontAlgn="base">
              <a:spcBef>
                <a:spcPct val="0"/>
              </a:spcBef>
              <a:spcAft>
                <a:spcPct val="0"/>
              </a:spcAft>
            </a:pPr>
            <a:endParaRPr lang="en-US" sz="2400" dirty="0">
              <a:solidFill>
                <a:prstClr val="white"/>
              </a:solidFill>
              <a:latin typeface="Arial"/>
              <a:sym typeface="Gill Sans" charset="0"/>
            </a:endParaRPr>
          </a:p>
        </p:txBody>
      </p:sp>
      <p:sp>
        <p:nvSpPr>
          <p:cNvPr id="4" name="Oval 3"/>
          <p:cNvSpPr/>
          <p:nvPr/>
        </p:nvSpPr>
        <p:spPr>
          <a:xfrm>
            <a:off x="8662074" y="3812299"/>
            <a:ext cx="963853" cy="934742"/>
          </a:xfrm>
          <a:prstGeom prst="ellipse">
            <a:avLst/>
          </a:prstGeom>
          <a:solidFill>
            <a:schemeClr val="accent2">
              <a:alpha val="63000"/>
            </a:schemeClr>
          </a:solidFill>
          <a:ln w="123825" cmpd="sng">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fontAlgn="base">
              <a:spcBef>
                <a:spcPct val="0"/>
              </a:spcBef>
              <a:spcAft>
                <a:spcPct val="0"/>
              </a:spcAft>
            </a:pPr>
            <a:endParaRPr lang="en-US" sz="2400">
              <a:solidFill>
                <a:prstClr val="white"/>
              </a:solidFill>
              <a:latin typeface="Arial"/>
              <a:sym typeface="Gill Sans" charset="0"/>
            </a:endParaRPr>
          </a:p>
        </p:txBody>
      </p:sp>
      <p:sp>
        <p:nvSpPr>
          <p:cNvPr id="5" name="Oval 4"/>
          <p:cNvSpPr/>
          <p:nvPr/>
        </p:nvSpPr>
        <p:spPr>
          <a:xfrm>
            <a:off x="8429625" y="2181991"/>
            <a:ext cx="1251029" cy="1249820"/>
          </a:xfrm>
          <a:prstGeom prst="ellipse">
            <a:avLst/>
          </a:prstGeom>
          <a:solidFill>
            <a:schemeClr val="accent3">
              <a:alpha val="26000"/>
            </a:schemeClr>
          </a:solidFill>
          <a:ln w="123825" cmpd="sng">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fontAlgn="base">
              <a:spcBef>
                <a:spcPct val="0"/>
              </a:spcBef>
              <a:spcAft>
                <a:spcPct val="0"/>
              </a:spcAft>
            </a:pPr>
            <a:endParaRPr lang="en-US" sz="2400">
              <a:solidFill>
                <a:prstClr val="white"/>
              </a:solidFill>
              <a:latin typeface="Arial"/>
              <a:sym typeface="Gill Sans" charset="0"/>
            </a:endParaRPr>
          </a:p>
        </p:txBody>
      </p:sp>
      <p:sp>
        <p:nvSpPr>
          <p:cNvPr id="6" name="Oval 5"/>
          <p:cNvSpPr/>
          <p:nvPr/>
        </p:nvSpPr>
        <p:spPr>
          <a:xfrm>
            <a:off x="7893516" y="1572391"/>
            <a:ext cx="1251029" cy="1249820"/>
          </a:xfrm>
          <a:prstGeom prst="ellipse">
            <a:avLst/>
          </a:prstGeom>
          <a:solidFill>
            <a:srgbClr val="93DAFF">
              <a:alpha val="18000"/>
            </a:srgbClr>
          </a:solidFill>
          <a:ln w="123825" cmpd="sng">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fontAlgn="base">
              <a:spcBef>
                <a:spcPct val="0"/>
              </a:spcBef>
              <a:spcAft>
                <a:spcPct val="0"/>
              </a:spcAft>
            </a:pPr>
            <a:endParaRPr lang="en-US" sz="2400">
              <a:solidFill>
                <a:prstClr val="white"/>
              </a:solidFill>
              <a:latin typeface="Arial"/>
              <a:sym typeface="Gill Sans" charset="0"/>
            </a:endParaRPr>
          </a:p>
        </p:txBody>
      </p:sp>
      <p:sp>
        <p:nvSpPr>
          <p:cNvPr id="9" name="Text Placeholder 8"/>
          <p:cNvSpPr>
            <a:spLocks noGrp="1"/>
          </p:cNvSpPr>
          <p:nvPr>
            <p:ph type="body" sz="quarter" idx="10"/>
          </p:nvPr>
        </p:nvSpPr>
        <p:spPr>
          <a:xfrm>
            <a:off x="371475" y="2209800"/>
            <a:ext cx="7143750" cy="1943100"/>
          </a:xfrm>
          <a:prstGeom prst="rect">
            <a:avLst/>
          </a:prstGeom>
        </p:spPr>
        <p:txBody>
          <a:bodyPr vert="horz" lIns="38405" tIns="19202" rIns="38405" bIns="19202" anchor="ctr"/>
          <a:lstStyle>
            <a:lvl1pPr marL="133350" indent="0" algn="l">
              <a:spcAft>
                <a:spcPts val="3000"/>
              </a:spcAft>
              <a:buNone/>
              <a:defRPr sz="4800">
                <a:ln>
                  <a:noFill/>
                </a:ln>
                <a:solidFill>
                  <a:schemeClr val="bg1"/>
                </a:solidFill>
                <a:latin typeface="Arial"/>
                <a:cs typeface="Arial"/>
              </a:defRPr>
            </a:lvl1pPr>
          </a:lstStyle>
          <a:p>
            <a:pPr lvl="0"/>
            <a:r>
              <a:rPr lang="en-US" smtClean="0"/>
              <a:t>Click to edit Master text styles</a:t>
            </a:r>
          </a:p>
        </p:txBody>
      </p:sp>
      <p:sp>
        <p:nvSpPr>
          <p:cNvPr id="14" name="TextBox 13"/>
          <p:cNvSpPr txBox="1"/>
          <p:nvPr/>
        </p:nvSpPr>
        <p:spPr>
          <a:xfrm>
            <a:off x="381000" y="6298977"/>
            <a:ext cx="2986241" cy="254223"/>
          </a:xfrm>
          <a:prstGeom prst="rect">
            <a:avLst/>
          </a:prstGeom>
          <a:noFill/>
        </p:spPr>
        <p:txBody>
          <a:bodyPr wrap="none" lIns="38405" tIns="19202" rIns="38405" bIns="19202" rtlCol="0">
            <a:spAutoFit/>
          </a:bodyPr>
          <a:lstStyle/>
          <a:p>
            <a:pPr fontAlgn="base">
              <a:spcBef>
                <a:spcPct val="0"/>
              </a:spcBef>
              <a:spcAft>
                <a:spcPct val="0"/>
              </a:spcAft>
            </a:pPr>
            <a:r>
              <a:rPr lang="en-US" sz="1400" i="1" dirty="0" smtClean="0">
                <a:solidFill>
                  <a:srgbClr val="FFFFFF"/>
                </a:solidFill>
                <a:latin typeface="Arial"/>
                <a:ea typeface="ヒラギノ角ゴ ProN W3" charset="0"/>
                <a:cs typeface="Arial"/>
                <a:sym typeface="Gill Sans" charset="0"/>
              </a:rPr>
              <a:t>CWG – IANA Stewardship Transition</a:t>
            </a:r>
          </a:p>
        </p:txBody>
      </p:sp>
      <p:cxnSp>
        <p:nvCxnSpPr>
          <p:cNvPr id="15" name="Straight Connector 14"/>
          <p:cNvCxnSpPr/>
          <p:nvPr/>
        </p:nvCxnSpPr>
        <p:spPr>
          <a:xfrm>
            <a:off x="381000" y="6200536"/>
            <a:ext cx="8374811" cy="0"/>
          </a:xfrm>
          <a:prstGeom prst="line">
            <a:avLst/>
          </a:prstGeom>
          <a:ln w="12700" cmpd="sng">
            <a:solidFill>
              <a:srgbClr val="FFFFFF"/>
            </a:solidFill>
          </a:ln>
          <a:effectLst/>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671795105"/>
      </p:ext>
    </p:extLst>
  </p:cSld>
  <p:clrMapOvr>
    <a:masterClrMapping/>
  </p:clrMapOvr>
  <p:transition xmlns:p14="http://schemas.microsoft.com/office/powerpoint/2010/main"/>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275DECB-F7DE-3143-B85A-A2930BE3F91D}" type="datetime1">
              <a:rPr lang="en-US" smtClean="0"/>
              <a:t>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2F5E10-5301-4EE6-90D2-A6C4A3F62BED}"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Agenda Slide">
    <p:spTree>
      <p:nvGrpSpPr>
        <p:cNvPr id="1" name=""/>
        <p:cNvGrpSpPr/>
        <p:nvPr/>
      </p:nvGrpSpPr>
      <p:grpSpPr>
        <a:xfrm>
          <a:off x="0" y="0"/>
          <a:ext cx="0" cy="0"/>
          <a:chOff x="0" y="0"/>
          <a:chExt cx="0" cy="0"/>
        </a:xfrm>
      </p:grpSpPr>
      <p:pic>
        <p:nvPicPr>
          <p:cNvPr id="17" name="Picture 16" descr="blue-gradient-abstract-hd-wallpaper-1920x1080-7772.pn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926707" y="0"/>
            <a:ext cx="2217292" cy="6858000"/>
          </a:xfrm>
          <a:prstGeom prst="rect">
            <a:avLst/>
          </a:prstGeom>
        </p:spPr>
      </p:pic>
      <p:cxnSp>
        <p:nvCxnSpPr>
          <p:cNvPr id="15" name="Straight Connector 14"/>
          <p:cNvCxnSpPr/>
          <p:nvPr/>
        </p:nvCxnSpPr>
        <p:spPr>
          <a:xfrm>
            <a:off x="542925" y="1143000"/>
            <a:ext cx="2114550" cy="0"/>
          </a:xfrm>
          <a:prstGeom prst="line">
            <a:avLst/>
          </a:prstGeom>
          <a:ln>
            <a:solidFill>
              <a:schemeClr val="accent1">
                <a:alpha val="60000"/>
              </a:schemeClr>
            </a:solidFill>
          </a:ln>
          <a:effectLst/>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8486775" y="3173949"/>
            <a:ext cx="784725" cy="779312"/>
          </a:xfrm>
          <a:prstGeom prst="ellipse">
            <a:avLst/>
          </a:prstGeom>
          <a:solidFill>
            <a:schemeClr val="bg2">
              <a:alpha val="33000"/>
            </a:schemeClr>
          </a:solidFill>
          <a:ln w="123825" cmpd="sng">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fontAlgn="base">
              <a:spcBef>
                <a:spcPct val="0"/>
              </a:spcBef>
              <a:spcAft>
                <a:spcPct val="0"/>
              </a:spcAft>
            </a:pPr>
            <a:endParaRPr lang="en-US" sz="2400" dirty="0">
              <a:solidFill>
                <a:prstClr val="white"/>
              </a:solidFill>
              <a:latin typeface="Arial"/>
              <a:sym typeface="Gill Sans" charset="0"/>
            </a:endParaRPr>
          </a:p>
        </p:txBody>
      </p:sp>
      <p:sp>
        <p:nvSpPr>
          <p:cNvPr id="18" name="Oval 17"/>
          <p:cNvSpPr/>
          <p:nvPr/>
        </p:nvSpPr>
        <p:spPr>
          <a:xfrm>
            <a:off x="8662074" y="3812299"/>
            <a:ext cx="963853" cy="934742"/>
          </a:xfrm>
          <a:prstGeom prst="ellipse">
            <a:avLst/>
          </a:prstGeom>
          <a:solidFill>
            <a:schemeClr val="accent2">
              <a:alpha val="63000"/>
            </a:schemeClr>
          </a:solidFill>
          <a:ln w="123825" cmpd="sng">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fontAlgn="base">
              <a:spcBef>
                <a:spcPct val="0"/>
              </a:spcBef>
              <a:spcAft>
                <a:spcPct val="0"/>
              </a:spcAft>
            </a:pPr>
            <a:endParaRPr lang="en-US" sz="2400">
              <a:solidFill>
                <a:prstClr val="white"/>
              </a:solidFill>
              <a:latin typeface="Arial"/>
              <a:sym typeface="Gill Sans" charset="0"/>
            </a:endParaRPr>
          </a:p>
        </p:txBody>
      </p:sp>
      <p:sp>
        <p:nvSpPr>
          <p:cNvPr id="20" name="Oval 19"/>
          <p:cNvSpPr/>
          <p:nvPr/>
        </p:nvSpPr>
        <p:spPr>
          <a:xfrm>
            <a:off x="8429625" y="2181991"/>
            <a:ext cx="1251029" cy="1249820"/>
          </a:xfrm>
          <a:prstGeom prst="ellipse">
            <a:avLst/>
          </a:prstGeom>
          <a:solidFill>
            <a:schemeClr val="accent3">
              <a:alpha val="26000"/>
            </a:schemeClr>
          </a:solidFill>
          <a:ln w="123825" cmpd="sng">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fontAlgn="base">
              <a:spcBef>
                <a:spcPct val="0"/>
              </a:spcBef>
              <a:spcAft>
                <a:spcPct val="0"/>
              </a:spcAft>
            </a:pPr>
            <a:endParaRPr lang="en-US" sz="2400">
              <a:solidFill>
                <a:prstClr val="white"/>
              </a:solidFill>
              <a:latin typeface="Arial"/>
              <a:sym typeface="Gill Sans" charset="0"/>
            </a:endParaRPr>
          </a:p>
        </p:txBody>
      </p:sp>
      <p:sp>
        <p:nvSpPr>
          <p:cNvPr id="21" name="Oval 20"/>
          <p:cNvSpPr/>
          <p:nvPr/>
        </p:nvSpPr>
        <p:spPr>
          <a:xfrm>
            <a:off x="7893516" y="1572391"/>
            <a:ext cx="1251029" cy="1249820"/>
          </a:xfrm>
          <a:prstGeom prst="ellipse">
            <a:avLst/>
          </a:prstGeom>
          <a:solidFill>
            <a:srgbClr val="93DAFF">
              <a:alpha val="18000"/>
            </a:srgbClr>
          </a:solidFill>
          <a:ln w="123825" cmpd="sng">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fontAlgn="base">
              <a:spcBef>
                <a:spcPct val="0"/>
              </a:spcBef>
              <a:spcAft>
                <a:spcPct val="0"/>
              </a:spcAft>
            </a:pPr>
            <a:endParaRPr lang="en-US" sz="2400">
              <a:solidFill>
                <a:prstClr val="white"/>
              </a:solidFill>
              <a:latin typeface="Arial"/>
              <a:sym typeface="Gill Sans" charset="0"/>
            </a:endParaRPr>
          </a:p>
        </p:txBody>
      </p:sp>
      <p:sp>
        <p:nvSpPr>
          <p:cNvPr id="14" name="Text Placeholder 13"/>
          <p:cNvSpPr>
            <a:spLocks noGrp="1"/>
          </p:cNvSpPr>
          <p:nvPr>
            <p:ph type="body" sz="quarter" idx="10" hasCustomPrompt="1"/>
          </p:nvPr>
        </p:nvSpPr>
        <p:spPr>
          <a:xfrm>
            <a:off x="142875" y="304800"/>
            <a:ext cx="5143500" cy="609600"/>
          </a:xfrm>
          <a:prstGeom prst="rect">
            <a:avLst/>
          </a:prstGeom>
        </p:spPr>
        <p:txBody>
          <a:bodyPr vert="horz" lIns="38405" tIns="19202" rIns="38405" bIns="19202"/>
          <a:lstStyle>
            <a:lvl1pPr marL="133350" indent="0">
              <a:buNone/>
              <a:defRPr sz="3200" baseline="0">
                <a:solidFill>
                  <a:schemeClr val="tx2"/>
                </a:solidFill>
                <a:latin typeface="Arial"/>
                <a:cs typeface="Arial"/>
              </a:defRPr>
            </a:lvl1pPr>
          </a:lstStyle>
          <a:p>
            <a:pPr lvl="0"/>
            <a:r>
              <a:rPr lang="en-US" dirty="0" smtClean="0"/>
              <a:t>Insert Title</a:t>
            </a:r>
          </a:p>
        </p:txBody>
      </p:sp>
      <p:sp>
        <p:nvSpPr>
          <p:cNvPr id="19" name="Text Placeholder 18"/>
          <p:cNvSpPr>
            <a:spLocks noGrp="1"/>
          </p:cNvSpPr>
          <p:nvPr>
            <p:ph type="body" sz="quarter" idx="11"/>
          </p:nvPr>
        </p:nvSpPr>
        <p:spPr>
          <a:xfrm>
            <a:off x="571500" y="1409700"/>
            <a:ext cx="5946775" cy="4381500"/>
          </a:xfrm>
          <a:prstGeom prst="rect">
            <a:avLst/>
          </a:prstGeom>
        </p:spPr>
        <p:txBody>
          <a:bodyPr vert="horz" lIns="38405" tIns="19202" rIns="38405" bIns="19202">
            <a:normAutofit/>
          </a:bodyPr>
          <a:lstStyle>
            <a:lvl1pPr>
              <a:buSzPct val="120000"/>
              <a:defRPr sz="2800">
                <a:solidFill>
                  <a:schemeClr val="tx2"/>
                </a:solidFill>
                <a:latin typeface="Arial"/>
                <a:cs typeface="Arial"/>
              </a:defRPr>
            </a:lvl1pPr>
            <a:lvl2pPr marL="560070" indent="-240030">
              <a:buSzPct val="66000"/>
              <a:buFont typeface="Courier New"/>
              <a:buChar char="o"/>
              <a:defRPr sz="2400">
                <a:solidFill>
                  <a:schemeClr val="tx2"/>
                </a:solidFill>
                <a:latin typeface="Arial"/>
                <a:cs typeface="Arial"/>
              </a:defRPr>
            </a:lvl2pPr>
            <a:lvl3pPr marL="746760" indent="-240030">
              <a:buSzPct val="100000"/>
              <a:buFont typeface="Wingdings" charset="2"/>
              <a:buChar char="§"/>
              <a:defRPr sz="2000">
                <a:solidFill>
                  <a:schemeClr val="tx2"/>
                </a:solidFill>
                <a:latin typeface="Arial"/>
                <a:cs typeface="Arial"/>
              </a:defRPr>
            </a:lvl3pPr>
            <a:lvl4pPr marL="933450" indent="-240030">
              <a:buSzPct val="55000"/>
              <a:buFont typeface="Wingdings" charset="2"/>
              <a:buChar char="§"/>
              <a:defRPr sz="1800">
                <a:solidFill>
                  <a:schemeClr val="tx2"/>
                </a:solidFill>
                <a:latin typeface="Arial"/>
                <a:cs typeface="Arial"/>
              </a:defRPr>
            </a:lvl4pPr>
            <a:lvl5pPr>
              <a:defRPr>
                <a:solidFill>
                  <a:schemeClr val="tx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4" name="TextBox 23"/>
          <p:cNvSpPr txBox="1"/>
          <p:nvPr/>
        </p:nvSpPr>
        <p:spPr>
          <a:xfrm>
            <a:off x="381000" y="6298977"/>
            <a:ext cx="2986241" cy="254223"/>
          </a:xfrm>
          <a:prstGeom prst="rect">
            <a:avLst/>
          </a:prstGeom>
          <a:noFill/>
        </p:spPr>
        <p:txBody>
          <a:bodyPr wrap="none" lIns="38405" tIns="19202" rIns="38405" bIns="19202" rtlCol="0">
            <a:spAutoFit/>
          </a:bodyPr>
          <a:lstStyle/>
          <a:p>
            <a:pPr fontAlgn="base">
              <a:spcBef>
                <a:spcPct val="0"/>
              </a:spcBef>
              <a:spcAft>
                <a:spcPct val="0"/>
              </a:spcAft>
            </a:pPr>
            <a:r>
              <a:rPr lang="en-US" sz="1400" i="1" dirty="0" smtClean="0">
                <a:solidFill>
                  <a:srgbClr val="00334D"/>
                </a:solidFill>
                <a:latin typeface="Arial"/>
                <a:ea typeface="ヒラギノ角ゴ ProN W3" charset="0"/>
                <a:cs typeface="Arial"/>
                <a:sym typeface="Gill Sans" charset="0"/>
              </a:rPr>
              <a:t>CWG – IANA Stewardship Transition</a:t>
            </a:r>
          </a:p>
        </p:txBody>
      </p:sp>
      <p:cxnSp>
        <p:nvCxnSpPr>
          <p:cNvPr id="25" name="Straight Connector 24"/>
          <p:cNvCxnSpPr/>
          <p:nvPr/>
        </p:nvCxnSpPr>
        <p:spPr>
          <a:xfrm>
            <a:off x="381000" y="6200536"/>
            <a:ext cx="6446838" cy="0"/>
          </a:xfrm>
          <a:prstGeom prst="line">
            <a:avLst/>
          </a:prstGeom>
          <a:ln w="12700" cmpd="sng">
            <a:solidFill>
              <a:schemeClr val="accent1">
                <a:lumMod val="60000"/>
                <a:lumOff val="40000"/>
              </a:schemeClr>
            </a:solidFill>
          </a:ln>
          <a:effectLst/>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734321884"/>
      </p:ext>
    </p:extLst>
  </p:cSld>
  <p:clrMapOvr>
    <a:masterClrMapping/>
  </p:clrMapOvr>
  <p:transition xmlns:p14="http://schemas.microsoft.com/office/powerpoint/2010/main"/>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ection Slide">
    <p:bg>
      <p:bgPr>
        <a:solidFill>
          <a:schemeClr val="bg1"/>
        </a:solidFill>
        <a:effectLst/>
      </p:bgPr>
    </p:bg>
    <p:spTree>
      <p:nvGrpSpPr>
        <p:cNvPr id="1" name=""/>
        <p:cNvGrpSpPr/>
        <p:nvPr/>
      </p:nvGrpSpPr>
      <p:grpSpPr>
        <a:xfrm>
          <a:off x="0" y="0"/>
          <a:ext cx="0" cy="0"/>
          <a:chOff x="0" y="0"/>
          <a:chExt cx="0" cy="0"/>
        </a:xfrm>
      </p:grpSpPr>
      <p:sp>
        <p:nvSpPr>
          <p:cNvPr id="7" name="Text Placeholder 8"/>
          <p:cNvSpPr>
            <a:spLocks noGrp="1"/>
          </p:cNvSpPr>
          <p:nvPr>
            <p:ph type="body" sz="quarter" idx="10"/>
          </p:nvPr>
        </p:nvSpPr>
        <p:spPr>
          <a:xfrm>
            <a:off x="371474" y="2209800"/>
            <a:ext cx="8315326" cy="1943100"/>
          </a:xfrm>
          <a:prstGeom prst="rect">
            <a:avLst/>
          </a:prstGeom>
        </p:spPr>
        <p:txBody>
          <a:bodyPr vert="horz" lIns="38405" tIns="19202" rIns="38405" bIns="19202" anchor="ctr"/>
          <a:lstStyle>
            <a:lvl1pPr marL="133350" indent="0" algn="l">
              <a:spcAft>
                <a:spcPts val="3000"/>
              </a:spcAft>
              <a:buNone/>
              <a:defRPr sz="4800">
                <a:ln>
                  <a:noFill/>
                </a:ln>
                <a:solidFill>
                  <a:srgbClr val="00334D"/>
                </a:solidFill>
                <a:latin typeface="Arial"/>
                <a:cs typeface="Arial"/>
              </a:defRPr>
            </a:lvl1pPr>
          </a:lstStyle>
          <a:p>
            <a:pPr lvl="0"/>
            <a:r>
              <a:rPr lang="en-US" smtClean="0"/>
              <a:t>Click to edit Master text styles</a:t>
            </a:r>
          </a:p>
        </p:txBody>
      </p:sp>
      <p:sp>
        <p:nvSpPr>
          <p:cNvPr id="16" name="TextBox 15"/>
          <p:cNvSpPr txBox="1"/>
          <p:nvPr/>
        </p:nvSpPr>
        <p:spPr>
          <a:xfrm>
            <a:off x="381000" y="6298977"/>
            <a:ext cx="2986241" cy="254223"/>
          </a:xfrm>
          <a:prstGeom prst="rect">
            <a:avLst/>
          </a:prstGeom>
          <a:noFill/>
        </p:spPr>
        <p:txBody>
          <a:bodyPr wrap="none" lIns="38405" tIns="19202" rIns="38405" bIns="19202" rtlCol="0">
            <a:spAutoFit/>
          </a:bodyPr>
          <a:lstStyle/>
          <a:p>
            <a:pPr fontAlgn="base">
              <a:spcBef>
                <a:spcPct val="0"/>
              </a:spcBef>
              <a:spcAft>
                <a:spcPct val="0"/>
              </a:spcAft>
            </a:pPr>
            <a:r>
              <a:rPr lang="en-US" sz="1400" i="1" dirty="0" smtClean="0">
                <a:solidFill>
                  <a:srgbClr val="00334D"/>
                </a:solidFill>
                <a:latin typeface="Arial"/>
                <a:ea typeface="ヒラギノ角ゴ ProN W3" charset="0"/>
                <a:cs typeface="Arial"/>
                <a:sym typeface="Gill Sans" charset="0"/>
              </a:rPr>
              <a:t>CWG – IANA Stewardship Transition</a:t>
            </a:r>
          </a:p>
        </p:txBody>
      </p:sp>
      <p:cxnSp>
        <p:nvCxnSpPr>
          <p:cNvPr id="17" name="Straight Connector 16"/>
          <p:cNvCxnSpPr/>
          <p:nvPr/>
        </p:nvCxnSpPr>
        <p:spPr>
          <a:xfrm>
            <a:off x="381000" y="6200536"/>
            <a:ext cx="8392064" cy="0"/>
          </a:xfrm>
          <a:prstGeom prst="line">
            <a:avLst/>
          </a:prstGeom>
          <a:ln w="12700" cmpd="sng">
            <a:solidFill>
              <a:schemeClr val="accent1">
                <a:lumMod val="60000"/>
                <a:lumOff val="40000"/>
              </a:schemeClr>
            </a:solidFill>
          </a:ln>
          <a:effectLst/>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978340612"/>
      </p:ext>
    </p:extLst>
  </p:cSld>
  <p:clrMapOvr>
    <a:masterClrMapping/>
  </p:clrMapOvr>
  <p:transition xmlns:p14="http://schemas.microsoft.com/office/powerpoint/2010/main"/>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ullets Slide">
    <p:spTree>
      <p:nvGrpSpPr>
        <p:cNvPr id="1" name=""/>
        <p:cNvGrpSpPr/>
        <p:nvPr/>
      </p:nvGrpSpPr>
      <p:grpSpPr>
        <a:xfrm>
          <a:off x="0" y="0"/>
          <a:ext cx="0" cy="0"/>
          <a:chOff x="0" y="0"/>
          <a:chExt cx="0" cy="0"/>
        </a:xfrm>
      </p:grpSpPr>
      <p:sp>
        <p:nvSpPr>
          <p:cNvPr id="14" name="Text Placeholder 13"/>
          <p:cNvSpPr>
            <a:spLocks noGrp="1"/>
          </p:cNvSpPr>
          <p:nvPr>
            <p:ph type="body" sz="quarter" idx="10" hasCustomPrompt="1"/>
          </p:nvPr>
        </p:nvSpPr>
        <p:spPr>
          <a:xfrm>
            <a:off x="142874" y="304800"/>
            <a:ext cx="8696325" cy="609600"/>
          </a:xfrm>
          <a:prstGeom prst="rect">
            <a:avLst/>
          </a:prstGeom>
        </p:spPr>
        <p:txBody>
          <a:bodyPr vert="horz" lIns="38405" tIns="19202" rIns="38405" bIns="19202"/>
          <a:lstStyle>
            <a:lvl1pPr marL="133350" indent="0">
              <a:buNone/>
              <a:defRPr sz="3200" baseline="0">
                <a:solidFill>
                  <a:schemeClr val="tx2"/>
                </a:solidFill>
                <a:latin typeface="Arial"/>
                <a:cs typeface="Arial"/>
              </a:defRPr>
            </a:lvl1pPr>
          </a:lstStyle>
          <a:p>
            <a:pPr lvl="0"/>
            <a:r>
              <a:rPr lang="en-US" dirty="0" smtClean="0"/>
              <a:t>Insert Title</a:t>
            </a:r>
          </a:p>
        </p:txBody>
      </p:sp>
      <p:cxnSp>
        <p:nvCxnSpPr>
          <p:cNvPr id="15" name="Straight Connector 14"/>
          <p:cNvCxnSpPr/>
          <p:nvPr/>
        </p:nvCxnSpPr>
        <p:spPr>
          <a:xfrm>
            <a:off x="542925" y="1143000"/>
            <a:ext cx="2114550" cy="0"/>
          </a:xfrm>
          <a:prstGeom prst="line">
            <a:avLst/>
          </a:prstGeom>
          <a:ln>
            <a:solidFill>
              <a:schemeClr val="accent1">
                <a:alpha val="60000"/>
              </a:schemeClr>
            </a:solidFill>
          </a:ln>
          <a:effectLst/>
        </p:spPr>
        <p:style>
          <a:lnRef idx="2">
            <a:schemeClr val="accent1"/>
          </a:lnRef>
          <a:fillRef idx="0">
            <a:schemeClr val="accent1"/>
          </a:fillRef>
          <a:effectRef idx="1">
            <a:schemeClr val="accent1"/>
          </a:effectRef>
          <a:fontRef idx="minor">
            <a:schemeClr val="tx1"/>
          </a:fontRef>
        </p:style>
      </p:cxnSp>
      <p:sp>
        <p:nvSpPr>
          <p:cNvPr id="12" name="Text Placeholder 18"/>
          <p:cNvSpPr>
            <a:spLocks noGrp="1"/>
          </p:cNvSpPr>
          <p:nvPr>
            <p:ph type="body" sz="quarter" idx="11"/>
          </p:nvPr>
        </p:nvSpPr>
        <p:spPr>
          <a:xfrm>
            <a:off x="304799" y="1524000"/>
            <a:ext cx="8532813" cy="4381500"/>
          </a:xfrm>
          <a:prstGeom prst="rect">
            <a:avLst/>
          </a:prstGeom>
        </p:spPr>
        <p:txBody>
          <a:bodyPr vert="horz" lIns="38405" tIns="19202" rIns="38405" bIns="19202">
            <a:normAutofit/>
          </a:bodyPr>
          <a:lstStyle>
            <a:lvl1pPr>
              <a:buSzPct val="120000"/>
              <a:defRPr sz="2800">
                <a:solidFill>
                  <a:schemeClr val="tx2"/>
                </a:solidFill>
                <a:latin typeface="Arial"/>
                <a:cs typeface="Arial"/>
              </a:defRPr>
            </a:lvl1pPr>
            <a:lvl2pPr marL="560070" indent="-240030">
              <a:buSzPct val="66000"/>
              <a:buFont typeface="Courier New"/>
              <a:buChar char="o"/>
              <a:defRPr sz="2400">
                <a:solidFill>
                  <a:schemeClr val="tx2"/>
                </a:solidFill>
                <a:latin typeface="Arial"/>
                <a:cs typeface="Arial"/>
              </a:defRPr>
            </a:lvl2pPr>
            <a:lvl3pPr marL="746760" indent="-240030">
              <a:buSzPct val="100000"/>
              <a:buFont typeface="Wingdings" charset="2"/>
              <a:buChar char="§"/>
              <a:defRPr sz="2000">
                <a:solidFill>
                  <a:schemeClr val="tx2"/>
                </a:solidFill>
                <a:latin typeface="Arial"/>
                <a:cs typeface="Arial"/>
              </a:defRPr>
            </a:lvl3pPr>
            <a:lvl4pPr marL="933450" indent="-240030">
              <a:buClr>
                <a:schemeClr val="tx2"/>
              </a:buClr>
              <a:buSzPct val="100000"/>
              <a:buFont typeface="Lucida Grande"/>
              <a:buChar char="-"/>
              <a:defRPr sz="2000">
                <a:solidFill>
                  <a:schemeClr val="tx2"/>
                </a:solidFill>
                <a:latin typeface="Arial"/>
                <a:cs typeface="Arial"/>
              </a:defRPr>
            </a:lvl4pPr>
            <a:lvl5pPr>
              <a:defRPr>
                <a:solidFill>
                  <a:schemeClr val="tx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9" name="TextBox 18"/>
          <p:cNvSpPr txBox="1"/>
          <p:nvPr/>
        </p:nvSpPr>
        <p:spPr>
          <a:xfrm>
            <a:off x="381000" y="6298977"/>
            <a:ext cx="2986241" cy="254223"/>
          </a:xfrm>
          <a:prstGeom prst="rect">
            <a:avLst/>
          </a:prstGeom>
          <a:noFill/>
        </p:spPr>
        <p:txBody>
          <a:bodyPr wrap="none" lIns="38405" tIns="19202" rIns="38405" bIns="19202" rtlCol="0">
            <a:spAutoFit/>
          </a:bodyPr>
          <a:lstStyle/>
          <a:p>
            <a:pPr fontAlgn="base">
              <a:spcBef>
                <a:spcPct val="0"/>
              </a:spcBef>
              <a:spcAft>
                <a:spcPct val="0"/>
              </a:spcAft>
            </a:pPr>
            <a:r>
              <a:rPr lang="en-US" sz="1400" i="1" dirty="0" smtClean="0">
                <a:solidFill>
                  <a:srgbClr val="00334D"/>
                </a:solidFill>
                <a:latin typeface="Arial"/>
                <a:ea typeface="ヒラギノ角ゴ ProN W3" charset="0"/>
                <a:cs typeface="Arial"/>
                <a:sym typeface="Gill Sans" charset="0"/>
              </a:rPr>
              <a:t>CWG – IANA Stewardship Transition</a:t>
            </a:r>
          </a:p>
        </p:txBody>
      </p:sp>
      <p:cxnSp>
        <p:nvCxnSpPr>
          <p:cNvPr id="20" name="Straight Connector 19"/>
          <p:cNvCxnSpPr/>
          <p:nvPr/>
        </p:nvCxnSpPr>
        <p:spPr>
          <a:xfrm>
            <a:off x="381000" y="6200536"/>
            <a:ext cx="8443823" cy="0"/>
          </a:xfrm>
          <a:prstGeom prst="line">
            <a:avLst/>
          </a:prstGeom>
          <a:ln w="12700" cmpd="sng">
            <a:solidFill>
              <a:schemeClr val="accent1">
                <a:lumMod val="60000"/>
                <a:lumOff val="40000"/>
              </a:schemeClr>
            </a:solidFill>
          </a:ln>
          <a:effectLst/>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620954270"/>
      </p:ext>
    </p:extLst>
  </p:cSld>
  <p:clrMapOvr>
    <a:masterClrMapping/>
  </p:clrMapOvr>
  <p:transition xmlns:p14="http://schemas.microsoft.com/office/powerpoint/2010/main"/>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umbers Slide">
    <p:spTree>
      <p:nvGrpSpPr>
        <p:cNvPr id="1" name=""/>
        <p:cNvGrpSpPr/>
        <p:nvPr/>
      </p:nvGrpSpPr>
      <p:grpSpPr>
        <a:xfrm>
          <a:off x="0" y="0"/>
          <a:ext cx="0" cy="0"/>
          <a:chOff x="0" y="0"/>
          <a:chExt cx="0" cy="0"/>
        </a:xfrm>
      </p:grpSpPr>
      <p:sp>
        <p:nvSpPr>
          <p:cNvPr id="14" name="Text Placeholder 13"/>
          <p:cNvSpPr>
            <a:spLocks noGrp="1"/>
          </p:cNvSpPr>
          <p:nvPr>
            <p:ph type="body" sz="quarter" idx="10" hasCustomPrompt="1"/>
          </p:nvPr>
        </p:nvSpPr>
        <p:spPr>
          <a:xfrm>
            <a:off x="142874" y="304800"/>
            <a:ext cx="8696325" cy="609600"/>
          </a:xfrm>
          <a:prstGeom prst="rect">
            <a:avLst/>
          </a:prstGeom>
        </p:spPr>
        <p:txBody>
          <a:bodyPr vert="horz" lIns="38405" tIns="19202" rIns="38405" bIns="19202"/>
          <a:lstStyle>
            <a:lvl1pPr marL="133350" indent="0">
              <a:buNone/>
              <a:defRPr sz="3200" baseline="0">
                <a:solidFill>
                  <a:schemeClr val="tx2"/>
                </a:solidFill>
                <a:latin typeface="Arial"/>
                <a:cs typeface="Arial"/>
              </a:defRPr>
            </a:lvl1pPr>
          </a:lstStyle>
          <a:p>
            <a:pPr lvl="0"/>
            <a:r>
              <a:rPr lang="en-US" dirty="0" smtClean="0"/>
              <a:t>Insert Title</a:t>
            </a:r>
          </a:p>
        </p:txBody>
      </p:sp>
      <p:cxnSp>
        <p:nvCxnSpPr>
          <p:cNvPr id="15" name="Straight Connector 14"/>
          <p:cNvCxnSpPr/>
          <p:nvPr/>
        </p:nvCxnSpPr>
        <p:spPr>
          <a:xfrm>
            <a:off x="542925" y="1143000"/>
            <a:ext cx="2114550" cy="0"/>
          </a:xfrm>
          <a:prstGeom prst="line">
            <a:avLst/>
          </a:prstGeom>
          <a:ln>
            <a:solidFill>
              <a:schemeClr val="accent1">
                <a:alpha val="60000"/>
              </a:schemeClr>
            </a:solidFill>
          </a:ln>
          <a:effectLst/>
        </p:spPr>
        <p:style>
          <a:lnRef idx="2">
            <a:schemeClr val="accent1"/>
          </a:lnRef>
          <a:fillRef idx="0">
            <a:schemeClr val="accent1"/>
          </a:fillRef>
          <a:effectRef idx="1">
            <a:schemeClr val="accent1"/>
          </a:effectRef>
          <a:fontRef idx="minor">
            <a:schemeClr val="tx1"/>
          </a:fontRef>
        </p:style>
      </p:cxnSp>
      <p:sp>
        <p:nvSpPr>
          <p:cNvPr id="12" name="Text Placeholder 18"/>
          <p:cNvSpPr>
            <a:spLocks noGrp="1"/>
          </p:cNvSpPr>
          <p:nvPr>
            <p:ph type="body" sz="quarter" idx="11"/>
          </p:nvPr>
        </p:nvSpPr>
        <p:spPr>
          <a:xfrm>
            <a:off x="304799" y="1524000"/>
            <a:ext cx="8532813" cy="4381500"/>
          </a:xfrm>
          <a:prstGeom prst="rect">
            <a:avLst/>
          </a:prstGeom>
        </p:spPr>
        <p:txBody>
          <a:bodyPr vert="horz" lIns="38405" tIns="19202" rIns="38405" bIns="19202">
            <a:normAutofit/>
          </a:bodyPr>
          <a:lstStyle>
            <a:lvl1pPr marL="647700" indent="-514350">
              <a:buSzPct val="90000"/>
              <a:buFont typeface="+mj-lt"/>
              <a:buAutoNum type="arabicPeriod"/>
              <a:defRPr sz="2800">
                <a:solidFill>
                  <a:schemeClr val="tx2"/>
                </a:solidFill>
                <a:latin typeface="Arial"/>
                <a:cs typeface="Arial"/>
              </a:defRPr>
            </a:lvl1pPr>
            <a:lvl2pPr marL="777240" indent="-457200">
              <a:buSzPct val="100000"/>
              <a:buFont typeface="+mj-lt"/>
              <a:buAutoNum type="alphaLcParenR"/>
              <a:defRPr sz="2400">
                <a:solidFill>
                  <a:schemeClr val="tx2"/>
                </a:solidFill>
                <a:latin typeface="Arial"/>
                <a:cs typeface="Arial"/>
              </a:defRPr>
            </a:lvl2pPr>
            <a:lvl3pPr marL="963930" indent="-457200">
              <a:buSzPct val="90000"/>
              <a:buFont typeface="+mj-lt"/>
              <a:buAutoNum type="romanUcPeriod"/>
              <a:defRPr sz="2000">
                <a:solidFill>
                  <a:schemeClr val="tx2"/>
                </a:solidFill>
                <a:latin typeface="Arial"/>
                <a:cs typeface="Arial"/>
              </a:defRPr>
            </a:lvl3pPr>
            <a:lvl4pPr marL="1150620" indent="-457200">
              <a:buClr>
                <a:schemeClr val="tx2"/>
              </a:buClr>
              <a:buSzPct val="100000"/>
              <a:buFont typeface="+mj-lt"/>
              <a:buAutoNum type="romanLcPeriod"/>
              <a:defRPr sz="2000">
                <a:solidFill>
                  <a:schemeClr val="tx2"/>
                </a:solidFill>
                <a:latin typeface="Arial"/>
                <a:cs typeface="Arial"/>
              </a:defRPr>
            </a:lvl4pPr>
            <a:lvl5pPr>
              <a:defRPr>
                <a:solidFill>
                  <a:schemeClr val="tx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TextBox 10"/>
          <p:cNvSpPr txBox="1"/>
          <p:nvPr/>
        </p:nvSpPr>
        <p:spPr>
          <a:xfrm>
            <a:off x="380999" y="6298977"/>
            <a:ext cx="3013253" cy="254223"/>
          </a:xfrm>
          <a:prstGeom prst="rect">
            <a:avLst/>
          </a:prstGeom>
          <a:noFill/>
        </p:spPr>
        <p:txBody>
          <a:bodyPr wrap="square" lIns="38405" tIns="19202" rIns="38405" bIns="19202" rtlCol="0">
            <a:spAutoFit/>
          </a:bodyPr>
          <a:lstStyle/>
          <a:p>
            <a:pPr fontAlgn="base">
              <a:spcBef>
                <a:spcPct val="0"/>
              </a:spcBef>
              <a:spcAft>
                <a:spcPct val="0"/>
              </a:spcAft>
            </a:pPr>
            <a:r>
              <a:rPr lang="en-US" sz="1400" i="1" dirty="0" smtClean="0">
                <a:solidFill>
                  <a:srgbClr val="00334D"/>
                </a:solidFill>
                <a:latin typeface="Arial"/>
                <a:ea typeface="ヒラギノ角ゴ ProN W3" charset="0"/>
                <a:cs typeface="Arial"/>
                <a:sym typeface="Gill Sans" charset="0"/>
              </a:rPr>
              <a:t>CWG – IANA Stewardship Transition</a:t>
            </a:r>
          </a:p>
        </p:txBody>
      </p:sp>
      <p:cxnSp>
        <p:nvCxnSpPr>
          <p:cNvPr id="16" name="Straight Connector 15"/>
          <p:cNvCxnSpPr/>
          <p:nvPr/>
        </p:nvCxnSpPr>
        <p:spPr>
          <a:xfrm>
            <a:off x="381000" y="6200536"/>
            <a:ext cx="8426570" cy="0"/>
          </a:xfrm>
          <a:prstGeom prst="line">
            <a:avLst/>
          </a:prstGeom>
          <a:ln w="12700" cmpd="sng">
            <a:solidFill>
              <a:schemeClr val="accent1">
                <a:lumMod val="60000"/>
                <a:lumOff val="40000"/>
              </a:schemeClr>
            </a:solidFill>
          </a:ln>
          <a:effectLst/>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621929950"/>
      </p:ext>
    </p:extLst>
  </p:cSld>
  <p:clrMapOvr>
    <a:masterClrMapping/>
  </p:clrMapOvr>
  <p:transition xmlns:p14="http://schemas.microsoft.com/office/powerpoint/2010/main"/>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Graphics Slide">
    <p:spTree>
      <p:nvGrpSpPr>
        <p:cNvPr id="1" name=""/>
        <p:cNvGrpSpPr/>
        <p:nvPr/>
      </p:nvGrpSpPr>
      <p:grpSpPr>
        <a:xfrm>
          <a:off x="0" y="0"/>
          <a:ext cx="0" cy="0"/>
          <a:chOff x="0" y="0"/>
          <a:chExt cx="0" cy="0"/>
        </a:xfrm>
      </p:grpSpPr>
      <p:sp>
        <p:nvSpPr>
          <p:cNvPr id="12" name="Rectangle 11"/>
          <p:cNvSpPr/>
          <p:nvPr/>
        </p:nvSpPr>
        <p:spPr bwMode="auto">
          <a:xfrm>
            <a:off x="0" y="3371292"/>
            <a:ext cx="9144000" cy="115416"/>
          </a:xfrm>
          <a:prstGeom prst="rect">
            <a:avLst/>
          </a:prstGeom>
          <a:solidFill>
            <a:srgbClr val="FFFFFF"/>
          </a:solidFill>
          <a:ln>
            <a:noFill/>
          </a:ln>
          <a:extLst/>
        </p:spPr>
        <p:txBody>
          <a:bodyPr lIns="0" tIns="0" rIns="0" bIns="0" rtlCol="0" anchor="ctr">
            <a:spAutoFit/>
          </a:bodyPr>
          <a:lstStyle/>
          <a:p>
            <a:pPr fontAlgn="base">
              <a:lnSpc>
                <a:spcPct val="10000"/>
              </a:lnSpc>
              <a:spcBef>
                <a:spcPct val="0"/>
              </a:spcBef>
              <a:spcAft>
                <a:spcPct val="0"/>
              </a:spcAft>
            </a:pPr>
            <a:endParaRPr lang="en-US" sz="3000" dirty="0" smtClean="0">
              <a:solidFill>
                <a:srgbClr val="1A8AC7"/>
              </a:solidFill>
              <a:latin typeface="DINOT-Medium" charset="0"/>
              <a:ea typeface="ＭＳ Ｐゴシック" charset="0"/>
              <a:cs typeface="DINOT-Medium" charset="0"/>
              <a:sym typeface="DINOT-Medium" charset="0"/>
            </a:endParaRPr>
          </a:p>
        </p:txBody>
      </p:sp>
      <p:sp>
        <p:nvSpPr>
          <p:cNvPr id="14" name="Text Placeholder 13"/>
          <p:cNvSpPr>
            <a:spLocks noGrp="1"/>
          </p:cNvSpPr>
          <p:nvPr>
            <p:ph type="body" sz="quarter" idx="10" hasCustomPrompt="1"/>
          </p:nvPr>
        </p:nvSpPr>
        <p:spPr>
          <a:xfrm>
            <a:off x="142875" y="304800"/>
            <a:ext cx="8694738" cy="609600"/>
          </a:xfrm>
          <a:prstGeom prst="rect">
            <a:avLst/>
          </a:prstGeom>
        </p:spPr>
        <p:txBody>
          <a:bodyPr vert="horz" lIns="38405" tIns="19202" rIns="38405" bIns="19202"/>
          <a:lstStyle>
            <a:lvl1pPr marL="133350" indent="0">
              <a:buNone/>
              <a:defRPr sz="3200" baseline="0">
                <a:solidFill>
                  <a:schemeClr val="tx2"/>
                </a:solidFill>
              </a:defRPr>
            </a:lvl1pPr>
          </a:lstStyle>
          <a:p>
            <a:pPr lvl="0"/>
            <a:r>
              <a:rPr lang="en-US" dirty="0" smtClean="0"/>
              <a:t>Insert Title</a:t>
            </a:r>
          </a:p>
        </p:txBody>
      </p:sp>
    </p:spTree>
    <p:extLst>
      <p:ext uri="{BB962C8B-B14F-4D97-AF65-F5344CB8AC3E}">
        <p14:creationId xmlns:p14="http://schemas.microsoft.com/office/powerpoint/2010/main" val="3106585613"/>
      </p:ext>
    </p:extLst>
  </p:cSld>
  <p:clrMapOvr>
    <a:masterClrMapping/>
  </p:clrMapOvr>
  <p:transition xmlns:p14="http://schemas.microsoft.com/office/powerpoint/2010/main"/>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hart Slide">
    <p:spTree>
      <p:nvGrpSpPr>
        <p:cNvPr id="1" name=""/>
        <p:cNvGrpSpPr/>
        <p:nvPr/>
      </p:nvGrpSpPr>
      <p:grpSpPr>
        <a:xfrm>
          <a:off x="0" y="0"/>
          <a:ext cx="0" cy="0"/>
          <a:chOff x="0" y="0"/>
          <a:chExt cx="0" cy="0"/>
        </a:xfrm>
      </p:grpSpPr>
      <p:sp>
        <p:nvSpPr>
          <p:cNvPr id="12" name="Rectangle 11"/>
          <p:cNvSpPr/>
          <p:nvPr/>
        </p:nvSpPr>
        <p:spPr bwMode="auto">
          <a:xfrm>
            <a:off x="0" y="3371292"/>
            <a:ext cx="9144000" cy="115416"/>
          </a:xfrm>
          <a:prstGeom prst="rect">
            <a:avLst/>
          </a:prstGeom>
          <a:solidFill>
            <a:srgbClr val="FFFFFF"/>
          </a:solidFill>
          <a:ln>
            <a:noFill/>
          </a:ln>
          <a:extLst/>
        </p:spPr>
        <p:txBody>
          <a:bodyPr lIns="0" tIns="0" rIns="0" bIns="0" rtlCol="0" anchor="ctr">
            <a:spAutoFit/>
          </a:bodyPr>
          <a:lstStyle/>
          <a:p>
            <a:pPr fontAlgn="base">
              <a:lnSpc>
                <a:spcPct val="10000"/>
              </a:lnSpc>
              <a:spcBef>
                <a:spcPct val="0"/>
              </a:spcBef>
              <a:spcAft>
                <a:spcPct val="0"/>
              </a:spcAft>
            </a:pPr>
            <a:endParaRPr lang="en-US" sz="3000" dirty="0" smtClean="0">
              <a:solidFill>
                <a:srgbClr val="1A8AC7"/>
              </a:solidFill>
              <a:latin typeface="DINOT-Medium" charset="0"/>
              <a:ea typeface="ＭＳ Ｐゴシック" charset="0"/>
              <a:cs typeface="DINOT-Medium" charset="0"/>
              <a:sym typeface="DINOT-Medium" charset="0"/>
            </a:endParaRPr>
          </a:p>
        </p:txBody>
      </p:sp>
      <p:sp>
        <p:nvSpPr>
          <p:cNvPr id="14" name="Text Placeholder 13"/>
          <p:cNvSpPr>
            <a:spLocks noGrp="1"/>
          </p:cNvSpPr>
          <p:nvPr>
            <p:ph type="body" sz="quarter" idx="10" hasCustomPrompt="1"/>
          </p:nvPr>
        </p:nvSpPr>
        <p:spPr>
          <a:xfrm>
            <a:off x="142875" y="304800"/>
            <a:ext cx="8694738" cy="609600"/>
          </a:xfrm>
          <a:prstGeom prst="rect">
            <a:avLst/>
          </a:prstGeom>
        </p:spPr>
        <p:txBody>
          <a:bodyPr vert="horz" lIns="38405" tIns="19202" rIns="38405" bIns="19202"/>
          <a:lstStyle>
            <a:lvl1pPr marL="133350" indent="0">
              <a:buNone/>
              <a:defRPr sz="3200" baseline="0">
                <a:solidFill>
                  <a:schemeClr val="tx2"/>
                </a:solidFill>
                <a:latin typeface="Arial"/>
                <a:cs typeface="Arial"/>
              </a:defRPr>
            </a:lvl1pPr>
          </a:lstStyle>
          <a:p>
            <a:pPr lvl="0"/>
            <a:r>
              <a:rPr lang="en-US" dirty="0" smtClean="0"/>
              <a:t>Insert Title</a:t>
            </a:r>
          </a:p>
        </p:txBody>
      </p:sp>
      <p:sp>
        <p:nvSpPr>
          <p:cNvPr id="3" name="Chart Placeholder 2"/>
          <p:cNvSpPr>
            <a:spLocks noGrp="1"/>
          </p:cNvSpPr>
          <p:nvPr>
            <p:ph type="chart" sz="quarter" idx="11"/>
          </p:nvPr>
        </p:nvSpPr>
        <p:spPr>
          <a:xfrm>
            <a:off x="742950" y="1371600"/>
            <a:ext cx="7686675" cy="4343400"/>
          </a:xfrm>
          <a:prstGeom prst="rect">
            <a:avLst/>
          </a:prstGeom>
        </p:spPr>
        <p:txBody>
          <a:bodyPr vert="horz" lIns="38405" tIns="19202" rIns="38405" bIns="19202"/>
          <a:lstStyle>
            <a:lvl1pPr marL="133350" indent="0">
              <a:buNone/>
              <a:defRPr>
                <a:latin typeface="Arial"/>
                <a:cs typeface="Arial"/>
              </a:defRPr>
            </a:lvl1pPr>
          </a:lstStyle>
          <a:p>
            <a:r>
              <a:rPr lang="en-US" smtClean="0"/>
              <a:t>Click icon to add chart</a:t>
            </a:r>
            <a:endParaRPr lang="en-US" dirty="0"/>
          </a:p>
        </p:txBody>
      </p:sp>
      <p:sp>
        <p:nvSpPr>
          <p:cNvPr id="11" name="TextBox 10"/>
          <p:cNvSpPr txBox="1"/>
          <p:nvPr/>
        </p:nvSpPr>
        <p:spPr>
          <a:xfrm>
            <a:off x="381000" y="6298977"/>
            <a:ext cx="2986241" cy="254223"/>
          </a:xfrm>
          <a:prstGeom prst="rect">
            <a:avLst/>
          </a:prstGeom>
          <a:noFill/>
        </p:spPr>
        <p:txBody>
          <a:bodyPr wrap="none" lIns="38405" tIns="19202" rIns="38405" bIns="19202" rtlCol="0">
            <a:spAutoFit/>
          </a:bodyPr>
          <a:lstStyle/>
          <a:p>
            <a:pPr fontAlgn="base">
              <a:spcBef>
                <a:spcPct val="0"/>
              </a:spcBef>
              <a:spcAft>
                <a:spcPct val="0"/>
              </a:spcAft>
            </a:pPr>
            <a:r>
              <a:rPr lang="en-US" sz="1400" i="1" dirty="0" smtClean="0">
                <a:solidFill>
                  <a:srgbClr val="00334D"/>
                </a:solidFill>
                <a:latin typeface="Arial"/>
                <a:ea typeface="ヒラギノ角ゴ ProN W3" charset="0"/>
                <a:cs typeface="Arial"/>
                <a:sym typeface="Gill Sans" charset="0"/>
              </a:rPr>
              <a:t>CWG – IANA Stewardship Transition</a:t>
            </a:r>
          </a:p>
        </p:txBody>
      </p:sp>
      <p:cxnSp>
        <p:nvCxnSpPr>
          <p:cNvPr id="13" name="Straight Connector 12"/>
          <p:cNvCxnSpPr/>
          <p:nvPr/>
        </p:nvCxnSpPr>
        <p:spPr>
          <a:xfrm>
            <a:off x="381000" y="6200536"/>
            <a:ext cx="8357558" cy="0"/>
          </a:xfrm>
          <a:prstGeom prst="line">
            <a:avLst/>
          </a:prstGeom>
          <a:ln w="12700" cmpd="sng">
            <a:solidFill>
              <a:schemeClr val="accent1">
                <a:lumMod val="60000"/>
                <a:lumOff val="40000"/>
              </a:schemeClr>
            </a:solidFill>
          </a:ln>
          <a:effectLst/>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987666381"/>
      </p:ext>
    </p:extLst>
  </p:cSld>
  <p:clrMapOvr>
    <a:masterClrMapping/>
  </p:clrMapOvr>
  <p:transition xmlns:p14="http://schemas.microsoft.com/office/powerpoint/2010/main"/>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Q&amp;A / Add Info">
    <p:spTree>
      <p:nvGrpSpPr>
        <p:cNvPr id="1" name=""/>
        <p:cNvGrpSpPr/>
        <p:nvPr/>
      </p:nvGrpSpPr>
      <p:grpSpPr>
        <a:xfrm>
          <a:off x="0" y="0"/>
          <a:ext cx="0" cy="0"/>
          <a:chOff x="0" y="0"/>
          <a:chExt cx="0" cy="0"/>
        </a:xfrm>
      </p:grpSpPr>
      <p:sp>
        <p:nvSpPr>
          <p:cNvPr id="47" name="Rectangle 46"/>
          <p:cNvSpPr/>
          <p:nvPr/>
        </p:nvSpPr>
        <p:spPr bwMode="auto">
          <a:xfrm>
            <a:off x="0" y="2875992"/>
            <a:ext cx="9144000" cy="115416"/>
          </a:xfrm>
          <a:prstGeom prst="rect">
            <a:avLst/>
          </a:prstGeom>
          <a:solidFill>
            <a:srgbClr val="FFFFFF"/>
          </a:solidFill>
          <a:ln>
            <a:noFill/>
          </a:ln>
          <a:extLst/>
        </p:spPr>
        <p:txBody>
          <a:bodyPr lIns="0" tIns="0" rIns="0" bIns="0" rtlCol="0" anchor="ctr">
            <a:spAutoFit/>
          </a:bodyPr>
          <a:lstStyle/>
          <a:p>
            <a:pPr fontAlgn="base">
              <a:lnSpc>
                <a:spcPct val="10000"/>
              </a:lnSpc>
              <a:spcBef>
                <a:spcPct val="0"/>
              </a:spcBef>
              <a:spcAft>
                <a:spcPct val="0"/>
              </a:spcAft>
            </a:pPr>
            <a:endParaRPr lang="en-US" sz="3000" dirty="0" smtClean="0">
              <a:solidFill>
                <a:srgbClr val="1A8AC7"/>
              </a:solidFill>
              <a:latin typeface="DINOT-Medium" charset="0"/>
              <a:ea typeface="ＭＳ Ｐゴシック" charset="0"/>
              <a:cs typeface="DINOT-Medium" charset="0"/>
              <a:sym typeface="DINOT-Medium" charset="0"/>
            </a:endParaRPr>
          </a:p>
        </p:txBody>
      </p:sp>
      <p:sp>
        <p:nvSpPr>
          <p:cNvPr id="14" name="Text Placeholder 13"/>
          <p:cNvSpPr>
            <a:spLocks noGrp="1"/>
          </p:cNvSpPr>
          <p:nvPr>
            <p:ph type="body" sz="quarter" idx="10" hasCustomPrompt="1"/>
          </p:nvPr>
        </p:nvSpPr>
        <p:spPr>
          <a:xfrm>
            <a:off x="142875" y="304800"/>
            <a:ext cx="8694738" cy="609600"/>
          </a:xfrm>
          <a:prstGeom prst="rect">
            <a:avLst/>
          </a:prstGeom>
        </p:spPr>
        <p:txBody>
          <a:bodyPr vert="horz" lIns="38405" tIns="19202" rIns="38405" bIns="19202"/>
          <a:lstStyle>
            <a:lvl1pPr marL="133350" indent="0">
              <a:buNone/>
              <a:defRPr sz="3200" baseline="0">
                <a:solidFill>
                  <a:schemeClr val="tx2"/>
                </a:solidFill>
                <a:latin typeface="Arial"/>
                <a:cs typeface="Arial"/>
              </a:defRPr>
            </a:lvl1pPr>
          </a:lstStyle>
          <a:p>
            <a:pPr lvl="0"/>
            <a:r>
              <a:rPr lang="en-US" dirty="0" smtClean="0"/>
              <a:t>Insert Title</a:t>
            </a:r>
          </a:p>
        </p:txBody>
      </p:sp>
      <p:sp>
        <p:nvSpPr>
          <p:cNvPr id="36" name="Rectangle 35"/>
          <p:cNvSpPr>
            <a:spLocks/>
          </p:cNvSpPr>
          <p:nvPr/>
        </p:nvSpPr>
        <p:spPr>
          <a:xfrm>
            <a:off x="-8467" y="1295400"/>
            <a:ext cx="1714500" cy="2286000"/>
          </a:xfrm>
          <a:prstGeom prst="rect">
            <a:avLst/>
          </a:prstGeom>
          <a:solidFill>
            <a:schemeClr val="tx2">
              <a:alpha val="71000"/>
            </a:schemeClr>
          </a:solidFill>
          <a:ln>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fontAlgn="base">
              <a:spcBef>
                <a:spcPct val="0"/>
              </a:spcBef>
              <a:spcAft>
                <a:spcPct val="0"/>
              </a:spcAft>
            </a:pPr>
            <a:endParaRPr lang="en-US" sz="2400">
              <a:solidFill>
                <a:prstClr val="white"/>
              </a:solidFill>
              <a:latin typeface="Arial"/>
              <a:sym typeface="Gill Sans" charset="0"/>
            </a:endParaRPr>
          </a:p>
        </p:txBody>
      </p:sp>
      <p:sp>
        <p:nvSpPr>
          <p:cNvPr id="38" name="Rectangle 37"/>
          <p:cNvSpPr>
            <a:spLocks/>
          </p:cNvSpPr>
          <p:nvPr/>
        </p:nvSpPr>
        <p:spPr>
          <a:xfrm>
            <a:off x="-6350" y="3573780"/>
            <a:ext cx="1714500" cy="2286000"/>
          </a:xfrm>
          <a:prstGeom prst="rect">
            <a:avLst/>
          </a:prstGeom>
          <a:solidFill>
            <a:schemeClr val="tx2">
              <a:alpha val="38000"/>
            </a:schemeClr>
          </a:solidFill>
          <a:ln>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fontAlgn="base">
              <a:spcBef>
                <a:spcPct val="0"/>
              </a:spcBef>
              <a:spcAft>
                <a:spcPct val="0"/>
              </a:spcAft>
            </a:pPr>
            <a:endParaRPr lang="en-US" sz="2400">
              <a:solidFill>
                <a:prstClr val="white"/>
              </a:solidFill>
              <a:latin typeface="Arial"/>
              <a:sym typeface="Gill Sans" charset="0"/>
            </a:endParaRPr>
          </a:p>
        </p:txBody>
      </p:sp>
      <p:sp>
        <p:nvSpPr>
          <p:cNvPr id="44" name="Rectangle 43"/>
          <p:cNvSpPr>
            <a:spLocks/>
          </p:cNvSpPr>
          <p:nvPr/>
        </p:nvSpPr>
        <p:spPr>
          <a:xfrm>
            <a:off x="7429500" y="1295400"/>
            <a:ext cx="1714500" cy="2286000"/>
          </a:xfrm>
          <a:prstGeom prst="rect">
            <a:avLst/>
          </a:prstGeom>
          <a:solidFill>
            <a:schemeClr val="tx2">
              <a:alpha val="38000"/>
            </a:schemeClr>
          </a:solidFill>
          <a:ln>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fontAlgn="base">
              <a:spcBef>
                <a:spcPct val="0"/>
              </a:spcBef>
              <a:spcAft>
                <a:spcPct val="0"/>
              </a:spcAft>
            </a:pPr>
            <a:endParaRPr lang="en-US" sz="2400">
              <a:solidFill>
                <a:prstClr val="white"/>
              </a:solidFill>
              <a:latin typeface="Arial"/>
              <a:sym typeface="Gill Sans" charset="0"/>
            </a:endParaRPr>
          </a:p>
        </p:txBody>
      </p:sp>
      <p:sp>
        <p:nvSpPr>
          <p:cNvPr id="45" name="Rectangle 44"/>
          <p:cNvSpPr>
            <a:spLocks/>
          </p:cNvSpPr>
          <p:nvPr/>
        </p:nvSpPr>
        <p:spPr>
          <a:xfrm>
            <a:off x="7431617" y="3573780"/>
            <a:ext cx="1714500" cy="2286000"/>
          </a:xfrm>
          <a:prstGeom prst="rect">
            <a:avLst/>
          </a:prstGeom>
          <a:solidFill>
            <a:schemeClr val="tx2">
              <a:alpha val="71000"/>
            </a:schemeClr>
          </a:solidFill>
          <a:ln>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fontAlgn="base">
              <a:spcBef>
                <a:spcPct val="0"/>
              </a:spcBef>
              <a:spcAft>
                <a:spcPct val="0"/>
              </a:spcAft>
            </a:pPr>
            <a:endParaRPr lang="en-US" sz="2400">
              <a:solidFill>
                <a:prstClr val="white"/>
              </a:solidFill>
              <a:latin typeface="Arial"/>
              <a:sym typeface="Gill Sans" charset="0"/>
            </a:endParaRPr>
          </a:p>
        </p:txBody>
      </p:sp>
      <p:sp>
        <p:nvSpPr>
          <p:cNvPr id="18" name="Rectangle 17"/>
          <p:cNvSpPr/>
          <p:nvPr userDrawn="1"/>
        </p:nvSpPr>
        <p:spPr>
          <a:xfrm>
            <a:off x="685800" y="1295400"/>
            <a:ext cx="7772400" cy="4572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38405" tIns="19202" rIns="38405" bIns="19202" rtlCol="0" anchor="ctr"/>
          <a:lstStyle/>
          <a:p>
            <a:pPr algn="ctr" fontAlgn="base">
              <a:spcBef>
                <a:spcPct val="0"/>
              </a:spcBef>
              <a:spcAft>
                <a:spcPct val="0"/>
              </a:spcAft>
            </a:pPr>
            <a:endParaRPr lang="en-US" sz="2400">
              <a:solidFill>
                <a:prstClr val="white"/>
              </a:solidFill>
              <a:latin typeface="Arial"/>
              <a:sym typeface="Gill Sans" charset="0"/>
            </a:endParaRPr>
          </a:p>
        </p:txBody>
      </p:sp>
      <p:sp>
        <p:nvSpPr>
          <p:cNvPr id="17" name="Text Placeholder 18"/>
          <p:cNvSpPr>
            <a:spLocks noGrp="1"/>
          </p:cNvSpPr>
          <p:nvPr>
            <p:ph type="body" sz="quarter" idx="11"/>
          </p:nvPr>
        </p:nvSpPr>
        <p:spPr>
          <a:xfrm>
            <a:off x="762000" y="1371600"/>
            <a:ext cx="7543800" cy="4305300"/>
          </a:xfrm>
          <a:prstGeom prst="rect">
            <a:avLst/>
          </a:prstGeom>
        </p:spPr>
        <p:txBody>
          <a:bodyPr vert="horz" lIns="38405" tIns="19202" rIns="38405" bIns="19202">
            <a:normAutofit/>
          </a:bodyPr>
          <a:lstStyle>
            <a:lvl1pPr marL="374904">
              <a:spcBef>
                <a:spcPts val="1600"/>
              </a:spcBef>
              <a:spcAft>
                <a:spcPts val="0"/>
              </a:spcAft>
              <a:buClr>
                <a:schemeClr val="bg1"/>
              </a:buClr>
              <a:buSzPct val="120000"/>
              <a:defRPr sz="2800">
                <a:solidFill>
                  <a:schemeClr val="bg1"/>
                </a:solidFill>
                <a:latin typeface="Arial"/>
                <a:cs typeface="Arial"/>
              </a:defRPr>
            </a:lvl1pPr>
            <a:lvl2pPr marL="560070" indent="-240030">
              <a:spcBef>
                <a:spcPts val="800"/>
              </a:spcBef>
              <a:buClr>
                <a:schemeClr val="bg1"/>
              </a:buClr>
              <a:buSzPct val="66000"/>
              <a:buFont typeface="Courier New"/>
              <a:buChar char="o"/>
              <a:defRPr sz="2400">
                <a:solidFill>
                  <a:schemeClr val="bg1"/>
                </a:solidFill>
                <a:latin typeface="Arial"/>
                <a:cs typeface="Arial"/>
              </a:defRPr>
            </a:lvl2pPr>
            <a:lvl3pPr marL="746760" indent="-240030">
              <a:spcBef>
                <a:spcPts val="800"/>
              </a:spcBef>
              <a:buClr>
                <a:schemeClr val="bg1"/>
              </a:buClr>
              <a:buSzPct val="100000"/>
              <a:buFont typeface="Wingdings" charset="2"/>
              <a:buChar char="§"/>
              <a:defRPr sz="2000">
                <a:solidFill>
                  <a:schemeClr val="bg1"/>
                </a:solidFill>
                <a:latin typeface="Arial"/>
                <a:cs typeface="Arial"/>
              </a:defRPr>
            </a:lvl3pPr>
            <a:lvl4pPr marL="933450" indent="-240030">
              <a:spcBef>
                <a:spcPts val="800"/>
              </a:spcBef>
              <a:buClr>
                <a:schemeClr val="bg1"/>
              </a:buClr>
              <a:buSzPct val="100000"/>
              <a:buFont typeface="Lucida Grande"/>
              <a:buChar char="-"/>
              <a:defRPr sz="2000">
                <a:solidFill>
                  <a:schemeClr val="bg1"/>
                </a:solidFill>
                <a:latin typeface="Arial"/>
                <a:cs typeface="Arial"/>
              </a:defRPr>
            </a:lvl4pPr>
            <a:lvl5pPr>
              <a:defRPr>
                <a:solidFill>
                  <a:schemeClr val="tx2"/>
                </a:solidFill>
                <a:latin typeface="Georgia"/>
                <a:cs typeface="Georgia"/>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1" name="TextBox 20"/>
          <p:cNvSpPr txBox="1"/>
          <p:nvPr/>
        </p:nvSpPr>
        <p:spPr>
          <a:xfrm>
            <a:off x="381000" y="6298977"/>
            <a:ext cx="2986241" cy="254223"/>
          </a:xfrm>
          <a:prstGeom prst="rect">
            <a:avLst/>
          </a:prstGeom>
          <a:noFill/>
        </p:spPr>
        <p:txBody>
          <a:bodyPr wrap="none" lIns="38405" tIns="19202" rIns="38405" bIns="19202" rtlCol="0">
            <a:spAutoFit/>
          </a:bodyPr>
          <a:lstStyle/>
          <a:p>
            <a:pPr fontAlgn="base">
              <a:spcBef>
                <a:spcPct val="0"/>
              </a:spcBef>
              <a:spcAft>
                <a:spcPct val="0"/>
              </a:spcAft>
            </a:pPr>
            <a:r>
              <a:rPr lang="en-US" sz="1400" i="1" dirty="0" smtClean="0">
                <a:solidFill>
                  <a:srgbClr val="00334D"/>
                </a:solidFill>
                <a:latin typeface="Arial"/>
                <a:ea typeface="ヒラギノ角ゴ ProN W3" charset="0"/>
                <a:cs typeface="Arial"/>
                <a:sym typeface="Gill Sans" charset="0"/>
              </a:rPr>
              <a:t>CWG – IANA Stewardship Transition</a:t>
            </a:r>
          </a:p>
        </p:txBody>
      </p:sp>
      <p:cxnSp>
        <p:nvCxnSpPr>
          <p:cNvPr id="22" name="Straight Connector 21"/>
          <p:cNvCxnSpPr/>
          <p:nvPr/>
        </p:nvCxnSpPr>
        <p:spPr>
          <a:xfrm>
            <a:off x="381000" y="6200536"/>
            <a:ext cx="8288547" cy="0"/>
          </a:xfrm>
          <a:prstGeom prst="line">
            <a:avLst/>
          </a:prstGeom>
          <a:ln w="12700" cmpd="sng">
            <a:solidFill>
              <a:schemeClr val="accent1">
                <a:lumMod val="60000"/>
                <a:lumOff val="40000"/>
              </a:schemeClr>
            </a:solidFill>
          </a:ln>
          <a:effectLst/>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63384160"/>
      </p:ext>
    </p:extLst>
  </p:cSld>
  <p:clrMapOvr>
    <a:masterClrMapping/>
  </p:clrMapOvr>
  <p:transition xmlns:p14="http://schemas.microsoft.com/office/powerpoint/2010/main"/>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12" name="Rectangle 11"/>
          <p:cNvSpPr/>
          <p:nvPr userDrawn="1"/>
        </p:nvSpPr>
        <p:spPr bwMode="auto">
          <a:xfrm>
            <a:off x="0" y="3371292"/>
            <a:ext cx="9144000" cy="115416"/>
          </a:xfrm>
          <a:prstGeom prst="rect">
            <a:avLst/>
          </a:prstGeom>
          <a:solidFill>
            <a:srgbClr val="FFFFFF"/>
          </a:solidFill>
          <a:ln>
            <a:noFill/>
          </a:ln>
          <a:extLst/>
        </p:spPr>
        <p:txBody>
          <a:bodyPr lIns="0" tIns="0" rIns="0" bIns="0" rtlCol="0" anchor="ctr">
            <a:spAutoFit/>
          </a:bodyPr>
          <a:lstStyle/>
          <a:p>
            <a:pPr fontAlgn="base">
              <a:lnSpc>
                <a:spcPct val="10000"/>
              </a:lnSpc>
              <a:spcBef>
                <a:spcPct val="0"/>
              </a:spcBef>
              <a:spcAft>
                <a:spcPct val="0"/>
              </a:spcAft>
            </a:pPr>
            <a:endParaRPr lang="en-US" sz="3000" dirty="0" smtClean="0">
              <a:solidFill>
                <a:srgbClr val="1A8AC7"/>
              </a:solidFill>
              <a:latin typeface="DINOT-Medium" charset="0"/>
              <a:ea typeface="ＭＳ Ｐゴシック" charset="0"/>
              <a:cs typeface="DINOT-Medium" charset="0"/>
              <a:sym typeface="DINOT-Medium" charset="0"/>
            </a:endParaRPr>
          </a:p>
        </p:txBody>
      </p:sp>
      <p:sp>
        <p:nvSpPr>
          <p:cNvPr id="14" name="Text Placeholder 13"/>
          <p:cNvSpPr>
            <a:spLocks noGrp="1"/>
          </p:cNvSpPr>
          <p:nvPr>
            <p:ph type="body" sz="quarter" idx="10" hasCustomPrompt="1"/>
          </p:nvPr>
        </p:nvSpPr>
        <p:spPr>
          <a:xfrm>
            <a:off x="142875" y="304800"/>
            <a:ext cx="8694738" cy="609600"/>
          </a:xfrm>
          <a:prstGeom prst="rect">
            <a:avLst/>
          </a:prstGeom>
        </p:spPr>
        <p:txBody>
          <a:bodyPr vert="horz" lIns="38405" tIns="19202" rIns="38405" bIns="19202"/>
          <a:lstStyle>
            <a:lvl1pPr marL="133350" indent="0">
              <a:buNone/>
              <a:defRPr sz="3200" baseline="0">
                <a:solidFill>
                  <a:schemeClr val="tx2"/>
                </a:solidFill>
              </a:defRPr>
            </a:lvl1pPr>
          </a:lstStyle>
          <a:p>
            <a:pPr lvl="0"/>
            <a:r>
              <a:rPr lang="en-US" dirty="0" smtClean="0"/>
              <a:t>Insert Title</a:t>
            </a:r>
          </a:p>
        </p:txBody>
      </p:sp>
    </p:spTree>
    <p:extLst>
      <p:ext uri="{BB962C8B-B14F-4D97-AF65-F5344CB8AC3E}">
        <p14:creationId xmlns:p14="http://schemas.microsoft.com/office/powerpoint/2010/main" val="1985635409"/>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36694"/>
            <a:ext cx="6400800" cy="1362075"/>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1676399" y="3609695"/>
            <a:ext cx="5181601" cy="1500187"/>
          </a:xfrm>
        </p:spPr>
        <p:txBody>
          <a:bodyPr anchor="t" anchorCtr="0"/>
          <a:lstStyle>
            <a:lvl1pPr marL="0" indent="0" algn="r">
              <a:spcBef>
                <a:spcPts val="300"/>
              </a:spcBef>
              <a:buNone/>
              <a:defRPr sz="18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bg1"/>
                </a:solidFill>
              </a:defRPr>
            </a:lvl1pPr>
          </a:lstStyle>
          <a:p>
            <a:fld id="{E46F83DA-3ED4-F14A-911C-2A37E30EE25C}" type="datetime1">
              <a:rPr lang="en-US" smtClean="0"/>
              <a:t>12/3/14</a:t>
            </a:fld>
            <a:endParaRPr lang="en-US"/>
          </a:p>
        </p:txBody>
      </p:sp>
      <p:sp>
        <p:nvSpPr>
          <p:cNvPr id="5" name="Footer Placeholder 4"/>
          <p:cNvSpPr>
            <a:spLocks noGrp="1"/>
          </p:cNvSpPr>
          <p:nvPr>
            <p:ph type="ftr" sz="quarter" idx="11"/>
          </p:nvPr>
        </p:nvSpPr>
        <p:spPr>
          <a:xfrm>
            <a:off x="7238999" y="6356350"/>
            <a:ext cx="1446213" cy="365125"/>
          </a:xfrm>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9F2F5E10-5301-4EE6-90D2-A6C4A3F62BED}" type="slidenum">
              <a:rPr lang="en-US" smtClean="0"/>
              <a:t>‹#›</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34753" y="2784475"/>
            <a:ext cx="3767328" cy="3252788"/>
          </a:xfrm>
        </p:spPr>
        <p:txBody>
          <a:bodyPr/>
          <a:lstStyle>
            <a:lvl1pPr>
              <a:defRPr sz="1800"/>
            </a:lvl1pPr>
            <a:lvl2pPr>
              <a:defRPr sz="1800"/>
            </a:lvl2pPr>
            <a:lvl3pPr>
              <a:defRPr sz="1800"/>
            </a:lvl3pPr>
            <a:lvl4pPr>
              <a:defRPr sz="1800"/>
            </a:lvl4pPr>
            <a:lvl5pPr>
              <a:defRPr sz="1800"/>
            </a:lvl5pPr>
            <a:lvl6pPr marL="1946275" indent="-227013">
              <a:tabLst/>
              <a:defRPr sz="1600"/>
            </a:lvl6pPr>
            <a:lvl7pPr marL="2173288" indent="-227013">
              <a:tabLst/>
              <a:defRPr sz="1600"/>
            </a:lvl7pPr>
            <a:lvl8pPr marL="2398713" indent="-227013">
              <a:tabLst/>
              <a:defRPr sz="1600"/>
            </a:lvl8pPr>
            <a:lvl9pPr marL="2625725" indent="-227013">
              <a:tabLst/>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5D73DB89-43AE-B042-801F-4BDABF38BE93}" type="datetime1">
              <a:rPr lang="en-US" smtClean="0"/>
              <a:t>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2F5E10-5301-4EE6-90D2-A6C4A3F62BE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40664"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40664" y="3160059"/>
            <a:ext cx="3767328" cy="2891491"/>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631578"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1578" y="3160059"/>
            <a:ext cx="3767328" cy="2891491"/>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79CF378E-F0EA-544E-A2AD-4CA11FBA0BEF}" type="datetime1">
              <a:rPr lang="en-US" smtClean="0"/>
              <a:t>12/3/14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2F5E10-5301-4EE6-90D2-A6C4A3F62BE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62000" y="2784475"/>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826D574-1269-A046-B4B9-F4F27F0E22C2}" type="datetime1">
              <a:rPr lang="en-US" smtClean="0"/>
              <a:t>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2F5E10-5301-4EE6-90D2-A6C4A3F62BED}" type="slidenum">
              <a:rPr lang="en-US" smtClean="0"/>
              <a:t>‹#›</a:t>
            </a:fld>
            <a:endParaRPr lang="en-US"/>
          </a:p>
        </p:txBody>
      </p:sp>
      <p:sp>
        <p:nvSpPr>
          <p:cNvPr id="8" name="Content Placeholder 2"/>
          <p:cNvSpPr>
            <a:spLocks noGrp="1"/>
          </p:cNvSpPr>
          <p:nvPr>
            <p:ph sz="half" idx="13"/>
          </p:nvPr>
        </p:nvSpPr>
        <p:spPr>
          <a:xfrm>
            <a:off x="762000" y="4497070"/>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C93754D4-1266-494B-8686-796BD4701608}" type="datetime1">
              <a:rPr lang="en-US" smtClean="0"/>
              <a:t>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2F5E10-5301-4EE6-90D2-A6C4A3F62BED}" type="slidenum">
              <a:rPr lang="en-US" smtClean="0"/>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9" name="Content Placeholder 2"/>
          <p:cNvSpPr>
            <a:spLocks noGrp="1"/>
          </p:cNvSpPr>
          <p:nvPr>
            <p:ph sz="half" idx="14"/>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25D88E2E-179A-5F41-BBD0-362D748D0D40}" type="datetime1">
              <a:rPr lang="en-US" smtClean="0"/>
              <a:t>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2F5E10-5301-4EE6-90D2-A6C4A3F62BED}" type="slidenum">
              <a:rPr lang="en-US" smtClean="0"/>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marL="1946275"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6pPr>
            <a:lvl7pPr marL="2173288"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7pPr>
            <a:lvl8pPr marL="2398713"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8pPr>
            <a:lvl9pPr marL="2625725" indent="-234950" algn="l" defTabSz="914400" rtl="0" eaLnBrk="1" latinLnBrk="0" hangingPunct="1">
              <a:spcBef>
                <a:spcPct val="20000"/>
              </a:spcBef>
              <a:buSzPct val="90000"/>
              <a:buFont typeface="Wingdings" pitchFamily="2" charset="2"/>
              <a:buChar char=""/>
              <a:defRPr lang="en-US" sz="1600" kern="1200" dirty="0">
                <a:solidFill>
                  <a:schemeClr val="tx1">
                    <a:lumMod val="65000"/>
                    <a:lumOff val="3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4"/>
          </p:nvPr>
        </p:nvSpPr>
        <p:spPr>
          <a:xfrm>
            <a:off x="739775"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5"/>
          </p:nvPr>
        </p:nvSpPr>
        <p:spPr>
          <a:xfrm>
            <a:off x="739775" y="4497070"/>
            <a:ext cx="3767328" cy="1554480"/>
          </a:xfrm>
        </p:spPr>
        <p:txBody>
          <a:bodyPr/>
          <a:lstStyle>
            <a:lvl1pPr>
              <a:defRPr sz="1800"/>
            </a:lvl1pPr>
            <a:lvl2pPr>
              <a:defRPr sz="1800"/>
            </a:lvl2pPr>
            <a:lvl3pPr>
              <a:defRPr sz="1800"/>
            </a:lvl3pPr>
            <a:lvl4pPr>
              <a:defRPr sz="1800"/>
            </a:lvl4pPr>
            <a:lvl5pPr>
              <a:defRPr sz="1800"/>
            </a:lvl5pPr>
            <a:lvl6pPr marL="1946275"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6pPr>
            <a:lvl7pPr marL="2173288"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7pPr>
            <a:lvl8pPr marL="2398713"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8pPr>
            <a:lvl9pPr marL="2625725" indent="-234950" algn="l" defTabSz="914400" rtl="0" eaLnBrk="1" latinLnBrk="0" hangingPunct="1">
              <a:spcBef>
                <a:spcPct val="20000"/>
              </a:spcBef>
              <a:buSzPct val="90000"/>
              <a:buFont typeface="Wingdings" pitchFamily="2" charset="2"/>
              <a:buChar char=""/>
              <a:defRPr lang="en-US" sz="1600" kern="1200" dirty="0">
                <a:solidFill>
                  <a:schemeClr val="tx1">
                    <a:lumMod val="65000"/>
                    <a:lumOff val="3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5D20D9E-1312-EE4E-A714-49D119C63ABC}" type="datetime1">
              <a:rPr lang="en-US" smtClean="0"/>
              <a:t>12/3/14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2F5E10-5301-4EE6-90D2-A6C4A3F62BE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0.xml"/><Relationship Id="rId4" Type="http://schemas.openxmlformats.org/officeDocument/2006/relationships/slideLayout" Target="../slideLayouts/slideLayout21.xml"/><Relationship Id="rId5" Type="http://schemas.openxmlformats.org/officeDocument/2006/relationships/slideLayout" Target="../slideLayouts/slideLayout22.xml"/><Relationship Id="rId6" Type="http://schemas.openxmlformats.org/officeDocument/2006/relationships/slideLayout" Target="../slideLayouts/slideLayout23.xml"/><Relationship Id="rId7" Type="http://schemas.openxmlformats.org/officeDocument/2006/relationships/slideLayout" Target="../slideLayouts/slideLayout24.xml"/><Relationship Id="rId8" Type="http://schemas.openxmlformats.org/officeDocument/2006/relationships/slideLayout" Target="../slideLayouts/slideLayout25.xml"/><Relationship Id="rId9" Type="http://schemas.openxmlformats.org/officeDocument/2006/relationships/slideLayout" Target="../slideLayouts/slideLayout26.xml"/><Relationship Id="rId10" Type="http://schemas.openxmlformats.org/officeDocument/2006/relationships/slideLayout" Target="../slideLayouts/slideLayout27.xml"/><Relationship Id="rId11" Type="http://schemas.openxmlformats.org/officeDocument/2006/relationships/theme" Target="../theme/theme2.xml"/><Relationship Id="rId1" Type="http://schemas.openxmlformats.org/officeDocument/2006/relationships/slideLayout" Target="../slideLayouts/slideLayout18.xml"/><Relationship Id="rId2"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45141"/>
            <a:ext cx="8229600" cy="11430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39775" y="2770094"/>
            <a:ext cx="7662864" cy="326716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fld id="{BD40BB1D-E789-0E40-9C42-0B60965AD7EB}" type="datetime1">
              <a:rPr lang="en-US" smtClean="0"/>
              <a:t>12/3/14</a:t>
            </a:fld>
            <a:endParaRPr lang="en-US"/>
          </a:p>
        </p:txBody>
      </p:sp>
      <p:sp>
        <p:nvSpPr>
          <p:cNvPr id="5" name="Footer Placeholder 4"/>
          <p:cNvSpPr>
            <a:spLocks noGrp="1"/>
          </p:cNvSpPr>
          <p:nvPr>
            <p:ph type="ftr" sz="quarter" idx="3"/>
          </p:nvPr>
        </p:nvSpPr>
        <p:spPr>
          <a:xfrm>
            <a:off x="5789613" y="6356350"/>
            <a:ext cx="2895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100" b="1">
                <a:solidFill>
                  <a:schemeClr val="tx1">
                    <a:lumMod val="50000"/>
                    <a:lumOff val="50000"/>
                  </a:schemeClr>
                </a:solidFill>
              </a:defRPr>
            </a:lvl1pPr>
          </a:lstStyle>
          <a:p>
            <a:fld id="{9F2F5E10-5301-4EE6-90D2-A6C4A3F62BE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ftr="0" dt="0"/>
  <p:txStyles>
    <p:titleStyle>
      <a:lvl1pPr algn="ctr" defTabSz="914400" rtl="0" eaLnBrk="1" latinLnBrk="0" hangingPunct="1">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pitchFamily="2" charset="2"/>
        <a:buChar char="S"/>
        <a:defRPr sz="22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60000"/>
            <a:lumOff val="40000"/>
          </a:schemeClr>
        </a:buClr>
        <a:buSzPct val="90000"/>
        <a:buFont typeface="Wingdings" pitchFamily="2" charset="2"/>
        <a:buChar char="S"/>
        <a:defRPr sz="20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60000"/>
            <a:lumOff val="40000"/>
          </a:schemeClr>
        </a:buClr>
        <a:buSzPct val="90000"/>
        <a:buFont typeface="Wingdings" pitchFamily="2" charset="2"/>
        <a:buChar char="S"/>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60000"/>
            <a:lumOff val="40000"/>
          </a:schemeClr>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60000"/>
            <a:lumOff val="40000"/>
          </a:schemeClr>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pitchFamily="2"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338168" y="635000"/>
            <a:ext cx="578248" cy="346556"/>
          </a:xfrm>
          <a:prstGeom prst="rect">
            <a:avLst/>
          </a:prstGeom>
          <a:noFill/>
        </p:spPr>
        <p:txBody>
          <a:bodyPr wrap="none" lIns="38405" tIns="19202" rIns="38405" bIns="19202" rtlCol="0">
            <a:spAutoFit/>
          </a:bodyPr>
          <a:lstStyle/>
          <a:p>
            <a:pPr algn="ctr" fontAlgn="base">
              <a:spcBef>
                <a:spcPct val="0"/>
              </a:spcBef>
              <a:spcAft>
                <a:spcPct val="0"/>
              </a:spcAft>
            </a:pPr>
            <a:r>
              <a:rPr lang="en-US" sz="2000" dirty="0" smtClean="0">
                <a:solidFill>
                  <a:prstClr val="white"/>
                </a:solidFill>
                <a:latin typeface="Georgia"/>
                <a:ea typeface="ヒラギノ角ゴ ProN W3" charset="0"/>
                <a:cs typeface="Georgia"/>
                <a:sym typeface="Gill Sans" charset="0"/>
              </a:rPr>
              <a:t>Text</a:t>
            </a:r>
            <a:endParaRPr lang="en-US" sz="2000" dirty="0">
              <a:solidFill>
                <a:prstClr val="white"/>
              </a:solidFill>
              <a:latin typeface="Georgia"/>
              <a:ea typeface="ヒラギノ角ゴ ProN W3" charset="0"/>
              <a:cs typeface="Georgia"/>
              <a:sym typeface="Gill Sans" charset="0"/>
            </a:endParaRPr>
          </a:p>
        </p:txBody>
      </p:sp>
      <p:sp>
        <p:nvSpPr>
          <p:cNvPr id="3" name="TextBox 2"/>
          <p:cNvSpPr txBox="1"/>
          <p:nvPr userDrawn="1"/>
        </p:nvSpPr>
        <p:spPr>
          <a:xfrm>
            <a:off x="338168" y="635000"/>
            <a:ext cx="578248" cy="346556"/>
          </a:xfrm>
          <a:prstGeom prst="rect">
            <a:avLst/>
          </a:prstGeom>
          <a:noFill/>
        </p:spPr>
        <p:txBody>
          <a:bodyPr wrap="none" lIns="38405" tIns="19202" rIns="38405" bIns="19202" rtlCol="0">
            <a:spAutoFit/>
          </a:bodyPr>
          <a:lstStyle/>
          <a:p>
            <a:pPr algn="ctr" fontAlgn="base">
              <a:spcBef>
                <a:spcPct val="0"/>
              </a:spcBef>
              <a:spcAft>
                <a:spcPct val="0"/>
              </a:spcAft>
            </a:pPr>
            <a:r>
              <a:rPr lang="en-US" sz="2000" dirty="0" smtClean="0">
                <a:solidFill>
                  <a:prstClr val="white"/>
                </a:solidFill>
                <a:latin typeface="Georgia"/>
                <a:ea typeface="ヒラギノ角ゴ ProN W3" charset="0"/>
                <a:cs typeface="Georgia"/>
                <a:sym typeface="Gill Sans" charset="0"/>
              </a:rPr>
              <a:t>Text</a:t>
            </a:r>
            <a:endParaRPr lang="en-US" sz="2000" dirty="0">
              <a:solidFill>
                <a:prstClr val="white"/>
              </a:solidFill>
              <a:latin typeface="Georgia"/>
              <a:ea typeface="ヒラギノ角ゴ ProN W3" charset="0"/>
              <a:cs typeface="Georgia"/>
              <a:sym typeface="Gill Sans" charset="0"/>
            </a:endParaRPr>
          </a:p>
        </p:txBody>
      </p:sp>
    </p:spTree>
    <p:extLst>
      <p:ext uri="{BB962C8B-B14F-4D97-AF65-F5344CB8AC3E}">
        <p14:creationId xmlns:p14="http://schemas.microsoft.com/office/powerpoint/2010/main" val="88640496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Lst>
  <p:transition xmlns:p14="http://schemas.microsoft.com/office/powerpoint/2010/main"/>
  <p:hf hdr="0" ftr="0" dt="0"/>
  <p:txStyles>
    <p:titleStyle>
      <a:lvl1pPr algn="l" rtl="0" eaLnBrk="1" fontAlgn="base" hangingPunct="1">
        <a:spcBef>
          <a:spcPct val="0"/>
        </a:spcBef>
        <a:spcAft>
          <a:spcPct val="0"/>
        </a:spcAft>
        <a:defRPr sz="2800">
          <a:solidFill>
            <a:srgbClr val="1A8AC7"/>
          </a:solidFill>
          <a:latin typeface="+mj-lt"/>
          <a:ea typeface="+mj-ea"/>
          <a:cs typeface="+mj-cs"/>
          <a:sym typeface="DINOT-Light" charset="0"/>
        </a:defRPr>
      </a:lvl1pPr>
      <a:lvl2pPr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2pPr>
      <a:lvl3pPr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3pPr>
      <a:lvl4pPr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4pPr>
      <a:lvl5pPr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5pPr>
      <a:lvl6pPr marL="192024"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6pPr>
      <a:lvl7pPr marL="384048"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7pPr>
      <a:lvl8pPr marL="576072"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8pPr>
      <a:lvl9pPr marL="768096" algn="l" rtl="0" eaLnBrk="1" fontAlgn="base" hangingPunct="1">
        <a:spcBef>
          <a:spcPct val="0"/>
        </a:spcBef>
        <a:spcAft>
          <a:spcPct val="0"/>
        </a:spcAft>
        <a:defRPr sz="2800">
          <a:solidFill>
            <a:srgbClr val="1A8AC7"/>
          </a:solidFill>
          <a:latin typeface="DINOT-Light" charset="0"/>
          <a:ea typeface="ヒラギノ角ゴ ProN W3" charset="0"/>
          <a:cs typeface="ヒラギノ角ゴ ProN W3" charset="0"/>
          <a:sym typeface="DINOT-Light" charset="0"/>
        </a:defRPr>
      </a:lvl9pPr>
    </p:titleStyle>
    <p:bodyStyle>
      <a:lvl1pPr marL="37338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1pPr>
      <a:lvl2pPr marL="56007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2pPr>
      <a:lvl3pPr marL="74676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3pPr>
      <a:lvl4pPr marL="93345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4pPr>
      <a:lvl5pPr marL="1120140"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5pPr>
      <a:lvl6pPr marL="1312164"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6pPr>
      <a:lvl7pPr marL="1504188"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7pPr>
      <a:lvl8pPr marL="1696212"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8pPr>
      <a:lvl9pPr marL="1888236" indent="-240030" algn="l" rtl="0" eaLnBrk="1" fontAlgn="base" hangingPunct="1">
        <a:spcBef>
          <a:spcPts val="1428"/>
        </a:spcBef>
        <a:spcAft>
          <a:spcPct val="0"/>
        </a:spcAft>
        <a:buSzPct val="171000"/>
        <a:buFont typeface="Gill Sans" charset="0"/>
        <a:buChar char="•"/>
        <a:defRPr sz="2400">
          <a:solidFill>
            <a:schemeClr val="tx1"/>
          </a:solidFill>
          <a:latin typeface="+mn-lt"/>
          <a:ea typeface="+mn-ea"/>
          <a:cs typeface="+mn-cs"/>
          <a:sym typeface="Gill Sans" charset="0"/>
        </a:defRPr>
      </a:lvl9pPr>
    </p:bodyStyle>
    <p:otherStyle>
      <a:defPPr>
        <a:defRPr lang="en-US"/>
      </a:defPPr>
      <a:lvl1pPr marL="0" algn="l" defTabSz="192024" rtl="0" eaLnBrk="1" latinLnBrk="0" hangingPunct="1">
        <a:defRPr sz="800" kern="1200">
          <a:solidFill>
            <a:schemeClr val="tx1"/>
          </a:solidFill>
          <a:latin typeface="+mn-lt"/>
          <a:ea typeface="+mn-ea"/>
          <a:cs typeface="+mn-cs"/>
        </a:defRPr>
      </a:lvl1pPr>
      <a:lvl2pPr marL="192024" algn="l" defTabSz="192024" rtl="0" eaLnBrk="1" latinLnBrk="0" hangingPunct="1">
        <a:defRPr sz="800" kern="1200">
          <a:solidFill>
            <a:schemeClr val="tx1"/>
          </a:solidFill>
          <a:latin typeface="+mn-lt"/>
          <a:ea typeface="+mn-ea"/>
          <a:cs typeface="+mn-cs"/>
        </a:defRPr>
      </a:lvl2pPr>
      <a:lvl3pPr marL="384048" algn="l" defTabSz="192024" rtl="0" eaLnBrk="1" latinLnBrk="0" hangingPunct="1">
        <a:defRPr sz="800" kern="1200">
          <a:solidFill>
            <a:schemeClr val="tx1"/>
          </a:solidFill>
          <a:latin typeface="+mn-lt"/>
          <a:ea typeface="+mn-ea"/>
          <a:cs typeface="+mn-cs"/>
        </a:defRPr>
      </a:lvl3pPr>
      <a:lvl4pPr marL="576072" algn="l" defTabSz="192024" rtl="0" eaLnBrk="1" latinLnBrk="0" hangingPunct="1">
        <a:defRPr sz="800" kern="1200">
          <a:solidFill>
            <a:schemeClr val="tx1"/>
          </a:solidFill>
          <a:latin typeface="+mn-lt"/>
          <a:ea typeface="+mn-ea"/>
          <a:cs typeface="+mn-cs"/>
        </a:defRPr>
      </a:lvl4pPr>
      <a:lvl5pPr marL="768096" algn="l" defTabSz="192024" rtl="0" eaLnBrk="1" latinLnBrk="0" hangingPunct="1">
        <a:defRPr sz="800" kern="1200">
          <a:solidFill>
            <a:schemeClr val="tx1"/>
          </a:solidFill>
          <a:latin typeface="+mn-lt"/>
          <a:ea typeface="+mn-ea"/>
          <a:cs typeface="+mn-cs"/>
        </a:defRPr>
      </a:lvl5pPr>
      <a:lvl6pPr marL="960120" algn="l" defTabSz="192024" rtl="0" eaLnBrk="1" latinLnBrk="0" hangingPunct="1">
        <a:defRPr sz="800" kern="1200">
          <a:solidFill>
            <a:schemeClr val="tx1"/>
          </a:solidFill>
          <a:latin typeface="+mn-lt"/>
          <a:ea typeface="+mn-ea"/>
          <a:cs typeface="+mn-cs"/>
        </a:defRPr>
      </a:lvl6pPr>
      <a:lvl7pPr marL="1152144" algn="l" defTabSz="192024" rtl="0" eaLnBrk="1" latinLnBrk="0" hangingPunct="1">
        <a:defRPr sz="800" kern="1200">
          <a:solidFill>
            <a:schemeClr val="tx1"/>
          </a:solidFill>
          <a:latin typeface="+mn-lt"/>
          <a:ea typeface="+mn-ea"/>
          <a:cs typeface="+mn-cs"/>
        </a:defRPr>
      </a:lvl7pPr>
      <a:lvl8pPr marL="1344168" algn="l" defTabSz="192024" rtl="0" eaLnBrk="1" latinLnBrk="0" hangingPunct="1">
        <a:defRPr sz="800" kern="1200">
          <a:solidFill>
            <a:schemeClr val="tx1"/>
          </a:solidFill>
          <a:latin typeface="+mn-lt"/>
          <a:ea typeface="+mn-ea"/>
          <a:cs typeface="+mn-cs"/>
        </a:defRPr>
      </a:lvl8pPr>
      <a:lvl9pPr marL="1536192" algn="l" defTabSz="192024" rtl="0" eaLnBrk="1" latinLnBrk="0" hangingPunct="1">
        <a:defRPr sz="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xml"/><Relationship Id="rId3"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hyperlink" Target="https://www.icann.org/en/system/files/files/cwg-naming-transition-01dec14-en.pdf" TargetMode="External"/><Relationship Id="rId4" Type="http://schemas.openxmlformats.org/officeDocument/2006/relationships/hyperlink" Target="https://community.icann.org/x/37fhAg" TargetMode="External"/><Relationship Id="rId1" Type="http://schemas.openxmlformats.org/officeDocument/2006/relationships/slideLayout" Target="../slideLayouts/slideLayout2.xml"/><Relationship Id="rId2" Type="http://schemas.openxmlformats.org/officeDocument/2006/relationships/hyperlink" Target="https://www.icann.org/public-comments/cwg-naming-transition-2014-12-01-en"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jpg"/><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2400" b="1" dirty="0">
                <a:latin typeface="Calibri"/>
                <a:cs typeface="Calibri"/>
              </a:rPr>
              <a:t>Cross Community Working Group </a:t>
            </a:r>
            <a:r>
              <a:rPr lang="en-US" sz="2400" b="1" dirty="0" smtClean="0">
                <a:latin typeface="Calibri"/>
                <a:cs typeface="Calibri"/>
              </a:rPr>
              <a:t>to</a:t>
            </a:r>
            <a:br>
              <a:rPr lang="en-US" sz="2400" b="1" dirty="0" smtClean="0">
                <a:latin typeface="Calibri"/>
                <a:cs typeface="Calibri"/>
              </a:rPr>
            </a:br>
            <a:r>
              <a:rPr lang="en-US" sz="2400" b="1" dirty="0" smtClean="0">
                <a:latin typeface="Calibri"/>
                <a:cs typeface="Calibri"/>
              </a:rPr>
              <a:t> </a:t>
            </a:r>
            <a:r>
              <a:rPr lang="en-US" sz="2400" b="1" dirty="0">
                <a:latin typeface="Calibri"/>
                <a:cs typeface="Calibri"/>
              </a:rPr>
              <a:t>Develop an IANA Stewardship Transition Proposal on Naming Related Functions (CWG</a:t>
            </a:r>
            <a:r>
              <a:rPr lang="en-US" sz="2400" b="1" dirty="0" smtClean="0">
                <a:latin typeface="Calibri"/>
                <a:cs typeface="Calibri"/>
              </a:rPr>
              <a:t>)</a:t>
            </a:r>
            <a:r>
              <a:rPr lang="en-GB" sz="2400" b="1" dirty="0" smtClean="0">
                <a:latin typeface="Calibri"/>
                <a:cs typeface="Calibri"/>
              </a:rPr>
              <a:t> </a:t>
            </a:r>
            <a:r>
              <a:rPr lang="en-US" sz="2400" dirty="0"/>
              <a:t/>
            </a:r>
            <a:br>
              <a:rPr lang="en-US" sz="2400" dirty="0"/>
            </a:br>
            <a:endParaRPr lang="en-US" sz="2400" dirty="0"/>
          </a:p>
        </p:txBody>
      </p:sp>
      <p:sp>
        <p:nvSpPr>
          <p:cNvPr id="3" name="Subtitle 2"/>
          <p:cNvSpPr>
            <a:spLocks noGrp="1"/>
          </p:cNvSpPr>
          <p:nvPr>
            <p:ph type="subTitle" idx="1"/>
          </p:nvPr>
        </p:nvSpPr>
        <p:spPr/>
        <p:txBody>
          <a:bodyPr/>
          <a:lstStyle/>
          <a:p>
            <a:r>
              <a:rPr lang="en-US" dirty="0" smtClean="0">
                <a:latin typeface="Calibri"/>
                <a:cs typeface="Calibri"/>
              </a:rPr>
              <a:t>DRAFT TRANSITION PROPOSAL</a:t>
            </a:r>
            <a:endParaRPr lang="en-US" dirty="0">
              <a:latin typeface="Calibri"/>
              <a:cs typeface="Calibri"/>
            </a:endParaRPr>
          </a:p>
        </p:txBody>
      </p:sp>
    </p:spTree>
    <p:extLst>
      <p:ext uri="{BB962C8B-B14F-4D97-AF65-F5344CB8AC3E}">
        <p14:creationId xmlns:p14="http://schemas.microsoft.com/office/powerpoint/2010/main" val="98556736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Rectangle 76"/>
          <p:cNvSpPr/>
          <p:nvPr/>
        </p:nvSpPr>
        <p:spPr bwMode="auto">
          <a:xfrm>
            <a:off x="0" y="5867400"/>
            <a:ext cx="9144000" cy="990600"/>
          </a:xfrm>
          <a:prstGeom prst="rect">
            <a:avLst/>
          </a:prstGeom>
          <a:solidFill>
            <a:schemeClr val="bg1"/>
          </a:solidFill>
          <a:ln>
            <a:noFill/>
          </a:ln>
          <a:extLst/>
        </p:spPr>
        <p:txBody>
          <a:bodyPr lIns="0" tIns="0" rIns="0" bIns="0" rtlCol="0" anchor="ctr">
            <a:spAutoFit/>
          </a:bodyPr>
          <a:lstStyle/>
          <a:p>
            <a:pPr fontAlgn="base">
              <a:lnSpc>
                <a:spcPct val="10000"/>
              </a:lnSpc>
              <a:spcBef>
                <a:spcPct val="0"/>
              </a:spcBef>
              <a:spcAft>
                <a:spcPct val="0"/>
              </a:spcAft>
            </a:pPr>
            <a:endParaRPr lang="en-US" sz="7200" dirty="0" smtClean="0">
              <a:solidFill>
                <a:srgbClr val="1A8AC7"/>
              </a:solidFill>
              <a:latin typeface="DINOT-Medium" charset="0"/>
              <a:ea typeface="ＭＳ Ｐゴシック" charset="0"/>
              <a:cs typeface="DINOT-Medium" charset="0"/>
              <a:sym typeface="DINOT-Medium"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724292294"/>
              </p:ext>
            </p:extLst>
          </p:nvPr>
        </p:nvGraphicFramePr>
        <p:xfrm>
          <a:off x="476440" y="1009938"/>
          <a:ext cx="8343096" cy="4983480"/>
        </p:xfrm>
        <a:graphic>
          <a:graphicData uri="http://schemas.openxmlformats.org/drawingml/2006/table">
            <a:tbl>
              <a:tblPr firstRow="1" bandRow="1">
                <a:tableStyleId>{5C22544A-7EE6-4342-B048-85BDC9FD1C3A}</a:tableStyleId>
              </a:tblPr>
              <a:tblGrid>
                <a:gridCol w="1390516"/>
                <a:gridCol w="1390516"/>
                <a:gridCol w="1390516"/>
                <a:gridCol w="1390516"/>
                <a:gridCol w="1390516"/>
                <a:gridCol w="1390516"/>
              </a:tblGrid>
              <a:tr h="4983480">
                <a:tc>
                  <a:txBody>
                    <a:bodyPr/>
                    <a:lstStyle/>
                    <a:p>
                      <a:endParaRPr lang="en-US" dirty="0"/>
                    </a:p>
                  </a:txBody>
                  <a:tcPr>
                    <a:lnL w="12700" cap="flat" cmpd="sng" algn="ctr">
                      <a:solidFill>
                        <a:srgbClr val="6D99B3">
                          <a:lumMod val="20000"/>
                          <a:lumOff val="80000"/>
                        </a:srgbClr>
                      </a:solidFill>
                      <a:prstDash val="solid"/>
                      <a:round/>
                      <a:headEnd type="none" w="med" len="med"/>
                      <a:tailEnd type="none" w="med" len="med"/>
                    </a:lnL>
                    <a:lnR w="12700" cap="flat" cmpd="sng" algn="ctr">
                      <a:solidFill>
                        <a:srgbClr val="6D99B3">
                          <a:lumMod val="20000"/>
                          <a:lumOff val="80000"/>
                        </a:srgb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6D99B3">
                          <a:lumMod val="20000"/>
                          <a:lumOff val="80000"/>
                        </a:srgbClr>
                      </a:solidFill>
                      <a:prstDash val="solid"/>
                      <a:round/>
                      <a:headEnd type="none" w="med" len="med"/>
                      <a:tailEnd type="none" w="med" len="med"/>
                    </a:lnB>
                    <a:noFill/>
                  </a:tcPr>
                </a:tc>
                <a:tc>
                  <a:txBody>
                    <a:bodyPr/>
                    <a:lstStyle/>
                    <a:p>
                      <a:endParaRPr lang="en-US" dirty="0"/>
                    </a:p>
                  </a:txBody>
                  <a:tcPr>
                    <a:lnL w="12700" cap="flat" cmpd="sng" algn="ctr">
                      <a:solidFill>
                        <a:srgbClr val="6D99B3">
                          <a:lumMod val="20000"/>
                          <a:lumOff val="80000"/>
                        </a:srgbClr>
                      </a:solidFill>
                      <a:prstDash val="solid"/>
                      <a:round/>
                      <a:headEnd type="none" w="med" len="med"/>
                      <a:tailEnd type="none" w="med" len="med"/>
                    </a:lnL>
                    <a:lnR w="12700" cap="flat" cmpd="sng" algn="ctr">
                      <a:solidFill>
                        <a:srgbClr val="6D99B3">
                          <a:lumMod val="20000"/>
                          <a:lumOff val="80000"/>
                        </a:srgb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6D99B3">
                          <a:lumMod val="20000"/>
                          <a:lumOff val="80000"/>
                        </a:srgbClr>
                      </a:solidFill>
                      <a:prstDash val="solid"/>
                      <a:round/>
                      <a:headEnd type="none" w="med" len="med"/>
                      <a:tailEnd type="none" w="med" len="med"/>
                    </a:lnB>
                    <a:noFill/>
                  </a:tcPr>
                </a:tc>
                <a:tc>
                  <a:txBody>
                    <a:bodyPr/>
                    <a:lstStyle/>
                    <a:p>
                      <a:endParaRPr lang="en-US" dirty="0"/>
                    </a:p>
                  </a:txBody>
                  <a:tcPr>
                    <a:lnL w="12700" cap="flat" cmpd="sng" algn="ctr">
                      <a:solidFill>
                        <a:srgbClr val="6D99B3">
                          <a:lumMod val="20000"/>
                          <a:lumOff val="80000"/>
                        </a:srgbClr>
                      </a:solidFill>
                      <a:prstDash val="solid"/>
                      <a:round/>
                      <a:headEnd type="none" w="med" len="med"/>
                      <a:tailEnd type="none" w="med" len="med"/>
                    </a:lnL>
                    <a:lnR w="12700" cap="flat" cmpd="sng" algn="ctr">
                      <a:solidFill>
                        <a:srgbClr val="6D99B3">
                          <a:lumMod val="20000"/>
                          <a:lumOff val="80000"/>
                        </a:srgb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6D99B3">
                          <a:lumMod val="20000"/>
                          <a:lumOff val="80000"/>
                        </a:srgbClr>
                      </a:solidFill>
                      <a:prstDash val="solid"/>
                      <a:round/>
                      <a:headEnd type="none" w="med" len="med"/>
                      <a:tailEnd type="none" w="med" len="med"/>
                    </a:lnB>
                    <a:noFill/>
                  </a:tcPr>
                </a:tc>
                <a:tc>
                  <a:txBody>
                    <a:bodyPr/>
                    <a:lstStyle/>
                    <a:p>
                      <a:endParaRPr lang="en-US" dirty="0"/>
                    </a:p>
                  </a:txBody>
                  <a:tcPr>
                    <a:lnL w="12700" cap="flat" cmpd="sng" algn="ctr">
                      <a:solidFill>
                        <a:srgbClr val="6D99B3">
                          <a:lumMod val="20000"/>
                          <a:lumOff val="80000"/>
                        </a:srgbClr>
                      </a:solidFill>
                      <a:prstDash val="solid"/>
                      <a:round/>
                      <a:headEnd type="none" w="med" len="med"/>
                      <a:tailEnd type="none" w="med" len="med"/>
                    </a:lnL>
                    <a:lnR w="12700" cap="flat" cmpd="sng" algn="ctr">
                      <a:solidFill>
                        <a:srgbClr val="6D99B3">
                          <a:lumMod val="20000"/>
                          <a:lumOff val="80000"/>
                        </a:srgb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6D99B3">
                          <a:lumMod val="20000"/>
                          <a:lumOff val="80000"/>
                        </a:srgbClr>
                      </a:solidFill>
                      <a:prstDash val="solid"/>
                      <a:round/>
                      <a:headEnd type="none" w="med" len="med"/>
                      <a:tailEnd type="none" w="med" len="med"/>
                    </a:lnB>
                    <a:noFill/>
                  </a:tcPr>
                </a:tc>
                <a:tc>
                  <a:txBody>
                    <a:bodyPr/>
                    <a:lstStyle/>
                    <a:p>
                      <a:endParaRPr lang="en-US" dirty="0"/>
                    </a:p>
                  </a:txBody>
                  <a:tcPr>
                    <a:lnL w="12700" cap="flat" cmpd="sng" algn="ctr">
                      <a:solidFill>
                        <a:srgbClr val="6D99B3">
                          <a:lumMod val="20000"/>
                          <a:lumOff val="80000"/>
                        </a:srgbClr>
                      </a:solidFill>
                      <a:prstDash val="solid"/>
                      <a:round/>
                      <a:headEnd type="none" w="med" len="med"/>
                      <a:tailEnd type="none" w="med" len="med"/>
                    </a:lnL>
                    <a:lnR w="12700" cap="flat" cmpd="sng" algn="ctr">
                      <a:solidFill>
                        <a:srgbClr val="6D99B3">
                          <a:lumMod val="20000"/>
                          <a:lumOff val="80000"/>
                        </a:srgb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6D99B3">
                          <a:lumMod val="20000"/>
                          <a:lumOff val="80000"/>
                        </a:srgbClr>
                      </a:solidFill>
                      <a:prstDash val="solid"/>
                      <a:round/>
                      <a:headEnd type="none" w="med" len="med"/>
                      <a:tailEnd type="none" w="med" len="med"/>
                    </a:lnB>
                    <a:noFill/>
                  </a:tcPr>
                </a:tc>
                <a:tc>
                  <a:txBody>
                    <a:bodyPr/>
                    <a:lstStyle/>
                    <a:p>
                      <a:endParaRPr lang="en-US" dirty="0"/>
                    </a:p>
                  </a:txBody>
                  <a:tcPr>
                    <a:lnL w="12700" cap="flat" cmpd="sng" algn="ctr">
                      <a:solidFill>
                        <a:srgbClr val="6D99B3">
                          <a:lumMod val="20000"/>
                          <a:lumOff val="80000"/>
                        </a:srgbClr>
                      </a:solidFill>
                      <a:prstDash val="solid"/>
                      <a:round/>
                      <a:headEnd type="none" w="med" len="med"/>
                      <a:tailEnd type="none" w="med" len="med"/>
                    </a:lnL>
                    <a:lnR w="12700" cap="flat" cmpd="sng" algn="ctr">
                      <a:solidFill>
                        <a:srgbClr val="6D99B3">
                          <a:lumMod val="20000"/>
                          <a:lumOff val="80000"/>
                        </a:srgb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6D99B3">
                          <a:lumMod val="20000"/>
                          <a:lumOff val="80000"/>
                        </a:srgbClr>
                      </a:solidFill>
                      <a:prstDash val="solid"/>
                      <a:round/>
                      <a:headEnd type="none" w="med" len="med"/>
                      <a:tailEnd type="none" w="med" len="med"/>
                    </a:lnB>
                    <a:noFill/>
                  </a:tcPr>
                </a:tc>
              </a:tr>
            </a:tbl>
          </a:graphicData>
        </a:graphic>
      </p:graphicFrame>
      <p:sp>
        <p:nvSpPr>
          <p:cNvPr id="2" name="Text Placeholder 1"/>
          <p:cNvSpPr>
            <a:spLocks noGrp="1"/>
          </p:cNvSpPr>
          <p:nvPr>
            <p:ph type="body" sz="quarter" idx="10"/>
          </p:nvPr>
        </p:nvSpPr>
        <p:spPr>
          <a:xfrm>
            <a:off x="0" y="0"/>
            <a:ext cx="9144000" cy="754844"/>
          </a:xfrm>
          <a:solidFill>
            <a:schemeClr val="tx2"/>
          </a:solidFill>
        </p:spPr>
        <p:txBody>
          <a:bodyPr tIns="109728"/>
          <a:lstStyle/>
          <a:p>
            <a:pPr algn="ctr"/>
            <a:r>
              <a:rPr lang="en-US" dirty="0" smtClean="0">
                <a:solidFill>
                  <a:schemeClr val="bg1"/>
                </a:solidFill>
              </a:rPr>
              <a:t>CWG Stewardship Timeline 2014-2015</a:t>
            </a:r>
            <a:endParaRPr lang="en-US" dirty="0">
              <a:solidFill>
                <a:schemeClr val="bg1"/>
              </a:solidFill>
            </a:endParaRPr>
          </a:p>
        </p:txBody>
      </p:sp>
      <p:sp>
        <p:nvSpPr>
          <p:cNvPr id="5" name="Right Arrow 4"/>
          <p:cNvSpPr/>
          <p:nvPr/>
        </p:nvSpPr>
        <p:spPr>
          <a:xfrm>
            <a:off x="6011694" y="5993952"/>
            <a:ext cx="2807840" cy="67062"/>
          </a:xfrm>
          <a:prstGeom prst="rightArrow">
            <a:avLst>
              <a:gd name="adj1" fmla="val 98106"/>
              <a:gd name="adj2" fmla="val 146718"/>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bIns="91440" rtlCol="0" anchor="ctr"/>
          <a:lstStyle/>
          <a:p>
            <a:pPr algn="ctr" fontAlgn="base">
              <a:spcBef>
                <a:spcPct val="0"/>
              </a:spcBef>
              <a:spcAft>
                <a:spcPct val="0"/>
              </a:spcAft>
            </a:pPr>
            <a:endParaRPr lang="en-US" sz="2000" dirty="0">
              <a:solidFill>
                <a:prstClr val="white"/>
              </a:solidFill>
              <a:latin typeface="Georgia"/>
              <a:cs typeface="Georgia"/>
              <a:sym typeface="Gill Sans" charset="0"/>
            </a:endParaRPr>
          </a:p>
        </p:txBody>
      </p:sp>
      <p:sp>
        <p:nvSpPr>
          <p:cNvPr id="6" name="TextBox 5"/>
          <p:cNvSpPr txBox="1"/>
          <p:nvPr/>
        </p:nvSpPr>
        <p:spPr>
          <a:xfrm>
            <a:off x="457200" y="6077818"/>
            <a:ext cx="5554494" cy="523220"/>
          </a:xfrm>
          <a:prstGeom prst="rect">
            <a:avLst/>
          </a:prstGeom>
          <a:noFill/>
        </p:spPr>
        <p:txBody>
          <a:bodyPr wrap="square" lIns="0" tIns="45720" rIns="38405" bIns="45720" rtlCol="0">
            <a:spAutoFit/>
          </a:bodyPr>
          <a:lstStyle/>
          <a:p>
            <a:pPr algn="ctr" fontAlgn="base">
              <a:spcBef>
                <a:spcPct val="0"/>
              </a:spcBef>
              <a:spcAft>
                <a:spcPct val="0"/>
              </a:spcAft>
            </a:pPr>
            <a:r>
              <a:rPr lang="en-US" sz="2800" dirty="0" smtClean="0">
                <a:solidFill>
                  <a:srgbClr val="6D99B3">
                    <a:lumMod val="75000"/>
                  </a:srgbClr>
                </a:solidFill>
                <a:latin typeface="Georgia"/>
                <a:ea typeface="ヒラギノ角ゴ ProN W3" charset="0"/>
                <a:cs typeface="Georgia"/>
                <a:sym typeface="Gill Sans" charset="0"/>
              </a:rPr>
              <a:t>2014</a:t>
            </a:r>
            <a:endParaRPr lang="en-US" sz="2800" dirty="0">
              <a:solidFill>
                <a:srgbClr val="6D99B3">
                  <a:lumMod val="75000"/>
                </a:srgbClr>
              </a:solidFill>
              <a:latin typeface="Georgia"/>
              <a:ea typeface="ヒラギノ角ゴ ProN W3" charset="0"/>
              <a:cs typeface="Georgia"/>
              <a:sym typeface="Gill Sans" charset="0"/>
            </a:endParaRPr>
          </a:p>
        </p:txBody>
      </p:sp>
      <p:sp>
        <p:nvSpPr>
          <p:cNvPr id="7" name="TextBox 6"/>
          <p:cNvSpPr txBox="1"/>
          <p:nvPr/>
        </p:nvSpPr>
        <p:spPr>
          <a:xfrm>
            <a:off x="6011694" y="6077818"/>
            <a:ext cx="2598905" cy="523220"/>
          </a:xfrm>
          <a:prstGeom prst="rect">
            <a:avLst/>
          </a:prstGeom>
          <a:noFill/>
        </p:spPr>
        <p:txBody>
          <a:bodyPr wrap="square" lIns="0" tIns="45720" rIns="38405" bIns="45720" rtlCol="0">
            <a:spAutoFit/>
          </a:bodyPr>
          <a:lstStyle/>
          <a:p>
            <a:pPr algn="ctr" fontAlgn="base">
              <a:spcBef>
                <a:spcPct val="0"/>
              </a:spcBef>
              <a:spcAft>
                <a:spcPct val="0"/>
              </a:spcAft>
            </a:pPr>
            <a:r>
              <a:rPr lang="en-US" sz="2800" dirty="0" smtClean="0">
                <a:solidFill>
                  <a:srgbClr val="6D99B3">
                    <a:lumMod val="50000"/>
                  </a:srgbClr>
                </a:solidFill>
                <a:latin typeface="Georgia"/>
                <a:ea typeface="ヒラギノ角ゴ ProN W3" charset="0"/>
                <a:cs typeface="Georgia"/>
                <a:sym typeface="Gill Sans" charset="0"/>
              </a:rPr>
              <a:t>2015</a:t>
            </a:r>
            <a:endParaRPr lang="en-US" sz="2800" dirty="0">
              <a:solidFill>
                <a:srgbClr val="6D99B3">
                  <a:lumMod val="50000"/>
                </a:srgbClr>
              </a:solidFill>
              <a:latin typeface="Georgia"/>
              <a:ea typeface="ヒラギノ角ゴ ProN W3" charset="0"/>
              <a:cs typeface="Georgia"/>
              <a:sym typeface="Gill Sans" charset="0"/>
            </a:endParaRPr>
          </a:p>
        </p:txBody>
      </p:sp>
      <p:sp>
        <p:nvSpPr>
          <p:cNvPr id="33" name="TextBox 32"/>
          <p:cNvSpPr txBox="1"/>
          <p:nvPr/>
        </p:nvSpPr>
        <p:spPr>
          <a:xfrm>
            <a:off x="5161596" y="5715019"/>
            <a:ext cx="427052" cy="246221"/>
          </a:xfrm>
          <a:prstGeom prst="rect">
            <a:avLst/>
          </a:prstGeom>
          <a:noFill/>
        </p:spPr>
        <p:txBody>
          <a:bodyPr wrap="square" lIns="0" tIns="0" rIns="0" bIns="0" rtlCol="0">
            <a:spAutoFit/>
          </a:bodyPr>
          <a:lstStyle/>
          <a:p>
            <a:pPr algn="ctr" fontAlgn="base">
              <a:spcBef>
                <a:spcPct val="0"/>
              </a:spcBef>
              <a:spcAft>
                <a:spcPct val="0"/>
              </a:spcAft>
            </a:pPr>
            <a:r>
              <a:rPr lang="en-US" sz="1600" dirty="0" smtClean="0">
                <a:solidFill>
                  <a:srgbClr val="DDDDDD">
                    <a:lumMod val="75000"/>
                  </a:srgbClr>
                </a:solidFill>
                <a:latin typeface="Arial"/>
                <a:ea typeface="ヒラギノ角ゴ ProN W3" charset="0"/>
                <a:cs typeface="Arial"/>
                <a:sym typeface="Gill Sans" charset="0"/>
              </a:rPr>
              <a:t>Dec</a:t>
            </a:r>
            <a:endParaRPr lang="en-US" sz="1600" dirty="0">
              <a:solidFill>
                <a:srgbClr val="DDDDDD">
                  <a:lumMod val="75000"/>
                </a:srgbClr>
              </a:solidFill>
              <a:latin typeface="Arial"/>
              <a:ea typeface="ヒラギノ角ゴ ProN W3" charset="0"/>
              <a:cs typeface="Arial"/>
              <a:sym typeface="Gill Sans" charset="0"/>
            </a:endParaRPr>
          </a:p>
        </p:txBody>
      </p:sp>
      <p:sp>
        <p:nvSpPr>
          <p:cNvPr id="35" name="TextBox 34"/>
          <p:cNvSpPr txBox="1"/>
          <p:nvPr/>
        </p:nvSpPr>
        <p:spPr>
          <a:xfrm>
            <a:off x="2347314" y="5716861"/>
            <a:ext cx="427052" cy="246221"/>
          </a:xfrm>
          <a:prstGeom prst="rect">
            <a:avLst/>
          </a:prstGeom>
          <a:noFill/>
        </p:spPr>
        <p:txBody>
          <a:bodyPr wrap="square" lIns="0" tIns="0" rIns="0" bIns="0" rtlCol="0">
            <a:spAutoFit/>
          </a:bodyPr>
          <a:lstStyle/>
          <a:p>
            <a:pPr algn="ctr" fontAlgn="base">
              <a:spcBef>
                <a:spcPct val="0"/>
              </a:spcBef>
              <a:spcAft>
                <a:spcPct val="0"/>
              </a:spcAft>
            </a:pPr>
            <a:r>
              <a:rPr lang="en-US" sz="1600" dirty="0" smtClean="0">
                <a:solidFill>
                  <a:srgbClr val="DDDDDD">
                    <a:lumMod val="75000"/>
                  </a:srgbClr>
                </a:solidFill>
                <a:latin typeface="Arial"/>
                <a:ea typeface="ヒラギノ角ゴ ProN W3" charset="0"/>
                <a:cs typeface="Arial"/>
                <a:sym typeface="Gill Sans" charset="0"/>
              </a:rPr>
              <a:t>Oct</a:t>
            </a:r>
            <a:endParaRPr lang="en-US" sz="1600" dirty="0">
              <a:solidFill>
                <a:srgbClr val="DDDDDD">
                  <a:lumMod val="75000"/>
                </a:srgbClr>
              </a:solidFill>
              <a:latin typeface="Arial"/>
              <a:ea typeface="ヒラギノ角ゴ ProN W3" charset="0"/>
              <a:cs typeface="Arial"/>
              <a:sym typeface="Gill Sans" charset="0"/>
            </a:endParaRPr>
          </a:p>
        </p:txBody>
      </p:sp>
      <p:sp>
        <p:nvSpPr>
          <p:cNvPr id="37" name="TextBox 36"/>
          <p:cNvSpPr txBox="1"/>
          <p:nvPr/>
        </p:nvSpPr>
        <p:spPr>
          <a:xfrm>
            <a:off x="7907782" y="5715019"/>
            <a:ext cx="427052" cy="246221"/>
          </a:xfrm>
          <a:prstGeom prst="rect">
            <a:avLst/>
          </a:prstGeom>
          <a:noFill/>
        </p:spPr>
        <p:txBody>
          <a:bodyPr wrap="square" lIns="0" tIns="0" rIns="0" bIns="0" rtlCol="0">
            <a:spAutoFit/>
          </a:bodyPr>
          <a:lstStyle/>
          <a:p>
            <a:pPr algn="ctr" fontAlgn="base">
              <a:spcBef>
                <a:spcPct val="0"/>
              </a:spcBef>
              <a:spcAft>
                <a:spcPct val="0"/>
              </a:spcAft>
            </a:pPr>
            <a:r>
              <a:rPr lang="en-US" sz="1600" dirty="0" smtClean="0">
                <a:solidFill>
                  <a:srgbClr val="DDDDDD">
                    <a:lumMod val="75000"/>
                  </a:srgbClr>
                </a:solidFill>
                <a:latin typeface="Arial"/>
                <a:ea typeface="ヒラギノ角ゴ ProN W3" charset="0"/>
                <a:cs typeface="Arial"/>
                <a:sym typeface="Gill Sans" charset="0"/>
              </a:rPr>
              <a:t>Feb</a:t>
            </a:r>
            <a:endParaRPr lang="en-US" sz="1600" dirty="0">
              <a:solidFill>
                <a:srgbClr val="DDDDDD">
                  <a:lumMod val="75000"/>
                </a:srgbClr>
              </a:solidFill>
              <a:latin typeface="Arial"/>
              <a:ea typeface="ヒラギノ角ゴ ProN W3" charset="0"/>
              <a:cs typeface="Arial"/>
              <a:sym typeface="Gill Sans" charset="0"/>
            </a:endParaRPr>
          </a:p>
        </p:txBody>
      </p:sp>
      <p:sp>
        <p:nvSpPr>
          <p:cNvPr id="79" name="TextBox 78"/>
          <p:cNvSpPr txBox="1"/>
          <p:nvPr/>
        </p:nvSpPr>
        <p:spPr>
          <a:xfrm>
            <a:off x="910989" y="5706154"/>
            <a:ext cx="427052" cy="246221"/>
          </a:xfrm>
          <a:prstGeom prst="rect">
            <a:avLst/>
          </a:prstGeom>
          <a:noFill/>
        </p:spPr>
        <p:txBody>
          <a:bodyPr wrap="square" lIns="0" tIns="0" rIns="0" bIns="0" rtlCol="0">
            <a:spAutoFit/>
          </a:bodyPr>
          <a:lstStyle/>
          <a:p>
            <a:pPr algn="ctr" fontAlgn="base">
              <a:spcBef>
                <a:spcPct val="0"/>
              </a:spcBef>
              <a:spcAft>
                <a:spcPct val="0"/>
              </a:spcAft>
            </a:pPr>
            <a:r>
              <a:rPr lang="en-US" sz="1600" dirty="0" smtClean="0">
                <a:solidFill>
                  <a:srgbClr val="DDDDDD">
                    <a:lumMod val="75000"/>
                  </a:srgbClr>
                </a:solidFill>
                <a:latin typeface="Arial"/>
                <a:ea typeface="ヒラギノ角ゴ ProN W3" charset="0"/>
                <a:cs typeface="Arial"/>
                <a:sym typeface="Gill Sans" charset="0"/>
              </a:rPr>
              <a:t>Sep</a:t>
            </a:r>
            <a:endParaRPr lang="en-US" sz="1600" dirty="0">
              <a:solidFill>
                <a:srgbClr val="DDDDDD">
                  <a:lumMod val="75000"/>
                </a:srgbClr>
              </a:solidFill>
              <a:latin typeface="Arial"/>
              <a:ea typeface="ヒラギノ角ゴ ProN W3" charset="0"/>
              <a:cs typeface="Arial"/>
              <a:sym typeface="Gill Sans" charset="0"/>
            </a:endParaRPr>
          </a:p>
        </p:txBody>
      </p:sp>
      <p:sp>
        <p:nvSpPr>
          <p:cNvPr id="80" name="TextBox 79"/>
          <p:cNvSpPr txBox="1"/>
          <p:nvPr/>
        </p:nvSpPr>
        <p:spPr>
          <a:xfrm>
            <a:off x="3744727" y="5718211"/>
            <a:ext cx="427052" cy="246221"/>
          </a:xfrm>
          <a:prstGeom prst="rect">
            <a:avLst/>
          </a:prstGeom>
          <a:noFill/>
        </p:spPr>
        <p:txBody>
          <a:bodyPr wrap="square" lIns="0" tIns="0" rIns="0" bIns="0" rtlCol="0">
            <a:spAutoFit/>
          </a:bodyPr>
          <a:lstStyle/>
          <a:p>
            <a:pPr algn="ctr" fontAlgn="base">
              <a:spcBef>
                <a:spcPct val="0"/>
              </a:spcBef>
              <a:spcAft>
                <a:spcPct val="0"/>
              </a:spcAft>
            </a:pPr>
            <a:r>
              <a:rPr lang="en-US" sz="1600" dirty="0" smtClean="0">
                <a:solidFill>
                  <a:srgbClr val="DDDDDD">
                    <a:lumMod val="75000"/>
                  </a:srgbClr>
                </a:solidFill>
                <a:latin typeface="Arial"/>
                <a:ea typeface="ヒラギノ角ゴ ProN W3" charset="0"/>
                <a:cs typeface="Arial"/>
                <a:sym typeface="Gill Sans" charset="0"/>
              </a:rPr>
              <a:t>Nov</a:t>
            </a:r>
            <a:endParaRPr lang="en-US" sz="1600" dirty="0">
              <a:solidFill>
                <a:srgbClr val="DDDDDD">
                  <a:lumMod val="75000"/>
                </a:srgbClr>
              </a:solidFill>
              <a:latin typeface="Arial"/>
              <a:ea typeface="ヒラギノ角ゴ ProN W3" charset="0"/>
              <a:cs typeface="Arial"/>
              <a:sym typeface="Gill Sans" charset="0"/>
            </a:endParaRPr>
          </a:p>
        </p:txBody>
      </p:sp>
      <p:sp>
        <p:nvSpPr>
          <p:cNvPr id="81" name="TextBox 80"/>
          <p:cNvSpPr txBox="1"/>
          <p:nvPr/>
        </p:nvSpPr>
        <p:spPr>
          <a:xfrm>
            <a:off x="6490913" y="5706154"/>
            <a:ext cx="427052" cy="246221"/>
          </a:xfrm>
          <a:prstGeom prst="rect">
            <a:avLst/>
          </a:prstGeom>
          <a:noFill/>
        </p:spPr>
        <p:txBody>
          <a:bodyPr wrap="square" lIns="0" tIns="0" rIns="0" bIns="0" rtlCol="0">
            <a:spAutoFit/>
          </a:bodyPr>
          <a:lstStyle/>
          <a:p>
            <a:pPr algn="ctr" fontAlgn="base">
              <a:spcBef>
                <a:spcPct val="0"/>
              </a:spcBef>
              <a:spcAft>
                <a:spcPct val="0"/>
              </a:spcAft>
            </a:pPr>
            <a:r>
              <a:rPr lang="en-US" sz="1600" dirty="0" smtClean="0">
                <a:solidFill>
                  <a:srgbClr val="DDDDDD">
                    <a:lumMod val="75000"/>
                  </a:srgbClr>
                </a:solidFill>
                <a:latin typeface="Arial"/>
                <a:ea typeface="ヒラギノ角ゴ ProN W3" charset="0"/>
                <a:cs typeface="Arial"/>
                <a:sym typeface="Gill Sans" charset="0"/>
              </a:rPr>
              <a:t>Jan</a:t>
            </a:r>
            <a:endParaRPr lang="en-US" sz="1600" dirty="0">
              <a:solidFill>
                <a:srgbClr val="DDDDDD">
                  <a:lumMod val="75000"/>
                </a:srgbClr>
              </a:solidFill>
              <a:latin typeface="Arial"/>
              <a:ea typeface="ヒラギノ角ゴ ProN W3" charset="0"/>
              <a:cs typeface="Arial"/>
              <a:sym typeface="Gill Sans" charset="0"/>
            </a:endParaRPr>
          </a:p>
        </p:txBody>
      </p:sp>
      <p:sp>
        <p:nvSpPr>
          <p:cNvPr id="61" name="Rectangle 60"/>
          <p:cNvSpPr/>
          <p:nvPr/>
        </p:nvSpPr>
        <p:spPr>
          <a:xfrm>
            <a:off x="395785" y="1399376"/>
            <a:ext cx="1540019" cy="285519"/>
          </a:xfrm>
          <a:prstGeom prst="rect">
            <a:avLst/>
          </a:prstGeom>
          <a:solidFill>
            <a:srgbClr val="FF6B7D"/>
          </a:solidFill>
          <a:ln w="76200" cmpd="sng">
            <a:noFill/>
          </a:ln>
          <a:effectLst/>
        </p:spPr>
        <p:style>
          <a:lnRef idx="1">
            <a:schemeClr val="accent1"/>
          </a:lnRef>
          <a:fillRef idx="3">
            <a:schemeClr val="accent1"/>
          </a:fillRef>
          <a:effectRef idx="2">
            <a:schemeClr val="accent1"/>
          </a:effectRef>
          <a:fontRef idx="minor">
            <a:schemeClr val="lt1"/>
          </a:fontRef>
        </p:style>
        <p:txBody>
          <a:bodyPr wrap="none" lIns="0" tIns="0" rIns="0" bIns="91440" rtlCol="0" anchor="ctr">
            <a:noAutofit/>
          </a:bodyPr>
          <a:lstStyle/>
          <a:p>
            <a:pPr marL="192024" lvl="1" algn="ctr" fontAlgn="base">
              <a:spcBef>
                <a:spcPct val="0"/>
              </a:spcBef>
              <a:spcAft>
                <a:spcPct val="0"/>
              </a:spcAft>
            </a:pPr>
            <a:endParaRPr lang="en-US" sz="2400" dirty="0">
              <a:solidFill>
                <a:prstClr val="white"/>
              </a:solidFill>
              <a:latin typeface="Georgia"/>
              <a:cs typeface="Georgia"/>
              <a:sym typeface="Gill Sans" charset="0"/>
            </a:endParaRPr>
          </a:p>
        </p:txBody>
      </p:sp>
      <p:sp>
        <p:nvSpPr>
          <p:cNvPr id="64" name="TextBox 63"/>
          <p:cNvSpPr txBox="1"/>
          <p:nvPr/>
        </p:nvSpPr>
        <p:spPr>
          <a:xfrm>
            <a:off x="2023472" y="941474"/>
            <a:ext cx="2063603" cy="338554"/>
          </a:xfrm>
          <a:prstGeom prst="rect">
            <a:avLst/>
          </a:prstGeom>
          <a:noFill/>
        </p:spPr>
        <p:txBody>
          <a:bodyPr wrap="square" lIns="91440" tIns="45720" rIns="38405" bIns="45720" rtlCol="0">
            <a:spAutoFit/>
          </a:bodyPr>
          <a:lstStyle/>
          <a:p>
            <a:pPr fontAlgn="base">
              <a:spcBef>
                <a:spcPct val="0"/>
              </a:spcBef>
              <a:spcAft>
                <a:spcPct val="0"/>
              </a:spcAft>
            </a:pPr>
            <a:r>
              <a:rPr lang="fr-FR" sz="1600" dirty="0" smtClean="0">
                <a:solidFill>
                  <a:srgbClr val="FF6B7D"/>
                </a:solidFill>
                <a:latin typeface="Arial"/>
                <a:ea typeface="ヒラギノ角ゴ ProN W3" charset="0"/>
                <a:cs typeface="Arial"/>
                <a:sym typeface="Gill Sans" charset="0"/>
              </a:rPr>
              <a:t>Charter </a:t>
            </a:r>
            <a:r>
              <a:rPr lang="fr-FR" sz="1600" dirty="0" err="1" smtClean="0">
                <a:solidFill>
                  <a:srgbClr val="FF6B7D"/>
                </a:solidFill>
                <a:latin typeface="Arial"/>
                <a:ea typeface="ヒラギノ角ゴ ProN W3" charset="0"/>
                <a:cs typeface="Arial"/>
                <a:sym typeface="Gill Sans" charset="0"/>
              </a:rPr>
              <a:t>Adopted</a:t>
            </a:r>
            <a:endParaRPr lang="fr-FR" sz="1600" dirty="0" smtClean="0">
              <a:solidFill>
                <a:srgbClr val="FF6B7D"/>
              </a:solidFill>
              <a:latin typeface="Arial"/>
              <a:ea typeface="ヒラギノ角ゴ ProN W3" charset="0"/>
              <a:cs typeface="Arial"/>
              <a:sym typeface="Gill Sans" charset="0"/>
            </a:endParaRPr>
          </a:p>
        </p:txBody>
      </p:sp>
      <p:sp>
        <p:nvSpPr>
          <p:cNvPr id="68" name="TextBox 67"/>
          <p:cNvSpPr txBox="1"/>
          <p:nvPr/>
        </p:nvSpPr>
        <p:spPr>
          <a:xfrm>
            <a:off x="6772680" y="1385492"/>
            <a:ext cx="2441475" cy="584775"/>
          </a:xfrm>
          <a:prstGeom prst="rect">
            <a:avLst/>
          </a:prstGeom>
          <a:noFill/>
        </p:spPr>
        <p:txBody>
          <a:bodyPr wrap="square" lIns="91440" tIns="45720" rIns="38405" bIns="45720" rtlCol="0">
            <a:spAutoFit/>
          </a:bodyPr>
          <a:lstStyle/>
          <a:p>
            <a:pPr fontAlgn="base">
              <a:spcBef>
                <a:spcPct val="0"/>
              </a:spcBef>
              <a:spcAft>
                <a:spcPct val="0"/>
              </a:spcAft>
            </a:pPr>
            <a:r>
              <a:rPr lang="fr-FR" sz="1600" dirty="0" smtClean="0">
                <a:solidFill>
                  <a:prstClr val="white">
                    <a:lumMod val="50000"/>
                  </a:prstClr>
                </a:solidFill>
                <a:latin typeface="Arial"/>
                <a:ea typeface="ヒラギノ角ゴ ProN W3" charset="0"/>
                <a:cs typeface="Arial"/>
                <a:sym typeface="Gill Sans" charset="0"/>
              </a:rPr>
              <a:t>CWG </a:t>
            </a:r>
            <a:r>
              <a:rPr lang="fr-FR" sz="1600" dirty="0" err="1" smtClean="0">
                <a:solidFill>
                  <a:prstClr val="white">
                    <a:lumMod val="50000"/>
                  </a:prstClr>
                </a:solidFill>
                <a:latin typeface="Arial"/>
                <a:ea typeface="ヒラギノ角ゴ ProN W3" charset="0"/>
                <a:cs typeface="Arial"/>
                <a:sym typeface="Gill Sans" charset="0"/>
              </a:rPr>
              <a:t>Deliberations</a:t>
            </a:r>
            <a:r>
              <a:rPr lang="fr-FR" sz="1600" dirty="0" smtClean="0">
                <a:solidFill>
                  <a:prstClr val="white">
                    <a:lumMod val="50000"/>
                  </a:prstClr>
                </a:solidFill>
                <a:latin typeface="Arial"/>
                <a:ea typeface="ヒラギノ角ゴ ProN W3" charset="0"/>
                <a:cs typeface="Arial"/>
                <a:sym typeface="Gill Sans" charset="0"/>
              </a:rPr>
              <a:t> </a:t>
            </a:r>
            <a:r>
              <a:rPr lang="fr-FR" sz="1600" dirty="0" err="1" smtClean="0">
                <a:solidFill>
                  <a:prstClr val="white">
                    <a:lumMod val="50000"/>
                  </a:prstClr>
                </a:solidFill>
                <a:latin typeface="Arial"/>
                <a:ea typeface="ヒラギノ角ゴ ProN W3" charset="0"/>
                <a:cs typeface="Arial"/>
                <a:sym typeface="Gill Sans" charset="0"/>
              </a:rPr>
              <a:t>Conclude</a:t>
            </a:r>
            <a:endParaRPr lang="fr-FR" sz="1600" dirty="0" smtClean="0">
              <a:solidFill>
                <a:prstClr val="white">
                  <a:lumMod val="50000"/>
                </a:prstClr>
              </a:solidFill>
              <a:latin typeface="Arial"/>
              <a:ea typeface="ヒラギノ角ゴ ProN W3" charset="0"/>
              <a:cs typeface="Arial"/>
              <a:sym typeface="Gill Sans" charset="0"/>
            </a:endParaRPr>
          </a:p>
        </p:txBody>
      </p:sp>
      <p:sp>
        <p:nvSpPr>
          <p:cNvPr id="69" name="Rectangle 68"/>
          <p:cNvSpPr/>
          <p:nvPr/>
        </p:nvSpPr>
        <p:spPr>
          <a:xfrm>
            <a:off x="2023471" y="1871315"/>
            <a:ext cx="4680969" cy="266080"/>
          </a:xfrm>
          <a:prstGeom prst="rect">
            <a:avLst/>
          </a:prstGeom>
          <a:solidFill>
            <a:schemeClr val="bg1">
              <a:lumMod val="65000"/>
            </a:schemeClr>
          </a:solidFill>
          <a:ln w="76200" cmpd="sng">
            <a:noFill/>
          </a:ln>
          <a:effectLst/>
        </p:spPr>
        <p:style>
          <a:lnRef idx="1">
            <a:schemeClr val="accent1"/>
          </a:lnRef>
          <a:fillRef idx="3">
            <a:schemeClr val="accent1"/>
          </a:fillRef>
          <a:effectRef idx="2">
            <a:schemeClr val="accent1"/>
          </a:effectRef>
          <a:fontRef idx="minor">
            <a:schemeClr val="lt1"/>
          </a:fontRef>
        </p:style>
        <p:txBody>
          <a:bodyPr wrap="none" lIns="0" tIns="0" rIns="0" bIns="91440" rtlCol="0" anchor="ctr">
            <a:noAutofit/>
          </a:bodyPr>
          <a:lstStyle/>
          <a:p>
            <a:pPr marL="192024" lvl="1" algn="ctr" fontAlgn="base">
              <a:spcBef>
                <a:spcPct val="0"/>
              </a:spcBef>
              <a:spcAft>
                <a:spcPct val="0"/>
              </a:spcAft>
            </a:pPr>
            <a:endParaRPr lang="en-US" sz="2400" dirty="0">
              <a:solidFill>
                <a:prstClr val="white"/>
              </a:solidFill>
              <a:latin typeface="Georgia"/>
              <a:cs typeface="Georgia"/>
              <a:sym typeface="Gill Sans" charset="0"/>
            </a:endParaRPr>
          </a:p>
        </p:txBody>
      </p:sp>
      <p:sp>
        <p:nvSpPr>
          <p:cNvPr id="87" name="Rectangle 86"/>
          <p:cNvSpPr/>
          <p:nvPr/>
        </p:nvSpPr>
        <p:spPr>
          <a:xfrm>
            <a:off x="2788270" y="2865513"/>
            <a:ext cx="1875170" cy="271768"/>
          </a:xfrm>
          <a:prstGeom prst="rect">
            <a:avLst/>
          </a:prstGeom>
          <a:solidFill>
            <a:srgbClr val="6D99B3"/>
          </a:solidFill>
          <a:ln w="76200" cmpd="sng">
            <a:noFill/>
          </a:ln>
          <a:effectLst/>
        </p:spPr>
        <p:style>
          <a:lnRef idx="1">
            <a:schemeClr val="accent1"/>
          </a:lnRef>
          <a:fillRef idx="3">
            <a:schemeClr val="accent1"/>
          </a:fillRef>
          <a:effectRef idx="2">
            <a:schemeClr val="accent1"/>
          </a:effectRef>
          <a:fontRef idx="minor">
            <a:schemeClr val="lt1"/>
          </a:fontRef>
        </p:style>
        <p:txBody>
          <a:bodyPr wrap="none" lIns="0" tIns="0" rIns="0" bIns="91440" rtlCol="0" anchor="ctr">
            <a:noAutofit/>
          </a:bodyPr>
          <a:lstStyle/>
          <a:p>
            <a:pPr marL="192024" lvl="1" algn="ctr" fontAlgn="base">
              <a:spcBef>
                <a:spcPct val="0"/>
              </a:spcBef>
              <a:spcAft>
                <a:spcPct val="0"/>
              </a:spcAft>
            </a:pPr>
            <a:endParaRPr lang="en-US" sz="2400" dirty="0">
              <a:solidFill>
                <a:prstClr val="white"/>
              </a:solidFill>
              <a:latin typeface="Georgia"/>
              <a:cs typeface="Georgia"/>
              <a:sym typeface="Gill Sans" charset="0"/>
            </a:endParaRPr>
          </a:p>
        </p:txBody>
      </p:sp>
      <p:sp>
        <p:nvSpPr>
          <p:cNvPr id="88" name="TextBox 87"/>
          <p:cNvSpPr txBox="1"/>
          <p:nvPr/>
        </p:nvSpPr>
        <p:spPr>
          <a:xfrm>
            <a:off x="2274542" y="2355769"/>
            <a:ext cx="2300228" cy="338554"/>
          </a:xfrm>
          <a:prstGeom prst="rect">
            <a:avLst/>
          </a:prstGeom>
          <a:noFill/>
        </p:spPr>
        <p:txBody>
          <a:bodyPr wrap="square" lIns="91440" tIns="45720" rIns="38405" bIns="45720" rtlCol="0">
            <a:spAutoFit/>
          </a:bodyPr>
          <a:lstStyle/>
          <a:p>
            <a:pPr algn="r" fontAlgn="base">
              <a:spcBef>
                <a:spcPct val="0"/>
              </a:spcBef>
              <a:spcAft>
                <a:spcPct val="0"/>
              </a:spcAft>
            </a:pPr>
            <a:r>
              <a:rPr lang="fr-FR" sz="1600" dirty="0" err="1" smtClean="0">
                <a:solidFill>
                  <a:srgbClr val="6D99B3"/>
                </a:solidFill>
                <a:latin typeface="Arial"/>
                <a:ea typeface="ヒラギノ角ゴ ProN W3" charset="0"/>
                <a:cs typeface="Arial"/>
                <a:sym typeface="Gill Sans" charset="0"/>
              </a:rPr>
              <a:t>Publish</a:t>
            </a:r>
            <a:r>
              <a:rPr lang="fr-FR" sz="1600" dirty="0" smtClean="0">
                <a:solidFill>
                  <a:srgbClr val="6D99B3"/>
                </a:solidFill>
                <a:latin typeface="Arial"/>
                <a:ea typeface="ヒラギノ角ゴ ProN W3" charset="0"/>
                <a:cs typeface="Arial"/>
                <a:sym typeface="Gill Sans" charset="0"/>
              </a:rPr>
              <a:t> </a:t>
            </a:r>
            <a:r>
              <a:rPr lang="fr-FR" sz="1600" dirty="0" err="1" smtClean="0">
                <a:solidFill>
                  <a:srgbClr val="6D99B3"/>
                </a:solidFill>
                <a:latin typeface="Arial"/>
                <a:ea typeface="ヒラギノ角ゴ ProN W3" charset="0"/>
                <a:cs typeface="Arial"/>
                <a:sym typeface="Gill Sans" charset="0"/>
              </a:rPr>
              <a:t>Draft</a:t>
            </a:r>
            <a:r>
              <a:rPr lang="fr-FR" sz="1600" dirty="0" smtClean="0">
                <a:solidFill>
                  <a:srgbClr val="6D99B3"/>
                </a:solidFill>
                <a:latin typeface="Arial"/>
                <a:ea typeface="ヒラギノ角ゴ ProN W3" charset="0"/>
                <a:cs typeface="Arial"/>
                <a:sym typeface="Gill Sans" charset="0"/>
              </a:rPr>
              <a:t> </a:t>
            </a:r>
            <a:r>
              <a:rPr lang="fr-FR" sz="1600" dirty="0" err="1" smtClean="0">
                <a:solidFill>
                  <a:srgbClr val="6D99B3"/>
                </a:solidFill>
                <a:latin typeface="Arial"/>
                <a:ea typeface="ヒラギノ角ゴ ProN W3" charset="0"/>
                <a:cs typeface="Arial"/>
                <a:sym typeface="Gill Sans" charset="0"/>
              </a:rPr>
              <a:t>Proposal</a:t>
            </a:r>
            <a:endParaRPr lang="fr-FR" sz="1600" dirty="0" smtClean="0">
              <a:solidFill>
                <a:srgbClr val="6D99B3"/>
              </a:solidFill>
              <a:latin typeface="Arial"/>
              <a:ea typeface="ヒラギノ角ゴ ProN W3" charset="0"/>
              <a:cs typeface="Arial"/>
              <a:sym typeface="Gill Sans" charset="0"/>
            </a:endParaRPr>
          </a:p>
        </p:txBody>
      </p:sp>
      <p:sp>
        <p:nvSpPr>
          <p:cNvPr id="97" name="Oval 96"/>
          <p:cNvSpPr/>
          <p:nvPr/>
        </p:nvSpPr>
        <p:spPr>
          <a:xfrm>
            <a:off x="4572000" y="2439030"/>
            <a:ext cx="182880" cy="182880"/>
          </a:xfrm>
          <a:prstGeom prst="ellipse">
            <a:avLst/>
          </a:prstGeom>
          <a:solidFill>
            <a:srgbClr val="6D99B3"/>
          </a:solidFill>
          <a:ln w="76200" cmpd="sng">
            <a:noFill/>
            <a:prstDash val="dot"/>
          </a:ln>
          <a:effectLst/>
        </p:spPr>
        <p:style>
          <a:lnRef idx="1">
            <a:schemeClr val="accent1"/>
          </a:lnRef>
          <a:fillRef idx="3">
            <a:schemeClr val="accent1"/>
          </a:fillRef>
          <a:effectRef idx="2">
            <a:schemeClr val="accent1"/>
          </a:effectRef>
          <a:fontRef idx="minor">
            <a:schemeClr val="lt1"/>
          </a:fontRef>
        </p:style>
        <p:txBody>
          <a:bodyPr wrap="none" lIns="0" tIns="0" rIns="0" bIns="91440" rtlCol="0" anchor="ctr">
            <a:noAutofit/>
          </a:bodyPr>
          <a:lstStyle/>
          <a:p>
            <a:pPr marL="192024" lvl="1" algn="ctr" fontAlgn="base">
              <a:spcBef>
                <a:spcPct val="0"/>
              </a:spcBef>
              <a:spcAft>
                <a:spcPct val="0"/>
              </a:spcAft>
            </a:pPr>
            <a:endParaRPr lang="en-US" sz="2400" dirty="0">
              <a:solidFill>
                <a:prstClr val="white"/>
              </a:solidFill>
              <a:latin typeface="Georgia"/>
              <a:cs typeface="Georgia"/>
              <a:sym typeface="Gill Sans" charset="0"/>
            </a:endParaRPr>
          </a:p>
        </p:txBody>
      </p:sp>
      <p:cxnSp>
        <p:nvCxnSpPr>
          <p:cNvPr id="98" name="Straight Connector 97"/>
          <p:cNvCxnSpPr>
            <a:stCxn id="97" idx="4"/>
          </p:cNvCxnSpPr>
          <p:nvPr/>
        </p:nvCxnSpPr>
        <p:spPr bwMode="auto">
          <a:xfrm>
            <a:off x="4663440" y="2621910"/>
            <a:ext cx="0" cy="448832"/>
          </a:xfrm>
          <a:prstGeom prst="line">
            <a:avLst/>
          </a:prstGeom>
          <a:blipFill dpi="0" rotWithShape="0">
            <a:blip r:embed="rId3"/>
            <a:srcRect/>
            <a:tile tx="0" ty="0" sx="100000" sy="100000" flip="none" algn="tl"/>
          </a:blipFill>
          <a:ln w="12700" cap="flat" cmpd="sng" algn="ctr">
            <a:solidFill>
              <a:schemeClr val="accent2"/>
            </a:solidFill>
            <a:prstDash val="dash"/>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3" name="Straight Connector 102"/>
          <p:cNvCxnSpPr>
            <a:stCxn id="104" idx="4"/>
          </p:cNvCxnSpPr>
          <p:nvPr/>
        </p:nvCxnSpPr>
        <p:spPr bwMode="auto">
          <a:xfrm>
            <a:off x="1930513" y="1216555"/>
            <a:ext cx="0" cy="347389"/>
          </a:xfrm>
          <a:prstGeom prst="line">
            <a:avLst/>
          </a:prstGeom>
          <a:blipFill dpi="0" rotWithShape="0">
            <a:blip r:embed="rId3"/>
            <a:srcRect/>
            <a:tile tx="0" ty="0" sx="100000" sy="100000" flip="none" algn="tl"/>
          </a:blipFill>
          <a:ln w="12700" cap="flat" cmpd="sng" algn="ctr">
            <a:solidFill>
              <a:srgbClr val="FF6B7D"/>
            </a:solidFill>
            <a:prstDash val="dash"/>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04" name="Oval 103"/>
          <p:cNvSpPr/>
          <p:nvPr/>
        </p:nvSpPr>
        <p:spPr>
          <a:xfrm>
            <a:off x="1844379" y="1026815"/>
            <a:ext cx="172268" cy="189740"/>
          </a:xfrm>
          <a:prstGeom prst="ellipse">
            <a:avLst/>
          </a:prstGeom>
          <a:solidFill>
            <a:srgbClr val="FF6B7D"/>
          </a:solidFill>
          <a:ln w="76200" cmpd="sng">
            <a:noFill/>
          </a:ln>
          <a:effectLst/>
        </p:spPr>
        <p:style>
          <a:lnRef idx="1">
            <a:schemeClr val="accent1"/>
          </a:lnRef>
          <a:fillRef idx="3">
            <a:schemeClr val="accent1"/>
          </a:fillRef>
          <a:effectRef idx="2">
            <a:schemeClr val="accent1"/>
          </a:effectRef>
          <a:fontRef idx="minor">
            <a:schemeClr val="lt1"/>
          </a:fontRef>
        </p:style>
        <p:txBody>
          <a:bodyPr wrap="none" lIns="0" tIns="0" rIns="0" bIns="91440" rtlCol="0" anchor="ctr">
            <a:noAutofit/>
          </a:bodyPr>
          <a:lstStyle/>
          <a:p>
            <a:pPr marL="192024" lvl="1" algn="ctr" fontAlgn="base">
              <a:spcBef>
                <a:spcPct val="0"/>
              </a:spcBef>
              <a:spcAft>
                <a:spcPct val="0"/>
              </a:spcAft>
            </a:pPr>
            <a:endParaRPr lang="en-US" sz="2400" dirty="0">
              <a:solidFill>
                <a:prstClr val="white"/>
              </a:solidFill>
              <a:latin typeface="Georgia"/>
              <a:cs typeface="Georgia"/>
              <a:sym typeface="Gill Sans" charset="0"/>
            </a:endParaRPr>
          </a:p>
        </p:txBody>
      </p:sp>
      <p:sp>
        <p:nvSpPr>
          <p:cNvPr id="105" name="Rectangle 104"/>
          <p:cNvSpPr/>
          <p:nvPr/>
        </p:nvSpPr>
        <p:spPr>
          <a:xfrm>
            <a:off x="7357613" y="5186708"/>
            <a:ext cx="63611" cy="289079"/>
          </a:xfrm>
          <a:prstGeom prst="rect">
            <a:avLst/>
          </a:prstGeom>
          <a:solidFill>
            <a:schemeClr val="accent5"/>
          </a:solidFill>
          <a:ln w="76200" cmpd="sng">
            <a:noFill/>
          </a:ln>
          <a:effectLst/>
        </p:spPr>
        <p:style>
          <a:lnRef idx="1">
            <a:schemeClr val="accent1"/>
          </a:lnRef>
          <a:fillRef idx="3">
            <a:schemeClr val="accent1"/>
          </a:fillRef>
          <a:effectRef idx="2">
            <a:schemeClr val="accent1"/>
          </a:effectRef>
          <a:fontRef idx="minor">
            <a:schemeClr val="lt1"/>
          </a:fontRef>
        </p:style>
        <p:txBody>
          <a:bodyPr wrap="none" lIns="0" tIns="0" rIns="0" bIns="91440" rtlCol="0" anchor="ctr">
            <a:noAutofit/>
          </a:bodyP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192024" lvl="1" algn="ctr" fontAlgn="base">
              <a:spcBef>
                <a:spcPct val="0"/>
              </a:spcBef>
              <a:spcAft>
                <a:spcPct val="0"/>
              </a:spcAft>
            </a:pPr>
            <a:endParaRPr lang="en-US" sz="2400" dirty="0">
              <a:solidFill>
                <a:prstClr val="white"/>
              </a:solidFill>
              <a:latin typeface="Georgia"/>
              <a:cs typeface="Georgia"/>
              <a:sym typeface="Gill Sans" charset="0"/>
            </a:endParaRPr>
          </a:p>
        </p:txBody>
      </p:sp>
      <p:sp>
        <p:nvSpPr>
          <p:cNvPr id="106" name="Rectangle 105"/>
          <p:cNvSpPr/>
          <p:nvPr/>
        </p:nvSpPr>
        <p:spPr>
          <a:xfrm>
            <a:off x="6704439" y="4464367"/>
            <a:ext cx="651718" cy="249714"/>
          </a:xfrm>
          <a:prstGeom prst="rect">
            <a:avLst/>
          </a:prstGeom>
          <a:solidFill>
            <a:schemeClr val="accent3"/>
          </a:solidFill>
          <a:ln w="76200" cmpd="sng">
            <a:noFill/>
          </a:ln>
          <a:effectLst/>
        </p:spPr>
        <p:style>
          <a:lnRef idx="1">
            <a:schemeClr val="accent1"/>
          </a:lnRef>
          <a:fillRef idx="3">
            <a:schemeClr val="accent1"/>
          </a:fillRef>
          <a:effectRef idx="2">
            <a:schemeClr val="accent1"/>
          </a:effectRef>
          <a:fontRef idx="minor">
            <a:schemeClr val="lt1"/>
          </a:fontRef>
        </p:style>
        <p:txBody>
          <a:bodyPr wrap="none" lIns="0" tIns="0" rIns="0" bIns="91440" rtlCol="0" anchor="ctr">
            <a:noAutofit/>
          </a:bodyPr>
          <a:lstStyle/>
          <a:p>
            <a:pPr marL="192024" lvl="1" algn="ctr" fontAlgn="base">
              <a:spcBef>
                <a:spcPct val="0"/>
              </a:spcBef>
              <a:spcAft>
                <a:spcPct val="0"/>
              </a:spcAft>
            </a:pPr>
            <a:endParaRPr lang="en-US" sz="2400" dirty="0">
              <a:solidFill>
                <a:prstClr val="white"/>
              </a:solidFill>
              <a:latin typeface="Georgia"/>
              <a:cs typeface="Georgia"/>
              <a:sym typeface="Gill Sans" charset="0"/>
            </a:endParaRPr>
          </a:p>
        </p:txBody>
      </p:sp>
      <p:sp>
        <p:nvSpPr>
          <p:cNvPr id="107" name="Rectangle 106"/>
          <p:cNvSpPr/>
          <p:nvPr/>
        </p:nvSpPr>
        <p:spPr>
          <a:xfrm>
            <a:off x="4664988" y="2865514"/>
            <a:ext cx="1257905" cy="271768"/>
          </a:xfrm>
          <a:prstGeom prst="rect">
            <a:avLst/>
          </a:prstGeom>
          <a:solidFill>
            <a:srgbClr val="4ED5DE"/>
          </a:solidFill>
          <a:ln w="76200" cmpd="sng">
            <a:noFill/>
          </a:ln>
          <a:effectLst/>
        </p:spPr>
        <p:style>
          <a:lnRef idx="1">
            <a:schemeClr val="accent1"/>
          </a:lnRef>
          <a:fillRef idx="3">
            <a:schemeClr val="accent1"/>
          </a:fillRef>
          <a:effectRef idx="2">
            <a:schemeClr val="accent1"/>
          </a:effectRef>
          <a:fontRef idx="minor">
            <a:schemeClr val="lt1"/>
          </a:fontRef>
        </p:style>
        <p:txBody>
          <a:bodyPr wrap="none" lIns="0" tIns="0" rIns="0" bIns="91440" rtlCol="0" anchor="ctr">
            <a:noAutofit/>
          </a:bodyPr>
          <a:lstStyle/>
          <a:p>
            <a:pPr marL="192024" lvl="1" algn="ctr" fontAlgn="base">
              <a:spcBef>
                <a:spcPct val="0"/>
              </a:spcBef>
              <a:spcAft>
                <a:spcPct val="0"/>
              </a:spcAft>
            </a:pPr>
            <a:endParaRPr lang="en-US" sz="2400" dirty="0">
              <a:solidFill>
                <a:prstClr val="white"/>
              </a:solidFill>
              <a:latin typeface="Georgia"/>
              <a:cs typeface="Georgia"/>
              <a:sym typeface="Gill Sans" charset="0"/>
            </a:endParaRPr>
          </a:p>
        </p:txBody>
      </p:sp>
      <p:sp>
        <p:nvSpPr>
          <p:cNvPr id="108" name="TextBox 107"/>
          <p:cNvSpPr txBox="1"/>
          <p:nvPr/>
        </p:nvSpPr>
        <p:spPr>
          <a:xfrm>
            <a:off x="6014639" y="2348383"/>
            <a:ext cx="1648579" cy="584775"/>
          </a:xfrm>
          <a:prstGeom prst="rect">
            <a:avLst/>
          </a:prstGeom>
          <a:noFill/>
        </p:spPr>
        <p:txBody>
          <a:bodyPr wrap="square" lIns="91440" tIns="45720" rIns="38405" bIns="45720" rtlCol="0">
            <a:spAutoFit/>
          </a:bodyPr>
          <a:lstStyle/>
          <a:p>
            <a:pPr marL="0" lvl="1" fontAlgn="base">
              <a:spcBef>
                <a:spcPct val="0"/>
              </a:spcBef>
              <a:spcAft>
                <a:spcPct val="0"/>
              </a:spcAft>
            </a:pPr>
            <a:r>
              <a:rPr lang="fr-FR" sz="1600" dirty="0" smtClean="0">
                <a:solidFill>
                  <a:srgbClr val="197F86">
                    <a:lumMod val="60000"/>
                    <a:lumOff val="40000"/>
                  </a:srgbClr>
                </a:solidFill>
                <a:latin typeface="Arial"/>
                <a:ea typeface="ヒラギノ角ゴ ProN W3" charset="0"/>
                <a:cs typeface="Arial"/>
                <a:sym typeface="Gill Sans" charset="0"/>
              </a:rPr>
              <a:t>Public Comment Closes (21)</a:t>
            </a:r>
            <a:endParaRPr lang="fr-FR" sz="1600" dirty="0">
              <a:solidFill>
                <a:srgbClr val="197F86">
                  <a:lumMod val="60000"/>
                  <a:lumOff val="40000"/>
                </a:srgbClr>
              </a:solidFill>
              <a:latin typeface="Arial"/>
              <a:ea typeface="ヒラギノ角ゴ ProN W3" charset="0"/>
              <a:cs typeface="Arial"/>
              <a:sym typeface="Gill Sans" charset="0"/>
            </a:endParaRPr>
          </a:p>
        </p:txBody>
      </p:sp>
      <p:sp>
        <p:nvSpPr>
          <p:cNvPr id="109" name="TextBox 108"/>
          <p:cNvSpPr txBox="1"/>
          <p:nvPr/>
        </p:nvSpPr>
        <p:spPr>
          <a:xfrm>
            <a:off x="7413286" y="4014804"/>
            <a:ext cx="1601060" cy="584775"/>
          </a:xfrm>
          <a:prstGeom prst="rect">
            <a:avLst/>
          </a:prstGeom>
          <a:noFill/>
        </p:spPr>
        <p:txBody>
          <a:bodyPr wrap="square" lIns="91440" tIns="45720" rIns="38405" bIns="45720" rtlCol="0">
            <a:spAutoFit/>
          </a:bodyPr>
          <a:lstStyle/>
          <a:p>
            <a:pPr marL="0" lvl="1" fontAlgn="base">
              <a:spcBef>
                <a:spcPct val="0"/>
              </a:spcBef>
              <a:spcAft>
                <a:spcPct val="0"/>
              </a:spcAft>
            </a:pPr>
            <a:r>
              <a:rPr lang="en-US" sz="1600" dirty="0" smtClean="0">
                <a:solidFill>
                  <a:srgbClr val="F1A31E"/>
                </a:solidFill>
                <a:latin typeface="Arial"/>
                <a:ea typeface="ヒラギノ角ゴ ProN W3" charset="0"/>
                <a:cs typeface="Arial"/>
                <a:sym typeface="Gill Sans" charset="0"/>
              </a:rPr>
              <a:t>Proposal OK by Charter Orgs</a:t>
            </a:r>
            <a:endParaRPr lang="en-US" sz="1600" dirty="0">
              <a:solidFill>
                <a:srgbClr val="F1A31E"/>
              </a:solidFill>
              <a:latin typeface="Arial"/>
              <a:ea typeface="ヒラギノ角ゴ ProN W3" charset="0"/>
              <a:cs typeface="Arial"/>
              <a:sym typeface="Gill Sans" charset="0"/>
            </a:endParaRPr>
          </a:p>
        </p:txBody>
      </p:sp>
      <p:sp>
        <p:nvSpPr>
          <p:cNvPr id="110" name="TextBox 109"/>
          <p:cNvSpPr txBox="1"/>
          <p:nvPr/>
        </p:nvSpPr>
        <p:spPr>
          <a:xfrm>
            <a:off x="7495637" y="4718645"/>
            <a:ext cx="1648363" cy="584775"/>
          </a:xfrm>
          <a:prstGeom prst="rect">
            <a:avLst/>
          </a:prstGeom>
          <a:noFill/>
        </p:spPr>
        <p:txBody>
          <a:bodyPr wrap="square" lIns="91440" tIns="45720" rIns="38405" bIns="45720" rtlCol="0">
            <a:spAutoFit/>
          </a:bodyPr>
          <a:lstStyle/>
          <a:p>
            <a:pPr marL="0" lvl="1" fontAlgn="base">
              <a:spcBef>
                <a:spcPct val="0"/>
              </a:spcBef>
              <a:spcAft>
                <a:spcPct val="0"/>
              </a:spcAft>
            </a:pPr>
            <a:r>
              <a:rPr lang="fr-FR" sz="1600" dirty="0" err="1" smtClean="0">
                <a:solidFill>
                  <a:srgbClr val="E87724"/>
                </a:solidFill>
                <a:latin typeface="Arial"/>
                <a:ea typeface="ヒラギノ角ゴ ProN W3" charset="0"/>
                <a:cs typeface="Arial"/>
                <a:sym typeface="Gill Sans" charset="0"/>
              </a:rPr>
              <a:t>Submit</a:t>
            </a:r>
            <a:r>
              <a:rPr lang="fr-FR" sz="1600" dirty="0" smtClean="0">
                <a:solidFill>
                  <a:srgbClr val="E87724"/>
                </a:solidFill>
                <a:latin typeface="Arial"/>
                <a:ea typeface="ヒラギノ角ゴ ProN W3" charset="0"/>
                <a:cs typeface="Arial"/>
                <a:sym typeface="Gill Sans" charset="0"/>
              </a:rPr>
              <a:t> Final </a:t>
            </a:r>
            <a:r>
              <a:rPr lang="fr-FR" sz="1600" dirty="0" err="1" smtClean="0">
                <a:solidFill>
                  <a:srgbClr val="E87724"/>
                </a:solidFill>
                <a:latin typeface="Arial"/>
                <a:ea typeface="ヒラギノ角ゴ ProN W3" charset="0"/>
                <a:cs typeface="Arial"/>
                <a:sym typeface="Gill Sans" charset="0"/>
              </a:rPr>
              <a:t>Proposal</a:t>
            </a:r>
            <a:r>
              <a:rPr lang="fr-FR" sz="1600" dirty="0" smtClean="0">
                <a:solidFill>
                  <a:srgbClr val="E87724"/>
                </a:solidFill>
                <a:latin typeface="Arial"/>
                <a:ea typeface="ヒラギノ角ゴ ProN W3" charset="0"/>
                <a:cs typeface="Arial"/>
                <a:sym typeface="Gill Sans" charset="0"/>
              </a:rPr>
              <a:t> to ICG</a:t>
            </a:r>
            <a:endParaRPr lang="fr-FR" sz="1600" dirty="0">
              <a:solidFill>
                <a:srgbClr val="E87724"/>
              </a:solidFill>
              <a:latin typeface="Arial"/>
              <a:ea typeface="ヒラギノ角ゴ ProN W3" charset="0"/>
              <a:cs typeface="Arial"/>
              <a:sym typeface="Gill Sans" charset="0"/>
            </a:endParaRPr>
          </a:p>
        </p:txBody>
      </p:sp>
      <p:cxnSp>
        <p:nvCxnSpPr>
          <p:cNvPr id="40" name="Straight Connector 39"/>
          <p:cNvCxnSpPr>
            <a:stCxn id="41" idx="4"/>
          </p:cNvCxnSpPr>
          <p:nvPr/>
        </p:nvCxnSpPr>
        <p:spPr bwMode="auto">
          <a:xfrm flipH="1">
            <a:off x="7323730" y="4276528"/>
            <a:ext cx="56" cy="187839"/>
          </a:xfrm>
          <a:prstGeom prst="line">
            <a:avLst/>
          </a:prstGeom>
          <a:blipFill dpi="0" rotWithShape="0">
            <a:blip r:embed="rId3"/>
            <a:srcRect/>
            <a:tile tx="0" ty="0" sx="100000" sy="100000" flip="none" algn="tl"/>
          </a:blipFill>
          <a:ln w="12700" cap="flat" cmpd="sng" algn="ctr">
            <a:solidFill>
              <a:schemeClr val="accent3"/>
            </a:solidFill>
            <a:prstDash val="dash"/>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41" name="Oval 40"/>
          <p:cNvSpPr/>
          <p:nvPr/>
        </p:nvSpPr>
        <p:spPr>
          <a:xfrm>
            <a:off x="7237652" y="4086788"/>
            <a:ext cx="172268" cy="189740"/>
          </a:xfrm>
          <a:prstGeom prst="ellipse">
            <a:avLst/>
          </a:prstGeom>
          <a:solidFill>
            <a:schemeClr val="accent3"/>
          </a:solidFill>
          <a:ln w="76200" cmpd="sng">
            <a:noFill/>
          </a:ln>
          <a:effectLst/>
        </p:spPr>
        <p:style>
          <a:lnRef idx="1">
            <a:schemeClr val="accent1"/>
          </a:lnRef>
          <a:fillRef idx="3">
            <a:schemeClr val="accent1"/>
          </a:fillRef>
          <a:effectRef idx="2">
            <a:schemeClr val="accent1"/>
          </a:effectRef>
          <a:fontRef idx="minor">
            <a:schemeClr val="lt1"/>
          </a:fontRef>
        </p:style>
        <p:txBody>
          <a:bodyPr wrap="none" lIns="0" tIns="0" rIns="0" bIns="91440" rtlCol="0" anchor="ctr">
            <a:noAutofit/>
          </a:bodyPr>
          <a:lstStyle/>
          <a:p>
            <a:pPr marL="192024" lvl="1" algn="ctr" fontAlgn="base">
              <a:spcBef>
                <a:spcPct val="0"/>
              </a:spcBef>
              <a:spcAft>
                <a:spcPct val="0"/>
              </a:spcAft>
            </a:pPr>
            <a:endParaRPr lang="en-US" sz="2400" dirty="0">
              <a:solidFill>
                <a:prstClr val="white"/>
              </a:solidFill>
              <a:latin typeface="Georgia"/>
              <a:cs typeface="Georgia"/>
              <a:sym typeface="Gill Sans" charset="0"/>
            </a:endParaRPr>
          </a:p>
        </p:txBody>
      </p:sp>
      <p:cxnSp>
        <p:nvCxnSpPr>
          <p:cNvPr id="43" name="Straight Connector 42"/>
          <p:cNvCxnSpPr>
            <a:stCxn id="44" idx="4"/>
            <a:endCxn id="107" idx="3"/>
          </p:cNvCxnSpPr>
          <p:nvPr/>
        </p:nvCxnSpPr>
        <p:spPr bwMode="auto">
          <a:xfrm>
            <a:off x="5910561" y="2638912"/>
            <a:ext cx="12332" cy="362486"/>
          </a:xfrm>
          <a:prstGeom prst="line">
            <a:avLst/>
          </a:prstGeom>
          <a:blipFill dpi="0" rotWithShape="0">
            <a:blip r:embed="rId3"/>
            <a:srcRect/>
            <a:tile tx="0" ty="0" sx="100000" sy="100000" flip="none" algn="tl"/>
          </a:blipFill>
          <a:ln w="12700" cap="flat" cmpd="sng" algn="ctr">
            <a:solidFill>
              <a:srgbClr val="4ED5DE"/>
            </a:solidFill>
            <a:prstDash val="dash"/>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44" name="Oval 43"/>
          <p:cNvSpPr/>
          <p:nvPr/>
        </p:nvSpPr>
        <p:spPr>
          <a:xfrm>
            <a:off x="5824427" y="2449172"/>
            <a:ext cx="172268" cy="189740"/>
          </a:xfrm>
          <a:prstGeom prst="ellipse">
            <a:avLst/>
          </a:prstGeom>
          <a:solidFill>
            <a:srgbClr val="4ED5DE"/>
          </a:solidFill>
          <a:ln w="76200" cmpd="sng">
            <a:noFill/>
          </a:ln>
          <a:effectLst/>
        </p:spPr>
        <p:style>
          <a:lnRef idx="1">
            <a:schemeClr val="accent1"/>
          </a:lnRef>
          <a:fillRef idx="3">
            <a:schemeClr val="accent1"/>
          </a:fillRef>
          <a:effectRef idx="2">
            <a:schemeClr val="accent1"/>
          </a:effectRef>
          <a:fontRef idx="minor">
            <a:schemeClr val="lt1"/>
          </a:fontRef>
        </p:style>
        <p:txBody>
          <a:bodyPr wrap="none" lIns="0" tIns="0" rIns="0" bIns="91440" rtlCol="0" anchor="ctr">
            <a:noAutofit/>
          </a:bodyPr>
          <a:lstStyle/>
          <a:p>
            <a:pPr marL="192024" lvl="1" algn="ctr" fontAlgn="base">
              <a:spcBef>
                <a:spcPct val="0"/>
              </a:spcBef>
              <a:spcAft>
                <a:spcPct val="0"/>
              </a:spcAft>
            </a:pPr>
            <a:endParaRPr lang="en-US" sz="2400" dirty="0">
              <a:solidFill>
                <a:prstClr val="white"/>
              </a:solidFill>
              <a:latin typeface="Georgia"/>
              <a:cs typeface="Georgia"/>
              <a:sym typeface="Gill Sans" charset="0"/>
            </a:endParaRPr>
          </a:p>
        </p:txBody>
      </p:sp>
      <p:cxnSp>
        <p:nvCxnSpPr>
          <p:cNvPr id="46" name="Straight Connector 45"/>
          <p:cNvCxnSpPr>
            <a:stCxn id="47" idx="4"/>
          </p:cNvCxnSpPr>
          <p:nvPr/>
        </p:nvCxnSpPr>
        <p:spPr bwMode="auto">
          <a:xfrm>
            <a:off x="7416477" y="4985283"/>
            <a:ext cx="2846" cy="366362"/>
          </a:xfrm>
          <a:prstGeom prst="line">
            <a:avLst/>
          </a:prstGeom>
          <a:blipFill dpi="0" rotWithShape="0">
            <a:blip r:embed="rId3"/>
            <a:srcRect/>
            <a:tile tx="0" ty="0" sx="100000" sy="100000" flip="none" algn="tl"/>
          </a:blipFill>
          <a:ln w="12700" cap="flat" cmpd="sng" algn="ctr">
            <a:solidFill>
              <a:schemeClr val="accent5"/>
            </a:solidFill>
            <a:prstDash val="dash"/>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47" name="Oval 46"/>
          <p:cNvSpPr/>
          <p:nvPr/>
        </p:nvSpPr>
        <p:spPr>
          <a:xfrm>
            <a:off x="7330343" y="4795543"/>
            <a:ext cx="172268" cy="189740"/>
          </a:xfrm>
          <a:prstGeom prst="ellipse">
            <a:avLst/>
          </a:prstGeom>
          <a:solidFill>
            <a:schemeClr val="accent5"/>
          </a:solidFill>
          <a:ln w="76200" cmpd="sng">
            <a:noFill/>
          </a:ln>
          <a:effectLst/>
        </p:spPr>
        <p:style>
          <a:lnRef idx="1">
            <a:schemeClr val="accent1"/>
          </a:lnRef>
          <a:fillRef idx="3">
            <a:schemeClr val="accent1"/>
          </a:fillRef>
          <a:effectRef idx="2">
            <a:schemeClr val="accent1"/>
          </a:effectRef>
          <a:fontRef idx="minor">
            <a:schemeClr val="lt1"/>
          </a:fontRef>
        </p:style>
        <p:txBody>
          <a:bodyPr wrap="none" lIns="0" tIns="0" rIns="0" bIns="91440" rtlCol="0" anchor="ctr">
            <a:noAutofit/>
          </a:bodyPr>
          <a:lstStyle/>
          <a:p>
            <a:pPr marL="192024" lvl="1" algn="ctr" fontAlgn="base">
              <a:spcBef>
                <a:spcPct val="0"/>
              </a:spcBef>
              <a:spcAft>
                <a:spcPct val="0"/>
              </a:spcAft>
            </a:pPr>
            <a:endParaRPr lang="en-US" sz="2400" dirty="0">
              <a:solidFill>
                <a:prstClr val="white"/>
              </a:solidFill>
              <a:latin typeface="Georgia"/>
              <a:cs typeface="Georgia"/>
              <a:sym typeface="Gill Sans" charset="0"/>
            </a:endParaRPr>
          </a:p>
        </p:txBody>
      </p:sp>
      <p:sp>
        <p:nvSpPr>
          <p:cNvPr id="4" name="Rectangle 3"/>
          <p:cNvSpPr/>
          <p:nvPr/>
        </p:nvSpPr>
        <p:spPr>
          <a:xfrm>
            <a:off x="478436" y="5993951"/>
            <a:ext cx="5540082" cy="6576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bIns="91440" rtlCol="0" anchor="ctr"/>
          <a:lstStyle/>
          <a:p>
            <a:pPr algn="ctr" fontAlgn="base">
              <a:spcBef>
                <a:spcPct val="0"/>
              </a:spcBef>
              <a:spcAft>
                <a:spcPct val="0"/>
              </a:spcAft>
            </a:pPr>
            <a:endParaRPr lang="en-US" sz="2000" dirty="0">
              <a:solidFill>
                <a:prstClr val="white"/>
              </a:solidFill>
              <a:latin typeface="Georgia"/>
              <a:cs typeface="Georgia"/>
              <a:sym typeface="Gill Sans" charset="0"/>
            </a:endParaRPr>
          </a:p>
        </p:txBody>
      </p:sp>
      <p:sp>
        <p:nvSpPr>
          <p:cNvPr id="42" name="Oval 41"/>
          <p:cNvSpPr/>
          <p:nvPr/>
        </p:nvSpPr>
        <p:spPr>
          <a:xfrm>
            <a:off x="6606175" y="1472504"/>
            <a:ext cx="182880" cy="182880"/>
          </a:xfrm>
          <a:prstGeom prst="ellipse">
            <a:avLst/>
          </a:prstGeom>
          <a:solidFill>
            <a:schemeClr val="bg1">
              <a:lumMod val="65000"/>
            </a:schemeClr>
          </a:solidFill>
          <a:ln w="76200" cmpd="sng">
            <a:noFill/>
          </a:ln>
          <a:effectLst/>
        </p:spPr>
        <p:style>
          <a:lnRef idx="1">
            <a:schemeClr val="accent1"/>
          </a:lnRef>
          <a:fillRef idx="3">
            <a:schemeClr val="accent1"/>
          </a:fillRef>
          <a:effectRef idx="2">
            <a:schemeClr val="accent1"/>
          </a:effectRef>
          <a:fontRef idx="minor">
            <a:schemeClr val="lt1"/>
          </a:fontRef>
        </p:style>
        <p:txBody>
          <a:bodyPr wrap="none" lIns="0" tIns="0" rIns="0" bIns="91440" rtlCol="0" anchor="ctr">
            <a:noAutofit/>
          </a:bodyPr>
          <a:lstStyle/>
          <a:p>
            <a:pPr marL="192024" lvl="1" algn="ctr" fontAlgn="base">
              <a:spcBef>
                <a:spcPct val="0"/>
              </a:spcBef>
              <a:spcAft>
                <a:spcPct val="0"/>
              </a:spcAft>
            </a:pPr>
            <a:endParaRPr lang="en-US" sz="2400" dirty="0">
              <a:solidFill>
                <a:prstClr val="white"/>
              </a:solidFill>
              <a:latin typeface="Georgia"/>
              <a:cs typeface="Georgia"/>
              <a:sym typeface="Gill Sans" charset="0"/>
            </a:endParaRPr>
          </a:p>
        </p:txBody>
      </p:sp>
      <p:cxnSp>
        <p:nvCxnSpPr>
          <p:cNvPr id="45" name="Straight Connector 44"/>
          <p:cNvCxnSpPr>
            <a:stCxn id="42" idx="4"/>
          </p:cNvCxnSpPr>
          <p:nvPr/>
        </p:nvCxnSpPr>
        <p:spPr bwMode="auto">
          <a:xfrm>
            <a:off x="6697615" y="1655384"/>
            <a:ext cx="0" cy="448832"/>
          </a:xfrm>
          <a:prstGeom prst="line">
            <a:avLst/>
          </a:prstGeom>
          <a:blipFill dpi="0" rotWithShape="0">
            <a:blip r:embed="rId3"/>
            <a:srcRect/>
            <a:tile tx="0" ty="0" sx="100000" sy="100000" flip="none" algn="tl"/>
          </a:blipFill>
          <a:ln w="12700" cap="flat" cmpd="sng" algn="ctr">
            <a:solidFill>
              <a:schemeClr val="bg1">
                <a:lumMod val="65000"/>
              </a:schemeClr>
            </a:solidFill>
            <a:prstDash val="dash"/>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48" name="Rectangle 47"/>
          <p:cNvSpPr/>
          <p:nvPr/>
        </p:nvSpPr>
        <p:spPr>
          <a:xfrm>
            <a:off x="5161596" y="3758958"/>
            <a:ext cx="1542843" cy="271768"/>
          </a:xfrm>
          <a:prstGeom prst="rect">
            <a:avLst/>
          </a:prstGeom>
          <a:solidFill>
            <a:srgbClr val="6D99B3"/>
          </a:solidFill>
          <a:ln w="76200" cmpd="sng">
            <a:noFill/>
          </a:ln>
          <a:effectLst/>
        </p:spPr>
        <p:style>
          <a:lnRef idx="1">
            <a:schemeClr val="accent1"/>
          </a:lnRef>
          <a:fillRef idx="3">
            <a:schemeClr val="accent1"/>
          </a:fillRef>
          <a:effectRef idx="2">
            <a:schemeClr val="accent1"/>
          </a:effectRef>
          <a:fontRef idx="minor">
            <a:schemeClr val="lt1"/>
          </a:fontRef>
        </p:style>
        <p:txBody>
          <a:bodyPr wrap="none" lIns="0" tIns="0" rIns="0" bIns="91440" rtlCol="0" anchor="ctr">
            <a:noAutofit/>
          </a:bodyPr>
          <a:lstStyle/>
          <a:p>
            <a:pPr marL="192024" lvl="1" algn="ctr" fontAlgn="base">
              <a:spcBef>
                <a:spcPct val="0"/>
              </a:spcBef>
              <a:spcAft>
                <a:spcPct val="0"/>
              </a:spcAft>
            </a:pPr>
            <a:endParaRPr lang="en-US" sz="2400" dirty="0">
              <a:solidFill>
                <a:prstClr val="white"/>
              </a:solidFill>
              <a:latin typeface="Georgia"/>
              <a:cs typeface="Georgia"/>
              <a:sym typeface="Gill Sans" charset="0"/>
            </a:endParaRPr>
          </a:p>
        </p:txBody>
      </p:sp>
      <p:sp>
        <p:nvSpPr>
          <p:cNvPr id="49" name="TextBox 48"/>
          <p:cNvSpPr txBox="1"/>
          <p:nvPr/>
        </p:nvSpPr>
        <p:spPr>
          <a:xfrm>
            <a:off x="6768239" y="3249214"/>
            <a:ext cx="2300228" cy="584775"/>
          </a:xfrm>
          <a:prstGeom prst="rect">
            <a:avLst/>
          </a:prstGeom>
          <a:noFill/>
        </p:spPr>
        <p:txBody>
          <a:bodyPr wrap="square" lIns="91440" tIns="45720" rIns="38405" bIns="45720" rtlCol="0">
            <a:spAutoFit/>
          </a:bodyPr>
          <a:lstStyle/>
          <a:p>
            <a:pPr fontAlgn="base">
              <a:spcBef>
                <a:spcPct val="0"/>
              </a:spcBef>
              <a:spcAft>
                <a:spcPct val="0"/>
              </a:spcAft>
            </a:pPr>
            <a:r>
              <a:rPr lang="fr-FR" sz="1600" dirty="0" err="1" smtClean="0">
                <a:solidFill>
                  <a:srgbClr val="6D99B3"/>
                </a:solidFill>
                <a:latin typeface="Arial"/>
                <a:ea typeface="ヒラギノ角ゴ ProN W3" charset="0"/>
                <a:cs typeface="Arial"/>
                <a:sym typeface="Gill Sans" charset="0"/>
              </a:rPr>
              <a:t>Publish</a:t>
            </a:r>
            <a:r>
              <a:rPr lang="fr-FR" sz="1600" dirty="0" smtClean="0">
                <a:solidFill>
                  <a:srgbClr val="6D99B3"/>
                </a:solidFill>
                <a:latin typeface="Arial"/>
                <a:ea typeface="ヒラギノ角ゴ ProN W3" charset="0"/>
                <a:cs typeface="Arial"/>
                <a:sym typeface="Gill Sans" charset="0"/>
              </a:rPr>
              <a:t> Final</a:t>
            </a:r>
          </a:p>
          <a:p>
            <a:pPr fontAlgn="base">
              <a:spcBef>
                <a:spcPct val="0"/>
              </a:spcBef>
              <a:spcAft>
                <a:spcPct val="0"/>
              </a:spcAft>
            </a:pPr>
            <a:r>
              <a:rPr lang="fr-FR" sz="1600" dirty="0" err="1" smtClean="0">
                <a:solidFill>
                  <a:srgbClr val="6D99B3"/>
                </a:solidFill>
                <a:latin typeface="Arial"/>
                <a:ea typeface="ヒラギノ角ゴ ProN W3" charset="0"/>
                <a:cs typeface="Arial"/>
                <a:sym typeface="Gill Sans" charset="0"/>
              </a:rPr>
              <a:t>Proposal</a:t>
            </a:r>
            <a:endParaRPr lang="fr-FR" sz="1600" dirty="0" smtClean="0">
              <a:solidFill>
                <a:srgbClr val="6D99B3"/>
              </a:solidFill>
              <a:latin typeface="Arial"/>
              <a:ea typeface="ヒラギノ角ゴ ProN W3" charset="0"/>
              <a:cs typeface="Arial"/>
              <a:sym typeface="Gill Sans" charset="0"/>
            </a:endParaRPr>
          </a:p>
        </p:txBody>
      </p:sp>
      <p:sp>
        <p:nvSpPr>
          <p:cNvPr id="50" name="Oval 49"/>
          <p:cNvSpPr/>
          <p:nvPr/>
        </p:nvSpPr>
        <p:spPr>
          <a:xfrm>
            <a:off x="6613000" y="3332475"/>
            <a:ext cx="182880" cy="182880"/>
          </a:xfrm>
          <a:prstGeom prst="ellipse">
            <a:avLst/>
          </a:prstGeom>
          <a:solidFill>
            <a:srgbClr val="6D99B3"/>
          </a:solidFill>
          <a:ln w="76200" cmpd="sng">
            <a:noFill/>
            <a:prstDash val="dot"/>
          </a:ln>
          <a:effectLst/>
        </p:spPr>
        <p:style>
          <a:lnRef idx="1">
            <a:schemeClr val="accent1"/>
          </a:lnRef>
          <a:fillRef idx="3">
            <a:schemeClr val="accent1"/>
          </a:fillRef>
          <a:effectRef idx="2">
            <a:schemeClr val="accent1"/>
          </a:effectRef>
          <a:fontRef idx="minor">
            <a:schemeClr val="lt1"/>
          </a:fontRef>
        </p:style>
        <p:txBody>
          <a:bodyPr wrap="none" lIns="0" tIns="0" rIns="0" bIns="91440" rtlCol="0" anchor="ctr">
            <a:noAutofit/>
          </a:bodyPr>
          <a:lstStyle/>
          <a:p>
            <a:pPr marL="192024" lvl="1" algn="ctr" fontAlgn="base">
              <a:spcBef>
                <a:spcPct val="0"/>
              </a:spcBef>
              <a:spcAft>
                <a:spcPct val="0"/>
              </a:spcAft>
            </a:pPr>
            <a:endParaRPr lang="en-US" sz="2400" dirty="0">
              <a:solidFill>
                <a:prstClr val="white"/>
              </a:solidFill>
              <a:latin typeface="Georgia"/>
              <a:cs typeface="Georgia"/>
              <a:sym typeface="Gill Sans" charset="0"/>
            </a:endParaRPr>
          </a:p>
        </p:txBody>
      </p:sp>
      <p:cxnSp>
        <p:nvCxnSpPr>
          <p:cNvPr id="51" name="Straight Connector 50"/>
          <p:cNvCxnSpPr>
            <a:stCxn id="50" idx="4"/>
          </p:cNvCxnSpPr>
          <p:nvPr/>
        </p:nvCxnSpPr>
        <p:spPr bwMode="auto">
          <a:xfrm>
            <a:off x="6704440" y="3515355"/>
            <a:ext cx="0" cy="448832"/>
          </a:xfrm>
          <a:prstGeom prst="line">
            <a:avLst/>
          </a:prstGeom>
          <a:blipFill dpi="0" rotWithShape="0">
            <a:blip r:embed="rId3"/>
            <a:srcRect/>
            <a:tile tx="0" ty="0" sx="100000" sy="100000" flip="none" algn="tl"/>
          </a:blipFill>
          <a:ln w="12700" cap="flat" cmpd="sng" algn="ctr">
            <a:solidFill>
              <a:schemeClr val="accent2"/>
            </a:solidFill>
            <a:prstDash val="dash"/>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52" name="Straight Connector 51"/>
          <p:cNvCxnSpPr>
            <a:stCxn id="53" idx="4"/>
          </p:cNvCxnSpPr>
          <p:nvPr/>
        </p:nvCxnSpPr>
        <p:spPr bwMode="auto">
          <a:xfrm flipV="1">
            <a:off x="4843053" y="3001399"/>
            <a:ext cx="0" cy="489466"/>
          </a:xfrm>
          <a:prstGeom prst="line">
            <a:avLst/>
          </a:prstGeom>
          <a:blipFill dpi="0" rotWithShape="0">
            <a:blip r:embed="rId3"/>
            <a:srcRect/>
            <a:tile tx="0" ty="0" sx="100000" sy="100000" flip="none" algn="tl"/>
          </a:blipFill>
          <a:ln w="12700" cap="flat" cmpd="sng" algn="ctr">
            <a:solidFill>
              <a:srgbClr val="4ED5DE"/>
            </a:solidFill>
            <a:prstDash val="dash"/>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53" name="Oval 52"/>
          <p:cNvSpPr/>
          <p:nvPr/>
        </p:nvSpPr>
        <p:spPr>
          <a:xfrm>
            <a:off x="4756919" y="3301125"/>
            <a:ext cx="172268" cy="189740"/>
          </a:xfrm>
          <a:prstGeom prst="ellipse">
            <a:avLst/>
          </a:prstGeom>
          <a:solidFill>
            <a:srgbClr val="4ED5DE"/>
          </a:solidFill>
          <a:ln w="76200" cmpd="sng">
            <a:noFill/>
          </a:ln>
          <a:effectLst/>
        </p:spPr>
        <p:style>
          <a:lnRef idx="1">
            <a:schemeClr val="accent1"/>
          </a:lnRef>
          <a:fillRef idx="3">
            <a:schemeClr val="accent1"/>
          </a:fillRef>
          <a:effectRef idx="2">
            <a:schemeClr val="accent1"/>
          </a:effectRef>
          <a:fontRef idx="minor">
            <a:schemeClr val="lt1"/>
          </a:fontRef>
        </p:style>
        <p:txBody>
          <a:bodyPr wrap="none" lIns="0" tIns="0" rIns="0" bIns="91440" rtlCol="0" anchor="ctr">
            <a:noAutofit/>
          </a:bodyPr>
          <a:lstStyle/>
          <a:p>
            <a:pPr marL="192024" lvl="1" algn="ctr" fontAlgn="base">
              <a:spcBef>
                <a:spcPct val="0"/>
              </a:spcBef>
              <a:spcAft>
                <a:spcPct val="0"/>
              </a:spcAft>
            </a:pPr>
            <a:endParaRPr lang="en-US" sz="2400" dirty="0">
              <a:solidFill>
                <a:prstClr val="white"/>
              </a:solidFill>
              <a:latin typeface="Georgia"/>
              <a:cs typeface="Georgia"/>
              <a:sym typeface="Gill Sans" charset="0"/>
            </a:endParaRPr>
          </a:p>
        </p:txBody>
      </p:sp>
      <p:sp>
        <p:nvSpPr>
          <p:cNvPr id="55" name="TextBox 54"/>
          <p:cNvSpPr txBox="1"/>
          <p:nvPr/>
        </p:nvSpPr>
        <p:spPr>
          <a:xfrm>
            <a:off x="4901891" y="3232484"/>
            <a:ext cx="1648579" cy="338554"/>
          </a:xfrm>
          <a:prstGeom prst="rect">
            <a:avLst/>
          </a:prstGeom>
          <a:noFill/>
        </p:spPr>
        <p:txBody>
          <a:bodyPr wrap="square" lIns="91440" tIns="45720" rIns="38405" bIns="45720" rtlCol="0">
            <a:spAutoFit/>
          </a:bodyPr>
          <a:lstStyle/>
          <a:p>
            <a:pPr marL="0" lvl="1" fontAlgn="base">
              <a:spcBef>
                <a:spcPct val="0"/>
              </a:spcBef>
              <a:spcAft>
                <a:spcPct val="0"/>
              </a:spcAft>
            </a:pPr>
            <a:r>
              <a:rPr lang="fr-FR" sz="1600" dirty="0" err="1" smtClean="0">
                <a:solidFill>
                  <a:srgbClr val="197F86">
                    <a:lumMod val="60000"/>
                    <a:lumOff val="40000"/>
                  </a:srgbClr>
                </a:solidFill>
                <a:latin typeface="Arial"/>
                <a:ea typeface="ヒラギノ角ゴ ProN W3" charset="0"/>
                <a:cs typeface="Arial"/>
                <a:sym typeface="Gill Sans" charset="0"/>
              </a:rPr>
              <a:t>Webinars</a:t>
            </a:r>
            <a:endParaRPr lang="fr-FR" sz="1600" dirty="0">
              <a:solidFill>
                <a:srgbClr val="197F86">
                  <a:lumMod val="60000"/>
                  <a:lumOff val="40000"/>
                </a:srgbClr>
              </a:solidFill>
              <a:latin typeface="Arial"/>
              <a:ea typeface="ヒラギノ角ゴ ProN W3" charset="0"/>
              <a:cs typeface="Arial"/>
              <a:sym typeface="Gill Sans" charset="0"/>
            </a:endParaRPr>
          </a:p>
        </p:txBody>
      </p:sp>
    </p:spTree>
    <p:extLst>
      <p:ext uri="{BB962C8B-B14F-4D97-AF65-F5344CB8AC3E}">
        <p14:creationId xmlns:p14="http://schemas.microsoft.com/office/powerpoint/2010/main" val="61246895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a:cs typeface="Calibri"/>
              </a:rPr>
              <a:t>Draft Transition Proposal</a:t>
            </a:r>
            <a:endParaRPr lang="en-US" dirty="0">
              <a:latin typeface="Calibri"/>
              <a:cs typeface="Calibri"/>
            </a:endParaRPr>
          </a:p>
        </p:txBody>
      </p:sp>
    </p:spTree>
    <p:extLst>
      <p:ext uri="{BB962C8B-B14F-4D97-AF65-F5344CB8AC3E}">
        <p14:creationId xmlns:p14="http://schemas.microsoft.com/office/powerpoint/2010/main" val="15631944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Calibri"/>
                <a:cs typeface="Calibri"/>
              </a:rPr>
              <a:t>Proposal Structure </a:t>
            </a:r>
            <a:endParaRPr lang="en-US" dirty="0">
              <a:latin typeface="Calibri"/>
              <a:cs typeface="Calibri"/>
            </a:endParaRPr>
          </a:p>
        </p:txBody>
      </p:sp>
      <p:sp>
        <p:nvSpPr>
          <p:cNvPr id="5" name="Content Placeholder 4"/>
          <p:cNvSpPr>
            <a:spLocks noGrp="1"/>
          </p:cNvSpPr>
          <p:nvPr>
            <p:ph idx="1"/>
          </p:nvPr>
        </p:nvSpPr>
        <p:spPr>
          <a:xfrm>
            <a:off x="739775" y="2579525"/>
            <a:ext cx="7662864" cy="3836551"/>
          </a:xfrm>
        </p:spPr>
        <p:txBody>
          <a:bodyPr>
            <a:normAutofit/>
          </a:bodyPr>
          <a:lstStyle/>
          <a:p>
            <a:r>
              <a:rPr lang="en-US" dirty="0" smtClean="0">
                <a:solidFill>
                  <a:schemeClr val="tx1">
                    <a:lumMod val="85000"/>
                    <a:lumOff val="15000"/>
                  </a:schemeClr>
                </a:solidFill>
                <a:latin typeface="Calibri"/>
                <a:cs typeface="Calibri"/>
              </a:rPr>
              <a:t>Follows the structure of the ICG RFP:</a:t>
            </a:r>
          </a:p>
          <a:p>
            <a:pPr marL="349250" lvl="1" indent="0">
              <a:buNone/>
            </a:pPr>
            <a:r>
              <a:rPr lang="en-US" dirty="0" smtClean="0">
                <a:solidFill>
                  <a:schemeClr val="tx1">
                    <a:lumMod val="85000"/>
                    <a:lumOff val="15000"/>
                  </a:schemeClr>
                </a:solidFill>
                <a:latin typeface="Calibri"/>
                <a:cs typeface="Calibri"/>
              </a:rPr>
              <a:t>1.   Description </a:t>
            </a:r>
            <a:r>
              <a:rPr lang="en-US" dirty="0">
                <a:solidFill>
                  <a:schemeClr val="tx1">
                    <a:lumMod val="85000"/>
                    <a:lumOff val="15000"/>
                  </a:schemeClr>
                </a:solidFill>
                <a:latin typeface="Calibri"/>
                <a:cs typeface="Calibri"/>
              </a:rPr>
              <a:t>of Community’s Use of IANA Functions</a:t>
            </a:r>
          </a:p>
          <a:p>
            <a:pPr marL="349250" lvl="1" indent="0">
              <a:buNone/>
            </a:pPr>
            <a:r>
              <a:rPr lang="en-US" dirty="0" smtClean="0">
                <a:solidFill>
                  <a:schemeClr val="tx1">
                    <a:lumMod val="85000"/>
                    <a:lumOff val="15000"/>
                  </a:schemeClr>
                </a:solidFill>
                <a:latin typeface="Calibri"/>
                <a:cs typeface="Calibri"/>
              </a:rPr>
              <a:t>2a. Existing</a:t>
            </a:r>
            <a:r>
              <a:rPr lang="en-US" dirty="0">
                <a:solidFill>
                  <a:schemeClr val="tx1">
                    <a:lumMod val="85000"/>
                    <a:lumOff val="15000"/>
                  </a:schemeClr>
                </a:solidFill>
                <a:latin typeface="Calibri"/>
                <a:cs typeface="Calibri"/>
              </a:rPr>
              <a:t>, Pre-Transition Arrangements – Policy Sources</a:t>
            </a:r>
          </a:p>
          <a:p>
            <a:pPr marL="349250" lvl="1" indent="0">
              <a:buNone/>
            </a:pPr>
            <a:r>
              <a:rPr lang="en-US" dirty="0" smtClean="0">
                <a:solidFill>
                  <a:schemeClr val="tx1">
                    <a:lumMod val="85000"/>
                    <a:lumOff val="15000"/>
                  </a:schemeClr>
                </a:solidFill>
                <a:latin typeface="Calibri"/>
                <a:cs typeface="Calibri"/>
              </a:rPr>
              <a:t>2b. Existing</a:t>
            </a:r>
            <a:r>
              <a:rPr lang="en-US" dirty="0">
                <a:solidFill>
                  <a:schemeClr val="tx1">
                    <a:lumMod val="85000"/>
                    <a:lumOff val="15000"/>
                  </a:schemeClr>
                </a:solidFill>
                <a:latin typeface="Calibri"/>
                <a:cs typeface="Calibri"/>
              </a:rPr>
              <a:t>, Pre-Transition Arrangements – Oversight and Accountability</a:t>
            </a:r>
          </a:p>
          <a:p>
            <a:pPr marL="349250" lvl="1" indent="0">
              <a:buNone/>
            </a:pPr>
            <a:r>
              <a:rPr lang="en-US" dirty="0" smtClean="0">
                <a:solidFill>
                  <a:schemeClr val="tx1">
                    <a:lumMod val="85000"/>
                    <a:lumOff val="15000"/>
                  </a:schemeClr>
                </a:solidFill>
                <a:latin typeface="Calibri"/>
                <a:cs typeface="Calibri"/>
              </a:rPr>
              <a:t>3.   Proposed </a:t>
            </a:r>
            <a:r>
              <a:rPr lang="en-US" dirty="0">
                <a:solidFill>
                  <a:schemeClr val="tx1">
                    <a:lumMod val="85000"/>
                    <a:lumOff val="15000"/>
                  </a:schemeClr>
                </a:solidFill>
                <a:latin typeface="Calibri"/>
                <a:cs typeface="Calibri"/>
              </a:rPr>
              <a:t>Post-Transition Oversight and Accountability Arrangements</a:t>
            </a:r>
          </a:p>
          <a:p>
            <a:pPr marL="349250" lvl="1" indent="0">
              <a:buNone/>
            </a:pPr>
            <a:r>
              <a:rPr lang="en-US" dirty="0" smtClean="0">
                <a:solidFill>
                  <a:schemeClr val="tx1">
                    <a:lumMod val="85000"/>
                    <a:lumOff val="15000"/>
                  </a:schemeClr>
                </a:solidFill>
                <a:latin typeface="Calibri"/>
                <a:cs typeface="Calibri"/>
              </a:rPr>
              <a:t>4.   Transition </a:t>
            </a:r>
            <a:r>
              <a:rPr lang="en-US" dirty="0">
                <a:solidFill>
                  <a:schemeClr val="tx1">
                    <a:lumMod val="85000"/>
                    <a:lumOff val="15000"/>
                  </a:schemeClr>
                </a:solidFill>
                <a:latin typeface="Calibri"/>
                <a:cs typeface="Calibri"/>
              </a:rPr>
              <a:t>Implications</a:t>
            </a:r>
          </a:p>
          <a:p>
            <a:pPr marL="349250" lvl="1" indent="0">
              <a:buNone/>
            </a:pPr>
            <a:r>
              <a:rPr lang="en-US" dirty="0" smtClean="0">
                <a:solidFill>
                  <a:schemeClr val="tx1">
                    <a:lumMod val="85000"/>
                    <a:lumOff val="15000"/>
                  </a:schemeClr>
                </a:solidFill>
                <a:latin typeface="Calibri"/>
                <a:cs typeface="Calibri"/>
              </a:rPr>
              <a:t>5.   NTIA </a:t>
            </a:r>
            <a:r>
              <a:rPr lang="en-US" dirty="0">
                <a:solidFill>
                  <a:schemeClr val="tx1">
                    <a:lumMod val="85000"/>
                    <a:lumOff val="15000"/>
                  </a:schemeClr>
                </a:solidFill>
                <a:latin typeface="Calibri"/>
                <a:cs typeface="Calibri"/>
              </a:rPr>
              <a:t>Requirements</a:t>
            </a:r>
          </a:p>
          <a:p>
            <a:pPr marL="349250" lvl="1" indent="0">
              <a:buNone/>
            </a:pPr>
            <a:r>
              <a:rPr lang="en-US" dirty="0" smtClean="0">
                <a:solidFill>
                  <a:schemeClr val="tx1">
                    <a:lumMod val="85000"/>
                    <a:lumOff val="15000"/>
                  </a:schemeClr>
                </a:solidFill>
                <a:latin typeface="Calibri"/>
                <a:cs typeface="Calibri"/>
              </a:rPr>
              <a:t>6.   Community </a:t>
            </a:r>
            <a:r>
              <a:rPr lang="en-US" dirty="0">
                <a:solidFill>
                  <a:schemeClr val="tx1">
                    <a:lumMod val="85000"/>
                    <a:lumOff val="15000"/>
                  </a:schemeClr>
                </a:solidFill>
                <a:latin typeface="Calibri"/>
                <a:cs typeface="Calibri"/>
              </a:rPr>
              <a:t>Process</a:t>
            </a:r>
          </a:p>
          <a:p>
            <a:endParaRPr lang="en-US" dirty="0"/>
          </a:p>
        </p:txBody>
      </p:sp>
      <p:sp>
        <p:nvSpPr>
          <p:cNvPr id="6" name="Slide Number Placeholder 5"/>
          <p:cNvSpPr>
            <a:spLocks noGrp="1"/>
          </p:cNvSpPr>
          <p:nvPr>
            <p:ph type="sldNum" sz="quarter" idx="12"/>
          </p:nvPr>
        </p:nvSpPr>
        <p:spPr/>
        <p:txBody>
          <a:bodyPr/>
          <a:lstStyle/>
          <a:p>
            <a:fld id="{9F2F5E10-5301-4EE6-90D2-A6C4A3F62BED}" type="slidenum">
              <a:rPr lang="en-US" smtClean="0">
                <a:latin typeface="Calibri"/>
                <a:cs typeface="Calibri"/>
              </a:rPr>
              <a:t>12</a:t>
            </a:fld>
            <a:endParaRPr lang="en-US" dirty="0">
              <a:latin typeface="Calibri"/>
              <a:cs typeface="Calibri"/>
            </a:endParaRPr>
          </a:p>
        </p:txBody>
      </p:sp>
    </p:spTree>
    <p:extLst>
      <p:ext uri="{BB962C8B-B14F-4D97-AF65-F5344CB8AC3E}">
        <p14:creationId xmlns:p14="http://schemas.microsoft.com/office/powerpoint/2010/main" val="138566993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a:cs typeface="Calibri"/>
              </a:rPr>
              <a:t>In Brief</a:t>
            </a:r>
            <a:endParaRPr lang="en-US" dirty="0">
              <a:latin typeface="Calibri"/>
              <a:cs typeface="Calibri"/>
            </a:endParaRPr>
          </a:p>
        </p:txBody>
      </p:sp>
      <p:sp>
        <p:nvSpPr>
          <p:cNvPr id="3" name="Content Placeholder 2"/>
          <p:cNvSpPr>
            <a:spLocks noGrp="1"/>
          </p:cNvSpPr>
          <p:nvPr>
            <p:ph idx="1"/>
          </p:nvPr>
        </p:nvSpPr>
        <p:spPr>
          <a:xfrm>
            <a:off x="739775" y="2618808"/>
            <a:ext cx="7662864" cy="3757986"/>
          </a:xfrm>
        </p:spPr>
        <p:txBody>
          <a:bodyPr>
            <a:normAutofit fontScale="92500" lnSpcReduction="20000"/>
          </a:bodyPr>
          <a:lstStyle/>
          <a:p>
            <a:r>
              <a:rPr lang="en-CA" dirty="0">
                <a:solidFill>
                  <a:schemeClr val="tx1">
                    <a:lumMod val="85000"/>
                    <a:lumOff val="15000"/>
                  </a:schemeClr>
                </a:solidFill>
                <a:latin typeface="Calibri"/>
                <a:cs typeface="Calibri"/>
              </a:rPr>
              <a:t>Final drafts of sections 1, 2A and 2B </a:t>
            </a:r>
            <a:r>
              <a:rPr lang="en-CA" dirty="0" smtClean="0">
                <a:solidFill>
                  <a:schemeClr val="tx1">
                    <a:lumMod val="85000"/>
                    <a:lumOff val="15000"/>
                  </a:schemeClr>
                </a:solidFill>
                <a:latin typeface="Calibri"/>
                <a:cs typeface="Calibri"/>
              </a:rPr>
              <a:t>describe </a:t>
            </a:r>
            <a:r>
              <a:rPr lang="en-CA" dirty="0">
                <a:solidFill>
                  <a:schemeClr val="tx1">
                    <a:lumMod val="85000"/>
                    <a:lumOff val="15000"/>
                  </a:schemeClr>
                </a:solidFill>
                <a:latin typeface="Calibri"/>
                <a:cs typeface="Calibri"/>
              </a:rPr>
              <a:t>the current </a:t>
            </a:r>
            <a:r>
              <a:rPr lang="en-CA" dirty="0" smtClean="0">
                <a:solidFill>
                  <a:schemeClr val="tx1">
                    <a:lumMod val="85000"/>
                    <a:lumOff val="15000"/>
                  </a:schemeClr>
                </a:solidFill>
                <a:latin typeface="Calibri"/>
                <a:cs typeface="Calibri"/>
              </a:rPr>
              <a:t>situation</a:t>
            </a:r>
          </a:p>
          <a:p>
            <a:r>
              <a:rPr lang="en-CA" dirty="0" smtClean="0">
                <a:solidFill>
                  <a:schemeClr val="tx1">
                    <a:lumMod val="85000"/>
                    <a:lumOff val="15000"/>
                  </a:schemeClr>
                </a:solidFill>
                <a:latin typeface="Calibri"/>
                <a:cs typeface="Calibri"/>
              </a:rPr>
              <a:t>Section 3:</a:t>
            </a:r>
          </a:p>
          <a:p>
            <a:pPr lvl="1"/>
            <a:r>
              <a:rPr lang="en-CA" dirty="0" smtClean="0">
                <a:solidFill>
                  <a:schemeClr val="tx1">
                    <a:lumMod val="85000"/>
                    <a:lumOff val="15000"/>
                  </a:schemeClr>
                </a:solidFill>
                <a:latin typeface="Calibri"/>
                <a:cs typeface="Calibri"/>
              </a:rPr>
              <a:t>Heart </a:t>
            </a:r>
            <a:r>
              <a:rPr lang="en-CA" dirty="0">
                <a:solidFill>
                  <a:schemeClr val="tx1">
                    <a:lumMod val="85000"/>
                    <a:lumOff val="15000"/>
                  </a:schemeClr>
                </a:solidFill>
                <a:latin typeface="Calibri"/>
                <a:cs typeface="Calibri"/>
              </a:rPr>
              <a:t>of the transition </a:t>
            </a:r>
            <a:r>
              <a:rPr lang="en-CA" dirty="0" smtClean="0">
                <a:solidFill>
                  <a:schemeClr val="tx1">
                    <a:lumMod val="85000"/>
                    <a:lumOff val="15000"/>
                  </a:schemeClr>
                </a:solidFill>
                <a:latin typeface="Calibri"/>
                <a:cs typeface="Calibri"/>
              </a:rPr>
              <a:t>proposal</a:t>
            </a:r>
          </a:p>
          <a:p>
            <a:pPr lvl="1"/>
            <a:r>
              <a:rPr lang="en-CA" dirty="0" smtClean="0">
                <a:solidFill>
                  <a:schemeClr val="tx1">
                    <a:lumMod val="85000"/>
                    <a:lumOff val="15000"/>
                  </a:schemeClr>
                </a:solidFill>
                <a:latin typeface="Calibri"/>
                <a:cs typeface="Calibri"/>
              </a:rPr>
              <a:t>Still </a:t>
            </a:r>
            <a:r>
              <a:rPr lang="en-CA" dirty="0">
                <a:solidFill>
                  <a:schemeClr val="tx1">
                    <a:lumMod val="85000"/>
                    <a:lumOff val="15000"/>
                  </a:schemeClr>
                </a:solidFill>
                <a:latin typeface="Calibri"/>
                <a:cs typeface="Calibri"/>
              </a:rPr>
              <a:t>a work in progress as not all details have been ironed out as of the publication of this </a:t>
            </a:r>
            <a:r>
              <a:rPr lang="en-CA" dirty="0" smtClean="0">
                <a:solidFill>
                  <a:schemeClr val="tx1">
                    <a:lumMod val="85000"/>
                    <a:lumOff val="15000"/>
                  </a:schemeClr>
                </a:solidFill>
                <a:latin typeface="Calibri"/>
                <a:cs typeface="Calibri"/>
              </a:rPr>
              <a:t>consultation</a:t>
            </a:r>
          </a:p>
          <a:p>
            <a:pPr lvl="1"/>
            <a:r>
              <a:rPr lang="en-CA" dirty="0" smtClean="0">
                <a:solidFill>
                  <a:schemeClr val="tx1">
                    <a:lumMod val="85000"/>
                    <a:lumOff val="15000"/>
                  </a:schemeClr>
                </a:solidFill>
                <a:latin typeface="Calibri"/>
                <a:cs typeface="Calibri"/>
              </a:rPr>
              <a:t>Although </a:t>
            </a:r>
            <a:r>
              <a:rPr lang="en-CA" dirty="0">
                <a:solidFill>
                  <a:schemeClr val="tx1">
                    <a:lumMod val="85000"/>
                    <a:lumOff val="15000"/>
                  </a:schemeClr>
                </a:solidFill>
                <a:latin typeface="Calibri"/>
                <a:cs typeface="Calibri"/>
              </a:rPr>
              <a:t>lacking some details, the information provided in this section should be sufficiently detailed to allow the communities to comment on all key </a:t>
            </a:r>
            <a:r>
              <a:rPr lang="en-CA" dirty="0" smtClean="0">
                <a:solidFill>
                  <a:schemeClr val="tx1">
                    <a:lumMod val="85000"/>
                    <a:lumOff val="15000"/>
                  </a:schemeClr>
                </a:solidFill>
                <a:latin typeface="Calibri"/>
                <a:cs typeface="Calibri"/>
              </a:rPr>
              <a:t>components</a:t>
            </a:r>
          </a:p>
          <a:p>
            <a:pPr lvl="1"/>
            <a:r>
              <a:rPr lang="en-CA" dirty="0" smtClean="0">
                <a:solidFill>
                  <a:schemeClr val="tx1">
                    <a:lumMod val="85000"/>
                    <a:lumOff val="15000"/>
                  </a:schemeClr>
                </a:solidFill>
                <a:latin typeface="Calibri"/>
                <a:cs typeface="Calibri"/>
              </a:rPr>
              <a:t>Specific questions have been highlighted as needing further discussion and input</a:t>
            </a:r>
            <a:endParaRPr lang="en-US" dirty="0">
              <a:solidFill>
                <a:schemeClr val="tx1">
                  <a:lumMod val="85000"/>
                  <a:lumOff val="15000"/>
                </a:schemeClr>
              </a:solidFill>
              <a:latin typeface="Calibri"/>
              <a:cs typeface="Calibri"/>
            </a:endParaRPr>
          </a:p>
          <a:p>
            <a:r>
              <a:rPr lang="en-CA" dirty="0" smtClean="0">
                <a:solidFill>
                  <a:schemeClr val="tx1">
                    <a:lumMod val="85000"/>
                    <a:lumOff val="15000"/>
                  </a:schemeClr>
                </a:solidFill>
                <a:latin typeface="Calibri"/>
                <a:cs typeface="Calibri"/>
              </a:rPr>
              <a:t>Sections </a:t>
            </a:r>
            <a:r>
              <a:rPr lang="en-CA" dirty="0">
                <a:solidFill>
                  <a:schemeClr val="tx1">
                    <a:lumMod val="85000"/>
                    <a:lumOff val="15000"/>
                  </a:schemeClr>
                </a:solidFill>
                <a:latin typeface="Calibri"/>
                <a:cs typeface="Calibri"/>
              </a:rPr>
              <a:t>4, 5 and 6 are currently in development and are directly dependent on the final choices that will be made for section </a:t>
            </a:r>
            <a:r>
              <a:rPr lang="en-CA" dirty="0" smtClean="0">
                <a:solidFill>
                  <a:schemeClr val="tx1">
                    <a:lumMod val="85000"/>
                    <a:lumOff val="15000"/>
                  </a:schemeClr>
                </a:solidFill>
                <a:latin typeface="Calibri"/>
                <a:cs typeface="Calibri"/>
              </a:rPr>
              <a:t>3</a:t>
            </a:r>
            <a:endParaRPr lang="en-US" dirty="0">
              <a:solidFill>
                <a:schemeClr val="tx1">
                  <a:lumMod val="85000"/>
                  <a:lumOff val="15000"/>
                </a:schemeClr>
              </a:solidFill>
              <a:latin typeface="Calibri"/>
              <a:cs typeface="Calibri"/>
            </a:endParaRPr>
          </a:p>
          <a:p>
            <a:endParaRPr lang="en-US" dirty="0">
              <a:solidFill>
                <a:srgbClr val="000000"/>
              </a:solidFill>
            </a:endParaRPr>
          </a:p>
        </p:txBody>
      </p:sp>
      <p:sp>
        <p:nvSpPr>
          <p:cNvPr id="4" name="Slide Number Placeholder 3"/>
          <p:cNvSpPr>
            <a:spLocks noGrp="1"/>
          </p:cNvSpPr>
          <p:nvPr>
            <p:ph type="sldNum" sz="quarter" idx="12"/>
          </p:nvPr>
        </p:nvSpPr>
        <p:spPr/>
        <p:txBody>
          <a:bodyPr/>
          <a:lstStyle/>
          <a:p>
            <a:fld id="{9F2F5E10-5301-4EE6-90D2-A6C4A3F62BED}" type="slidenum">
              <a:rPr lang="en-US" smtClean="0">
                <a:latin typeface="Calibri"/>
                <a:cs typeface="Calibri"/>
              </a:rPr>
              <a:t>13</a:t>
            </a:fld>
            <a:endParaRPr lang="en-US" dirty="0">
              <a:latin typeface="Calibri"/>
              <a:cs typeface="Calibri"/>
            </a:endParaRPr>
          </a:p>
        </p:txBody>
      </p:sp>
    </p:spTree>
    <p:extLst>
      <p:ext uri="{BB962C8B-B14F-4D97-AF65-F5344CB8AC3E}">
        <p14:creationId xmlns:p14="http://schemas.microsoft.com/office/powerpoint/2010/main" val="73938250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a:cs typeface="Calibri"/>
              </a:rPr>
              <a:t>Section 3 – General Principles</a:t>
            </a:r>
            <a:endParaRPr lang="en-US" dirty="0">
              <a:latin typeface="Calibri"/>
              <a:cs typeface="Calibri"/>
            </a:endParaRPr>
          </a:p>
        </p:txBody>
      </p:sp>
      <p:sp>
        <p:nvSpPr>
          <p:cNvPr id="3" name="Content Placeholder 2"/>
          <p:cNvSpPr>
            <a:spLocks noGrp="1"/>
          </p:cNvSpPr>
          <p:nvPr>
            <p:ph idx="1"/>
          </p:nvPr>
        </p:nvSpPr>
        <p:spPr>
          <a:xfrm>
            <a:off x="457200" y="2500960"/>
            <a:ext cx="8229600" cy="4031009"/>
          </a:xfrm>
        </p:spPr>
        <p:txBody>
          <a:bodyPr>
            <a:normAutofit fontScale="62500" lnSpcReduction="20000"/>
          </a:bodyPr>
          <a:lstStyle/>
          <a:p>
            <a:r>
              <a:rPr lang="en-US" sz="2900" dirty="0" smtClean="0">
                <a:solidFill>
                  <a:schemeClr val="tx1">
                    <a:lumMod val="85000"/>
                    <a:lumOff val="15000"/>
                  </a:schemeClr>
                </a:solidFill>
                <a:latin typeface="Calibri"/>
                <a:cs typeface="Calibri"/>
              </a:rPr>
              <a:t>The </a:t>
            </a:r>
            <a:r>
              <a:rPr lang="en-US" sz="2900" dirty="0">
                <a:solidFill>
                  <a:schemeClr val="tx1">
                    <a:lumMod val="85000"/>
                    <a:lumOff val="15000"/>
                  </a:schemeClr>
                </a:solidFill>
                <a:latin typeface="Calibri"/>
                <a:cs typeface="Calibri"/>
              </a:rPr>
              <a:t>current operational performance of the IANA Naming Functions is generally satisfactory </a:t>
            </a:r>
          </a:p>
          <a:p>
            <a:pPr lvl="0"/>
            <a:r>
              <a:rPr lang="en-US" sz="2900" dirty="0" smtClean="0">
                <a:solidFill>
                  <a:schemeClr val="tx1">
                    <a:lumMod val="85000"/>
                    <a:lumOff val="15000"/>
                  </a:schemeClr>
                </a:solidFill>
                <a:latin typeface="Calibri"/>
                <a:cs typeface="Calibri"/>
              </a:rPr>
              <a:t>The CWG does not believe there is a reason to transition the IANA Naming Functions outside of ICANN, but new arrangements post transition should provide the possibility of replacing ICANN as the IANA Functions operator, including by RFP or other tender process</a:t>
            </a:r>
            <a:endParaRPr lang="en-US" sz="2900" dirty="0">
              <a:solidFill>
                <a:schemeClr val="tx1">
                  <a:lumMod val="85000"/>
                  <a:lumOff val="15000"/>
                </a:schemeClr>
              </a:solidFill>
              <a:latin typeface="Calibri"/>
              <a:cs typeface="Calibri"/>
            </a:endParaRPr>
          </a:p>
          <a:p>
            <a:pPr lvl="0"/>
            <a:r>
              <a:rPr lang="en-CA" sz="2900" dirty="0">
                <a:solidFill>
                  <a:schemeClr val="tx1">
                    <a:lumMod val="85000"/>
                    <a:lumOff val="15000"/>
                  </a:schemeClr>
                </a:solidFill>
                <a:latin typeface="Calibri"/>
                <a:cs typeface="Calibri"/>
              </a:rPr>
              <a:t>The proposed replacement solution should not seek to recreate another ICANN like structure with associated costs and </a:t>
            </a:r>
            <a:r>
              <a:rPr lang="en-CA" sz="2900" dirty="0" smtClean="0">
                <a:solidFill>
                  <a:schemeClr val="tx1">
                    <a:lumMod val="85000"/>
                    <a:lumOff val="15000"/>
                  </a:schemeClr>
                </a:solidFill>
                <a:latin typeface="Calibri"/>
                <a:cs typeface="Calibri"/>
              </a:rPr>
              <a:t>complexities</a:t>
            </a:r>
          </a:p>
          <a:p>
            <a:pPr lvl="0"/>
            <a:r>
              <a:rPr lang="en-US" sz="2900" dirty="0" smtClean="0">
                <a:solidFill>
                  <a:schemeClr val="tx1">
                    <a:lumMod val="85000"/>
                    <a:lumOff val="15000"/>
                  </a:schemeClr>
                </a:solidFill>
                <a:latin typeface="Calibri"/>
                <a:cs typeface="Calibri"/>
              </a:rPr>
              <a:t>The proposal should not seek to replace the role of the ICANN </a:t>
            </a:r>
            <a:r>
              <a:rPr lang="en-US" sz="2900" dirty="0" err="1" smtClean="0">
                <a:solidFill>
                  <a:schemeClr val="tx1">
                    <a:lumMod val="85000"/>
                    <a:lumOff val="15000"/>
                  </a:schemeClr>
                </a:solidFill>
                <a:latin typeface="Calibri"/>
                <a:cs typeface="Calibri"/>
              </a:rPr>
              <a:t>multistakeholder</a:t>
            </a:r>
            <a:r>
              <a:rPr lang="en-US" sz="2900" dirty="0" smtClean="0">
                <a:solidFill>
                  <a:schemeClr val="tx1">
                    <a:lumMod val="85000"/>
                    <a:lumOff val="15000"/>
                  </a:schemeClr>
                </a:solidFill>
                <a:latin typeface="Calibri"/>
                <a:cs typeface="Calibri"/>
              </a:rPr>
              <a:t> community with the respect to policy development nor to affect existing TLDs or how they are currently applied by the IANA Functions Operator</a:t>
            </a:r>
            <a:endParaRPr lang="en-US" sz="2900" dirty="0">
              <a:solidFill>
                <a:schemeClr val="tx1">
                  <a:lumMod val="85000"/>
                  <a:lumOff val="15000"/>
                </a:schemeClr>
              </a:solidFill>
              <a:latin typeface="Calibri"/>
              <a:cs typeface="Calibri"/>
            </a:endParaRPr>
          </a:p>
          <a:p>
            <a:pPr lvl="0"/>
            <a:r>
              <a:rPr lang="en-CA" sz="2900" dirty="0" smtClean="0">
                <a:solidFill>
                  <a:schemeClr val="tx1">
                    <a:lumMod val="85000"/>
                    <a:lumOff val="15000"/>
                  </a:schemeClr>
                </a:solidFill>
                <a:latin typeface="Calibri"/>
                <a:cs typeface="Calibri"/>
              </a:rPr>
              <a:t>The existing </a:t>
            </a:r>
            <a:r>
              <a:rPr lang="en-CA" sz="2900" dirty="0">
                <a:solidFill>
                  <a:schemeClr val="tx1">
                    <a:lumMod val="85000"/>
                    <a:lumOff val="15000"/>
                  </a:schemeClr>
                </a:solidFill>
                <a:latin typeface="Calibri"/>
                <a:cs typeface="Calibri"/>
              </a:rPr>
              <a:t>separation between ICANN as a policy body and ICANN as the IANA Functions Operator needs to be reinforced and </a:t>
            </a:r>
            <a:r>
              <a:rPr lang="en-CA" sz="2900" dirty="0" smtClean="0">
                <a:solidFill>
                  <a:schemeClr val="tx1">
                    <a:lumMod val="85000"/>
                    <a:lumOff val="15000"/>
                  </a:schemeClr>
                </a:solidFill>
                <a:latin typeface="Calibri"/>
                <a:cs typeface="Calibri"/>
              </a:rPr>
              <a:t>strengthened</a:t>
            </a:r>
            <a:endParaRPr lang="en-US" sz="2900" dirty="0">
              <a:solidFill>
                <a:schemeClr val="tx1">
                  <a:lumMod val="85000"/>
                  <a:lumOff val="15000"/>
                </a:schemeClr>
              </a:solidFill>
              <a:latin typeface="Calibri"/>
              <a:cs typeface="Calibri"/>
            </a:endParaRPr>
          </a:p>
          <a:p>
            <a:endParaRPr lang="en-US" dirty="0">
              <a:solidFill>
                <a:srgbClr val="000000"/>
              </a:solidFill>
            </a:endParaRPr>
          </a:p>
        </p:txBody>
      </p:sp>
      <p:sp>
        <p:nvSpPr>
          <p:cNvPr id="4" name="Slide Number Placeholder 3"/>
          <p:cNvSpPr>
            <a:spLocks noGrp="1"/>
          </p:cNvSpPr>
          <p:nvPr>
            <p:ph type="sldNum" sz="quarter" idx="12"/>
          </p:nvPr>
        </p:nvSpPr>
        <p:spPr/>
        <p:txBody>
          <a:bodyPr/>
          <a:lstStyle/>
          <a:p>
            <a:fld id="{9F2F5E10-5301-4EE6-90D2-A6C4A3F62BED}" type="slidenum">
              <a:rPr lang="en-US" smtClean="0"/>
              <a:t>14</a:t>
            </a:fld>
            <a:endParaRPr lang="en-US"/>
          </a:p>
        </p:txBody>
      </p:sp>
    </p:spTree>
    <p:extLst>
      <p:ext uri="{BB962C8B-B14F-4D97-AF65-F5344CB8AC3E}">
        <p14:creationId xmlns:p14="http://schemas.microsoft.com/office/powerpoint/2010/main" val="251132317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a:cs typeface="Calibri"/>
              </a:rPr>
              <a:t>Link with Accountability CCWG</a:t>
            </a:r>
            <a:endParaRPr lang="en-US" dirty="0">
              <a:latin typeface="Calibri"/>
              <a:cs typeface="Calibri"/>
            </a:endParaRPr>
          </a:p>
        </p:txBody>
      </p:sp>
      <p:sp>
        <p:nvSpPr>
          <p:cNvPr id="3" name="Content Placeholder 2"/>
          <p:cNvSpPr>
            <a:spLocks noGrp="1"/>
          </p:cNvSpPr>
          <p:nvPr>
            <p:ph idx="1"/>
          </p:nvPr>
        </p:nvSpPr>
        <p:spPr/>
        <p:txBody>
          <a:bodyPr>
            <a:normAutofit fontScale="92500" lnSpcReduction="20000"/>
          </a:bodyPr>
          <a:lstStyle/>
          <a:p>
            <a:pPr marL="0" lvl="0" indent="0">
              <a:buNone/>
            </a:pPr>
            <a:r>
              <a:rPr lang="en-CA" dirty="0">
                <a:solidFill>
                  <a:schemeClr val="tx1">
                    <a:lumMod val="85000"/>
                    <a:lumOff val="15000"/>
                  </a:schemeClr>
                </a:solidFill>
                <a:latin typeface="Calibri"/>
                <a:cs typeface="Calibri"/>
              </a:rPr>
              <a:t>I</a:t>
            </a:r>
            <a:r>
              <a:rPr lang="en-CA" dirty="0" smtClean="0">
                <a:solidFill>
                  <a:schemeClr val="tx1">
                    <a:lumMod val="85000"/>
                    <a:lumOff val="15000"/>
                  </a:schemeClr>
                </a:solidFill>
                <a:latin typeface="Calibri"/>
                <a:cs typeface="Calibri"/>
              </a:rPr>
              <a:t>t </a:t>
            </a:r>
            <a:r>
              <a:rPr lang="en-CA" dirty="0">
                <a:solidFill>
                  <a:schemeClr val="tx1">
                    <a:lumMod val="85000"/>
                    <a:lumOff val="15000"/>
                  </a:schemeClr>
                </a:solidFill>
                <a:latin typeface="Calibri"/>
                <a:cs typeface="Calibri"/>
              </a:rPr>
              <a:t>is generally agreed that the transition must not take place until:</a:t>
            </a:r>
            <a:r>
              <a:rPr lang="en-US" dirty="0">
                <a:solidFill>
                  <a:schemeClr val="tx1">
                    <a:lumMod val="85000"/>
                    <a:lumOff val="15000"/>
                  </a:schemeClr>
                </a:solidFill>
                <a:latin typeface="Calibri"/>
                <a:cs typeface="Calibri"/>
              </a:rPr>
              <a:t> </a:t>
            </a:r>
            <a:endParaRPr lang="en-CA" dirty="0" smtClean="0">
              <a:solidFill>
                <a:schemeClr val="tx1">
                  <a:lumMod val="85000"/>
                  <a:lumOff val="15000"/>
                </a:schemeClr>
              </a:solidFill>
              <a:latin typeface="Calibri"/>
              <a:cs typeface="Calibri"/>
            </a:endParaRPr>
          </a:p>
          <a:p>
            <a:pPr lvl="0"/>
            <a:r>
              <a:rPr lang="en-CA" dirty="0" smtClean="0">
                <a:solidFill>
                  <a:schemeClr val="tx1">
                    <a:lumMod val="85000"/>
                    <a:lumOff val="15000"/>
                  </a:schemeClr>
                </a:solidFill>
                <a:latin typeface="Calibri"/>
                <a:cs typeface="Calibri"/>
              </a:rPr>
              <a:t>The </a:t>
            </a:r>
            <a:r>
              <a:rPr lang="en-CA" dirty="0">
                <a:solidFill>
                  <a:schemeClr val="tx1">
                    <a:lumMod val="85000"/>
                    <a:lumOff val="15000"/>
                  </a:schemeClr>
                </a:solidFill>
                <a:latin typeface="Calibri"/>
                <a:cs typeface="Calibri"/>
              </a:rPr>
              <a:t>requisite accountability mechanisms have been identified by the CWG on Enhancing ICANN Accountability (“Accountability CCWG”</a:t>
            </a:r>
            <a:r>
              <a:rPr lang="en-CA" dirty="0" smtClean="0">
                <a:solidFill>
                  <a:schemeClr val="tx1">
                    <a:lumMod val="85000"/>
                    <a:lumOff val="15000"/>
                  </a:schemeClr>
                </a:solidFill>
                <a:latin typeface="Calibri"/>
                <a:cs typeface="Calibri"/>
              </a:rPr>
              <a:t>);</a:t>
            </a:r>
            <a:endParaRPr lang="en-US" dirty="0">
              <a:solidFill>
                <a:schemeClr val="tx1">
                  <a:lumMod val="85000"/>
                  <a:lumOff val="15000"/>
                </a:schemeClr>
              </a:solidFill>
              <a:latin typeface="Calibri"/>
              <a:cs typeface="Calibri"/>
            </a:endParaRPr>
          </a:p>
          <a:p>
            <a:pPr lvl="0"/>
            <a:r>
              <a:rPr lang="en-CA" dirty="0" smtClean="0">
                <a:solidFill>
                  <a:schemeClr val="tx1">
                    <a:lumMod val="85000"/>
                    <a:lumOff val="15000"/>
                  </a:schemeClr>
                </a:solidFill>
                <a:latin typeface="Calibri"/>
                <a:cs typeface="Calibri"/>
              </a:rPr>
              <a:t>Accountability mechanisms and other improvements </a:t>
            </a:r>
            <a:r>
              <a:rPr lang="en-CA" dirty="0">
                <a:solidFill>
                  <a:schemeClr val="tx1">
                    <a:lumMod val="85000"/>
                    <a:lumOff val="15000"/>
                  </a:schemeClr>
                </a:solidFill>
                <a:latin typeface="Calibri"/>
                <a:cs typeface="Calibri"/>
              </a:rPr>
              <a:t>that the community determines are necessary pre-transition have been put in </a:t>
            </a:r>
            <a:r>
              <a:rPr lang="en-CA" dirty="0" smtClean="0">
                <a:solidFill>
                  <a:schemeClr val="tx1">
                    <a:lumMod val="85000"/>
                    <a:lumOff val="15000"/>
                  </a:schemeClr>
                </a:solidFill>
                <a:latin typeface="Calibri"/>
                <a:cs typeface="Calibri"/>
              </a:rPr>
              <a:t>place, and;</a:t>
            </a:r>
            <a:endParaRPr lang="en-US" dirty="0">
              <a:solidFill>
                <a:schemeClr val="tx1">
                  <a:lumMod val="85000"/>
                  <a:lumOff val="15000"/>
                </a:schemeClr>
              </a:solidFill>
              <a:latin typeface="Calibri"/>
              <a:cs typeface="Calibri"/>
            </a:endParaRPr>
          </a:p>
          <a:p>
            <a:pPr lvl="0"/>
            <a:r>
              <a:rPr lang="en-CA" dirty="0">
                <a:solidFill>
                  <a:schemeClr val="tx1">
                    <a:lumMod val="85000"/>
                    <a:lumOff val="15000"/>
                  </a:schemeClr>
                </a:solidFill>
                <a:latin typeface="Calibri"/>
                <a:cs typeface="Calibri"/>
              </a:rPr>
              <a:t>Agreements and other </a:t>
            </a:r>
            <a:r>
              <a:rPr lang="en-CA" dirty="0" smtClean="0">
                <a:solidFill>
                  <a:schemeClr val="tx1">
                    <a:lumMod val="85000"/>
                    <a:lumOff val="15000"/>
                  </a:schemeClr>
                </a:solidFill>
                <a:latin typeface="Calibri"/>
                <a:cs typeface="Calibri"/>
              </a:rPr>
              <a:t>guarantees </a:t>
            </a:r>
            <a:r>
              <a:rPr lang="en-CA" dirty="0">
                <a:solidFill>
                  <a:schemeClr val="tx1">
                    <a:lumMod val="85000"/>
                    <a:lumOff val="15000"/>
                  </a:schemeClr>
                </a:solidFill>
                <a:latin typeface="Calibri"/>
                <a:cs typeface="Calibri"/>
              </a:rPr>
              <a:t>are in place to ensure timely implementation of mechanisms that the Accountability CCWG decides may be implemented  </a:t>
            </a:r>
            <a:r>
              <a:rPr lang="en-CA" dirty="0" smtClean="0">
                <a:solidFill>
                  <a:schemeClr val="tx1">
                    <a:lumMod val="85000"/>
                    <a:lumOff val="15000"/>
                  </a:schemeClr>
                </a:solidFill>
                <a:latin typeface="Calibri"/>
                <a:cs typeface="Calibri"/>
              </a:rPr>
              <a:t>post-transition</a:t>
            </a:r>
            <a:endParaRPr lang="en-US" dirty="0">
              <a:solidFill>
                <a:schemeClr val="tx1">
                  <a:lumMod val="85000"/>
                  <a:lumOff val="15000"/>
                </a:schemeClr>
              </a:solidFill>
              <a:latin typeface="Calibri"/>
              <a:cs typeface="Calibri"/>
            </a:endParaRPr>
          </a:p>
          <a:p>
            <a:endParaRPr lang="en-US" dirty="0">
              <a:solidFill>
                <a:srgbClr val="000000"/>
              </a:solidFill>
              <a:latin typeface="Calibri"/>
              <a:cs typeface="Calibri"/>
            </a:endParaRPr>
          </a:p>
        </p:txBody>
      </p:sp>
      <p:sp>
        <p:nvSpPr>
          <p:cNvPr id="4" name="Slide Number Placeholder 3"/>
          <p:cNvSpPr>
            <a:spLocks noGrp="1"/>
          </p:cNvSpPr>
          <p:nvPr>
            <p:ph type="sldNum" sz="quarter" idx="12"/>
          </p:nvPr>
        </p:nvSpPr>
        <p:spPr/>
        <p:txBody>
          <a:bodyPr/>
          <a:lstStyle/>
          <a:p>
            <a:fld id="{9F2F5E10-5301-4EE6-90D2-A6C4A3F62BED}" type="slidenum">
              <a:rPr lang="en-US" smtClean="0">
                <a:latin typeface="Calibri"/>
                <a:cs typeface="Calibri"/>
              </a:rPr>
              <a:t>15</a:t>
            </a:fld>
            <a:endParaRPr lang="en-US" dirty="0">
              <a:latin typeface="Calibri"/>
              <a:cs typeface="Calibri"/>
            </a:endParaRPr>
          </a:p>
        </p:txBody>
      </p:sp>
    </p:spTree>
    <p:extLst>
      <p:ext uri="{BB962C8B-B14F-4D97-AF65-F5344CB8AC3E}">
        <p14:creationId xmlns:p14="http://schemas.microsoft.com/office/powerpoint/2010/main" val="373682517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a:cs typeface="Calibri"/>
              </a:rPr>
              <a:t>4 new Entities</a:t>
            </a:r>
            <a:endParaRPr lang="en-US" dirty="0">
              <a:latin typeface="Calibri"/>
              <a:cs typeface="Calibri"/>
            </a:endParaRPr>
          </a:p>
        </p:txBody>
      </p:sp>
      <p:sp>
        <p:nvSpPr>
          <p:cNvPr id="3" name="Content Placeholder 2"/>
          <p:cNvSpPr>
            <a:spLocks noGrp="1"/>
          </p:cNvSpPr>
          <p:nvPr>
            <p:ph idx="1"/>
          </p:nvPr>
        </p:nvSpPr>
        <p:spPr>
          <a:xfrm>
            <a:off x="648124" y="2639154"/>
            <a:ext cx="8163636" cy="3894769"/>
          </a:xfrm>
        </p:spPr>
        <p:txBody>
          <a:bodyPr>
            <a:normAutofit fontScale="92500" lnSpcReduction="10000"/>
          </a:bodyPr>
          <a:lstStyle/>
          <a:p>
            <a:r>
              <a:rPr lang="en-US" b="1" dirty="0" smtClean="0">
                <a:solidFill>
                  <a:schemeClr val="tx1">
                    <a:lumMod val="85000"/>
                    <a:lumOff val="15000"/>
                  </a:schemeClr>
                </a:solidFill>
                <a:latin typeface="Calibri"/>
                <a:cs typeface="Calibri"/>
              </a:rPr>
              <a:t>Contract Co.</a:t>
            </a:r>
            <a:r>
              <a:rPr lang="en-US" dirty="0" smtClean="0">
                <a:solidFill>
                  <a:schemeClr val="tx1">
                    <a:lumMod val="85000"/>
                    <a:lumOff val="15000"/>
                  </a:schemeClr>
                </a:solidFill>
                <a:latin typeface="Calibri"/>
                <a:cs typeface="Calibri"/>
              </a:rPr>
              <a:t> - </a:t>
            </a:r>
            <a:r>
              <a:rPr lang="en-CA" dirty="0">
                <a:solidFill>
                  <a:schemeClr val="tx1">
                    <a:lumMod val="85000"/>
                    <a:lumOff val="15000"/>
                  </a:schemeClr>
                </a:solidFill>
                <a:latin typeface="Calibri"/>
                <a:cs typeface="Calibri"/>
              </a:rPr>
              <a:t>p</a:t>
            </a:r>
            <a:r>
              <a:rPr lang="en-CA" dirty="0" smtClean="0">
                <a:solidFill>
                  <a:schemeClr val="tx1">
                    <a:lumMod val="85000"/>
                    <a:lumOff val="15000"/>
                  </a:schemeClr>
                </a:solidFill>
                <a:latin typeface="Calibri"/>
                <a:cs typeface="Calibri"/>
              </a:rPr>
              <a:t>rimary </a:t>
            </a:r>
            <a:r>
              <a:rPr lang="en-CA" dirty="0">
                <a:solidFill>
                  <a:schemeClr val="tx1">
                    <a:lumMod val="85000"/>
                    <a:lumOff val="15000"/>
                  </a:schemeClr>
                </a:solidFill>
                <a:latin typeface="Calibri"/>
                <a:cs typeface="Calibri"/>
              </a:rPr>
              <a:t>function is to be signatory to the contract with the IANA Functions </a:t>
            </a:r>
            <a:r>
              <a:rPr lang="en-CA" dirty="0" smtClean="0">
                <a:solidFill>
                  <a:schemeClr val="tx1">
                    <a:lumMod val="85000"/>
                    <a:lumOff val="15000"/>
                  </a:schemeClr>
                </a:solidFill>
                <a:latin typeface="Calibri"/>
                <a:cs typeface="Calibri"/>
              </a:rPr>
              <a:t>Operator</a:t>
            </a:r>
          </a:p>
          <a:p>
            <a:r>
              <a:rPr lang="en-CA" b="1" dirty="0" err="1">
                <a:solidFill>
                  <a:schemeClr val="tx1">
                    <a:lumMod val="85000"/>
                    <a:lumOff val="15000"/>
                  </a:schemeClr>
                </a:solidFill>
                <a:latin typeface="Calibri"/>
                <a:cs typeface="Calibri"/>
              </a:rPr>
              <a:t>Multistakeholder</a:t>
            </a:r>
            <a:r>
              <a:rPr lang="en-CA" b="1" dirty="0">
                <a:solidFill>
                  <a:schemeClr val="tx1">
                    <a:lumMod val="85000"/>
                    <a:lumOff val="15000"/>
                  </a:schemeClr>
                </a:solidFill>
                <a:latin typeface="Calibri"/>
                <a:cs typeface="Calibri"/>
              </a:rPr>
              <a:t> </a:t>
            </a:r>
            <a:r>
              <a:rPr lang="en-CA" b="1" dirty="0" smtClean="0">
                <a:solidFill>
                  <a:schemeClr val="tx1">
                    <a:lumMod val="85000"/>
                    <a:lumOff val="15000"/>
                  </a:schemeClr>
                </a:solidFill>
                <a:latin typeface="Calibri"/>
                <a:cs typeface="Calibri"/>
              </a:rPr>
              <a:t>Review </a:t>
            </a:r>
            <a:r>
              <a:rPr lang="en-CA" b="1" dirty="0">
                <a:solidFill>
                  <a:schemeClr val="tx1">
                    <a:lumMod val="85000"/>
                    <a:lumOff val="15000"/>
                  </a:schemeClr>
                </a:solidFill>
                <a:latin typeface="Calibri"/>
                <a:cs typeface="Calibri"/>
              </a:rPr>
              <a:t>Team </a:t>
            </a:r>
            <a:r>
              <a:rPr lang="en-CA" b="1" dirty="0" smtClean="0">
                <a:solidFill>
                  <a:schemeClr val="tx1">
                    <a:lumMod val="85000"/>
                    <a:lumOff val="15000"/>
                  </a:schemeClr>
                </a:solidFill>
                <a:latin typeface="Calibri"/>
                <a:cs typeface="Calibri"/>
              </a:rPr>
              <a:t>(MRT</a:t>
            </a:r>
            <a:r>
              <a:rPr lang="en-CA" b="1" dirty="0">
                <a:solidFill>
                  <a:schemeClr val="tx1">
                    <a:lumMod val="85000"/>
                    <a:lumOff val="15000"/>
                  </a:schemeClr>
                </a:solidFill>
                <a:latin typeface="Calibri"/>
                <a:cs typeface="Calibri"/>
              </a:rPr>
              <a:t>) </a:t>
            </a:r>
            <a:r>
              <a:rPr lang="en-CA" dirty="0" smtClean="0">
                <a:solidFill>
                  <a:schemeClr val="tx1">
                    <a:lumMod val="85000"/>
                    <a:lumOff val="15000"/>
                  </a:schemeClr>
                </a:solidFill>
                <a:latin typeface="Calibri"/>
                <a:cs typeface="Calibri"/>
              </a:rPr>
              <a:t>– responsibilities include:</a:t>
            </a:r>
            <a:r>
              <a:rPr lang="en-US" dirty="0" smtClean="0">
                <a:solidFill>
                  <a:schemeClr val="tx1">
                    <a:lumMod val="85000"/>
                    <a:lumOff val="15000"/>
                  </a:schemeClr>
                </a:solidFill>
                <a:latin typeface="Calibri"/>
                <a:cs typeface="Calibri"/>
              </a:rPr>
              <a:t> developing the detailed contract terms; </a:t>
            </a:r>
            <a:r>
              <a:rPr lang="en-CA" dirty="0" smtClean="0">
                <a:solidFill>
                  <a:schemeClr val="tx1">
                    <a:lumMod val="85000"/>
                    <a:lumOff val="15000"/>
                  </a:schemeClr>
                </a:solidFill>
                <a:latin typeface="Calibri"/>
                <a:cs typeface="Calibri"/>
              </a:rPr>
              <a:t>making </a:t>
            </a:r>
            <a:r>
              <a:rPr lang="en-CA" dirty="0">
                <a:solidFill>
                  <a:schemeClr val="tx1">
                    <a:lumMod val="85000"/>
                    <a:lumOff val="15000"/>
                  </a:schemeClr>
                </a:solidFill>
                <a:latin typeface="Calibri"/>
                <a:cs typeface="Calibri"/>
              </a:rPr>
              <a:t>decisions for Contract Co</a:t>
            </a:r>
            <a:r>
              <a:rPr lang="en-CA" dirty="0" smtClean="0">
                <a:solidFill>
                  <a:schemeClr val="tx1">
                    <a:lumMod val="85000"/>
                    <a:lumOff val="15000"/>
                  </a:schemeClr>
                </a:solidFill>
                <a:latin typeface="Calibri"/>
                <a:cs typeface="Calibri"/>
              </a:rPr>
              <a:t>.; IANA </a:t>
            </a:r>
            <a:r>
              <a:rPr lang="en-CA" dirty="0">
                <a:solidFill>
                  <a:schemeClr val="tx1">
                    <a:lumMod val="85000"/>
                    <a:lumOff val="15000"/>
                  </a:schemeClr>
                </a:solidFill>
                <a:latin typeface="Calibri"/>
                <a:cs typeface="Calibri"/>
              </a:rPr>
              <a:t>Functions Operator Budget </a:t>
            </a:r>
            <a:r>
              <a:rPr lang="en-CA" dirty="0" smtClean="0">
                <a:solidFill>
                  <a:schemeClr val="tx1">
                    <a:lumMod val="85000"/>
                    <a:lumOff val="15000"/>
                  </a:schemeClr>
                </a:solidFill>
                <a:latin typeface="Calibri"/>
                <a:cs typeface="Calibri"/>
              </a:rPr>
              <a:t>Review</a:t>
            </a:r>
            <a:r>
              <a:rPr lang="en-US" dirty="0" smtClean="0">
                <a:solidFill>
                  <a:schemeClr val="tx1">
                    <a:lumMod val="85000"/>
                    <a:lumOff val="15000"/>
                  </a:schemeClr>
                </a:solidFill>
                <a:latin typeface="Calibri"/>
                <a:cs typeface="Calibri"/>
              </a:rPr>
              <a:t>; </a:t>
            </a:r>
            <a:r>
              <a:rPr lang="en-CA" dirty="0" smtClean="0">
                <a:solidFill>
                  <a:schemeClr val="tx1">
                    <a:lumMod val="85000"/>
                    <a:lumOff val="15000"/>
                  </a:schemeClr>
                </a:solidFill>
                <a:latin typeface="Calibri"/>
                <a:cs typeface="Calibri"/>
              </a:rPr>
              <a:t>addressing </a:t>
            </a:r>
            <a:r>
              <a:rPr lang="en-CA" dirty="0">
                <a:solidFill>
                  <a:schemeClr val="tx1">
                    <a:lumMod val="85000"/>
                    <a:lumOff val="15000"/>
                  </a:schemeClr>
                </a:solidFill>
                <a:latin typeface="Calibri"/>
                <a:cs typeface="Calibri"/>
              </a:rPr>
              <a:t>any escalation issues from the </a:t>
            </a:r>
            <a:r>
              <a:rPr lang="en-CA" dirty="0" smtClean="0">
                <a:solidFill>
                  <a:schemeClr val="tx1">
                    <a:lumMod val="85000"/>
                    <a:lumOff val="15000"/>
                  </a:schemeClr>
                </a:solidFill>
                <a:latin typeface="Calibri"/>
                <a:cs typeface="Calibri"/>
              </a:rPr>
              <a:t>CSC; performing </a:t>
            </a:r>
            <a:r>
              <a:rPr lang="en-CA" dirty="0">
                <a:solidFill>
                  <a:schemeClr val="tx1">
                    <a:lumMod val="85000"/>
                    <a:lumOff val="15000"/>
                  </a:schemeClr>
                </a:solidFill>
                <a:latin typeface="Calibri"/>
                <a:cs typeface="Calibri"/>
              </a:rPr>
              <a:t>certain elements of administration currently set forth in the IANA Functions contract and currently being carried out by the </a:t>
            </a:r>
            <a:r>
              <a:rPr lang="en-CA" dirty="0" smtClean="0">
                <a:solidFill>
                  <a:schemeClr val="tx1">
                    <a:lumMod val="85000"/>
                    <a:lumOff val="15000"/>
                  </a:schemeClr>
                </a:solidFill>
                <a:latin typeface="Calibri"/>
                <a:cs typeface="Calibri"/>
              </a:rPr>
              <a:t>NTIA; managing re-contracting or rebidding process</a:t>
            </a:r>
          </a:p>
          <a:p>
            <a:r>
              <a:rPr lang="en-CA" b="1" dirty="0" smtClean="0">
                <a:solidFill>
                  <a:schemeClr val="tx1">
                    <a:lumMod val="85000"/>
                    <a:lumOff val="15000"/>
                  </a:schemeClr>
                </a:solidFill>
                <a:latin typeface="Calibri"/>
                <a:cs typeface="Calibri"/>
              </a:rPr>
              <a:t>Customer Standing Committee (CSC)</a:t>
            </a:r>
            <a:r>
              <a:rPr lang="en-CA" dirty="0" smtClean="0">
                <a:solidFill>
                  <a:schemeClr val="tx1">
                    <a:lumMod val="85000"/>
                    <a:lumOff val="15000"/>
                  </a:schemeClr>
                </a:solidFill>
                <a:latin typeface="Calibri"/>
                <a:cs typeface="Calibri"/>
              </a:rPr>
              <a:t> – responsible for operational review</a:t>
            </a:r>
          </a:p>
          <a:p>
            <a:r>
              <a:rPr lang="en-CA" b="1" dirty="0" smtClean="0">
                <a:solidFill>
                  <a:schemeClr val="tx1">
                    <a:lumMod val="85000"/>
                    <a:lumOff val="15000"/>
                  </a:schemeClr>
                </a:solidFill>
                <a:latin typeface="Calibri"/>
                <a:cs typeface="Calibri"/>
              </a:rPr>
              <a:t>Independent Appeals Panel (IAP) </a:t>
            </a:r>
            <a:r>
              <a:rPr lang="en-CA" dirty="0" smtClean="0">
                <a:solidFill>
                  <a:schemeClr val="tx1">
                    <a:lumMod val="85000"/>
                    <a:lumOff val="15000"/>
                  </a:schemeClr>
                </a:solidFill>
                <a:latin typeface="Calibri"/>
                <a:cs typeface="Calibri"/>
              </a:rPr>
              <a:t>- </a:t>
            </a:r>
            <a:r>
              <a:rPr lang="en-CA" dirty="0">
                <a:solidFill>
                  <a:schemeClr val="tx1">
                    <a:lumMod val="85000"/>
                    <a:lumOff val="15000"/>
                  </a:schemeClr>
                </a:solidFill>
                <a:latin typeface="Calibri"/>
                <a:cs typeface="Calibri"/>
              </a:rPr>
              <a:t>independent and binding appeals panel</a:t>
            </a:r>
            <a:r>
              <a:rPr lang="en-US" dirty="0">
                <a:solidFill>
                  <a:schemeClr val="tx1">
                    <a:lumMod val="85000"/>
                    <a:lumOff val="15000"/>
                  </a:schemeClr>
                </a:solidFill>
                <a:latin typeface="Calibri"/>
                <a:cs typeface="Calibri"/>
              </a:rPr>
              <a:t> </a:t>
            </a:r>
            <a:endParaRPr lang="en-CA" dirty="0" smtClean="0">
              <a:solidFill>
                <a:schemeClr val="tx1">
                  <a:lumMod val="85000"/>
                  <a:lumOff val="15000"/>
                </a:schemeClr>
              </a:solidFill>
              <a:latin typeface="Calibri"/>
              <a:cs typeface="Calibri"/>
            </a:endParaRPr>
          </a:p>
          <a:p>
            <a:endParaRPr lang="en-US" dirty="0">
              <a:solidFill>
                <a:srgbClr val="000000"/>
              </a:solidFill>
              <a:latin typeface="Calibri"/>
              <a:cs typeface="Calibri"/>
            </a:endParaRPr>
          </a:p>
          <a:p>
            <a:endParaRPr lang="en-CA" dirty="0">
              <a:solidFill>
                <a:srgbClr val="000000"/>
              </a:solidFill>
              <a:latin typeface="Calibri"/>
              <a:cs typeface="Calibri"/>
            </a:endParaRPr>
          </a:p>
          <a:p>
            <a:endParaRPr lang="en-US" dirty="0">
              <a:solidFill>
                <a:srgbClr val="000000"/>
              </a:solidFill>
              <a:latin typeface="Calibri"/>
              <a:cs typeface="Calibri"/>
            </a:endParaRPr>
          </a:p>
        </p:txBody>
      </p:sp>
      <p:sp>
        <p:nvSpPr>
          <p:cNvPr id="4" name="Slide Number Placeholder 3"/>
          <p:cNvSpPr>
            <a:spLocks noGrp="1"/>
          </p:cNvSpPr>
          <p:nvPr>
            <p:ph type="sldNum" sz="quarter" idx="12"/>
          </p:nvPr>
        </p:nvSpPr>
        <p:spPr/>
        <p:txBody>
          <a:bodyPr/>
          <a:lstStyle/>
          <a:p>
            <a:fld id="{9F2F5E10-5301-4EE6-90D2-A6C4A3F62BED}" type="slidenum">
              <a:rPr lang="en-US" smtClean="0">
                <a:latin typeface="Calibri"/>
                <a:cs typeface="Calibri"/>
              </a:rPr>
              <a:t>16</a:t>
            </a:fld>
            <a:endParaRPr lang="en-US" dirty="0">
              <a:latin typeface="Calibri"/>
              <a:cs typeface="Calibri"/>
            </a:endParaRPr>
          </a:p>
        </p:txBody>
      </p:sp>
    </p:spTree>
    <p:extLst>
      <p:ext uri="{BB962C8B-B14F-4D97-AF65-F5344CB8AC3E}">
        <p14:creationId xmlns:p14="http://schemas.microsoft.com/office/powerpoint/2010/main" val="76842408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a:cs typeface="Calibri"/>
              </a:rPr>
              <a:t>Contract Co.</a:t>
            </a:r>
            <a:endParaRPr lang="en-US" dirty="0">
              <a:latin typeface="Calibri"/>
              <a:cs typeface="Calibri"/>
            </a:endParaRPr>
          </a:p>
        </p:txBody>
      </p:sp>
      <p:sp>
        <p:nvSpPr>
          <p:cNvPr id="3" name="Content Placeholder 2"/>
          <p:cNvSpPr>
            <a:spLocks noGrp="1"/>
          </p:cNvSpPr>
          <p:nvPr>
            <p:ph idx="1"/>
          </p:nvPr>
        </p:nvSpPr>
        <p:spPr/>
        <p:txBody>
          <a:bodyPr/>
          <a:lstStyle/>
          <a:p>
            <a:r>
              <a:rPr lang="en-US" dirty="0" smtClean="0">
                <a:solidFill>
                  <a:schemeClr val="tx1">
                    <a:lumMod val="85000"/>
                    <a:lumOff val="15000"/>
                  </a:schemeClr>
                </a:solidFill>
                <a:latin typeface="Calibri"/>
                <a:cs typeface="Calibri"/>
              </a:rPr>
              <a:t>Legal entity capable of entering into contracts</a:t>
            </a:r>
          </a:p>
          <a:p>
            <a:r>
              <a:rPr lang="en-US" dirty="0" smtClean="0">
                <a:solidFill>
                  <a:schemeClr val="tx1">
                    <a:lumMod val="85000"/>
                    <a:lumOff val="15000"/>
                  </a:schemeClr>
                </a:solidFill>
                <a:latin typeface="Calibri"/>
                <a:cs typeface="Calibri"/>
              </a:rPr>
              <a:t>Lightweight, with little or no staff</a:t>
            </a:r>
          </a:p>
          <a:p>
            <a:r>
              <a:rPr lang="en-US" dirty="0" smtClean="0">
                <a:solidFill>
                  <a:schemeClr val="tx1">
                    <a:lumMod val="85000"/>
                    <a:lumOff val="15000"/>
                  </a:schemeClr>
                </a:solidFill>
                <a:latin typeface="Calibri"/>
                <a:cs typeface="Calibri"/>
              </a:rPr>
              <a:t>Limited purpose and scope </a:t>
            </a:r>
          </a:p>
        </p:txBody>
      </p:sp>
      <p:sp>
        <p:nvSpPr>
          <p:cNvPr id="4" name="Slide Number Placeholder 3"/>
          <p:cNvSpPr>
            <a:spLocks noGrp="1"/>
          </p:cNvSpPr>
          <p:nvPr>
            <p:ph type="sldNum" sz="quarter" idx="12"/>
          </p:nvPr>
        </p:nvSpPr>
        <p:spPr/>
        <p:txBody>
          <a:bodyPr/>
          <a:lstStyle/>
          <a:p>
            <a:fld id="{9F2F5E10-5301-4EE6-90D2-A6C4A3F62BED}" type="slidenum">
              <a:rPr lang="en-US" smtClean="0">
                <a:latin typeface="Calibri"/>
                <a:cs typeface="Calibri"/>
              </a:rPr>
              <a:t>17</a:t>
            </a:fld>
            <a:endParaRPr lang="en-US" dirty="0">
              <a:latin typeface="Calibri"/>
              <a:cs typeface="Calibri"/>
            </a:endParaRPr>
          </a:p>
        </p:txBody>
      </p:sp>
    </p:spTree>
    <p:extLst>
      <p:ext uri="{BB962C8B-B14F-4D97-AF65-F5344CB8AC3E}">
        <p14:creationId xmlns:p14="http://schemas.microsoft.com/office/powerpoint/2010/main" val="317184737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a:latin typeface="Calibri"/>
                <a:cs typeface="Calibri"/>
              </a:rPr>
              <a:t>Multistakeholder</a:t>
            </a:r>
            <a:r>
              <a:rPr lang="en-CA" dirty="0">
                <a:latin typeface="Calibri"/>
                <a:cs typeface="Calibri"/>
              </a:rPr>
              <a:t> </a:t>
            </a:r>
            <a:r>
              <a:rPr lang="en-CA" dirty="0" smtClean="0">
                <a:latin typeface="Calibri"/>
                <a:cs typeface="Calibri"/>
              </a:rPr>
              <a:t/>
            </a:r>
            <a:br>
              <a:rPr lang="en-CA" dirty="0" smtClean="0">
                <a:latin typeface="Calibri"/>
                <a:cs typeface="Calibri"/>
              </a:rPr>
            </a:br>
            <a:r>
              <a:rPr lang="en-CA" dirty="0" smtClean="0">
                <a:latin typeface="Calibri"/>
                <a:cs typeface="Calibri"/>
              </a:rPr>
              <a:t>Review Team (MRT) </a:t>
            </a:r>
            <a:endParaRPr lang="en-US" dirty="0"/>
          </a:p>
        </p:txBody>
      </p:sp>
      <p:sp>
        <p:nvSpPr>
          <p:cNvPr id="3" name="Content Placeholder 2"/>
          <p:cNvSpPr>
            <a:spLocks noGrp="1"/>
          </p:cNvSpPr>
          <p:nvPr>
            <p:ph idx="1"/>
          </p:nvPr>
        </p:nvSpPr>
        <p:spPr/>
        <p:txBody>
          <a:bodyPr/>
          <a:lstStyle/>
          <a:p>
            <a:r>
              <a:rPr lang="en-CA" dirty="0" err="1" smtClean="0">
                <a:solidFill>
                  <a:schemeClr val="tx1">
                    <a:lumMod val="85000"/>
                    <a:lumOff val="15000"/>
                  </a:schemeClr>
                </a:solidFill>
                <a:latin typeface="Calibri"/>
                <a:cs typeface="Calibri"/>
              </a:rPr>
              <a:t>Multistakeholder</a:t>
            </a:r>
            <a:r>
              <a:rPr lang="en-CA" dirty="0" smtClean="0">
                <a:solidFill>
                  <a:schemeClr val="tx1">
                    <a:lumMod val="85000"/>
                    <a:lumOff val="15000"/>
                  </a:schemeClr>
                </a:solidFill>
                <a:latin typeface="Calibri"/>
                <a:cs typeface="Calibri"/>
              </a:rPr>
              <a:t> </a:t>
            </a:r>
            <a:r>
              <a:rPr lang="en-CA" dirty="0">
                <a:solidFill>
                  <a:schemeClr val="tx1">
                    <a:lumMod val="85000"/>
                    <a:lumOff val="15000"/>
                  </a:schemeClr>
                </a:solidFill>
                <a:latin typeface="Calibri"/>
                <a:cs typeface="Calibri"/>
              </a:rPr>
              <a:t>body with formally selected representatives from all of the relevant communities (exact composition TBD</a:t>
            </a:r>
            <a:r>
              <a:rPr lang="en-CA" dirty="0" smtClean="0">
                <a:solidFill>
                  <a:schemeClr val="tx1">
                    <a:lumMod val="85000"/>
                    <a:lumOff val="15000"/>
                  </a:schemeClr>
                </a:solidFill>
                <a:latin typeface="Calibri"/>
                <a:cs typeface="Calibri"/>
              </a:rPr>
              <a:t>)</a:t>
            </a:r>
          </a:p>
          <a:p>
            <a:r>
              <a:rPr lang="en-CA" dirty="0" smtClean="0">
                <a:solidFill>
                  <a:schemeClr val="tx1">
                    <a:lumMod val="85000"/>
                    <a:lumOff val="15000"/>
                  </a:schemeClr>
                </a:solidFill>
                <a:latin typeface="Calibri"/>
                <a:cs typeface="Calibri"/>
              </a:rPr>
              <a:t>Representatives to the MRT would not be paid and could meet in conjunction with ICANN meetings to minimize costs </a:t>
            </a:r>
          </a:p>
          <a:p>
            <a:r>
              <a:rPr lang="en-CA" dirty="0" smtClean="0">
                <a:solidFill>
                  <a:schemeClr val="tx1">
                    <a:lumMod val="85000"/>
                    <a:lumOff val="15000"/>
                  </a:schemeClr>
                </a:solidFill>
                <a:latin typeface="Calibri"/>
                <a:cs typeface="Calibri"/>
              </a:rPr>
              <a:t>The </a:t>
            </a:r>
            <a:r>
              <a:rPr lang="en-CA" dirty="0">
                <a:solidFill>
                  <a:schemeClr val="tx1">
                    <a:lumMod val="85000"/>
                    <a:lumOff val="15000"/>
                  </a:schemeClr>
                </a:solidFill>
                <a:latin typeface="Calibri"/>
                <a:cs typeface="Calibri"/>
              </a:rPr>
              <a:t>operation of the </a:t>
            </a:r>
            <a:r>
              <a:rPr lang="en-CA" dirty="0" smtClean="0">
                <a:solidFill>
                  <a:schemeClr val="tx1">
                    <a:lumMod val="85000"/>
                    <a:lumOff val="15000"/>
                  </a:schemeClr>
                </a:solidFill>
                <a:latin typeface="Calibri"/>
                <a:cs typeface="Calibri"/>
              </a:rPr>
              <a:t>MRT </a:t>
            </a:r>
            <a:r>
              <a:rPr lang="en-CA" dirty="0">
                <a:solidFill>
                  <a:schemeClr val="tx1">
                    <a:lumMod val="85000"/>
                    <a:lumOff val="15000"/>
                  </a:schemeClr>
                </a:solidFill>
                <a:latin typeface="Calibri"/>
                <a:cs typeface="Calibri"/>
              </a:rPr>
              <a:t>would be based on the concept of maximum public </a:t>
            </a:r>
            <a:r>
              <a:rPr lang="en-CA" dirty="0" smtClean="0">
                <a:solidFill>
                  <a:schemeClr val="tx1">
                    <a:lumMod val="85000"/>
                    <a:lumOff val="15000"/>
                  </a:schemeClr>
                </a:solidFill>
                <a:latin typeface="Calibri"/>
                <a:cs typeface="Calibri"/>
              </a:rPr>
              <a:t>transparency</a:t>
            </a:r>
            <a:endParaRPr lang="en-US" dirty="0" smtClean="0">
              <a:solidFill>
                <a:schemeClr val="tx1">
                  <a:lumMod val="85000"/>
                  <a:lumOff val="15000"/>
                </a:schemeClr>
              </a:solidFill>
              <a:latin typeface="Calibri"/>
              <a:cs typeface="Calibri"/>
            </a:endParaRPr>
          </a:p>
        </p:txBody>
      </p:sp>
      <p:sp>
        <p:nvSpPr>
          <p:cNvPr id="4" name="Slide Number Placeholder 3"/>
          <p:cNvSpPr>
            <a:spLocks noGrp="1"/>
          </p:cNvSpPr>
          <p:nvPr>
            <p:ph type="sldNum" sz="quarter" idx="12"/>
          </p:nvPr>
        </p:nvSpPr>
        <p:spPr/>
        <p:txBody>
          <a:bodyPr/>
          <a:lstStyle/>
          <a:p>
            <a:fld id="{9F2F5E10-5301-4EE6-90D2-A6C4A3F62BED}" type="slidenum">
              <a:rPr lang="en-US" smtClean="0">
                <a:latin typeface="Calibri"/>
                <a:cs typeface="Calibri"/>
              </a:rPr>
              <a:t>18</a:t>
            </a:fld>
            <a:endParaRPr lang="en-US" dirty="0">
              <a:latin typeface="Calibri"/>
              <a:cs typeface="Calibri"/>
            </a:endParaRPr>
          </a:p>
        </p:txBody>
      </p:sp>
    </p:spTree>
    <p:extLst>
      <p:ext uri="{BB962C8B-B14F-4D97-AF65-F5344CB8AC3E}">
        <p14:creationId xmlns:p14="http://schemas.microsoft.com/office/powerpoint/2010/main" val="373339118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a:cs typeface="Calibri"/>
              </a:rPr>
              <a:t>Customer Standing Committee (CSC)</a:t>
            </a:r>
            <a:endParaRPr lang="en-US" dirty="0">
              <a:latin typeface="Calibri"/>
              <a:cs typeface="Calibri"/>
            </a:endParaRPr>
          </a:p>
        </p:txBody>
      </p:sp>
      <p:sp>
        <p:nvSpPr>
          <p:cNvPr id="3" name="Content Placeholder 2"/>
          <p:cNvSpPr>
            <a:spLocks noGrp="1"/>
          </p:cNvSpPr>
          <p:nvPr>
            <p:ph idx="1"/>
          </p:nvPr>
        </p:nvSpPr>
        <p:spPr/>
        <p:txBody>
          <a:bodyPr>
            <a:normAutofit fontScale="92500" lnSpcReduction="10000"/>
          </a:bodyPr>
          <a:lstStyle/>
          <a:p>
            <a:r>
              <a:rPr lang="en-CA" dirty="0" smtClean="0">
                <a:solidFill>
                  <a:schemeClr val="tx1">
                    <a:lumMod val="85000"/>
                    <a:lumOff val="15000"/>
                  </a:schemeClr>
                </a:solidFill>
                <a:latin typeface="Calibri"/>
                <a:cs typeface="Calibri"/>
              </a:rPr>
              <a:t>Takes on NTIA’s responsibilities with respect to managing the IANA Functions Operator’s reports on performance </a:t>
            </a:r>
          </a:p>
          <a:p>
            <a:r>
              <a:rPr lang="en-CA" dirty="0" smtClean="0">
                <a:solidFill>
                  <a:schemeClr val="tx1">
                    <a:lumMod val="85000"/>
                    <a:lumOff val="15000"/>
                  </a:schemeClr>
                </a:solidFill>
                <a:latin typeface="Calibri"/>
                <a:cs typeface="Calibri"/>
              </a:rPr>
              <a:t>Receive and review IANA Operator Reports</a:t>
            </a:r>
          </a:p>
          <a:p>
            <a:r>
              <a:rPr lang="en-CA" dirty="0" smtClean="0">
                <a:solidFill>
                  <a:schemeClr val="tx1">
                    <a:lumMod val="85000"/>
                    <a:lumOff val="15000"/>
                  </a:schemeClr>
                </a:solidFill>
                <a:latin typeface="Calibri"/>
                <a:cs typeface="Calibri"/>
              </a:rPr>
              <a:t>Escalate </a:t>
            </a:r>
            <a:r>
              <a:rPr lang="en-CA" dirty="0">
                <a:solidFill>
                  <a:schemeClr val="tx1">
                    <a:lumMod val="85000"/>
                    <a:lumOff val="15000"/>
                  </a:schemeClr>
                </a:solidFill>
                <a:latin typeface="Calibri"/>
                <a:cs typeface="Calibri"/>
              </a:rPr>
              <a:t>any significant issues to the </a:t>
            </a:r>
            <a:r>
              <a:rPr lang="en-CA" dirty="0" smtClean="0">
                <a:solidFill>
                  <a:schemeClr val="tx1">
                    <a:lumMod val="85000"/>
                    <a:lumOff val="15000"/>
                  </a:schemeClr>
                </a:solidFill>
                <a:latin typeface="Calibri"/>
                <a:cs typeface="Calibri"/>
              </a:rPr>
              <a:t>MRT</a:t>
            </a:r>
          </a:p>
          <a:p>
            <a:r>
              <a:rPr lang="en-US" dirty="0">
                <a:solidFill>
                  <a:schemeClr val="tx1">
                    <a:lumMod val="85000"/>
                    <a:lumOff val="15000"/>
                  </a:schemeClr>
                </a:solidFill>
                <a:latin typeface="Calibri"/>
                <a:cs typeface="Calibri"/>
              </a:rPr>
              <a:t>Primarily made up of a number of representatives of registry operators, and possibly additional individuals with relevant expertise and/or liaisons (or representatives) from other </a:t>
            </a:r>
            <a:r>
              <a:rPr lang="en-US" dirty="0" smtClean="0">
                <a:solidFill>
                  <a:schemeClr val="tx1">
                    <a:lumMod val="85000"/>
                    <a:lumOff val="15000"/>
                  </a:schemeClr>
                </a:solidFill>
                <a:latin typeface="Calibri"/>
                <a:cs typeface="Calibri"/>
              </a:rPr>
              <a:t>SO/ACs </a:t>
            </a:r>
            <a:br>
              <a:rPr lang="en-US" dirty="0" smtClean="0">
                <a:solidFill>
                  <a:schemeClr val="tx1">
                    <a:lumMod val="85000"/>
                    <a:lumOff val="15000"/>
                  </a:schemeClr>
                </a:solidFill>
                <a:latin typeface="Calibri"/>
                <a:cs typeface="Calibri"/>
              </a:rPr>
            </a:br>
            <a:r>
              <a:rPr lang="en-US" dirty="0" smtClean="0">
                <a:solidFill>
                  <a:schemeClr val="tx1">
                    <a:lumMod val="85000"/>
                    <a:lumOff val="15000"/>
                  </a:schemeClr>
                </a:solidFill>
                <a:latin typeface="Calibri"/>
                <a:cs typeface="Calibri"/>
              </a:rPr>
              <a:t>(</a:t>
            </a:r>
            <a:r>
              <a:rPr lang="en-US" dirty="0">
                <a:solidFill>
                  <a:schemeClr val="tx1">
                    <a:lumMod val="85000"/>
                    <a:lumOff val="15000"/>
                  </a:schemeClr>
                </a:solidFill>
                <a:latin typeface="Calibri"/>
                <a:cs typeface="Calibri"/>
              </a:rPr>
              <a:t>unpaid role, exact composition and manner of selection TBD)</a:t>
            </a:r>
          </a:p>
        </p:txBody>
      </p:sp>
      <p:sp>
        <p:nvSpPr>
          <p:cNvPr id="4" name="Slide Number Placeholder 3"/>
          <p:cNvSpPr>
            <a:spLocks noGrp="1"/>
          </p:cNvSpPr>
          <p:nvPr>
            <p:ph type="sldNum" sz="quarter" idx="12"/>
          </p:nvPr>
        </p:nvSpPr>
        <p:spPr/>
        <p:txBody>
          <a:bodyPr/>
          <a:lstStyle/>
          <a:p>
            <a:fld id="{9F2F5E10-5301-4EE6-90D2-A6C4A3F62BED}" type="slidenum">
              <a:rPr lang="en-US" smtClean="0">
                <a:latin typeface="Calibri"/>
                <a:cs typeface="Calibri"/>
              </a:rPr>
              <a:t>19</a:t>
            </a:fld>
            <a:endParaRPr lang="en-US" dirty="0">
              <a:latin typeface="Calibri"/>
              <a:cs typeface="Calibri"/>
            </a:endParaRPr>
          </a:p>
        </p:txBody>
      </p:sp>
    </p:spTree>
    <p:extLst>
      <p:ext uri="{BB962C8B-B14F-4D97-AF65-F5344CB8AC3E}">
        <p14:creationId xmlns:p14="http://schemas.microsoft.com/office/powerpoint/2010/main" val="149710934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a:cs typeface="Calibri"/>
              </a:rPr>
              <a:t>Agenda</a:t>
            </a:r>
            <a:endParaRPr lang="en-US" dirty="0">
              <a:latin typeface="Calibri"/>
              <a:cs typeface="Calibri"/>
            </a:endParaRPr>
          </a:p>
        </p:txBody>
      </p:sp>
      <p:sp>
        <p:nvSpPr>
          <p:cNvPr id="3" name="Content Placeholder 2"/>
          <p:cNvSpPr>
            <a:spLocks noGrp="1"/>
          </p:cNvSpPr>
          <p:nvPr>
            <p:ph idx="1"/>
          </p:nvPr>
        </p:nvSpPr>
        <p:spPr/>
        <p:txBody>
          <a:bodyPr/>
          <a:lstStyle/>
          <a:p>
            <a:r>
              <a:rPr lang="en-US" dirty="0" smtClean="0">
                <a:solidFill>
                  <a:schemeClr val="tx1">
                    <a:lumMod val="85000"/>
                    <a:lumOff val="15000"/>
                  </a:schemeClr>
                </a:solidFill>
                <a:latin typeface="Calibri"/>
                <a:cs typeface="Calibri"/>
              </a:rPr>
              <a:t>Welcome &amp; introductions</a:t>
            </a:r>
          </a:p>
          <a:p>
            <a:r>
              <a:rPr lang="en-US" dirty="0" smtClean="0">
                <a:solidFill>
                  <a:schemeClr val="tx1">
                    <a:lumMod val="85000"/>
                    <a:lumOff val="15000"/>
                  </a:schemeClr>
                </a:solidFill>
                <a:latin typeface="Calibri"/>
                <a:cs typeface="Calibri"/>
              </a:rPr>
              <a:t>Background</a:t>
            </a:r>
          </a:p>
          <a:p>
            <a:r>
              <a:rPr lang="en-US" dirty="0" smtClean="0">
                <a:solidFill>
                  <a:schemeClr val="tx1">
                    <a:lumMod val="85000"/>
                    <a:lumOff val="15000"/>
                  </a:schemeClr>
                </a:solidFill>
                <a:latin typeface="Calibri"/>
                <a:cs typeface="Calibri"/>
              </a:rPr>
              <a:t>The </a:t>
            </a:r>
            <a:r>
              <a:rPr lang="en-US" dirty="0">
                <a:solidFill>
                  <a:schemeClr val="tx1">
                    <a:lumMod val="85000"/>
                    <a:lumOff val="15000"/>
                  </a:schemeClr>
                </a:solidFill>
                <a:latin typeface="Calibri"/>
                <a:cs typeface="Calibri"/>
              </a:rPr>
              <a:t>D</a:t>
            </a:r>
            <a:r>
              <a:rPr lang="en-US" dirty="0" smtClean="0">
                <a:solidFill>
                  <a:schemeClr val="tx1">
                    <a:lumMod val="85000"/>
                    <a:lumOff val="15000"/>
                  </a:schemeClr>
                </a:solidFill>
                <a:latin typeface="Calibri"/>
                <a:cs typeface="Calibri"/>
              </a:rPr>
              <a:t>raft Transition </a:t>
            </a:r>
            <a:r>
              <a:rPr lang="en-US" dirty="0">
                <a:solidFill>
                  <a:schemeClr val="tx1">
                    <a:lumMod val="85000"/>
                    <a:lumOff val="15000"/>
                  </a:schemeClr>
                </a:solidFill>
                <a:latin typeface="Calibri"/>
                <a:cs typeface="Calibri"/>
              </a:rPr>
              <a:t>P</a:t>
            </a:r>
            <a:r>
              <a:rPr lang="en-US" dirty="0" smtClean="0">
                <a:solidFill>
                  <a:schemeClr val="tx1">
                    <a:lumMod val="85000"/>
                    <a:lumOff val="15000"/>
                  </a:schemeClr>
                </a:solidFill>
                <a:latin typeface="Calibri"/>
                <a:cs typeface="Calibri"/>
              </a:rPr>
              <a:t>roposal</a:t>
            </a:r>
          </a:p>
          <a:p>
            <a:r>
              <a:rPr lang="en-US" dirty="0" smtClean="0">
                <a:solidFill>
                  <a:schemeClr val="tx1">
                    <a:lumMod val="85000"/>
                    <a:lumOff val="15000"/>
                  </a:schemeClr>
                </a:solidFill>
                <a:latin typeface="Calibri"/>
                <a:cs typeface="Calibri"/>
              </a:rPr>
              <a:t>Next steps</a:t>
            </a:r>
          </a:p>
          <a:p>
            <a:r>
              <a:rPr lang="en-US" dirty="0" smtClean="0">
                <a:solidFill>
                  <a:schemeClr val="tx1">
                    <a:lumMod val="85000"/>
                    <a:lumOff val="15000"/>
                  </a:schemeClr>
                </a:solidFill>
                <a:latin typeface="Calibri"/>
                <a:cs typeface="Calibri"/>
              </a:rPr>
              <a:t>Q &amp; A</a:t>
            </a:r>
            <a:endParaRPr lang="en-US" dirty="0">
              <a:solidFill>
                <a:schemeClr val="tx1">
                  <a:lumMod val="85000"/>
                  <a:lumOff val="15000"/>
                </a:schemeClr>
              </a:solidFill>
              <a:latin typeface="Calibri"/>
              <a:cs typeface="Calibri"/>
            </a:endParaRPr>
          </a:p>
        </p:txBody>
      </p:sp>
      <p:sp>
        <p:nvSpPr>
          <p:cNvPr id="4" name="Slide Number Placeholder 3"/>
          <p:cNvSpPr>
            <a:spLocks noGrp="1"/>
          </p:cNvSpPr>
          <p:nvPr>
            <p:ph type="sldNum" sz="quarter" idx="12"/>
          </p:nvPr>
        </p:nvSpPr>
        <p:spPr/>
        <p:txBody>
          <a:bodyPr/>
          <a:lstStyle/>
          <a:p>
            <a:fld id="{9F2F5E10-5301-4EE6-90D2-A6C4A3F62BED}" type="slidenum">
              <a:rPr lang="en-US" smtClean="0">
                <a:latin typeface="Calibri"/>
                <a:cs typeface="Calibri"/>
              </a:rPr>
              <a:t>2</a:t>
            </a:fld>
            <a:endParaRPr lang="en-US" dirty="0">
              <a:latin typeface="Calibri"/>
              <a:cs typeface="Calibri"/>
            </a:endParaRPr>
          </a:p>
        </p:txBody>
      </p:sp>
    </p:spTree>
    <p:extLst>
      <p:ext uri="{BB962C8B-B14F-4D97-AF65-F5344CB8AC3E}">
        <p14:creationId xmlns:p14="http://schemas.microsoft.com/office/powerpoint/2010/main" val="390076102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a:cs typeface="Calibri"/>
              </a:rPr>
              <a:t>Independent Appeals Panel</a:t>
            </a:r>
            <a:endParaRPr lang="en-US" dirty="0">
              <a:latin typeface="Calibri"/>
              <a:cs typeface="Calibri"/>
            </a:endParaRPr>
          </a:p>
        </p:txBody>
      </p:sp>
      <p:sp>
        <p:nvSpPr>
          <p:cNvPr id="3" name="Content Placeholder 2"/>
          <p:cNvSpPr>
            <a:spLocks noGrp="1"/>
          </p:cNvSpPr>
          <p:nvPr>
            <p:ph idx="1"/>
          </p:nvPr>
        </p:nvSpPr>
        <p:spPr>
          <a:xfrm>
            <a:off x="739775" y="2770094"/>
            <a:ext cx="7662864" cy="3436478"/>
          </a:xfrm>
        </p:spPr>
        <p:txBody>
          <a:bodyPr>
            <a:normAutofit fontScale="92500" lnSpcReduction="20000"/>
          </a:bodyPr>
          <a:lstStyle/>
          <a:p>
            <a:r>
              <a:rPr lang="en-CA" dirty="0" smtClean="0">
                <a:solidFill>
                  <a:schemeClr val="tx1">
                    <a:lumMod val="85000"/>
                    <a:lumOff val="15000"/>
                  </a:schemeClr>
                </a:solidFill>
                <a:latin typeface="Calibri"/>
                <a:cs typeface="Calibri"/>
              </a:rPr>
              <a:t>All decisions and actions (including deliberate inaction) of the IANA Functions Operator that affect the </a:t>
            </a:r>
            <a:r>
              <a:rPr lang="en-CA" dirty="0">
                <a:solidFill>
                  <a:schemeClr val="tx1">
                    <a:lumMod val="85000"/>
                    <a:lumOff val="15000"/>
                  </a:schemeClr>
                </a:solidFill>
                <a:latin typeface="Calibri"/>
                <a:cs typeface="Calibri"/>
              </a:rPr>
              <a:t>Root Zone or Root Zone WHOIS database be subject to an independent and binding appeals </a:t>
            </a:r>
            <a:r>
              <a:rPr lang="en-CA" dirty="0" smtClean="0">
                <a:solidFill>
                  <a:schemeClr val="tx1">
                    <a:lumMod val="85000"/>
                    <a:lumOff val="15000"/>
                  </a:schemeClr>
                </a:solidFill>
                <a:latin typeface="Calibri"/>
                <a:cs typeface="Calibri"/>
              </a:rPr>
              <a:t>panel</a:t>
            </a:r>
          </a:p>
          <a:p>
            <a:r>
              <a:rPr lang="en-CA" dirty="0" smtClean="0">
                <a:solidFill>
                  <a:schemeClr val="tx1">
                    <a:lumMod val="85000"/>
                    <a:lumOff val="15000"/>
                  </a:schemeClr>
                </a:solidFill>
                <a:latin typeface="Calibri"/>
                <a:cs typeface="Calibri"/>
              </a:rPr>
              <a:t>Appeals would be available to customers of IANA, and likely to other parties who feel that they were affected by an IANA action or decision</a:t>
            </a:r>
          </a:p>
          <a:p>
            <a:r>
              <a:rPr lang="en-CA" dirty="0" smtClean="0">
                <a:solidFill>
                  <a:schemeClr val="tx1">
                    <a:lumMod val="85000"/>
                    <a:lumOff val="15000"/>
                  </a:schemeClr>
                </a:solidFill>
                <a:latin typeface="Calibri"/>
                <a:cs typeface="Calibri"/>
              </a:rPr>
              <a:t>Does not need to be </a:t>
            </a:r>
            <a:r>
              <a:rPr lang="en-CA" dirty="0">
                <a:solidFill>
                  <a:schemeClr val="tx1">
                    <a:lumMod val="85000"/>
                    <a:lumOff val="15000"/>
                  </a:schemeClr>
                </a:solidFill>
                <a:latin typeface="Calibri"/>
                <a:cs typeface="Calibri"/>
              </a:rPr>
              <a:t>a permanent body, but </a:t>
            </a:r>
            <a:r>
              <a:rPr lang="en-CA" dirty="0" smtClean="0">
                <a:solidFill>
                  <a:schemeClr val="tx1">
                    <a:lumMod val="85000"/>
                    <a:lumOff val="15000"/>
                  </a:schemeClr>
                </a:solidFill>
                <a:latin typeface="Calibri"/>
                <a:cs typeface="Calibri"/>
              </a:rPr>
              <a:t>could </a:t>
            </a:r>
            <a:r>
              <a:rPr lang="en-CA" dirty="0">
                <a:solidFill>
                  <a:schemeClr val="tx1">
                    <a:lumMod val="85000"/>
                    <a:lumOff val="15000"/>
                  </a:schemeClr>
                </a:solidFill>
                <a:latin typeface="Calibri"/>
                <a:cs typeface="Calibri"/>
              </a:rPr>
              <a:t>be handled the same way as commercial disputes are often resolved, through the use of a binding arbitration process using an independent arbitration organization, such as the ICC, ICDR or AAA, or a standing list of qualified people under rules promulgated by such an </a:t>
            </a:r>
            <a:r>
              <a:rPr lang="en-CA" dirty="0" smtClean="0">
                <a:solidFill>
                  <a:schemeClr val="tx1">
                    <a:lumMod val="85000"/>
                    <a:lumOff val="15000"/>
                  </a:schemeClr>
                </a:solidFill>
                <a:latin typeface="Calibri"/>
                <a:cs typeface="Calibri"/>
              </a:rPr>
              <a:t>organization</a:t>
            </a:r>
          </a:p>
        </p:txBody>
      </p:sp>
      <p:sp>
        <p:nvSpPr>
          <p:cNvPr id="4" name="Slide Number Placeholder 3"/>
          <p:cNvSpPr>
            <a:spLocks noGrp="1"/>
          </p:cNvSpPr>
          <p:nvPr>
            <p:ph type="sldNum" sz="quarter" idx="12"/>
          </p:nvPr>
        </p:nvSpPr>
        <p:spPr/>
        <p:txBody>
          <a:bodyPr/>
          <a:lstStyle/>
          <a:p>
            <a:fld id="{9F2F5E10-5301-4EE6-90D2-A6C4A3F62BED}" type="slidenum">
              <a:rPr lang="en-US" smtClean="0">
                <a:latin typeface="Calibri"/>
                <a:cs typeface="Calibri"/>
              </a:rPr>
              <a:t>20</a:t>
            </a:fld>
            <a:endParaRPr lang="en-US" dirty="0">
              <a:latin typeface="Calibri"/>
              <a:cs typeface="Calibri"/>
            </a:endParaRPr>
          </a:p>
        </p:txBody>
      </p:sp>
    </p:spTree>
    <p:extLst>
      <p:ext uri="{BB962C8B-B14F-4D97-AF65-F5344CB8AC3E}">
        <p14:creationId xmlns:p14="http://schemas.microsoft.com/office/powerpoint/2010/main" val="224222376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orient="vert"/>
          </p:nvPr>
        </p:nvSpPr>
        <p:spPr/>
        <p:txBody>
          <a:bodyPr/>
          <a:lstStyle/>
          <a:p>
            <a:r>
              <a:rPr lang="en-US" dirty="0" smtClean="0">
                <a:latin typeface="Calibri"/>
                <a:cs typeface="Calibri"/>
              </a:rPr>
              <a:t>Relationships</a:t>
            </a:r>
            <a:endParaRPr lang="en-US" dirty="0">
              <a:latin typeface="Calibri"/>
              <a:cs typeface="Calibri"/>
            </a:endParaRPr>
          </a:p>
        </p:txBody>
      </p:sp>
      <p:sp>
        <p:nvSpPr>
          <p:cNvPr id="5" name="Slide Number Placeholder 4"/>
          <p:cNvSpPr>
            <a:spLocks noGrp="1"/>
          </p:cNvSpPr>
          <p:nvPr>
            <p:ph type="sldNum" sz="quarter" idx="12"/>
          </p:nvPr>
        </p:nvSpPr>
        <p:spPr/>
        <p:txBody>
          <a:bodyPr/>
          <a:lstStyle/>
          <a:p>
            <a:fld id="{9F2F5E10-5301-4EE6-90D2-A6C4A3F62BED}" type="slidenum">
              <a:rPr lang="en-US" smtClean="0"/>
              <a:t>21</a:t>
            </a:fld>
            <a:endParaRPr lang="en-US"/>
          </a:p>
        </p:txBody>
      </p:sp>
      <p:pic>
        <p:nvPicPr>
          <p:cNvPr id="9" name="Picture 8"/>
          <p:cNvPicPr>
            <a:picLocks noChangeAspect="1"/>
          </p:cNvPicPr>
          <p:nvPr/>
        </p:nvPicPr>
        <p:blipFill>
          <a:blip r:embed="rId2"/>
          <a:stretch>
            <a:fillRect/>
          </a:stretch>
        </p:blipFill>
        <p:spPr>
          <a:xfrm>
            <a:off x="31274" y="114300"/>
            <a:ext cx="6921500" cy="6616700"/>
          </a:xfrm>
          <a:prstGeom prst="rect">
            <a:avLst/>
          </a:prstGeom>
        </p:spPr>
      </p:pic>
    </p:spTree>
    <p:extLst>
      <p:ext uri="{BB962C8B-B14F-4D97-AF65-F5344CB8AC3E}">
        <p14:creationId xmlns:p14="http://schemas.microsoft.com/office/powerpoint/2010/main" val="426702026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Calibri"/>
                <a:cs typeface="Calibri"/>
              </a:rPr>
              <a:t>Specific input requested</a:t>
            </a:r>
            <a:endParaRPr lang="en-US" dirty="0">
              <a:latin typeface="Calibri"/>
              <a:cs typeface="Calibri"/>
            </a:endParaRPr>
          </a:p>
        </p:txBody>
      </p:sp>
      <p:sp>
        <p:nvSpPr>
          <p:cNvPr id="6" name="Content Placeholder 5"/>
          <p:cNvSpPr>
            <a:spLocks noGrp="1"/>
          </p:cNvSpPr>
          <p:nvPr>
            <p:ph idx="1"/>
          </p:nvPr>
        </p:nvSpPr>
        <p:spPr/>
        <p:txBody>
          <a:bodyPr>
            <a:normAutofit fontScale="92500" lnSpcReduction="10000"/>
          </a:bodyPr>
          <a:lstStyle/>
          <a:p>
            <a:pPr marL="0" indent="0">
              <a:buNone/>
            </a:pPr>
            <a:r>
              <a:rPr lang="en-US" dirty="0" smtClean="0">
                <a:solidFill>
                  <a:srgbClr val="000000"/>
                </a:solidFill>
                <a:latin typeface="Calibri"/>
                <a:cs typeface="Calibri"/>
              </a:rPr>
              <a:t>In addition to the input on the overall transition proposal, the CWG is specifically looking for input on:</a:t>
            </a:r>
          </a:p>
          <a:p>
            <a:r>
              <a:rPr lang="en-US" dirty="0">
                <a:solidFill>
                  <a:srgbClr val="000000"/>
                </a:solidFill>
                <a:latin typeface="Calibri"/>
                <a:cs typeface="Calibri"/>
              </a:rPr>
              <a:t>P</a:t>
            </a:r>
            <a:r>
              <a:rPr lang="en-US" dirty="0" smtClean="0">
                <a:solidFill>
                  <a:srgbClr val="000000"/>
                </a:solidFill>
                <a:latin typeface="Calibri"/>
                <a:cs typeface="Calibri"/>
              </a:rPr>
              <a:t>ossible </a:t>
            </a:r>
            <a:r>
              <a:rPr lang="en-US" dirty="0">
                <a:solidFill>
                  <a:srgbClr val="000000"/>
                </a:solidFill>
                <a:latin typeface="Calibri"/>
                <a:cs typeface="Calibri"/>
              </a:rPr>
              <a:t>modifications to the Independent Review of Board Actions (section 3.3 of </a:t>
            </a:r>
            <a:r>
              <a:rPr lang="en-US" dirty="0" smtClean="0">
                <a:solidFill>
                  <a:srgbClr val="000000"/>
                </a:solidFill>
                <a:latin typeface="Calibri"/>
                <a:cs typeface="Calibri"/>
              </a:rPr>
              <a:t>the document)</a:t>
            </a:r>
          </a:p>
          <a:p>
            <a:r>
              <a:rPr lang="en-US" dirty="0">
                <a:solidFill>
                  <a:schemeClr val="tx1">
                    <a:lumMod val="85000"/>
                    <a:lumOff val="15000"/>
                  </a:schemeClr>
                </a:solidFill>
                <a:latin typeface="Calibri"/>
                <a:cs typeface="Calibri"/>
              </a:rPr>
              <a:t>P</a:t>
            </a:r>
            <a:r>
              <a:rPr lang="en-US" dirty="0" smtClean="0">
                <a:solidFill>
                  <a:schemeClr val="tx1">
                    <a:lumMod val="85000"/>
                    <a:lumOff val="15000"/>
                  </a:schemeClr>
                </a:solidFill>
                <a:latin typeface="Calibri"/>
                <a:cs typeface="Calibri"/>
              </a:rPr>
              <a:t>ossible </a:t>
            </a:r>
            <a:r>
              <a:rPr lang="en-US" dirty="0">
                <a:solidFill>
                  <a:schemeClr val="tx1">
                    <a:lumMod val="85000"/>
                    <a:lumOff val="15000"/>
                  </a:schemeClr>
                </a:solidFill>
                <a:latin typeface="Calibri"/>
                <a:cs typeface="Calibri"/>
              </a:rPr>
              <a:t>modification to the NTIA’s responsibilities acting as the Root Zone Management Process Administrator </a:t>
            </a:r>
            <a:r>
              <a:rPr lang="en-US" dirty="0" smtClean="0">
                <a:solidFill>
                  <a:schemeClr val="tx1">
                    <a:lumMod val="85000"/>
                    <a:lumOff val="15000"/>
                  </a:schemeClr>
                </a:solidFill>
                <a:latin typeface="Calibri"/>
                <a:cs typeface="Calibri"/>
              </a:rPr>
              <a:t/>
            </a:r>
            <a:br>
              <a:rPr lang="en-US" dirty="0" smtClean="0">
                <a:solidFill>
                  <a:schemeClr val="tx1">
                    <a:lumMod val="85000"/>
                    <a:lumOff val="15000"/>
                  </a:schemeClr>
                </a:solidFill>
                <a:latin typeface="Calibri"/>
                <a:cs typeface="Calibri"/>
              </a:rPr>
            </a:br>
            <a:r>
              <a:rPr lang="en-US" dirty="0" smtClean="0">
                <a:solidFill>
                  <a:schemeClr val="tx1">
                    <a:lumMod val="85000"/>
                    <a:lumOff val="15000"/>
                  </a:schemeClr>
                </a:solidFill>
                <a:latin typeface="Calibri"/>
                <a:cs typeface="Calibri"/>
              </a:rPr>
              <a:t>(</a:t>
            </a:r>
            <a:r>
              <a:rPr lang="en-US" dirty="0">
                <a:solidFill>
                  <a:schemeClr val="tx1">
                    <a:lumMod val="85000"/>
                    <a:lumOff val="15000"/>
                  </a:schemeClr>
                </a:solidFill>
                <a:latin typeface="Calibri"/>
                <a:cs typeface="Calibri"/>
              </a:rPr>
              <a:t>section 3.4.3 of this document) </a:t>
            </a:r>
          </a:p>
          <a:p>
            <a:r>
              <a:rPr lang="en-CA" dirty="0">
                <a:solidFill>
                  <a:srgbClr val="000000"/>
                </a:solidFill>
                <a:latin typeface="Calibri"/>
                <a:cs typeface="Calibri"/>
              </a:rPr>
              <a:t>Input on </a:t>
            </a:r>
            <a:r>
              <a:rPr lang="en-CA" dirty="0" smtClean="0">
                <a:solidFill>
                  <a:srgbClr val="000000"/>
                </a:solidFill>
                <a:latin typeface="Calibri"/>
                <a:cs typeface="Calibri"/>
              </a:rPr>
              <a:t>one specific alternative solution i.e. remaining within ICANN</a:t>
            </a:r>
            <a:endParaRPr lang="en-US" dirty="0">
              <a:solidFill>
                <a:srgbClr val="000000"/>
              </a:solidFill>
              <a:latin typeface="Calibri"/>
              <a:cs typeface="Calibri"/>
            </a:endParaRPr>
          </a:p>
          <a:p>
            <a:endParaRPr lang="en-US" dirty="0" smtClean="0">
              <a:solidFill>
                <a:srgbClr val="000000"/>
              </a:solidFill>
              <a:latin typeface="Calibri"/>
              <a:cs typeface="Calibri"/>
            </a:endParaRPr>
          </a:p>
          <a:p>
            <a:endParaRPr lang="en-US" dirty="0">
              <a:solidFill>
                <a:srgbClr val="000000"/>
              </a:solidFill>
              <a:latin typeface="Calibri"/>
              <a:cs typeface="Calibri"/>
            </a:endParaRPr>
          </a:p>
        </p:txBody>
      </p:sp>
      <p:sp>
        <p:nvSpPr>
          <p:cNvPr id="4" name="Slide Number Placeholder 3"/>
          <p:cNvSpPr>
            <a:spLocks noGrp="1"/>
          </p:cNvSpPr>
          <p:nvPr>
            <p:ph type="sldNum" sz="quarter" idx="12"/>
          </p:nvPr>
        </p:nvSpPr>
        <p:spPr/>
        <p:txBody>
          <a:bodyPr/>
          <a:lstStyle/>
          <a:p>
            <a:fld id="{9F2F5E10-5301-4EE6-90D2-A6C4A3F62BED}" type="slidenum">
              <a:rPr lang="en-US" smtClean="0"/>
              <a:t>22</a:t>
            </a:fld>
            <a:endParaRPr lang="en-US"/>
          </a:p>
        </p:txBody>
      </p:sp>
    </p:spTree>
    <p:extLst>
      <p:ext uri="{BB962C8B-B14F-4D97-AF65-F5344CB8AC3E}">
        <p14:creationId xmlns:p14="http://schemas.microsoft.com/office/powerpoint/2010/main" val="348859490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Calibri"/>
                <a:cs typeface="Calibri"/>
              </a:rPr>
              <a:t>Next Steps</a:t>
            </a:r>
            <a:endParaRPr lang="en-US" dirty="0">
              <a:latin typeface="Calibri"/>
              <a:cs typeface="Calibri"/>
            </a:endParaRPr>
          </a:p>
        </p:txBody>
      </p:sp>
    </p:spTree>
    <p:extLst>
      <p:ext uri="{BB962C8B-B14F-4D97-AF65-F5344CB8AC3E}">
        <p14:creationId xmlns:p14="http://schemas.microsoft.com/office/powerpoint/2010/main" val="188315281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4"/>
          <p:cNvSpPr>
            <a:spLocks noGrp="1"/>
          </p:cNvSpPr>
          <p:nvPr>
            <p:ph type="title"/>
          </p:nvPr>
        </p:nvSpPr>
        <p:spPr/>
        <p:txBody>
          <a:bodyPr/>
          <a:lstStyle/>
          <a:p>
            <a:r>
              <a:rPr lang="en-US" dirty="0" smtClean="0">
                <a:latin typeface="Calibri"/>
                <a:cs typeface="Calibri"/>
              </a:rPr>
              <a:t>NEXT STEPS</a:t>
            </a:r>
            <a:endParaRPr lang="en-US" dirty="0">
              <a:latin typeface="Calibri"/>
              <a:cs typeface="Calibri"/>
            </a:endParaRPr>
          </a:p>
        </p:txBody>
      </p:sp>
      <p:sp>
        <p:nvSpPr>
          <p:cNvPr id="7" name="Content Placeholder 6"/>
          <p:cNvSpPr>
            <a:spLocks noGrp="1"/>
          </p:cNvSpPr>
          <p:nvPr>
            <p:ph idx="1"/>
          </p:nvPr>
        </p:nvSpPr>
        <p:spPr>
          <a:xfrm>
            <a:off x="739774" y="2592619"/>
            <a:ext cx="7947025" cy="3915116"/>
          </a:xfrm>
        </p:spPr>
        <p:txBody>
          <a:bodyPr>
            <a:normAutofit fontScale="85000" lnSpcReduction="10000"/>
          </a:bodyPr>
          <a:lstStyle/>
          <a:p>
            <a:r>
              <a:rPr lang="en-US" sz="2400" dirty="0" smtClean="0">
                <a:solidFill>
                  <a:srgbClr val="000000"/>
                </a:solidFill>
                <a:latin typeface="Calibri"/>
                <a:cs typeface="Calibri"/>
              </a:rPr>
              <a:t>Public comment forum open until 22 December 2014</a:t>
            </a:r>
          </a:p>
          <a:p>
            <a:r>
              <a:rPr lang="en-US" sz="2400" dirty="0" smtClean="0">
                <a:solidFill>
                  <a:srgbClr val="000000"/>
                </a:solidFill>
                <a:latin typeface="Calibri"/>
                <a:cs typeface="Calibri"/>
              </a:rPr>
              <a:t>Any input welcomed, but especially on section 3 </a:t>
            </a:r>
          </a:p>
          <a:p>
            <a:r>
              <a:rPr lang="en-US" sz="2400" dirty="0" smtClean="0">
                <a:solidFill>
                  <a:srgbClr val="000000"/>
                </a:solidFill>
                <a:latin typeface="Calibri"/>
                <a:cs typeface="Calibri"/>
              </a:rPr>
              <a:t>CWG will continue deliberations in parallel, including </a:t>
            </a:r>
            <a:r>
              <a:rPr lang="en-GB" sz="2400" dirty="0" smtClean="0">
                <a:solidFill>
                  <a:srgbClr val="000000"/>
                </a:solidFill>
                <a:latin typeface="Calibri"/>
                <a:cs typeface="Calibri"/>
              </a:rPr>
              <a:t>developing </a:t>
            </a:r>
            <a:r>
              <a:rPr lang="en-GB" sz="2400" dirty="0">
                <a:solidFill>
                  <a:srgbClr val="000000"/>
                </a:solidFill>
                <a:latin typeface="Calibri"/>
                <a:cs typeface="Calibri"/>
              </a:rPr>
              <a:t>areas of the document relating to </a:t>
            </a:r>
            <a:r>
              <a:rPr lang="en-GB" sz="2400" dirty="0" smtClean="0">
                <a:solidFill>
                  <a:srgbClr val="000000"/>
                </a:solidFill>
                <a:latin typeface="Calibri"/>
                <a:cs typeface="Calibri"/>
              </a:rPr>
              <a:t>items 3, 4</a:t>
            </a:r>
            <a:r>
              <a:rPr lang="en-GB" sz="2400" dirty="0">
                <a:solidFill>
                  <a:srgbClr val="000000"/>
                </a:solidFill>
                <a:latin typeface="Calibri"/>
                <a:cs typeface="Calibri"/>
              </a:rPr>
              <a:t>, 5 &amp; 6 of the RFP from the ICG</a:t>
            </a:r>
            <a:r>
              <a:rPr lang="en-GB" sz="2400" dirty="0" smtClean="0">
                <a:solidFill>
                  <a:srgbClr val="000000"/>
                </a:solidFill>
                <a:latin typeface="Calibri"/>
                <a:cs typeface="Calibri"/>
              </a:rPr>
              <a:t>.</a:t>
            </a:r>
          </a:p>
          <a:p>
            <a:pPr lvl="0"/>
            <a:r>
              <a:rPr lang="en-GB" sz="2400" dirty="0" smtClean="0">
                <a:solidFill>
                  <a:srgbClr val="000000"/>
                </a:solidFill>
                <a:latin typeface="Calibri"/>
                <a:cs typeface="Calibri"/>
              </a:rPr>
              <a:t>Co-ordinate with Accountability CCWG</a:t>
            </a:r>
            <a:endParaRPr lang="en-US" sz="2400" dirty="0">
              <a:solidFill>
                <a:srgbClr val="000000"/>
              </a:solidFill>
              <a:latin typeface="Calibri"/>
              <a:cs typeface="Calibri"/>
            </a:endParaRPr>
          </a:p>
          <a:p>
            <a:pPr lvl="0"/>
            <a:r>
              <a:rPr lang="en-US" sz="2400" dirty="0" smtClean="0">
                <a:solidFill>
                  <a:srgbClr val="000000"/>
                </a:solidFill>
                <a:latin typeface="Calibri"/>
                <a:cs typeface="Calibri"/>
              </a:rPr>
              <a:t>Submission of final transition proposal to chartering organizations for consideration &amp; adoption by 19 January 2015</a:t>
            </a:r>
          </a:p>
          <a:p>
            <a:pPr lvl="0"/>
            <a:r>
              <a:rPr lang="en-US" sz="2400" dirty="0" smtClean="0">
                <a:solidFill>
                  <a:srgbClr val="000000"/>
                </a:solidFill>
                <a:latin typeface="Calibri"/>
                <a:cs typeface="Calibri"/>
              </a:rPr>
              <a:t>Submission of final transition proposal to ICG</a:t>
            </a:r>
            <a:br>
              <a:rPr lang="en-US" sz="2400" dirty="0" smtClean="0">
                <a:solidFill>
                  <a:srgbClr val="000000"/>
                </a:solidFill>
                <a:latin typeface="Calibri"/>
                <a:cs typeface="Calibri"/>
              </a:rPr>
            </a:br>
            <a:r>
              <a:rPr lang="en-US" sz="2400" dirty="0" smtClean="0">
                <a:solidFill>
                  <a:srgbClr val="000000"/>
                </a:solidFill>
                <a:latin typeface="Calibri"/>
                <a:cs typeface="Calibri"/>
              </a:rPr>
              <a:t>No later than 31 January  2015</a:t>
            </a:r>
            <a:endParaRPr lang="en-US" sz="2400" dirty="0">
              <a:solidFill>
                <a:srgbClr val="000000"/>
              </a:solidFill>
              <a:latin typeface="Calibri"/>
              <a:cs typeface="Calibri"/>
            </a:endParaRPr>
          </a:p>
          <a:p>
            <a:endParaRPr lang="en-US" dirty="0">
              <a:solidFill>
                <a:srgbClr val="000000"/>
              </a:solidFill>
              <a:latin typeface="Calibri"/>
              <a:cs typeface="Calibri"/>
            </a:endParaRPr>
          </a:p>
        </p:txBody>
      </p:sp>
      <p:sp>
        <p:nvSpPr>
          <p:cNvPr id="4" name="Slide Number Placeholder 3"/>
          <p:cNvSpPr>
            <a:spLocks noGrp="1"/>
          </p:cNvSpPr>
          <p:nvPr>
            <p:ph type="sldNum" sz="quarter" idx="12"/>
          </p:nvPr>
        </p:nvSpPr>
        <p:spPr/>
        <p:txBody>
          <a:bodyPr/>
          <a:lstStyle/>
          <a:p>
            <a:fld id="{9F2F5E10-5301-4EE6-90D2-A6C4A3F62BED}" type="slidenum">
              <a:rPr lang="en-US" smtClean="0">
                <a:latin typeface="Calibri"/>
                <a:cs typeface="Calibri"/>
              </a:rPr>
              <a:t>24</a:t>
            </a:fld>
            <a:endParaRPr lang="en-US" dirty="0">
              <a:latin typeface="Calibri"/>
              <a:cs typeface="Calibri"/>
            </a:endParaRPr>
          </a:p>
        </p:txBody>
      </p:sp>
    </p:spTree>
    <p:extLst>
      <p:ext uri="{BB962C8B-B14F-4D97-AF65-F5344CB8AC3E}">
        <p14:creationId xmlns:p14="http://schemas.microsoft.com/office/powerpoint/2010/main" val="76332649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961598" y="2265268"/>
            <a:ext cx="5158742" cy="830997"/>
          </a:xfrm>
          <a:prstGeom prst="rect">
            <a:avLst/>
          </a:prstGeom>
          <a:noFill/>
        </p:spPr>
        <p:txBody>
          <a:bodyPr wrap="square" rtlCol="0">
            <a:spAutoFit/>
          </a:bodyPr>
          <a:lstStyle/>
          <a:p>
            <a:pPr algn="ctr"/>
            <a:r>
              <a:rPr lang="en-US" sz="4800" dirty="0" smtClean="0">
                <a:solidFill>
                  <a:schemeClr val="bg1"/>
                </a:solidFill>
                <a:latin typeface="Calibri"/>
                <a:cs typeface="Calibri"/>
              </a:rPr>
              <a:t>Q &amp; A</a:t>
            </a:r>
            <a:endParaRPr lang="en-US" sz="4800" dirty="0">
              <a:solidFill>
                <a:schemeClr val="bg1"/>
              </a:solidFill>
              <a:latin typeface="Calibri"/>
              <a:cs typeface="Calibri"/>
            </a:endParaRPr>
          </a:p>
        </p:txBody>
      </p:sp>
    </p:spTree>
    <p:extLst>
      <p:ext uri="{BB962C8B-B14F-4D97-AF65-F5344CB8AC3E}">
        <p14:creationId xmlns:p14="http://schemas.microsoft.com/office/powerpoint/2010/main" val="256978287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latin typeface="Calibri"/>
                <a:cs typeface="Calibri"/>
              </a:rPr>
              <a:t>Further Information</a:t>
            </a:r>
            <a:endParaRPr lang="en-US" dirty="0">
              <a:latin typeface="Calibri"/>
              <a:cs typeface="Calibri"/>
            </a:endParaRPr>
          </a:p>
        </p:txBody>
      </p:sp>
      <p:sp>
        <p:nvSpPr>
          <p:cNvPr id="4" name="Content Placeholder 3"/>
          <p:cNvSpPr>
            <a:spLocks noGrp="1"/>
          </p:cNvSpPr>
          <p:nvPr>
            <p:ph idx="1"/>
          </p:nvPr>
        </p:nvSpPr>
        <p:spPr/>
        <p:txBody>
          <a:bodyPr>
            <a:normAutofit fontScale="85000" lnSpcReduction="20000"/>
          </a:bodyPr>
          <a:lstStyle/>
          <a:p>
            <a:r>
              <a:rPr lang="en-US" b="1" dirty="0" smtClean="0">
                <a:latin typeface="Calibri"/>
                <a:cs typeface="Calibri"/>
              </a:rPr>
              <a:t>Public Comment Forum</a:t>
            </a:r>
            <a:r>
              <a:rPr lang="en-US" b="1" dirty="0">
                <a:latin typeface="Calibri"/>
                <a:cs typeface="Calibri"/>
              </a:rPr>
              <a:t>: </a:t>
            </a:r>
            <a:r>
              <a:rPr lang="en-US" b="1" dirty="0" smtClean="0">
                <a:latin typeface="Calibri"/>
                <a:cs typeface="Calibri"/>
              </a:rPr>
              <a:t/>
            </a:r>
            <a:br>
              <a:rPr lang="en-US" b="1" dirty="0" smtClean="0">
                <a:latin typeface="Calibri"/>
                <a:cs typeface="Calibri"/>
              </a:rPr>
            </a:br>
            <a:r>
              <a:rPr lang="en-US" b="1" dirty="0" smtClean="0">
                <a:latin typeface="Calibri"/>
                <a:cs typeface="Calibri"/>
                <a:hlinkClick r:id="rId2"/>
              </a:rPr>
              <a:t>https</a:t>
            </a:r>
            <a:r>
              <a:rPr lang="en-US" b="1" dirty="0">
                <a:latin typeface="Calibri"/>
                <a:cs typeface="Calibri"/>
                <a:hlinkClick r:id="rId2"/>
              </a:rPr>
              <a:t>://www.icann.org/public-comments/cwg-naming-transition-2014-12-01-</a:t>
            </a:r>
            <a:r>
              <a:rPr lang="en-US" b="1" dirty="0" smtClean="0">
                <a:latin typeface="Calibri"/>
                <a:cs typeface="Calibri"/>
                <a:hlinkClick r:id="rId2"/>
              </a:rPr>
              <a:t>en</a:t>
            </a:r>
            <a:r>
              <a:rPr lang="en-US" b="1" dirty="0" smtClean="0">
                <a:latin typeface="Calibri"/>
                <a:cs typeface="Calibri"/>
              </a:rPr>
              <a:t> </a:t>
            </a:r>
          </a:p>
          <a:p>
            <a:r>
              <a:rPr lang="en-US" dirty="0" smtClean="0">
                <a:latin typeface="Calibri"/>
                <a:cs typeface="Calibri"/>
              </a:rPr>
              <a:t>Draft Transition </a:t>
            </a:r>
            <a:r>
              <a:rPr lang="en-US" dirty="0">
                <a:latin typeface="Calibri"/>
                <a:cs typeface="Calibri"/>
              </a:rPr>
              <a:t>Proposal: </a:t>
            </a:r>
            <a:r>
              <a:rPr lang="en-US" dirty="0">
                <a:latin typeface="Calibri"/>
                <a:cs typeface="Calibri"/>
                <a:hlinkClick r:id="rId3"/>
              </a:rPr>
              <a:t>https://www.icann.org/en/system/files/files/cwg-naming-transition-01dec14-</a:t>
            </a:r>
            <a:r>
              <a:rPr lang="en-US" dirty="0" smtClean="0">
                <a:latin typeface="Calibri"/>
                <a:cs typeface="Calibri"/>
                <a:hlinkClick r:id="rId3"/>
              </a:rPr>
              <a:t>en.pdf</a:t>
            </a:r>
            <a:r>
              <a:rPr lang="en-US" dirty="0" smtClean="0">
                <a:latin typeface="Calibri"/>
                <a:cs typeface="Calibri"/>
              </a:rPr>
              <a:t> </a:t>
            </a:r>
          </a:p>
          <a:p>
            <a:r>
              <a:rPr lang="en-US" dirty="0" smtClean="0">
                <a:latin typeface="Calibri"/>
                <a:cs typeface="Calibri"/>
              </a:rPr>
              <a:t>CWG workspace</a:t>
            </a:r>
            <a:r>
              <a:rPr lang="en-US" dirty="0">
                <a:latin typeface="Calibri"/>
                <a:cs typeface="Calibri"/>
              </a:rPr>
              <a:t>: </a:t>
            </a:r>
            <a:r>
              <a:rPr lang="en-US" dirty="0" smtClean="0">
                <a:latin typeface="Calibri"/>
                <a:cs typeface="Calibri"/>
              </a:rPr>
              <a:t/>
            </a:r>
            <a:br>
              <a:rPr lang="en-US" dirty="0" smtClean="0">
                <a:latin typeface="Calibri"/>
                <a:cs typeface="Calibri"/>
              </a:rPr>
            </a:br>
            <a:r>
              <a:rPr lang="en-US" dirty="0" smtClean="0">
                <a:latin typeface="Calibri"/>
                <a:cs typeface="Calibri"/>
                <a:hlinkClick r:id="rId4"/>
              </a:rPr>
              <a:t>https</a:t>
            </a:r>
            <a:r>
              <a:rPr lang="en-US" dirty="0">
                <a:latin typeface="Calibri"/>
                <a:cs typeface="Calibri"/>
                <a:hlinkClick r:id="rId4"/>
              </a:rPr>
              <a:t>://community.icann.org/x/</a:t>
            </a:r>
            <a:r>
              <a:rPr lang="en-US" dirty="0" smtClean="0">
                <a:latin typeface="Calibri"/>
                <a:cs typeface="Calibri"/>
                <a:hlinkClick r:id="rId4"/>
              </a:rPr>
              <a:t>37fhAg</a:t>
            </a:r>
            <a:r>
              <a:rPr lang="en-US" dirty="0" smtClean="0">
                <a:latin typeface="Calibri"/>
                <a:cs typeface="Calibri"/>
              </a:rPr>
              <a:t> </a:t>
            </a:r>
          </a:p>
          <a:p>
            <a:r>
              <a:rPr lang="en-US" dirty="0" smtClean="0">
                <a:latin typeface="Calibri"/>
                <a:cs typeface="Calibri"/>
              </a:rPr>
              <a:t>IANA Stewardship Transition</a:t>
            </a:r>
            <a:r>
              <a:rPr lang="en-US" dirty="0">
                <a:latin typeface="Calibri"/>
                <a:cs typeface="Calibri"/>
              </a:rPr>
              <a:t>: </a:t>
            </a:r>
            <a:r>
              <a:rPr lang="en-US" dirty="0" smtClean="0">
                <a:latin typeface="Calibri"/>
                <a:cs typeface="Calibri"/>
              </a:rPr>
              <a:t/>
            </a:r>
            <a:br>
              <a:rPr lang="en-US" dirty="0" smtClean="0">
                <a:latin typeface="Calibri"/>
                <a:cs typeface="Calibri"/>
              </a:rPr>
            </a:br>
            <a:r>
              <a:rPr lang="en-US" dirty="0" smtClean="0">
                <a:latin typeface="Calibri"/>
                <a:cs typeface="Calibri"/>
                <a:hlinkClick r:id="rId4"/>
              </a:rPr>
              <a:t>https</a:t>
            </a:r>
            <a:r>
              <a:rPr lang="en-US" dirty="0">
                <a:latin typeface="Calibri"/>
                <a:cs typeface="Calibri"/>
                <a:hlinkClick r:id="rId4"/>
              </a:rPr>
              <a:t>://community.icann.org/x/</a:t>
            </a:r>
            <a:r>
              <a:rPr lang="en-US" dirty="0" smtClean="0">
                <a:latin typeface="Calibri"/>
                <a:cs typeface="Calibri"/>
                <a:hlinkClick r:id="rId4"/>
              </a:rPr>
              <a:t>37fhAg</a:t>
            </a:r>
            <a:r>
              <a:rPr lang="en-US" dirty="0" smtClean="0">
                <a:latin typeface="Calibri"/>
                <a:cs typeface="Calibri"/>
              </a:rPr>
              <a:t> </a:t>
            </a:r>
            <a:endParaRPr lang="en-US" dirty="0">
              <a:latin typeface="Calibri"/>
              <a:cs typeface="Calibri"/>
            </a:endParaRPr>
          </a:p>
        </p:txBody>
      </p:sp>
      <p:sp>
        <p:nvSpPr>
          <p:cNvPr id="2" name="Slide Number Placeholder 1"/>
          <p:cNvSpPr>
            <a:spLocks noGrp="1"/>
          </p:cNvSpPr>
          <p:nvPr>
            <p:ph type="sldNum" sz="quarter" idx="12"/>
          </p:nvPr>
        </p:nvSpPr>
        <p:spPr/>
        <p:txBody>
          <a:bodyPr/>
          <a:lstStyle/>
          <a:p>
            <a:fld id="{9F2F5E10-5301-4EE6-90D2-A6C4A3F62BED}" type="slidenum">
              <a:rPr lang="en-US" smtClean="0">
                <a:latin typeface="Calibri"/>
                <a:cs typeface="Calibri"/>
              </a:rPr>
              <a:t>26</a:t>
            </a:fld>
            <a:endParaRPr lang="en-US" dirty="0">
              <a:latin typeface="Calibri"/>
              <a:cs typeface="Calibri"/>
            </a:endParaRPr>
          </a:p>
        </p:txBody>
      </p:sp>
    </p:spTree>
    <p:extLst>
      <p:ext uri="{BB962C8B-B14F-4D97-AF65-F5344CB8AC3E}">
        <p14:creationId xmlns:p14="http://schemas.microsoft.com/office/powerpoint/2010/main" val="214319750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655702"/>
            <a:ext cx="6400800" cy="1362075"/>
          </a:xfrm>
        </p:spPr>
        <p:txBody>
          <a:bodyPr/>
          <a:lstStyle/>
          <a:p>
            <a:r>
              <a:rPr lang="en-US" dirty="0" smtClean="0">
                <a:latin typeface="Calibri"/>
                <a:cs typeface="Calibri"/>
              </a:rPr>
              <a:t>THANK YOU FOR YOUR PARTICIPATION</a:t>
            </a:r>
            <a:endParaRPr lang="en-US" dirty="0">
              <a:latin typeface="Calibri"/>
              <a:cs typeface="Calibri"/>
            </a:endParaRPr>
          </a:p>
        </p:txBody>
      </p:sp>
    </p:spTree>
    <p:extLst>
      <p:ext uri="{BB962C8B-B14F-4D97-AF65-F5344CB8AC3E}">
        <p14:creationId xmlns:p14="http://schemas.microsoft.com/office/powerpoint/2010/main" val="400889800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a:cs typeface="Calibri"/>
              </a:rPr>
              <a:t>Welcome &amp; Introductions</a:t>
            </a:r>
            <a:endParaRPr lang="en-US" dirty="0">
              <a:latin typeface="Calibri"/>
              <a:cs typeface="Calibri"/>
            </a:endParaRPr>
          </a:p>
        </p:txBody>
      </p:sp>
      <p:sp>
        <p:nvSpPr>
          <p:cNvPr id="3" name="Content Placeholder 2"/>
          <p:cNvSpPr>
            <a:spLocks noGrp="1"/>
          </p:cNvSpPr>
          <p:nvPr>
            <p:ph idx="1"/>
          </p:nvPr>
        </p:nvSpPr>
        <p:spPr/>
        <p:txBody>
          <a:bodyPr>
            <a:normAutofit/>
          </a:bodyPr>
          <a:lstStyle/>
          <a:p>
            <a:r>
              <a:rPr lang="en-US" sz="2000" dirty="0" smtClean="0">
                <a:solidFill>
                  <a:schemeClr val="tx1">
                    <a:lumMod val="85000"/>
                    <a:lumOff val="15000"/>
                  </a:schemeClr>
                </a:solidFill>
                <a:latin typeface="Calibri"/>
                <a:cs typeface="Calibri"/>
              </a:rPr>
              <a:t>Presenters</a:t>
            </a:r>
            <a:endParaRPr lang="en-US" sz="2000" dirty="0">
              <a:solidFill>
                <a:schemeClr val="tx1">
                  <a:lumMod val="85000"/>
                  <a:lumOff val="15000"/>
                </a:schemeClr>
              </a:solidFill>
              <a:latin typeface="Calibri"/>
              <a:cs typeface="Calibri"/>
            </a:endParaRPr>
          </a:p>
        </p:txBody>
      </p:sp>
      <p:sp>
        <p:nvSpPr>
          <p:cNvPr id="4" name="Slide Number Placeholder 3"/>
          <p:cNvSpPr>
            <a:spLocks noGrp="1"/>
          </p:cNvSpPr>
          <p:nvPr>
            <p:ph type="sldNum" sz="quarter" idx="12"/>
          </p:nvPr>
        </p:nvSpPr>
        <p:spPr/>
        <p:txBody>
          <a:bodyPr/>
          <a:lstStyle/>
          <a:p>
            <a:fld id="{9F2F5E10-5301-4EE6-90D2-A6C4A3F62BED}" type="slidenum">
              <a:rPr lang="en-US" smtClean="0">
                <a:latin typeface="Calibri"/>
                <a:cs typeface="Calibri"/>
              </a:rPr>
              <a:t>3</a:t>
            </a:fld>
            <a:endParaRPr lang="en-US" dirty="0">
              <a:latin typeface="Calibri"/>
              <a:cs typeface="Calibri"/>
            </a:endParaRPr>
          </a:p>
        </p:txBody>
      </p:sp>
      <p:pic>
        <p:nvPicPr>
          <p:cNvPr id="5" name="Picture 4"/>
          <p:cNvPicPr>
            <a:picLocks noChangeAspect="1"/>
          </p:cNvPicPr>
          <p:nvPr/>
        </p:nvPicPr>
        <p:blipFill>
          <a:blip r:embed="rId2"/>
          <a:stretch>
            <a:fillRect/>
          </a:stretch>
        </p:blipFill>
        <p:spPr>
          <a:xfrm>
            <a:off x="3849279" y="3464464"/>
            <a:ext cx="1524000" cy="2273300"/>
          </a:xfrm>
          <a:prstGeom prst="rect">
            <a:avLst/>
          </a:prstGeom>
        </p:spPr>
      </p:pic>
      <p:sp>
        <p:nvSpPr>
          <p:cNvPr id="6" name="TextBox 5"/>
          <p:cNvSpPr txBox="1"/>
          <p:nvPr/>
        </p:nvSpPr>
        <p:spPr>
          <a:xfrm>
            <a:off x="3827614" y="5791963"/>
            <a:ext cx="2441148" cy="646331"/>
          </a:xfrm>
          <a:prstGeom prst="rect">
            <a:avLst/>
          </a:prstGeom>
          <a:noFill/>
        </p:spPr>
        <p:txBody>
          <a:bodyPr wrap="square" rtlCol="0">
            <a:spAutoFit/>
          </a:bodyPr>
          <a:lstStyle/>
          <a:p>
            <a:r>
              <a:rPr lang="en-US" dirty="0" smtClean="0">
                <a:solidFill>
                  <a:schemeClr val="tx1">
                    <a:lumMod val="85000"/>
                    <a:lumOff val="15000"/>
                  </a:schemeClr>
                </a:solidFill>
                <a:latin typeface="Calibri"/>
                <a:cs typeface="Calibri"/>
              </a:rPr>
              <a:t>Jonathan Robinson </a:t>
            </a:r>
          </a:p>
          <a:p>
            <a:r>
              <a:rPr lang="en-US" dirty="0" smtClean="0">
                <a:solidFill>
                  <a:schemeClr val="tx1">
                    <a:lumMod val="85000"/>
                    <a:lumOff val="15000"/>
                  </a:schemeClr>
                </a:solidFill>
                <a:latin typeface="Calibri"/>
                <a:cs typeface="Calibri"/>
              </a:rPr>
              <a:t>Co-Chair</a:t>
            </a:r>
            <a:endParaRPr lang="en-US" dirty="0">
              <a:solidFill>
                <a:schemeClr val="tx1">
                  <a:lumMod val="85000"/>
                  <a:lumOff val="15000"/>
                </a:schemeClr>
              </a:solidFill>
              <a:latin typeface="Calibri"/>
              <a:cs typeface="Calibri"/>
            </a:endParaRPr>
          </a:p>
        </p:txBody>
      </p:sp>
      <p:pic>
        <p:nvPicPr>
          <p:cNvPr id="7" name="Picture 6"/>
          <p:cNvPicPr>
            <a:picLocks noChangeAspect="1"/>
          </p:cNvPicPr>
          <p:nvPr/>
        </p:nvPicPr>
        <p:blipFill>
          <a:blip r:embed="rId3"/>
          <a:stretch>
            <a:fillRect/>
          </a:stretch>
        </p:blipFill>
        <p:spPr>
          <a:xfrm>
            <a:off x="1156326" y="3552940"/>
            <a:ext cx="1998930" cy="1998930"/>
          </a:xfrm>
          <a:prstGeom prst="rect">
            <a:avLst/>
          </a:prstGeom>
        </p:spPr>
      </p:pic>
      <p:sp>
        <p:nvSpPr>
          <p:cNvPr id="8" name="TextBox 7"/>
          <p:cNvSpPr txBox="1"/>
          <p:nvPr/>
        </p:nvSpPr>
        <p:spPr>
          <a:xfrm>
            <a:off x="1143233" y="5777955"/>
            <a:ext cx="2441148" cy="646331"/>
          </a:xfrm>
          <a:prstGeom prst="rect">
            <a:avLst/>
          </a:prstGeom>
          <a:noFill/>
        </p:spPr>
        <p:txBody>
          <a:bodyPr wrap="square" rtlCol="0">
            <a:spAutoFit/>
          </a:bodyPr>
          <a:lstStyle/>
          <a:p>
            <a:r>
              <a:rPr lang="en-US" dirty="0" err="1" smtClean="0">
                <a:solidFill>
                  <a:schemeClr val="tx1">
                    <a:lumMod val="85000"/>
                    <a:lumOff val="15000"/>
                  </a:schemeClr>
                </a:solidFill>
                <a:latin typeface="Calibri"/>
                <a:cs typeface="Calibri"/>
              </a:rPr>
              <a:t>Lise</a:t>
            </a:r>
            <a:r>
              <a:rPr lang="en-US" dirty="0" smtClean="0">
                <a:solidFill>
                  <a:schemeClr val="tx1">
                    <a:lumMod val="85000"/>
                    <a:lumOff val="15000"/>
                  </a:schemeClr>
                </a:solidFill>
                <a:latin typeface="Calibri"/>
                <a:cs typeface="Calibri"/>
              </a:rPr>
              <a:t> </a:t>
            </a:r>
            <a:r>
              <a:rPr lang="en-US" dirty="0" err="1" smtClean="0">
                <a:solidFill>
                  <a:schemeClr val="tx1">
                    <a:lumMod val="85000"/>
                    <a:lumOff val="15000"/>
                  </a:schemeClr>
                </a:solidFill>
                <a:latin typeface="Calibri"/>
                <a:cs typeface="Calibri"/>
              </a:rPr>
              <a:t>Fuhr</a:t>
            </a:r>
            <a:endParaRPr lang="en-US" dirty="0" smtClean="0">
              <a:solidFill>
                <a:schemeClr val="tx1">
                  <a:lumMod val="85000"/>
                  <a:lumOff val="15000"/>
                </a:schemeClr>
              </a:solidFill>
              <a:latin typeface="Calibri"/>
              <a:cs typeface="Calibri"/>
            </a:endParaRPr>
          </a:p>
          <a:p>
            <a:r>
              <a:rPr lang="en-US" dirty="0" smtClean="0">
                <a:solidFill>
                  <a:schemeClr val="tx1">
                    <a:lumMod val="85000"/>
                    <a:lumOff val="15000"/>
                  </a:schemeClr>
                </a:solidFill>
                <a:latin typeface="Calibri"/>
                <a:cs typeface="Calibri"/>
              </a:rPr>
              <a:t>Co-Chair</a:t>
            </a:r>
            <a:endParaRPr lang="en-US" dirty="0">
              <a:solidFill>
                <a:schemeClr val="tx1">
                  <a:lumMod val="85000"/>
                  <a:lumOff val="15000"/>
                </a:schemeClr>
              </a:solidFill>
              <a:latin typeface="Calibri"/>
              <a:cs typeface="Calibri"/>
            </a:endParaRPr>
          </a:p>
        </p:txBody>
      </p:sp>
      <p:sp>
        <p:nvSpPr>
          <p:cNvPr id="9" name="TextBox 8"/>
          <p:cNvSpPr txBox="1"/>
          <p:nvPr/>
        </p:nvSpPr>
        <p:spPr>
          <a:xfrm>
            <a:off x="6227411" y="5805971"/>
            <a:ext cx="2441148" cy="646331"/>
          </a:xfrm>
          <a:prstGeom prst="rect">
            <a:avLst/>
          </a:prstGeom>
          <a:noFill/>
        </p:spPr>
        <p:txBody>
          <a:bodyPr wrap="square" rtlCol="0">
            <a:spAutoFit/>
          </a:bodyPr>
          <a:lstStyle/>
          <a:p>
            <a:r>
              <a:rPr lang="en-US" dirty="0" smtClean="0">
                <a:solidFill>
                  <a:schemeClr val="tx1">
                    <a:lumMod val="85000"/>
                    <a:lumOff val="15000"/>
                  </a:schemeClr>
                </a:solidFill>
                <a:latin typeface="Calibri"/>
                <a:cs typeface="Calibri"/>
              </a:rPr>
              <a:t>Greg </a:t>
            </a:r>
            <a:r>
              <a:rPr lang="en-US" dirty="0" err="1" smtClean="0">
                <a:solidFill>
                  <a:schemeClr val="tx1">
                    <a:lumMod val="85000"/>
                    <a:lumOff val="15000"/>
                  </a:schemeClr>
                </a:solidFill>
                <a:latin typeface="Calibri"/>
                <a:cs typeface="Calibri"/>
              </a:rPr>
              <a:t>Shatan</a:t>
            </a:r>
            <a:endParaRPr lang="en-US" dirty="0" smtClean="0">
              <a:solidFill>
                <a:schemeClr val="tx1">
                  <a:lumMod val="85000"/>
                  <a:lumOff val="15000"/>
                </a:schemeClr>
              </a:solidFill>
              <a:latin typeface="Calibri"/>
              <a:cs typeface="Calibri"/>
            </a:endParaRPr>
          </a:p>
          <a:p>
            <a:r>
              <a:rPr lang="en-US" smtClean="0">
                <a:solidFill>
                  <a:schemeClr val="tx1">
                    <a:lumMod val="85000"/>
                    <a:lumOff val="15000"/>
                  </a:schemeClr>
                </a:solidFill>
                <a:latin typeface="Calibri"/>
                <a:cs typeface="Calibri"/>
              </a:rPr>
              <a:t>Coordinator </a:t>
            </a:r>
            <a:r>
              <a:rPr lang="en-US" dirty="0" smtClean="0">
                <a:solidFill>
                  <a:schemeClr val="tx1">
                    <a:lumMod val="85000"/>
                    <a:lumOff val="15000"/>
                  </a:schemeClr>
                </a:solidFill>
                <a:latin typeface="Calibri"/>
                <a:cs typeface="Calibri"/>
              </a:rPr>
              <a:t>RFP 3</a:t>
            </a:r>
            <a:endParaRPr lang="en-US" dirty="0">
              <a:solidFill>
                <a:schemeClr val="tx1">
                  <a:lumMod val="85000"/>
                  <a:lumOff val="15000"/>
                </a:schemeClr>
              </a:solidFill>
              <a:latin typeface="Calibri"/>
              <a:cs typeface="Calibri"/>
            </a:endParaRPr>
          </a:p>
        </p:txBody>
      </p:sp>
      <p:pic>
        <p:nvPicPr>
          <p:cNvPr id="10" name="Picture 9" descr="GS11.jp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268762" y="3464464"/>
            <a:ext cx="1508630" cy="2259075"/>
          </a:xfrm>
          <a:prstGeom prst="rect">
            <a:avLst/>
          </a:prstGeom>
        </p:spPr>
      </p:pic>
    </p:spTree>
    <p:extLst>
      <p:ext uri="{BB962C8B-B14F-4D97-AF65-F5344CB8AC3E}">
        <p14:creationId xmlns:p14="http://schemas.microsoft.com/office/powerpoint/2010/main" val="183236826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Calibri"/>
                <a:cs typeface="Calibri"/>
              </a:rPr>
              <a:t>Background</a:t>
            </a:r>
            <a:endParaRPr lang="en-US" dirty="0">
              <a:latin typeface="Calibri"/>
              <a:cs typeface="Calibri"/>
            </a:endParaRPr>
          </a:p>
        </p:txBody>
      </p:sp>
    </p:spTree>
    <p:extLst>
      <p:ext uri="{BB962C8B-B14F-4D97-AF65-F5344CB8AC3E}">
        <p14:creationId xmlns:p14="http://schemas.microsoft.com/office/powerpoint/2010/main" val="365699073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a:cs typeface="Calibri"/>
              </a:rPr>
              <a:t>Background</a:t>
            </a:r>
            <a:endParaRPr lang="en-US" dirty="0">
              <a:latin typeface="Calibri"/>
              <a:cs typeface="Calibri"/>
            </a:endParaRPr>
          </a:p>
        </p:txBody>
      </p:sp>
      <p:sp>
        <p:nvSpPr>
          <p:cNvPr id="3" name="Content Placeholder 2"/>
          <p:cNvSpPr>
            <a:spLocks noGrp="1"/>
          </p:cNvSpPr>
          <p:nvPr>
            <p:ph idx="1"/>
          </p:nvPr>
        </p:nvSpPr>
        <p:spPr>
          <a:xfrm>
            <a:off x="457200" y="2606287"/>
            <a:ext cx="8367224" cy="4090881"/>
          </a:xfrm>
        </p:spPr>
        <p:txBody>
          <a:bodyPr>
            <a:normAutofit/>
          </a:bodyPr>
          <a:lstStyle/>
          <a:p>
            <a:r>
              <a:rPr lang="en-US" sz="2000" dirty="0" smtClean="0">
                <a:solidFill>
                  <a:schemeClr val="tx1">
                    <a:lumMod val="85000"/>
                    <a:lumOff val="15000"/>
                  </a:schemeClr>
                </a:solidFill>
                <a:latin typeface="Calibri"/>
                <a:cs typeface="Calibri"/>
              </a:rPr>
              <a:t>NTIA requested:</a:t>
            </a:r>
          </a:p>
          <a:p>
            <a:pPr lvl="1"/>
            <a:r>
              <a:rPr lang="en-US" dirty="0" smtClean="0">
                <a:solidFill>
                  <a:schemeClr val="tx1">
                    <a:lumMod val="85000"/>
                    <a:lumOff val="15000"/>
                  </a:schemeClr>
                </a:solidFill>
                <a:latin typeface="Calibri"/>
                <a:cs typeface="Calibri"/>
              </a:rPr>
              <a:t>ICANN </a:t>
            </a:r>
            <a:r>
              <a:rPr lang="en-US" dirty="0">
                <a:solidFill>
                  <a:schemeClr val="tx1">
                    <a:lumMod val="85000"/>
                    <a:lumOff val="15000"/>
                  </a:schemeClr>
                </a:solidFill>
                <a:latin typeface="Calibri"/>
                <a:cs typeface="Calibri"/>
              </a:rPr>
              <a:t>“convene a </a:t>
            </a:r>
            <a:r>
              <a:rPr lang="en-US" dirty="0" err="1">
                <a:solidFill>
                  <a:schemeClr val="tx1">
                    <a:lumMod val="85000"/>
                    <a:lumOff val="15000"/>
                  </a:schemeClr>
                </a:solidFill>
                <a:latin typeface="Calibri"/>
                <a:cs typeface="Calibri"/>
              </a:rPr>
              <a:t>multistakeholder</a:t>
            </a:r>
            <a:r>
              <a:rPr lang="en-US" dirty="0">
                <a:solidFill>
                  <a:schemeClr val="tx1">
                    <a:lumMod val="85000"/>
                    <a:lumOff val="15000"/>
                  </a:schemeClr>
                </a:solidFill>
                <a:latin typeface="Calibri"/>
                <a:cs typeface="Calibri"/>
              </a:rPr>
              <a:t> process to develop a plan to transition the U.S. g</a:t>
            </a:r>
            <a:r>
              <a:rPr lang="en-US" dirty="0" smtClean="0">
                <a:solidFill>
                  <a:schemeClr val="tx1">
                    <a:lumMod val="85000"/>
                    <a:lumOff val="15000"/>
                  </a:schemeClr>
                </a:solidFill>
                <a:latin typeface="Calibri"/>
                <a:cs typeface="Calibri"/>
              </a:rPr>
              <a:t>overnment </a:t>
            </a:r>
            <a:r>
              <a:rPr lang="en-US" dirty="0">
                <a:solidFill>
                  <a:schemeClr val="tx1">
                    <a:lumMod val="85000"/>
                    <a:lumOff val="15000"/>
                  </a:schemeClr>
                </a:solidFill>
                <a:latin typeface="Calibri"/>
                <a:cs typeface="Calibri"/>
              </a:rPr>
              <a:t>stewardship role” with regard to the IANA Functions and related root zone management. </a:t>
            </a:r>
            <a:r>
              <a:rPr lang="en-US" dirty="0" smtClean="0">
                <a:solidFill>
                  <a:schemeClr val="tx1">
                    <a:lumMod val="85000"/>
                    <a:lumOff val="15000"/>
                  </a:schemeClr>
                </a:solidFill>
                <a:latin typeface="Calibri"/>
                <a:cs typeface="Calibri"/>
              </a:rPr>
              <a:t>(14 March 2014)</a:t>
            </a:r>
          </a:p>
          <a:p>
            <a:r>
              <a:rPr lang="en-US" sz="2000" dirty="0">
                <a:solidFill>
                  <a:schemeClr val="tx1">
                    <a:lumMod val="85000"/>
                    <a:lumOff val="15000"/>
                  </a:schemeClr>
                </a:solidFill>
                <a:latin typeface="Calibri"/>
                <a:cs typeface="Calibri"/>
              </a:rPr>
              <a:t>S</a:t>
            </a:r>
            <a:r>
              <a:rPr lang="en-US" sz="2000" dirty="0" smtClean="0">
                <a:solidFill>
                  <a:schemeClr val="tx1">
                    <a:lumMod val="85000"/>
                    <a:lumOff val="15000"/>
                  </a:schemeClr>
                </a:solidFill>
                <a:latin typeface="Calibri"/>
                <a:cs typeface="Calibri"/>
              </a:rPr>
              <a:t>tewardship role includes:</a:t>
            </a:r>
          </a:p>
          <a:p>
            <a:pPr lvl="1"/>
            <a:r>
              <a:rPr lang="en-CA" dirty="0">
                <a:solidFill>
                  <a:schemeClr val="tx1">
                    <a:lumMod val="85000"/>
                    <a:lumOff val="15000"/>
                  </a:schemeClr>
                </a:solidFill>
                <a:latin typeface="Calibri"/>
                <a:cs typeface="Calibri"/>
              </a:rPr>
              <a:t>Administrator of the IANA Functions Contract </a:t>
            </a:r>
            <a:endParaRPr lang="en-CA" dirty="0" smtClean="0">
              <a:solidFill>
                <a:schemeClr val="tx1">
                  <a:lumMod val="85000"/>
                  <a:lumOff val="15000"/>
                </a:schemeClr>
              </a:solidFill>
              <a:latin typeface="Calibri"/>
              <a:cs typeface="Calibri"/>
            </a:endParaRPr>
          </a:p>
          <a:p>
            <a:pPr lvl="1"/>
            <a:r>
              <a:rPr lang="en-CA" dirty="0" smtClean="0">
                <a:solidFill>
                  <a:schemeClr val="tx1">
                    <a:lumMod val="85000"/>
                    <a:lumOff val="15000"/>
                  </a:schemeClr>
                </a:solidFill>
                <a:latin typeface="Calibri"/>
                <a:cs typeface="Calibri"/>
              </a:rPr>
              <a:t>Root </a:t>
            </a:r>
            <a:r>
              <a:rPr lang="en-CA" dirty="0">
                <a:solidFill>
                  <a:schemeClr val="tx1">
                    <a:lumMod val="85000"/>
                    <a:lumOff val="15000"/>
                  </a:schemeClr>
                </a:solidFill>
                <a:latin typeface="Calibri"/>
                <a:cs typeface="Calibri"/>
              </a:rPr>
              <a:t>Zone Management Process Administrator</a:t>
            </a:r>
            <a:r>
              <a:rPr lang="en-US" dirty="0">
                <a:solidFill>
                  <a:schemeClr val="tx1">
                    <a:lumMod val="85000"/>
                    <a:lumOff val="15000"/>
                  </a:schemeClr>
                </a:solidFill>
                <a:latin typeface="Calibri"/>
                <a:cs typeface="Calibri"/>
              </a:rPr>
              <a:t> </a:t>
            </a:r>
          </a:p>
          <a:p>
            <a:pPr lvl="1"/>
            <a:r>
              <a:rPr lang="en-US" dirty="0" smtClean="0">
                <a:solidFill>
                  <a:schemeClr val="tx1">
                    <a:lumMod val="85000"/>
                    <a:lumOff val="15000"/>
                  </a:schemeClr>
                </a:solidFill>
                <a:latin typeface="Calibri"/>
                <a:cs typeface="Calibri"/>
              </a:rPr>
              <a:t>General oversight and accountability derived from these two functions</a:t>
            </a:r>
          </a:p>
          <a:p>
            <a:endParaRPr lang="en-US" sz="2000" dirty="0" smtClean="0">
              <a:latin typeface="Calibri"/>
              <a:cs typeface="Calibri"/>
            </a:endParaRPr>
          </a:p>
          <a:p>
            <a:endParaRPr lang="en-US" sz="2000" dirty="0" smtClean="0">
              <a:latin typeface="Calibri"/>
              <a:cs typeface="Calibri"/>
            </a:endParaRPr>
          </a:p>
          <a:p>
            <a:endParaRPr lang="en-US" dirty="0">
              <a:latin typeface="Calibri"/>
              <a:cs typeface="Calibri"/>
            </a:endParaRPr>
          </a:p>
          <a:p>
            <a:endParaRPr lang="en-US" dirty="0">
              <a:latin typeface="Calibri"/>
              <a:cs typeface="Calibri"/>
            </a:endParaRPr>
          </a:p>
        </p:txBody>
      </p:sp>
      <p:sp>
        <p:nvSpPr>
          <p:cNvPr id="4" name="Slide Number Placeholder 3"/>
          <p:cNvSpPr>
            <a:spLocks noGrp="1"/>
          </p:cNvSpPr>
          <p:nvPr>
            <p:ph type="sldNum" sz="quarter" idx="12"/>
          </p:nvPr>
        </p:nvSpPr>
        <p:spPr/>
        <p:txBody>
          <a:bodyPr/>
          <a:lstStyle/>
          <a:p>
            <a:fld id="{9F2F5E10-5301-4EE6-90D2-A6C4A3F62BED}" type="slidenum">
              <a:rPr lang="en-US" smtClean="0">
                <a:latin typeface="Calibri"/>
                <a:cs typeface="Calibri"/>
              </a:rPr>
              <a:t>5</a:t>
            </a:fld>
            <a:endParaRPr lang="en-US" dirty="0">
              <a:latin typeface="Calibri"/>
              <a:cs typeface="Calibri"/>
            </a:endParaRPr>
          </a:p>
        </p:txBody>
      </p:sp>
    </p:spTree>
    <p:extLst>
      <p:ext uri="{BB962C8B-B14F-4D97-AF65-F5344CB8AC3E}">
        <p14:creationId xmlns:p14="http://schemas.microsoft.com/office/powerpoint/2010/main" val="355644370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alibri"/>
                <a:cs typeface="Calibri"/>
              </a:rPr>
              <a:t>Transition Proposal’s </a:t>
            </a:r>
            <a:r>
              <a:rPr lang="en-US" dirty="0" smtClean="0">
                <a:latin typeface="Calibri"/>
                <a:cs typeface="Calibri"/>
              </a:rPr>
              <a:t/>
            </a:r>
            <a:br>
              <a:rPr lang="en-US" dirty="0" smtClean="0">
                <a:latin typeface="Calibri"/>
                <a:cs typeface="Calibri"/>
              </a:rPr>
            </a:br>
            <a:r>
              <a:rPr lang="en-US" dirty="0" smtClean="0">
                <a:latin typeface="Calibri"/>
                <a:cs typeface="Calibri"/>
              </a:rPr>
              <a:t>Guiding </a:t>
            </a:r>
            <a:r>
              <a:rPr lang="en-US" dirty="0">
                <a:latin typeface="Calibri"/>
                <a:cs typeface="Calibri"/>
              </a:rPr>
              <a:t>Principles</a:t>
            </a:r>
          </a:p>
        </p:txBody>
      </p:sp>
      <p:sp>
        <p:nvSpPr>
          <p:cNvPr id="3" name="Content Placeholder 2"/>
          <p:cNvSpPr>
            <a:spLocks noGrp="1"/>
          </p:cNvSpPr>
          <p:nvPr>
            <p:ph idx="1"/>
          </p:nvPr>
        </p:nvSpPr>
        <p:spPr>
          <a:xfrm>
            <a:off x="739775" y="2507314"/>
            <a:ext cx="8134132" cy="4123873"/>
          </a:xfrm>
        </p:spPr>
        <p:txBody>
          <a:bodyPr>
            <a:normAutofit/>
          </a:bodyPr>
          <a:lstStyle/>
          <a:p>
            <a:pPr marL="342900" lvl="2" indent="-342900">
              <a:spcBef>
                <a:spcPts val="1200"/>
              </a:spcBef>
              <a:spcAft>
                <a:spcPts val="600"/>
              </a:spcAft>
            </a:pPr>
            <a:r>
              <a:rPr lang="en-US" sz="2000" spc="-40" dirty="0" smtClean="0">
                <a:solidFill>
                  <a:schemeClr val="tx1">
                    <a:lumMod val="85000"/>
                    <a:lumOff val="15000"/>
                  </a:schemeClr>
                </a:solidFill>
                <a:latin typeface="Calibri"/>
                <a:cs typeface="Calibri"/>
              </a:rPr>
              <a:t>NTIA </a:t>
            </a:r>
            <a:r>
              <a:rPr lang="en-US" sz="2000" spc="-40" dirty="0">
                <a:solidFill>
                  <a:schemeClr val="tx1">
                    <a:lumMod val="85000"/>
                    <a:lumOff val="15000"/>
                  </a:schemeClr>
                </a:solidFill>
                <a:latin typeface="Calibri"/>
                <a:cs typeface="Calibri"/>
              </a:rPr>
              <a:t>has communicated </a:t>
            </a:r>
            <a:r>
              <a:rPr lang="en-US" sz="2000" spc="-40" dirty="0" smtClean="0">
                <a:solidFill>
                  <a:schemeClr val="tx1">
                    <a:lumMod val="85000"/>
                    <a:lumOff val="15000"/>
                  </a:schemeClr>
                </a:solidFill>
                <a:latin typeface="Calibri"/>
                <a:cs typeface="Calibri"/>
              </a:rPr>
              <a:t>that </a:t>
            </a:r>
            <a:r>
              <a:rPr lang="en-US" sz="2000" spc="-40" dirty="0">
                <a:solidFill>
                  <a:schemeClr val="tx1">
                    <a:lumMod val="85000"/>
                    <a:lumOff val="15000"/>
                  </a:schemeClr>
                </a:solidFill>
                <a:latin typeface="Calibri"/>
                <a:cs typeface="Calibri"/>
              </a:rPr>
              <a:t>the transition proposal must have broad community support and address the following four principles:</a:t>
            </a:r>
          </a:p>
          <a:p>
            <a:pPr marL="690563" lvl="2" indent="-457200">
              <a:spcAft>
                <a:spcPts val="600"/>
              </a:spcAft>
              <a:buFont typeface="+mj-lt"/>
              <a:buAutoNum type="arabicPeriod"/>
            </a:pPr>
            <a:r>
              <a:rPr lang="en-US" sz="2000" spc="-40" dirty="0">
                <a:solidFill>
                  <a:schemeClr val="tx1">
                    <a:lumMod val="85000"/>
                    <a:lumOff val="15000"/>
                  </a:schemeClr>
                </a:solidFill>
                <a:latin typeface="Calibri"/>
                <a:cs typeface="Calibri"/>
              </a:rPr>
              <a:t>Support and enhance the </a:t>
            </a:r>
            <a:r>
              <a:rPr lang="en-US" sz="2000" spc="-40" dirty="0" err="1">
                <a:solidFill>
                  <a:schemeClr val="tx1">
                    <a:lumMod val="85000"/>
                    <a:lumOff val="15000"/>
                  </a:schemeClr>
                </a:solidFill>
                <a:latin typeface="Calibri"/>
                <a:cs typeface="Calibri"/>
              </a:rPr>
              <a:t>multistakeholder</a:t>
            </a:r>
            <a:r>
              <a:rPr lang="en-US" sz="2000" spc="-40" dirty="0">
                <a:solidFill>
                  <a:schemeClr val="tx1">
                    <a:lumMod val="85000"/>
                    <a:lumOff val="15000"/>
                  </a:schemeClr>
                </a:solidFill>
                <a:latin typeface="Calibri"/>
                <a:cs typeface="Calibri"/>
              </a:rPr>
              <a:t> model</a:t>
            </a:r>
          </a:p>
          <a:p>
            <a:pPr marL="690563" lvl="2" indent="-457200">
              <a:spcAft>
                <a:spcPts val="600"/>
              </a:spcAft>
              <a:buFont typeface="+mj-lt"/>
              <a:buAutoNum type="arabicPeriod"/>
            </a:pPr>
            <a:r>
              <a:rPr lang="en-US" sz="2000" spc="-40" dirty="0">
                <a:solidFill>
                  <a:schemeClr val="tx1">
                    <a:lumMod val="85000"/>
                    <a:lumOff val="15000"/>
                  </a:schemeClr>
                </a:solidFill>
                <a:latin typeface="Calibri"/>
                <a:cs typeface="Calibri"/>
              </a:rPr>
              <a:t>Maintain the security, stability, and resiliency of the Internet DNS</a:t>
            </a:r>
          </a:p>
          <a:p>
            <a:pPr marL="690563" lvl="2" indent="-457200">
              <a:spcAft>
                <a:spcPts val="600"/>
              </a:spcAft>
              <a:buFont typeface="+mj-lt"/>
              <a:buAutoNum type="arabicPeriod"/>
            </a:pPr>
            <a:r>
              <a:rPr lang="en-US" sz="2000" spc="-40" dirty="0">
                <a:solidFill>
                  <a:schemeClr val="tx1">
                    <a:lumMod val="85000"/>
                    <a:lumOff val="15000"/>
                  </a:schemeClr>
                </a:solidFill>
                <a:latin typeface="Calibri"/>
                <a:cs typeface="Calibri"/>
              </a:rPr>
              <a:t>Meet the needs and expectation of the global customers and partners of the IANA services</a:t>
            </a:r>
          </a:p>
          <a:p>
            <a:pPr marL="690563" lvl="2" indent="-457200">
              <a:spcAft>
                <a:spcPts val="600"/>
              </a:spcAft>
              <a:buFont typeface="+mj-lt"/>
              <a:buAutoNum type="arabicPeriod"/>
            </a:pPr>
            <a:r>
              <a:rPr lang="en-US" sz="2000" spc="-40" dirty="0">
                <a:solidFill>
                  <a:schemeClr val="tx1">
                    <a:lumMod val="85000"/>
                    <a:lumOff val="15000"/>
                  </a:schemeClr>
                </a:solidFill>
                <a:latin typeface="Calibri"/>
                <a:cs typeface="Calibri"/>
              </a:rPr>
              <a:t>Maintain the openness of the Internet</a:t>
            </a:r>
          </a:p>
          <a:p>
            <a:pPr marL="342900" lvl="2" indent="-342900">
              <a:spcBef>
                <a:spcPts val="1200"/>
              </a:spcBef>
              <a:spcAft>
                <a:spcPts val="600"/>
              </a:spcAft>
            </a:pPr>
            <a:r>
              <a:rPr lang="en-US" sz="2000" spc="-40" dirty="0">
                <a:solidFill>
                  <a:schemeClr val="tx1">
                    <a:lumMod val="85000"/>
                    <a:lumOff val="15000"/>
                  </a:schemeClr>
                </a:solidFill>
                <a:latin typeface="Calibri"/>
                <a:cs typeface="Calibri"/>
              </a:rPr>
              <a:t>NTIA also specified that it will </a:t>
            </a:r>
            <a:r>
              <a:rPr lang="en-US" sz="2000" b="1" u="sng" spc="-40" dirty="0">
                <a:solidFill>
                  <a:schemeClr val="tx1">
                    <a:lumMod val="85000"/>
                    <a:lumOff val="15000"/>
                  </a:schemeClr>
                </a:solidFill>
                <a:latin typeface="Calibri"/>
                <a:cs typeface="Calibri"/>
              </a:rPr>
              <a:t>not</a:t>
            </a:r>
            <a:r>
              <a:rPr lang="en-US" sz="2000" spc="-40" dirty="0">
                <a:solidFill>
                  <a:schemeClr val="tx1">
                    <a:lumMod val="85000"/>
                    <a:lumOff val="15000"/>
                  </a:schemeClr>
                </a:solidFill>
                <a:latin typeface="Calibri"/>
                <a:cs typeface="Calibri"/>
              </a:rPr>
              <a:t> accept a proposal that replaces the NTIA role with a government-led or an intergovernmental organization solution.</a:t>
            </a:r>
          </a:p>
          <a:p>
            <a:endParaRPr lang="en-US" dirty="0">
              <a:latin typeface="Calibri"/>
              <a:cs typeface="Calibri"/>
            </a:endParaRPr>
          </a:p>
        </p:txBody>
      </p:sp>
      <p:sp>
        <p:nvSpPr>
          <p:cNvPr id="4" name="Slide Number Placeholder 3"/>
          <p:cNvSpPr>
            <a:spLocks noGrp="1"/>
          </p:cNvSpPr>
          <p:nvPr>
            <p:ph type="sldNum" sz="quarter" idx="12"/>
          </p:nvPr>
        </p:nvSpPr>
        <p:spPr/>
        <p:txBody>
          <a:bodyPr/>
          <a:lstStyle/>
          <a:p>
            <a:fld id="{9F2F5E10-5301-4EE6-90D2-A6C4A3F62BED}" type="slidenum">
              <a:rPr lang="en-US" smtClean="0">
                <a:latin typeface="Calibri"/>
                <a:cs typeface="Calibri"/>
              </a:rPr>
              <a:t>6</a:t>
            </a:fld>
            <a:endParaRPr lang="en-US" dirty="0">
              <a:latin typeface="Calibri"/>
              <a:cs typeface="Calibri"/>
            </a:endParaRPr>
          </a:p>
        </p:txBody>
      </p:sp>
    </p:spTree>
    <p:extLst>
      <p:ext uri="{BB962C8B-B14F-4D97-AF65-F5344CB8AC3E}">
        <p14:creationId xmlns:p14="http://schemas.microsoft.com/office/powerpoint/2010/main" val="322938340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a:cs typeface="Calibri"/>
              </a:rPr>
              <a:t>Community Process</a:t>
            </a:r>
            <a:endParaRPr lang="en-US" dirty="0">
              <a:latin typeface="Calibri"/>
              <a:cs typeface="Calibri"/>
            </a:endParaRPr>
          </a:p>
        </p:txBody>
      </p:sp>
      <p:sp>
        <p:nvSpPr>
          <p:cNvPr id="3" name="Content Placeholder 2"/>
          <p:cNvSpPr>
            <a:spLocks noGrp="1"/>
          </p:cNvSpPr>
          <p:nvPr>
            <p:ph idx="1"/>
          </p:nvPr>
        </p:nvSpPr>
        <p:spPr/>
        <p:txBody>
          <a:bodyPr>
            <a:normAutofit fontScale="92500" lnSpcReduction="10000"/>
          </a:bodyPr>
          <a:lstStyle/>
          <a:p>
            <a:r>
              <a:rPr lang="en-US" sz="2000" dirty="0">
                <a:solidFill>
                  <a:schemeClr val="tx1">
                    <a:lumMod val="85000"/>
                    <a:lumOff val="15000"/>
                  </a:schemeClr>
                </a:solidFill>
                <a:latin typeface="Calibri"/>
                <a:cs typeface="Calibri"/>
              </a:rPr>
              <a:t>Community consultations, development of proposed </a:t>
            </a:r>
            <a:r>
              <a:rPr lang="en-US" sz="2000" dirty="0" err="1" smtClean="0">
                <a:solidFill>
                  <a:schemeClr val="tx1">
                    <a:lumMod val="85000"/>
                    <a:lumOff val="15000"/>
                  </a:schemeClr>
                </a:solidFill>
                <a:latin typeface="Calibri"/>
                <a:cs typeface="Calibri"/>
              </a:rPr>
              <a:t>multistakeholder</a:t>
            </a:r>
            <a:r>
              <a:rPr lang="en-US" sz="2000" dirty="0" smtClean="0">
                <a:solidFill>
                  <a:schemeClr val="tx1">
                    <a:lumMod val="85000"/>
                    <a:lumOff val="15000"/>
                  </a:schemeClr>
                </a:solidFill>
                <a:latin typeface="Calibri"/>
                <a:cs typeface="Calibri"/>
              </a:rPr>
              <a:t> </a:t>
            </a:r>
            <a:r>
              <a:rPr lang="en-US" sz="2000" dirty="0">
                <a:solidFill>
                  <a:schemeClr val="tx1">
                    <a:lumMod val="85000"/>
                    <a:lumOff val="15000"/>
                  </a:schemeClr>
                </a:solidFill>
                <a:latin typeface="Calibri"/>
                <a:cs typeface="Calibri"/>
              </a:rPr>
              <a:t>process (March – June 2014</a:t>
            </a:r>
            <a:r>
              <a:rPr lang="en-US" sz="2000" dirty="0" smtClean="0">
                <a:solidFill>
                  <a:schemeClr val="tx1">
                    <a:lumMod val="85000"/>
                    <a:lumOff val="15000"/>
                  </a:schemeClr>
                </a:solidFill>
                <a:latin typeface="Calibri"/>
                <a:cs typeface="Calibri"/>
              </a:rPr>
              <a:t>)</a:t>
            </a:r>
            <a:endParaRPr lang="en-US" sz="2000" dirty="0">
              <a:solidFill>
                <a:schemeClr val="tx1">
                  <a:lumMod val="85000"/>
                  <a:lumOff val="15000"/>
                </a:schemeClr>
              </a:solidFill>
              <a:latin typeface="Calibri"/>
              <a:cs typeface="Calibri"/>
            </a:endParaRPr>
          </a:p>
          <a:p>
            <a:r>
              <a:rPr lang="en-US" sz="2000" dirty="0">
                <a:solidFill>
                  <a:schemeClr val="tx1">
                    <a:lumMod val="85000"/>
                    <a:lumOff val="15000"/>
                  </a:schemeClr>
                </a:solidFill>
                <a:latin typeface="Calibri"/>
                <a:cs typeface="Calibri"/>
              </a:rPr>
              <a:t>Formation of IANA Stewardship Transition Coordination Group (ICG) </a:t>
            </a:r>
            <a:r>
              <a:rPr lang="en-US" sz="2000" dirty="0" smtClean="0">
                <a:solidFill>
                  <a:schemeClr val="tx1">
                    <a:lumMod val="85000"/>
                    <a:lumOff val="15000"/>
                  </a:schemeClr>
                </a:solidFill>
                <a:latin typeface="Calibri"/>
                <a:cs typeface="Calibri"/>
              </a:rPr>
              <a:t/>
            </a:r>
            <a:br>
              <a:rPr lang="en-US" sz="2000" dirty="0" smtClean="0">
                <a:solidFill>
                  <a:schemeClr val="tx1">
                    <a:lumMod val="85000"/>
                    <a:lumOff val="15000"/>
                  </a:schemeClr>
                </a:solidFill>
                <a:latin typeface="Calibri"/>
                <a:cs typeface="Calibri"/>
              </a:rPr>
            </a:br>
            <a:r>
              <a:rPr lang="en-US" sz="2000" dirty="0" smtClean="0">
                <a:solidFill>
                  <a:schemeClr val="tx1">
                    <a:lumMod val="85000"/>
                    <a:lumOff val="15000"/>
                  </a:schemeClr>
                </a:solidFill>
                <a:latin typeface="Calibri"/>
                <a:cs typeface="Calibri"/>
              </a:rPr>
              <a:t>on 3 </a:t>
            </a:r>
            <a:r>
              <a:rPr lang="en-US" sz="2000" dirty="0">
                <a:solidFill>
                  <a:schemeClr val="tx1">
                    <a:lumMod val="85000"/>
                    <a:lumOff val="15000"/>
                  </a:schemeClr>
                </a:solidFill>
                <a:latin typeface="Calibri"/>
                <a:cs typeface="Calibri"/>
              </a:rPr>
              <a:t>July </a:t>
            </a:r>
            <a:r>
              <a:rPr lang="en-US" sz="2000" dirty="0" smtClean="0">
                <a:solidFill>
                  <a:schemeClr val="tx1">
                    <a:lumMod val="85000"/>
                    <a:lumOff val="15000"/>
                  </a:schemeClr>
                </a:solidFill>
                <a:latin typeface="Calibri"/>
                <a:cs typeface="Calibri"/>
              </a:rPr>
              <a:t>2014</a:t>
            </a:r>
          </a:p>
          <a:p>
            <a:r>
              <a:rPr lang="en-US" sz="2000" dirty="0" smtClean="0">
                <a:solidFill>
                  <a:schemeClr val="tx1">
                    <a:lumMod val="85000"/>
                    <a:lumOff val="15000"/>
                  </a:schemeClr>
                </a:solidFill>
                <a:latin typeface="Calibri"/>
                <a:cs typeface="Calibri"/>
              </a:rPr>
              <a:t>ICG Request for Proposals published on 3 September 2014</a:t>
            </a:r>
          </a:p>
          <a:p>
            <a:r>
              <a:rPr lang="en-US" sz="2000" dirty="0" smtClean="0">
                <a:solidFill>
                  <a:schemeClr val="tx1">
                    <a:lumMod val="85000"/>
                    <a:lumOff val="15000"/>
                  </a:schemeClr>
                </a:solidFill>
                <a:latin typeface="Calibri"/>
                <a:cs typeface="Calibri"/>
              </a:rPr>
              <a:t>Development of CWG Charter by Drafting Team (July – August 2014)</a:t>
            </a:r>
            <a:endParaRPr lang="en-US" sz="2000" dirty="0">
              <a:solidFill>
                <a:schemeClr val="tx1">
                  <a:lumMod val="85000"/>
                  <a:lumOff val="15000"/>
                </a:schemeClr>
              </a:solidFill>
              <a:latin typeface="Calibri"/>
              <a:cs typeface="Calibri"/>
            </a:endParaRPr>
          </a:p>
          <a:p>
            <a:r>
              <a:rPr lang="en-US" sz="2000" dirty="0">
                <a:solidFill>
                  <a:schemeClr val="tx1">
                    <a:lumMod val="85000"/>
                    <a:lumOff val="15000"/>
                  </a:schemeClr>
                </a:solidFill>
                <a:latin typeface="Calibri"/>
                <a:cs typeface="Calibri"/>
              </a:rPr>
              <a:t>Formation of </a:t>
            </a:r>
            <a:r>
              <a:rPr lang="en-GB" sz="2000" dirty="0">
                <a:solidFill>
                  <a:schemeClr val="tx1">
                    <a:lumMod val="85000"/>
                    <a:lumOff val="15000"/>
                  </a:schemeClr>
                </a:solidFill>
                <a:latin typeface="Calibri"/>
                <a:cs typeface="Calibri"/>
              </a:rPr>
              <a:t>IANA Stewardship Transition Cross Community Working Group (CWG) on Naming Related Functions (</a:t>
            </a:r>
            <a:r>
              <a:rPr lang="en-GB" sz="2000" dirty="0" smtClean="0">
                <a:solidFill>
                  <a:schemeClr val="tx1">
                    <a:lumMod val="85000"/>
                    <a:lumOff val="15000"/>
                  </a:schemeClr>
                </a:solidFill>
                <a:latin typeface="Calibri"/>
                <a:cs typeface="Calibri"/>
              </a:rPr>
              <a:t>September </a:t>
            </a:r>
            <a:r>
              <a:rPr lang="en-GB" sz="2000" dirty="0">
                <a:solidFill>
                  <a:schemeClr val="tx1">
                    <a:lumMod val="85000"/>
                    <a:lumOff val="15000"/>
                  </a:schemeClr>
                </a:solidFill>
                <a:latin typeface="Calibri"/>
                <a:cs typeface="Calibri"/>
              </a:rPr>
              <a:t>2014)</a:t>
            </a:r>
            <a:endParaRPr lang="en-US" sz="2000" dirty="0">
              <a:solidFill>
                <a:schemeClr val="tx1">
                  <a:lumMod val="85000"/>
                  <a:lumOff val="15000"/>
                </a:schemeClr>
              </a:solidFill>
              <a:latin typeface="Calibri"/>
              <a:cs typeface="Calibri"/>
            </a:endParaRPr>
          </a:p>
          <a:p>
            <a:endParaRPr lang="en-US" dirty="0"/>
          </a:p>
        </p:txBody>
      </p:sp>
      <p:sp>
        <p:nvSpPr>
          <p:cNvPr id="4" name="Slide Number Placeholder 3"/>
          <p:cNvSpPr>
            <a:spLocks noGrp="1"/>
          </p:cNvSpPr>
          <p:nvPr>
            <p:ph type="sldNum" sz="quarter" idx="12"/>
          </p:nvPr>
        </p:nvSpPr>
        <p:spPr/>
        <p:txBody>
          <a:bodyPr/>
          <a:lstStyle/>
          <a:p>
            <a:fld id="{9F2F5E10-5301-4EE6-90D2-A6C4A3F62BED}" type="slidenum">
              <a:rPr lang="en-US" smtClean="0">
                <a:latin typeface="Calibri"/>
                <a:cs typeface="Calibri"/>
              </a:rPr>
              <a:t>7</a:t>
            </a:fld>
            <a:endParaRPr lang="en-US" dirty="0">
              <a:latin typeface="Calibri"/>
              <a:cs typeface="Calibri"/>
            </a:endParaRPr>
          </a:p>
        </p:txBody>
      </p:sp>
    </p:spTree>
    <p:extLst>
      <p:ext uri="{BB962C8B-B14F-4D97-AF65-F5344CB8AC3E}">
        <p14:creationId xmlns:p14="http://schemas.microsoft.com/office/powerpoint/2010/main" val="8926554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119" y="384423"/>
            <a:ext cx="8759386" cy="1143000"/>
          </a:xfrm>
        </p:spPr>
        <p:txBody>
          <a:bodyPr/>
          <a:lstStyle/>
          <a:p>
            <a:r>
              <a:rPr lang="en-GB" dirty="0">
                <a:latin typeface="Calibri"/>
                <a:cs typeface="Calibri"/>
              </a:rPr>
              <a:t>IANA Stewardship Transition </a:t>
            </a:r>
            <a:r>
              <a:rPr lang="en-GB" dirty="0" smtClean="0">
                <a:latin typeface="Calibri"/>
                <a:cs typeface="Calibri"/>
              </a:rPr>
              <a:t>CWG </a:t>
            </a:r>
            <a:r>
              <a:rPr lang="en-GB" dirty="0">
                <a:latin typeface="Calibri"/>
                <a:cs typeface="Calibri"/>
              </a:rPr>
              <a:t>on Naming Related Functions </a:t>
            </a:r>
            <a:endParaRPr lang="en-US" dirty="0"/>
          </a:p>
        </p:txBody>
      </p:sp>
      <p:sp>
        <p:nvSpPr>
          <p:cNvPr id="3" name="Content Placeholder 2"/>
          <p:cNvSpPr>
            <a:spLocks noGrp="1"/>
          </p:cNvSpPr>
          <p:nvPr>
            <p:ph idx="1"/>
          </p:nvPr>
        </p:nvSpPr>
        <p:spPr>
          <a:xfrm>
            <a:off x="739775" y="2376484"/>
            <a:ext cx="7662864" cy="4091969"/>
          </a:xfrm>
        </p:spPr>
        <p:txBody>
          <a:bodyPr>
            <a:normAutofit fontScale="92500" lnSpcReduction="20000"/>
          </a:bodyPr>
          <a:lstStyle/>
          <a:p>
            <a:r>
              <a:rPr lang="en-US" dirty="0" smtClean="0">
                <a:solidFill>
                  <a:schemeClr val="tx1">
                    <a:lumMod val="85000"/>
                    <a:lumOff val="15000"/>
                  </a:schemeClr>
                </a:solidFill>
                <a:latin typeface="Calibri"/>
                <a:cs typeface="Calibri"/>
              </a:rPr>
              <a:t>Chartered by At-Large Advisory Committee (ALAC), Country Code Supporting Organization (</a:t>
            </a:r>
            <a:r>
              <a:rPr lang="en-US" dirty="0" err="1" smtClean="0">
                <a:solidFill>
                  <a:schemeClr val="tx1">
                    <a:lumMod val="85000"/>
                    <a:lumOff val="15000"/>
                  </a:schemeClr>
                </a:solidFill>
                <a:latin typeface="Calibri"/>
                <a:cs typeface="Calibri"/>
              </a:rPr>
              <a:t>ccNSO</a:t>
            </a:r>
            <a:r>
              <a:rPr lang="en-US" dirty="0" smtClean="0">
                <a:solidFill>
                  <a:schemeClr val="tx1">
                    <a:lumMod val="85000"/>
                    <a:lumOff val="15000"/>
                  </a:schemeClr>
                </a:solidFill>
                <a:latin typeface="Calibri"/>
                <a:cs typeface="Calibri"/>
              </a:rPr>
              <a:t>), Generic Names Supporting Organization (GNSO), Governmental Advisory Committee (GAC) and Security &amp; Stability Advisory Committee (SSAC)</a:t>
            </a:r>
          </a:p>
          <a:p>
            <a:r>
              <a:rPr lang="en-CA" dirty="0">
                <a:solidFill>
                  <a:schemeClr val="tx1">
                    <a:lumMod val="85000"/>
                    <a:lumOff val="15000"/>
                  </a:schemeClr>
                </a:solidFill>
                <a:latin typeface="Calibri"/>
                <a:cs typeface="Calibri"/>
              </a:rPr>
              <a:t>The CWG consists of 119 people, organized as 19 members, appointed by and accountable to chartering organizations, and 100+ participants who do so as individuals. The CWG </a:t>
            </a:r>
            <a:r>
              <a:rPr lang="en-CA" dirty="0" smtClean="0">
                <a:solidFill>
                  <a:schemeClr val="tx1">
                    <a:lumMod val="85000"/>
                    <a:lumOff val="15000"/>
                  </a:schemeClr>
                </a:solidFill>
                <a:latin typeface="Calibri"/>
                <a:cs typeface="Calibri"/>
              </a:rPr>
              <a:t>is open to anyone interested.</a:t>
            </a:r>
          </a:p>
          <a:p>
            <a:r>
              <a:rPr lang="en-CA" dirty="0">
                <a:solidFill>
                  <a:schemeClr val="tx1">
                    <a:lumMod val="85000"/>
                    <a:lumOff val="15000"/>
                  </a:schemeClr>
                </a:solidFill>
                <a:latin typeface="Calibri"/>
                <a:cs typeface="Calibri"/>
              </a:rPr>
              <a:t>The CWG has structured its work into </a:t>
            </a:r>
            <a:r>
              <a:rPr lang="en-CA" dirty="0" smtClean="0">
                <a:solidFill>
                  <a:schemeClr val="tx1">
                    <a:lumMod val="85000"/>
                    <a:lumOff val="15000"/>
                  </a:schemeClr>
                </a:solidFill>
                <a:latin typeface="Calibri"/>
                <a:cs typeface="Calibri"/>
              </a:rPr>
              <a:t>sub</a:t>
            </a:r>
            <a:r>
              <a:rPr lang="en-CA" dirty="0">
                <a:solidFill>
                  <a:schemeClr val="tx1">
                    <a:lumMod val="85000"/>
                    <a:lumOff val="15000"/>
                  </a:schemeClr>
                </a:solidFill>
                <a:latin typeface="Calibri"/>
                <a:cs typeface="Calibri"/>
              </a:rPr>
              <a:t>-groups based on sections of the ICG Request for Proposals</a:t>
            </a:r>
            <a:r>
              <a:rPr lang="en-US" dirty="0">
                <a:solidFill>
                  <a:schemeClr val="tx1">
                    <a:lumMod val="85000"/>
                    <a:lumOff val="15000"/>
                  </a:schemeClr>
                </a:solidFill>
                <a:latin typeface="Calibri"/>
                <a:cs typeface="Calibri"/>
              </a:rPr>
              <a:t> </a:t>
            </a:r>
            <a:r>
              <a:rPr lang="en-US" dirty="0" smtClean="0">
                <a:solidFill>
                  <a:schemeClr val="tx1">
                    <a:lumMod val="85000"/>
                    <a:lumOff val="15000"/>
                  </a:schemeClr>
                </a:solidFill>
                <a:latin typeface="Calibri"/>
                <a:cs typeface="Calibri"/>
              </a:rPr>
              <a:t>(RFP)</a:t>
            </a:r>
          </a:p>
          <a:p>
            <a:r>
              <a:rPr lang="en-US" dirty="0" smtClean="0">
                <a:solidFill>
                  <a:schemeClr val="tx1">
                    <a:lumMod val="85000"/>
                    <a:lumOff val="15000"/>
                  </a:schemeClr>
                </a:solidFill>
                <a:latin typeface="Calibri"/>
                <a:cs typeface="Calibri"/>
              </a:rPr>
              <a:t>A set of “</a:t>
            </a:r>
            <a:r>
              <a:rPr lang="en-US" dirty="0" err="1" smtClean="0">
                <a:solidFill>
                  <a:schemeClr val="tx1">
                    <a:lumMod val="85000"/>
                    <a:lumOff val="15000"/>
                  </a:schemeClr>
                </a:solidFill>
                <a:latin typeface="Calibri"/>
                <a:cs typeface="Calibri"/>
              </a:rPr>
              <a:t>strawman</a:t>
            </a:r>
            <a:r>
              <a:rPr lang="en-US" dirty="0" smtClean="0">
                <a:solidFill>
                  <a:schemeClr val="tx1">
                    <a:lumMod val="85000"/>
                    <a:lumOff val="15000"/>
                  </a:schemeClr>
                </a:solidFill>
                <a:latin typeface="Calibri"/>
                <a:cs typeface="Calibri"/>
              </a:rPr>
              <a:t>” proposals encompassing a wide range of options and ideas was considered – The draft proposal results from a focus on the specific IANA functions that need to be replaced</a:t>
            </a:r>
            <a:endParaRPr lang="en-CA" dirty="0">
              <a:solidFill>
                <a:schemeClr val="tx1">
                  <a:lumMod val="85000"/>
                  <a:lumOff val="15000"/>
                </a:schemeClr>
              </a:solidFill>
              <a:latin typeface="Calibri"/>
              <a:cs typeface="Calibri"/>
            </a:endParaRPr>
          </a:p>
          <a:p>
            <a:endParaRPr lang="en-US" dirty="0">
              <a:latin typeface="Calibri"/>
              <a:cs typeface="Calibri"/>
            </a:endParaRPr>
          </a:p>
        </p:txBody>
      </p:sp>
      <p:sp>
        <p:nvSpPr>
          <p:cNvPr id="4" name="Slide Number Placeholder 3"/>
          <p:cNvSpPr>
            <a:spLocks noGrp="1"/>
          </p:cNvSpPr>
          <p:nvPr>
            <p:ph type="sldNum" sz="quarter" idx="12"/>
          </p:nvPr>
        </p:nvSpPr>
        <p:spPr/>
        <p:txBody>
          <a:bodyPr/>
          <a:lstStyle/>
          <a:p>
            <a:fld id="{9F2F5E10-5301-4EE6-90D2-A6C4A3F62BED}" type="slidenum">
              <a:rPr lang="en-US" smtClean="0"/>
              <a:t>8</a:t>
            </a:fld>
            <a:endParaRPr lang="en-US"/>
          </a:p>
        </p:txBody>
      </p:sp>
    </p:spTree>
    <p:extLst>
      <p:ext uri="{BB962C8B-B14F-4D97-AF65-F5344CB8AC3E}">
        <p14:creationId xmlns:p14="http://schemas.microsoft.com/office/powerpoint/2010/main" val="275900078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1222959"/>
            <a:ext cx="9144000" cy="4962850"/>
          </a:xfrm>
          <a:prstGeom prst="rect">
            <a:avLst/>
          </a:prstGeom>
        </p:spPr>
      </p:pic>
      <p:sp>
        <p:nvSpPr>
          <p:cNvPr id="7" name="Title 6"/>
          <p:cNvSpPr>
            <a:spLocks noGrp="1"/>
          </p:cNvSpPr>
          <p:nvPr>
            <p:ph type="title"/>
          </p:nvPr>
        </p:nvSpPr>
        <p:spPr>
          <a:xfrm>
            <a:off x="457200" y="79958"/>
            <a:ext cx="8229600" cy="1143000"/>
          </a:xfrm>
        </p:spPr>
        <p:txBody>
          <a:bodyPr/>
          <a:lstStyle/>
          <a:p>
            <a:r>
              <a:rPr lang="en-US" dirty="0" smtClean="0">
                <a:latin typeface="Calibri"/>
                <a:cs typeface="Calibri"/>
              </a:rPr>
              <a:t>Timeline</a:t>
            </a:r>
            <a:endParaRPr lang="en-US" dirty="0">
              <a:latin typeface="Calibri"/>
              <a:cs typeface="Calibri"/>
            </a:endParaRPr>
          </a:p>
        </p:txBody>
      </p:sp>
      <p:sp>
        <p:nvSpPr>
          <p:cNvPr id="10" name="Slide Number Placeholder 9"/>
          <p:cNvSpPr>
            <a:spLocks noGrp="1"/>
          </p:cNvSpPr>
          <p:nvPr>
            <p:ph type="sldNum" sz="quarter" idx="12"/>
          </p:nvPr>
        </p:nvSpPr>
        <p:spPr/>
        <p:txBody>
          <a:bodyPr/>
          <a:lstStyle/>
          <a:p>
            <a:fld id="{9F2F5E10-5301-4EE6-90D2-A6C4A3F62BED}" type="slidenum">
              <a:rPr lang="en-US" smtClean="0">
                <a:latin typeface="Calibri"/>
                <a:cs typeface="Calibri"/>
              </a:rPr>
              <a:t>9</a:t>
            </a:fld>
            <a:endParaRPr lang="en-US" dirty="0">
              <a:latin typeface="Calibri"/>
              <a:cs typeface="Calibri"/>
            </a:endParaRPr>
          </a:p>
        </p:txBody>
      </p:sp>
    </p:spTree>
    <p:extLst>
      <p:ext uri="{BB962C8B-B14F-4D97-AF65-F5344CB8AC3E}">
        <p14:creationId xmlns:p14="http://schemas.microsoft.com/office/powerpoint/2010/main" val="3234594189"/>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_rels/theme2.xml.rels><?xml version="1.0" encoding="UTF-8" standalone="yes"?>
<Relationships xmlns="http://schemas.openxmlformats.org/package/2006/relationships"><Relationship Id="rId1" Type="http://schemas.openxmlformats.org/officeDocument/2006/relationships/image" Target="../media/image8.jpeg"/></Relationships>
</file>

<file path=ppt/theme/theme1.xml><?xml version="1.0" encoding="utf-8"?>
<a:theme xmlns:a="http://schemas.openxmlformats.org/drawingml/2006/main" name="Genesis">
  <a:themeElements>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Genesis">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Genesis">
      <a:fillStyleLst>
        <a:solidFill>
          <a:schemeClr val="phClr"/>
        </a:solidFill>
        <a:gradFill rotWithShape="1">
          <a:gsLst>
            <a:gs pos="0">
              <a:schemeClr val="phClr">
                <a:tint val="100000"/>
                <a:shade val="70000"/>
                <a:satMod val="100000"/>
                <a:greenMod val="110000"/>
              </a:schemeClr>
            </a:gs>
            <a:gs pos="75000">
              <a:schemeClr val="phClr">
                <a:tint val="40000"/>
                <a:satMod val="150000"/>
                <a:redMod val="100000"/>
                <a:blueMod val="100000"/>
              </a:schemeClr>
            </a:gs>
            <a:gs pos="100000">
              <a:schemeClr val="phClr">
                <a:tint val="60000"/>
                <a:satMod val="120000"/>
                <a:redMod val="100000"/>
                <a:blueMod val="100000"/>
              </a:schemeClr>
            </a:gs>
          </a:gsLst>
          <a:path path="circle">
            <a:fillToRect l="25000" t="25000" r="5000" b="5000"/>
          </a:path>
        </a:gradFill>
        <a:gradFill rotWithShape="1">
          <a:gsLst>
            <a:gs pos="0">
              <a:schemeClr val="phClr">
                <a:tint val="50000"/>
                <a:shade val="100000"/>
                <a:alpha val="100000"/>
                <a:satMod val="150000"/>
              </a:schemeClr>
            </a:gs>
            <a:gs pos="40000">
              <a:schemeClr val="phClr">
                <a:tint val="70000"/>
                <a:shade val="100000"/>
                <a:alpha val="100000"/>
                <a:satMod val="150000"/>
              </a:schemeClr>
            </a:gs>
            <a:gs pos="100000">
              <a:schemeClr val="phClr">
                <a:shade val="90000"/>
                <a:satMod val="110000"/>
              </a:schemeClr>
            </a:gs>
          </a:gsLst>
          <a:lin ang="5400000" scaled="0"/>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a:effectStyle>
        <a:effectStyle>
          <a:effectLst>
            <a:innerShdw blurRad="50800" dist="25400" dir="13500000">
              <a:srgbClr val="000000">
                <a:alpha val="75000"/>
              </a:srgbClr>
            </a:innerShdw>
            <a:reflection blurRad="101600" stA="40000" endPos="50000" dist="63500" dir="5400000" fadeDir="7200000" sy="-100000" kx="300000" rotWithShape="0"/>
          </a:effectLst>
          <a:scene3d>
            <a:camera prst="orthographicFront">
              <a:rot lat="0" lon="0" rev="0"/>
            </a:camera>
            <a:lightRig rig="chilly" dir="tr">
              <a:rot lat="0" lon="0" rev="1200000"/>
            </a:lightRig>
          </a:scene3d>
          <a:sp3d prstMaterial="plastic">
            <a:bevelT w="0" h="0"/>
          </a:sp3d>
        </a:effectStyle>
      </a:effectStyleLst>
      <a:bgFillStyleLst>
        <a:blipFill rotWithShape="1">
          <a:blip xmlns:r="http://schemas.openxmlformats.org/officeDocument/2006/relationships" r:embed="rId1"/>
          <a:stretch/>
        </a:blipFill>
        <a:blipFill rotWithShape="1">
          <a:blip xmlns:r="http://schemas.openxmlformats.org/officeDocument/2006/relationships" r:embed="rId2"/>
          <a:stretch/>
        </a:blipFill>
        <a:blipFill rotWithShape="1">
          <a:blip xmlns:r="http://schemas.openxmlformats.org/officeDocument/2006/relationships" r:embed="rId3"/>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ICANN50-LONDON-FINAL">
  <a:themeElements>
    <a:clrScheme name="Custom 3">
      <a:dk1>
        <a:sysClr val="windowText" lastClr="000000"/>
      </a:dk1>
      <a:lt1>
        <a:sysClr val="window" lastClr="FFFFFF"/>
      </a:lt1>
      <a:dk2>
        <a:srgbClr val="00334D"/>
      </a:dk2>
      <a:lt2>
        <a:srgbClr val="037BC0"/>
      </a:lt2>
      <a:accent1>
        <a:srgbClr val="555555"/>
      </a:accent1>
      <a:accent2>
        <a:srgbClr val="6D99B3"/>
      </a:accent2>
      <a:accent3>
        <a:srgbClr val="F1A31E"/>
      </a:accent3>
      <a:accent4>
        <a:srgbClr val="197F86"/>
      </a:accent4>
      <a:accent5>
        <a:srgbClr val="E87724"/>
      </a:accent5>
      <a:accent6>
        <a:srgbClr val="DDDDDD"/>
      </a:accent6>
      <a:hlink>
        <a:srgbClr val="CFE2EC"/>
      </a:hlink>
      <a:folHlink>
        <a:srgbClr val="FFFFF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a:spPr>
      <a:bodyPr lIns="0" tIns="0" rIns="0" bIns="0">
        <a:spAutoFit/>
      </a:bodyPr>
      <a:lstStyle>
        <a:defPPr algn="l">
          <a:lnSpc>
            <a:spcPct val="10000"/>
          </a:lnSpc>
          <a:defRPr sz="7200" dirty="0" smtClean="0">
            <a:solidFill>
              <a:srgbClr val="1A8AC7"/>
            </a:solidFill>
            <a:latin typeface="DINOT-Medium" charset="0"/>
            <a:ea typeface="ＭＳ Ｐゴシック" charset="0"/>
            <a:cs typeface="DINOT-Medium" charset="0"/>
            <a:sym typeface="DINOT-Medium"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8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txDef>
      <a:spPr>
        <a:noFill/>
      </a:spPr>
      <a:bodyPr wrap="none" lIns="38405" tIns="19202" rIns="38405" bIns="19202" rtlCol="0">
        <a:spAutoFit/>
      </a:bodyPr>
      <a:lstStyle>
        <a:defPPr>
          <a:defRPr sz="2000" dirty="0" smtClean="0">
            <a:solidFill>
              <a:schemeClr val="tx2"/>
            </a:solidFill>
            <a:latin typeface="Georgia"/>
            <a:cs typeface="Georgia"/>
          </a:defRPr>
        </a:defPPr>
      </a:lstStyle>
    </a:tx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Genesis.thmx</Template>
  <TotalTime>8586</TotalTime>
  <Words>1435</Words>
  <Application>Microsoft Macintosh PowerPoint</Application>
  <PresentationFormat>On-screen Show (4:3)</PresentationFormat>
  <Paragraphs>166</Paragraphs>
  <Slides>27</Slides>
  <Notes>3</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Genesis</vt:lpstr>
      <vt:lpstr>ICANN50-LONDON-FINAL</vt:lpstr>
      <vt:lpstr>Cross Community Working Group to  Develop an IANA Stewardship Transition Proposal on Naming Related Functions (CWG)  </vt:lpstr>
      <vt:lpstr>Agenda</vt:lpstr>
      <vt:lpstr>Welcome &amp; Introductions</vt:lpstr>
      <vt:lpstr>Background</vt:lpstr>
      <vt:lpstr>Background</vt:lpstr>
      <vt:lpstr>Transition Proposal’s  Guiding Principles</vt:lpstr>
      <vt:lpstr>Community Process</vt:lpstr>
      <vt:lpstr>IANA Stewardship Transition CWG on Naming Related Functions </vt:lpstr>
      <vt:lpstr>Timeline</vt:lpstr>
      <vt:lpstr>PowerPoint Presentation</vt:lpstr>
      <vt:lpstr>Draft Transition Proposal</vt:lpstr>
      <vt:lpstr>Proposal Structure </vt:lpstr>
      <vt:lpstr>In Brief</vt:lpstr>
      <vt:lpstr>Section 3 – General Principles</vt:lpstr>
      <vt:lpstr>Link with Accountability CCWG</vt:lpstr>
      <vt:lpstr>4 new Entities</vt:lpstr>
      <vt:lpstr>Contract Co.</vt:lpstr>
      <vt:lpstr>Multistakeholder  Review Team (MRT) </vt:lpstr>
      <vt:lpstr>Customer Standing Committee (CSC)</vt:lpstr>
      <vt:lpstr>Independent Appeals Panel</vt:lpstr>
      <vt:lpstr>Relationships</vt:lpstr>
      <vt:lpstr>Specific input requested</vt:lpstr>
      <vt:lpstr>Next Steps</vt:lpstr>
      <vt:lpstr>NEXT STEPS</vt:lpstr>
      <vt:lpstr>PowerPoint Presentation</vt:lpstr>
      <vt:lpstr>Further Information</vt:lpstr>
      <vt:lpstr>THANK YOU FOR YOUR PARTICIPATION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IANA Stewardship Transition Cross Community Working Group (CWG) on Naming Related Functions</dc:title>
  <dc:creator>Marika Konings</dc:creator>
  <cp:lastModifiedBy>Grace Abuhamad</cp:lastModifiedBy>
  <cp:revision>57</cp:revision>
  <cp:lastPrinted>2014-12-03T08:00:12Z</cp:lastPrinted>
  <dcterms:created xsi:type="dcterms:W3CDTF">2014-11-27T15:26:44Z</dcterms:created>
  <dcterms:modified xsi:type="dcterms:W3CDTF">2014-12-03T19:43:12Z</dcterms:modified>
</cp:coreProperties>
</file>