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65" r:id="rId2"/>
    <p:sldId id="36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A5B36"/>
    <a:srgbClr val="9C240F"/>
    <a:srgbClr val="CB460F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9511" autoAdjust="0"/>
  </p:normalViewPr>
  <p:slideViewPr>
    <p:cSldViewPr snapToGrid="0" snapToObjects="1">
      <p:cViewPr varScale="1">
        <p:scale>
          <a:sx n="89" d="100"/>
          <a:sy n="89" d="100"/>
        </p:scale>
        <p:origin x="-512" y="-96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Timeline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34089" y="71898"/>
            <a:ext cx="8730312" cy="6537813"/>
            <a:chOff x="200230" y="160093"/>
            <a:chExt cx="8730312" cy="65378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58" y="160093"/>
              <a:ext cx="8717084" cy="653781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30" y="160093"/>
              <a:ext cx="8717084" cy="6537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372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8102728" y="4013900"/>
            <a:ext cx="482471" cy="170242"/>
          </a:xfrm>
          <a:prstGeom prst="homePlate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hevron 48"/>
          <p:cNvSpPr/>
          <p:nvPr/>
        </p:nvSpPr>
        <p:spPr>
          <a:xfrm>
            <a:off x="1699804" y="2625929"/>
            <a:ext cx="6885395" cy="9144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03768" y="25812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52370" y="25812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87825" y="2581267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543666" y="2596713"/>
            <a:ext cx="164592" cy="164592"/>
          </a:xfrm>
          <a:prstGeom prst="ellipse">
            <a:avLst/>
          </a:prstGeom>
          <a:solidFill>
            <a:srgbClr val="1B6F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/>
              <a:cs typeface="Source Sans Pro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197477" y="1557528"/>
            <a:ext cx="856621" cy="865720"/>
            <a:chOff x="569487" y="2043501"/>
            <a:chExt cx="1346792" cy="1346792"/>
          </a:xfrm>
        </p:grpSpPr>
        <p:sp>
          <p:nvSpPr>
            <p:cNvPr id="23" name="Teardrop 22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4800" y="2148932"/>
              <a:ext cx="1273359" cy="1101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1 Dec 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76299" y="1545720"/>
            <a:ext cx="1021150" cy="865719"/>
            <a:chOff x="455030" y="2043501"/>
            <a:chExt cx="1605467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5030" y="2188446"/>
              <a:ext cx="1605467" cy="1101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15 Jan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702679" y="1547281"/>
            <a:ext cx="856621" cy="865719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208204"/>
              <a:ext cx="1273359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5 Mar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144379" y="1547281"/>
            <a:ext cx="856621" cy="865719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188446"/>
              <a:ext cx="1273359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Jun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574035" y="2834802"/>
            <a:ext cx="1321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Source Sans Pro Black"/>
                <a:cs typeface="Source Sans Pro Black"/>
              </a:defRPr>
            </a:lvl1pPr>
          </a:lstStyle>
          <a:p>
            <a:r>
              <a:rPr lang="en-US" dirty="0"/>
              <a:t>Departmental budgeting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92866" y="2834802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Black"/>
                <a:cs typeface="Source Sans Pro Black"/>
              </a:rPr>
              <a:t>Production</a:t>
            </a:r>
          </a:p>
          <a:p>
            <a:pPr algn="ctr"/>
            <a:r>
              <a:rPr lang="en-US" sz="1400" dirty="0" smtClean="0">
                <a:latin typeface="Source Sans Pro Black"/>
                <a:cs typeface="Source Sans Pro Black"/>
              </a:rPr>
              <a:t>Final Draft</a:t>
            </a:r>
            <a:endParaRPr lang="en-US" sz="1400" dirty="0">
              <a:latin typeface="Source Sans Pro Black"/>
              <a:cs typeface="Source Sans Pro Black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51089" y="2834802"/>
            <a:ext cx="1576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Source Sans Pro Black"/>
                <a:cs typeface="Source Sans Pro Black"/>
              </a:defRPr>
            </a:lvl1pPr>
          </a:lstStyle>
          <a:p>
            <a:r>
              <a:rPr lang="en-US" dirty="0" smtClean="0"/>
              <a:t>Public comment on final draft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64803" y="4657260"/>
            <a:ext cx="7854393" cy="156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80"/>
              </a:lnSpc>
            </a:pPr>
            <a:r>
              <a:rPr lang="en-US" sz="2400" b="1" dirty="0" smtClean="0">
                <a:solidFill>
                  <a:srgbClr val="154A78"/>
                </a:solidFill>
                <a:latin typeface="Source Sans Pro"/>
                <a:cs typeface="Source Sans Pro"/>
              </a:rPr>
              <a:t>To Summarize:</a:t>
            </a:r>
          </a:p>
          <a:p>
            <a:pPr>
              <a:lnSpc>
                <a:spcPts val="2280"/>
              </a:lnSpc>
            </a:pPr>
            <a:r>
              <a:rPr lang="en-US" sz="2400" dirty="0" smtClean="0">
                <a:solidFill>
                  <a:srgbClr val="154A78"/>
                </a:solidFill>
                <a:latin typeface="Source Sans Pro"/>
                <a:cs typeface="Source Sans Pro"/>
              </a:rPr>
              <a:t>We will keep the process on time, and will keep assumptions simple.</a:t>
            </a:r>
          </a:p>
          <a:p>
            <a:pPr>
              <a:lnSpc>
                <a:spcPts val="2280"/>
              </a:lnSpc>
            </a:pPr>
            <a:r>
              <a:rPr lang="en-US" sz="2400" dirty="0" smtClean="0">
                <a:solidFill>
                  <a:srgbClr val="154A78"/>
                </a:solidFill>
                <a:latin typeface="Source Sans Pro"/>
                <a:cs typeface="Source Sans Pro"/>
              </a:rPr>
              <a:t>ICANN Management will finalize assumptions on Transition/PTI by 15 January 2016. </a:t>
            </a:r>
            <a:endParaRPr lang="en-US" sz="2400" dirty="0">
              <a:solidFill>
                <a:srgbClr val="154A78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FY17 Planning: Critical path with Transition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965377" y="2834802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Black"/>
                <a:cs typeface="Source Sans Pro Black"/>
              </a:rPr>
              <a:t>Board Approval</a:t>
            </a:r>
            <a:endParaRPr lang="en-US" sz="1400" dirty="0">
              <a:latin typeface="Source Sans Pro Black"/>
              <a:cs typeface="Source Sans Pro Black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6271570" y="25812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5849078" y="1547281"/>
            <a:ext cx="1021151" cy="865719"/>
            <a:chOff x="455029" y="2043501"/>
            <a:chExt cx="1605468" cy="1346792"/>
          </a:xfrm>
        </p:grpSpPr>
        <p:sp>
          <p:nvSpPr>
            <p:cNvPr id="52" name="Teardrop 51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5029" y="2188446"/>
              <a:ext cx="1605468" cy="1101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30 Apr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54" name="Rounded Rectangle 53"/>
          <p:cNvSpPr/>
          <p:nvPr/>
        </p:nvSpPr>
        <p:spPr>
          <a:xfrm>
            <a:off x="5213805" y="2561280"/>
            <a:ext cx="1058863" cy="235421"/>
          </a:xfrm>
          <a:prstGeom prst="roundRect">
            <a:avLst>
              <a:gd name="adj" fmla="val 50000"/>
            </a:avLst>
          </a:prstGeom>
          <a:solidFill>
            <a:srgbClr val="DE6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918090" y="2558612"/>
            <a:ext cx="1146980" cy="238089"/>
          </a:xfrm>
          <a:prstGeom prst="roundRect">
            <a:avLst>
              <a:gd name="adj" fmla="val 50000"/>
            </a:avLst>
          </a:prstGeom>
          <a:solidFill>
            <a:srgbClr val="EB9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2695558" y="2560200"/>
            <a:ext cx="1108210" cy="236502"/>
          </a:xfrm>
          <a:prstGeom prst="roundRect">
            <a:avLst>
              <a:gd name="adj" fmla="val 50000"/>
            </a:avLst>
          </a:prstGeom>
          <a:solidFill>
            <a:srgbClr val="1F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44845" y="3645809"/>
            <a:ext cx="6346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venir Next Demi Bold"/>
                <a:cs typeface="Avenir Next Demi Bold"/>
              </a:rPr>
              <a:t>Delivery to ICANN Board/NTIA in Dec 2015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3417347" y="4011468"/>
            <a:ext cx="3637245" cy="177021"/>
          </a:xfrm>
          <a:prstGeom prst="roundRect">
            <a:avLst>
              <a:gd name="adj" fmla="val 50000"/>
            </a:avLst>
          </a:prstGeom>
          <a:solidFill>
            <a:srgbClr val="1B164E"/>
          </a:solidFill>
          <a:ln>
            <a:solidFill>
              <a:srgbClr val="1B16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Avenir Next Medium"/>
              <a:cs typeface="Avenir Next Medium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01734" y="3950524"/>
            <a:ext cx="6719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venir Next Medium"/>
                <a:cs typeface="Avenir Next Medium"/>
              </a:rPr>
              <a:t>Phase 2</a:t>
            </a:r>
            <a:endParaRPr lang="en-US" sz="1050" b="1" dirty="0">
              <a:solidFill>
                <a:schemeClr val="bg1"/>
              </a:solidFill>
              <a:latin typeface="Avenir Next Medium"/>
              <a:cs typeface="Avenir Next Medium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210214" y="4013900"/>
            <a:ext cx="1308982" cy="170241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Avenir Next Medium"/>
              <a:cs typeface="Avenir Next Medium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57750" y="3958291"/>
            <a:ext cx="6719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venir Next Medium"/>
                <a:cs typeface="Avenir Next Medium"/>
              </a:rPr>
              <a:t>Phase 3</a:t>
            </a:r>
            <a:endParaRPr lang="en-US" sz="1050" b="1" dirty="0">
              <a:solidFill>
                <a:schemeClr val="bg1"/>
              </a:solidFill>
              <a:latin typeface="Avenir Next Medium"/>
              <a:cs typeface="Avenir Next Medium"/>
            </a:endParaRPr>
          </a:p>
        </p:txBody>
      </p:sp>
      <p:sp>
        <p:nvSpPr>
          <p:cNvPr id="62" name="Isosceles Triangle 61"/>
          <p:cNvSpPr/>
          <p:nvPr/>
        </p:nvSpPr>
        <p:spPr>
          <a:xfrm>
            <a:off x="7039058" y="4013901"/>
            <a:ext cx="185425" cy="183762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Next Medium"/>
              <a:cs typeface="Avenir Next Medium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700427" y="4018453"/>
            <a:ext cx="1560369" cy="164898"/>
          </a:xfrm>
          <a:prstGeom prst="roundRect">
            <a:avLst>
              <a:gd name="adj" fmla="val 50000"/>
            </a:avLst>
          </a:prstGeom>
          <a:solidFill>
            <a:srgbClr val="EB913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Avenir Next Medium"/>
              <a:cs typeface="Avenir Next Medium"/>
            </a:endParaRPr>
          </a:p>
        </p:txBody>
      </p:sp>
      <p:sp>
        <p:nvSpPr>
          <p:cNvPr id="66" name="Diamond 65"/>
          <p:cNvSpPr/>
          <p:nvPr/>
        </p:nvSpPr>
        <p:spPr>
          <a:xfrm>
            <a:off x="3260796" y="3979047"/>
            <a:ext cx="143934" cy="248557"/>
          </a:xfrm>
          <a:prstGeom prst="diamond">
            <a:avLst/>
          </a:prstGeom>
          <a:solidFill>
            <a:srgbClr val="4BACC6"/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Next Medium"/>
              <a:cs typeface="Avenir Next Medium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47053" y="3956026"/>
            <a:ext cx="667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venir Next Medium"/>
                <a:cs typeface="Avenir Next Medium"/>
              </a:rPr>
              <a:t>Phase 1</a:t>
            </a:r>
            <a:endParaRPr lang="en-US" sz="1050" b="1" dirty="0">
              <a:solidFill>
                <a:schemeClr val="bg1"/>
              </a:solidFill>
              <a:latin typeface="Avenir Next Medium"/>
              <a:cs typeface="Avenir Next Medium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338199" y="1219200"/>
            <a:ext cx="0" cy="33069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133178" y="1219200"/>
            <a:ext cx="0" cy="33069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39700" y="2355600"/>
            <a:ext cx="1522004" cy="5776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FY17 Planning process</a:t>
            </a:r>
            <a:endParaRPr lang="en-US" sz="1600" dirty="0"/>
          </a:p>
        </p:txBody>
      </p:sp>
      <p:sp>
        <p:nvSpPr>
          <p:cNvPr id="69" name="Rounded Rectangle 68"/>
          <p:cNvSpPr/>
          <p:nvPr/>
        </p:nvSpPr>
        <p:spPr>
          <a:xfrm>
            <a:off x="139700" y="3676400"/>
            <a:ext cx="1522004" cy="5776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Transition process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3952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13936</TotalTime>
  <Words>181</Words>
  <Application>Microsoft Macintosh PowerPoint</Application>
  <PresentationFormat>On-screen Show (4:3)</PresentationFormat>
  <Paragraphs>31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Transition Timeline</vt:lpstr>
      <vt:lpstr>FY17 Planning: Critical path with Transition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Grace Abuhamad</cp:lastModifiedBy>
  <cp:revision>293</cp:revision>
  <cp:lastPrinted>2015-04-13T15:10:57Z</cp:lastPrinted>
  <dcterms:created xsi:type="dcterms:W3CDTF">2015-01-07T16:11:05Z</dcterms:created>
  <dcterms:modified xsi:type="dcterms:W3CDTF">2015-10-22T16:03:15Z</dcterms:modified>
</cp:coreProperties>
</file>