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6" r:id="rId4"/>
    <p:sldId id="275" r:id="rId5"/>
    <p:sldId id="264" r:id="rId6"/>
    <p:sldId id="258" r:id="rId7"/>
    <p:sldId id="259" r:id="rId8"/>
    <p:sldId id="261" r:id="rId9"/>
    <p:sldId id="260" r:id="rId10"/>
    <p:sldId id="262" r:id="rId11"/>
    <p:sldId id="265" r:id="rId12"/>
    <p:sldId id="273" r:id="rId13"/>
    <p:sldId id="272" r:id="rId14"/>
    <p:sldId id="263" r:id="rId15"/>
    <p:sldId id="268" r:id="rId16"/>
    <p:sldId id="266" r:id="rId17"/>
    <p:sldId id="267" r:id="rId18"/>
    <p:sldId id="27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7" d="100"/>
          <a:sy n="107" d="100"/>
        </p:scale>
        <p:origin x="-608" y="-10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2DD7829D-074A-420E-B808-78A41E8BAC2A}" type="datetimeFigureOut">
              <a:rPr lang="en-CA" smtClean="0"/>
              <a:t>5/26/15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4200036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DD7829D-074A-420E-B808-78A41E8BAC2A}" type="datetimeFigureOut">
              <a:rPr lang="en-CA" smtClean="0"/>
              <a:t>5/26/15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1293373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DD7829D-074A-420E-B808-78A41E8BAC2A}" type="datetimeFigureOut">
              <a:rPr lang="en-CA" smtClean="0"/>
              <a:t>5/26/15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15531818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2DD7829D-074A-420E-B808-78A41E8BAC2A}" type="datetimeFigureOut">
              <a:rPr lang="en-CA" smtClean="0"/>
              <a:t>5/26/15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192286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D7829D-074A-420E-B808-78A41E8BAC2A}" type="datetimeFigureOut">
              <a:rPr lang="en-CA" smtClean="0"/>
              <a:t>5/26/15</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3897135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2DD7829D-074A-420E-B808-78A41E8BAC2A}" type="datetimeFigureOut">
              <a:rPr lang="en-CA" smtClean="0"/>
              <a:t>5/26/15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1894340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2DD7829D-074A-420E-B808-78A41E8BAC2A}" type="datetimeFigureOut">
              <a:rPr lang="en-CA" smtClean="0"/>
              <a:t>5/26/15</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3208232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2DD7829D-074A-420E-B808-78A41E8BAC2A}" type="datetimeFigureOut">
              <a:rPr lang="en-CA" smtClean="0"/>
              <a:t>5/26/15</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3144309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D7829D-074A-420E-B808-78A41E8BAC2A}" type="datetimeFigureOut">
              <a:rPr lang="en-CA" smtClean="0"/>
              <a:t>5/26/15</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516790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D7829D-074A-420E-B808-78A41E8BAC2A}" type="datetimeFigureOut">
              <a:rPr lang="en-CA" smtClean="0"/>
              <a:t>5/26/15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3188257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D7829D-074A-420E-B808-78A41E8BAC2A}" type="datetimeFigureOut">
              <a:rPr lang="en-CA" smtClean="0"/>
              <a:t>5/26/15</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4577499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D7829D-074A-420E-B808-78A41E8BAC2A}" type="datetimeFigureOut">
              <a:rPr lang="en-CA" smtClean="0"/>
              <a:t>5/26/15</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D171B1-7875-48EC-9031-30374DFFA4D4}" type="slidenum">
              <a:rPr lang="en-CA" smtClean="0"/>
              <a:t>‹#›</a:t>
            </a:fld>
            <a:endParaRPr lang="en-CA"/>
          </a:p>
        </p:txBody>
      </p:sp>
    </p:spTree>
    <p:extLst>
      <p:ext uri="{BB962C8B-B14F-4D97-AF65-F5344CB8AC3E}">
        <p14:creationId xmlns:p14="http://schemas.microsoft.com/office/powerpoint/2010/main" val="5104327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dirty="0" smtClean="0"/>
              <a:t>Draft compilation of major trends in the CWG Public Consultation</a:t>
            </a:r>
            <a:endParaRPr lang="en-CA" dirty="0"/>
          </a:p>
        </p:txBody>
      </p:sp>
      <p:sp>
        <p:nvSpPr>
          <p:cNvPr id="3" name="Subtitle 2"/>
          <p:cNvSpPr>
            <a:spLocks noGrp="1"/>
          </p:cNvSpPr>
          <p:nvPr>
            <p:ph type="subTitle" idx="1"/>
          </p:nvPr>
        </p:nvSpPr>
        <p:spPr/>
        <p:txBody>
          <a:bodyPr/>
          <a:lstStyle/>
          <a:p>
            <a:r>
              <a:rPr lang="en-CA" dirty="0" smtClean="0"/>
              <a:t>21 May 2015</a:t>
            </a:r>
            <a:endParaRPr lang="en-CA" dirty="0"/>
          </a:p>
        </p:txBody>
      </p:sp>
    </p:spTree>
    <p:extLst>
      <p:ext uri="{BB962C8B-B14F-4D97-AF65-F5344CB8AC3E}">
        <p14:creationId xmlns:p14="http://schemas.microsoft.com/office/powerpoint/2010/main" val="199707787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Root Zone Maintainer role</a:t>
            </a:r>
            <a:endParaRPr lang="en-CA" b="1" dirty="0"/>
          </a:p>
        </p:txBody>
      </p:sp>
      <p:sp>
        <p:nvSpPr>
          <p:cNvPr id="3" name="Content Placeholder 2"/>
          <p:cNvSpPr>
            <a:spLocks noGrp="1"/>
          </p:cNvSpPr>
          <p:nvPr>
            <p:ph idx="1"/>
          </p:nvPr>
        </p:nvSpPr>
        <p:spPr>
          <a:xfrm>
            <a:off x="553995" y="1690688"/>
            <a:ext cx="10515600" cy="4351338"/>
          </a:xfrm>
          <a:solidFill>
            <a:schemeClr val="accent2">
              <a:lumMod val="40000"/>
              <a:lumOff val="60000"/>
            </a:schemeClr>
          </a:solidFill>
        </p:spPr>
        <p:txBody>
          <a:bodyPr/>
          <a:lstStyle/>
          <a:p>
            <a:r>
              <a:rPr lang="en-CA" dirty="0" smtClean="0"/>
              <a:t>21% of respondents had concerns about the transition of the </a:t>
            </a:r>
            <a:r>
              <a:rPr lang="en-CA" dirty="0" err="1" smtClean="0"/>
              <a:t>RZMaintainer</a:t>
            </a:r>
            <a:r>
              <a:rPr lang="en-CA" dirty="0" smtClean="0"/>
              <a:t> role given there is no information available about this. Many concerned that this could prevent the transition</a:t>
            </a:r>
            <a:r>
              <a:rPr lang="en-CA" dirty="0"/>
              <a:t> </a:t>
            </a:r>
            <a:r>
              <a:rPr lang="en-CA" dirty="0" smtClean="0"/>
              <a:t>(</a:t>
            </a:r>
            <a:r>
              <a:rPr lang="en-CA" b="1" dirty="0" smtClean="0"/>
              <a:t>Note that this does not affect CWG proposal given it is outside the scope of the CWG</a:t>
            </a:r>
            <a:r>
              <a:rPr lang="en-CA" dirty="0" smtClean="0"/>
              <a:t>).</a:t>
            </a:r>
            <a:endParaRPr lang="en-CA" dirty="0"/>
          </a:p>
        </p:txBody>
      </p:sp>
    </p:spTree>
    <p:extLst>
      <p:ext uri="{BB962C8B-B14F-4D97-AF65-F5344CB8AC3E}">
        <p14:creationId xmlns:p14="http://schemas.microsoft.com/office/powerpoint/2010/main" val="20820795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Jurisdiction of PTI incorporation</a:t>
            </a:r>
            <a:endParaRPr lang="en-CA" b="1" dirty="0"/>
          </a:p>
        </p:txBody>
      </p:sp>
      <p:sp>
        <p:nvSpPr>
          <p:cNvPr id="3" name="Content Placeholder 2"/>
          <p:cNvSpPr>
            <a:spLocks noGrp="1"/>
          </p:cNvSpPr>
          <p:nvPr>
            <p:ph idx="1"/>
          </p:nvPr>
        </p:nvSpPr>
        <p:spPr>
          <a:solidFill>
            <a:schemeClr val="accent6">
              <a:lumMod val="20000"/>
              <a:lumOff val="80000"/>
            </a:schemeClr>
          </a:solidFill>
        </p:spPr>
        <p:txBody>
          <a:bodyPr/>
          <a:lstStyle/>
          <a:p>
            <a:r>
              <a:rPr lang="en-CA" dirty="0" smtClean="0"/>
              <a:t>16% of respondents had concerns about the jurisdiction of incorporation of PTI and many suggested a neutral jurisdiction.</a:t>
            </a:r>
          </a:p>
          <a:p>
            <a:r>
              <a:rPr lang="en-CA" dirty="0" smtClean="0"/>
              <a:t>A majority of respondents discussed the incorporation of PTI in the USA as a fact without making any statement that this was a requirement.</a:t>
            </a:r>
            <a:endParaRPr lang="en-CA" dirty="0"/>
          </a:p>
        </p:txBody>
      </p:sp>
    </p:spTree>
    <p:extLst>
      <p:ext uri="{BB962C8B-B14F-4D97-AF65-F5344CB8AC3E}">
        <p14:creationId xmlns:p14="http://schemas.microsoft.com/office/powerpoint/2010/main" val="322076367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Escalation Mechanisms</a:t>
            </a:r>
            <a:endParaRPr lang="en-CA" b="1" dirty="0"/>
          </a:p>
        </p:txBody>
      </p:sp>
      <p:sp>
        <p:nvSpPr>
          <p:cNvPr id="3" name="Content Placeholder 2"/>
          <p:cNvSpPr>
            <a:spLocks noGrp="1"/>
          </p:cNvSpPr>
          <p:nvPr>
            <p:ph idx="1"/>
          </p:nvPr>
        </p:nvSpPr>
        <p:spPr>
          <a:solidFill>
            <a:schemeClr val="accent6">
              <a:lumMod val="40000"/>
              <a:lumOff val="60000"/>
            </a:schemeClr>
          </a:solidFill>
        </p:spPr>
        <p:txBody>
          <a:bodyPr/>
          <a:lstStyle/>
          <a:p>
            <a:r>
              <a:rPr lang="en-CA" dirty="0" smtClean="0"/>
              <a:t>16% of respondents supported the proposed escalation mechanisms </a:t>
            </a:r>
            <a:r>
              <a:rPr lang="en-CA" dirty="0" err="1" smtClean="0"/>
              <a:t>vs</a:t>
            </a:r>
            <a:r>
              <a:rPr lang="en-CA" dirty="0" smtClean="0"/>
              <a:t> 2% against.</a:t>
            </a:r>
            <a:endParaRPr lang="en-CA" dirty="0"/>
          </a:p>
        </p:txBody>
      </p:sp>
    </p:spTree>
    <p:extLst>
      <p:ext uri="{BB962C8B-B14F-4D97-AF65-F5344CB8AC3E}">
        <p14:creationId xmlns:p14="http://schemas.microsoft.com/office/powerpoint/2010/main" val="3792355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PTI Budget</a:t>
            </a:r>
            <a:endParaRPr lang="en-CA" b="1" dirty="0"/>
          </a:p>
        </p:txBody>
      </p:sp>
      <p:sp>
        <p:nvSpPr>
          <p:cNvPr id="3" name="Content Placeholder 2"/>
          <p:cNvSpPr>
            <a:spLocks noGrp="1"/>
          </p:cNvSpPr>
          <p:nvPr>
            <p:ph idx="1"/>
          </p:nvPr>
        </p:nvSpPr>
        <p:spPr>
          <a:solidFill>
            <a:schemeClr val="accent6">
              <a:lumMod val="40000"/>
              <a:lumOff val="60000"/>
            </a:schemeClr>
          </a:solidFill>
        </p:spPr>
        <p:txBody>
          <a:bodyPr/>
          <a:lstStyle/>
          <a:p>
            <a:r>
              <a:rPr lang="en-CA" dirty="0" smtClean="0"/>
              <a:t>14% of respondents supported budget transparency for the PTI with none against.</a:t>
            </a:r>
          </a:p>
          <a:p>
            <a:r>
              <a:rPr lang="en-CA" dirty="0" smtClean="0"/>
              <a:t>Note - 7% of respondents were recommending that the CWG implement a mechanism to insure PTI funding beyond annual budget cycle commitments </a:t>
            </a:r>
            <a:r>
              <a:rPr lang="en-CA" dirty="0" err="1" smtClean="0"/>
              <a:t>inICANN</a:t>
            </a:r>
            <a:r>
              <a:rPr lang="en-CA" dirty="0" smtClean="0"/>
              <a:t>.</a:t>
            </a:r>
            <a:endParaRPr lang="en-CA" dirty="0"/>
          </a:p>
        </p:txBody>
      </p:sp>
    </p:spTree>
    <p:extLst>
      <p:ext uri="{BB962C8B-B14F-4D97-AF65-F5344CB8AC3E}">
        <p14:creationId xmlns:p14="http://schemas.microsoft.com/office/powerpoint/2010/main" val="334255625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Linkage between the proposals for the three communities</a:t>
            </a:r>
            <a:endParaRPr lang="en-CA" b="1" dirty="0"/>
          </a:p>
        </p:txBody>
      </p:sp>
      <p:sp>
        <p:nvSpPr>
          <p:cNvPr id="3" name="Content Placeholder 2"/>
          <p:cNvSpPr>
            <a:spLocks noGrp="1"/>
          </p:cNvSpPr>
          <p:nvPr>
            <p:ph idx="1"/>
          </p:nvPr>
        </p:nvSpPr>
        <p:spPr>
          <a:solidFill>
            <a:schemeClr val="accent2">
              <a:lumMod val="40000"/>
              <a:lumOff val="60000"/>
            </a:schemeClr>
          </a:solidFill>
        </p:spPr>
        <p:txBody>
          <a:bodyPr/>
          <a:lstStyle/>
          <a:p>
            <a:r>
              <a:rPr lang="en-CA" dirty="0" smtClean="0"/>
              <a:t>14% of respondents have concerns that there was no clear linkage between the three proposals.</a:t>
            </a:r>
            <a:endParaRPr lang="en-CA" dirty="0"/>
          </a:p>
        </p:txBody>
      </p:sp>
    </p:spTree>
    <p:extLst>
      <p:ext uri="{BB962C8B-B14F-4D97-AF65-F5344CB8AC3E}">
        <p14:creationId xmlns:p14="http://schemas.microsoft.com/office/powerpoint/2010/main" val="771323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Proposed separation Mechanisms</a:t>
            </a:r>
            <a:endParaRPr lang="en-CA" b="1" dirty="0"/>
          </a:p>
        </p:txBody>
      </p:sp>
      <p:sp>
        <p:nvSpPr>
          <p:cNvPr id="3" name="Content Placeholder 2"/>
          <p:cNvSpPr>
            <a:spLocks noGrp="1"/>
          </p:cNvSpPr>
          <p:nvPr>
            <p:ph idx="1"/>
          </p:nvPr>
        </p:nvSpPr>
        <p:spPr>
          <a:solidFill>
            <a:schemeClr val="accent2">
              <a:lumMod val="40000"/>
              <a:lumOff val="60000"/>
            </a:schemeClr>
          </a:solidFill>
        </p:spPr>
        <p:txBody>
          <a:bodyPr/>
          <a:lstStyle/>
          <a:p>
            <a:r>
              <a:rPr lang="en-CA" dirty="0"/>
              <a:t>2</a:t>
            </a:r>
            <a:r>
              <a:rPr lang="en-CA" dirty="0" smtClean="0"/>
              <a:t>% of respondents supported the proposed separation mechanism while 14% were against. Many of those against were concerned that there was not enough information available or were seeking lower thresholds.</a:t>
            </a:r>
            <a:endParaRPr lang="en-CA" dirty="0"/>
          </a:p>
        </p:txBody>
      </p:sp>
    </p:spTree>
    <p:extLst>
      <p:ext uri="{BB962C8B-B14F-4D97-AF65-F5344CB8AC3E}">
        <p14:creationId xmlns:p14="http://schemas.microsoft.com/office/powerpoint/2010/main" val="322725786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Public Comment on Completed Proposal</a:t>
            </a:r>
            <a:endParaRPr lang="en-CA" b="1" dirty="0"/>
          </a:p>
        </p:txBody>
      </p:sp>
      <p:sp>
        <p:nvSpPr>
          <p:cNvPr id="3" name="Content Placeholder 2"/>
          <p:cNvSpPr>
            <a:spLocks noGrp="1"/>
          </p:cNvSpPr>
          <p:nvPr>
            <p:ph idx="1"/>
          </p:nvPr>
        </p:nvSpPr>
        <p:spPr>
          <a:solidFill>
            <a:schemeClr val="accent2">
              <a:lumMod val="40000"/>
              <a:lumOff val="60000"/>
            </a:schemeClr>
          </a:solidFill>
        </p:spPr>
        <p:txBody>
          <a:bodyPr/>
          <a:lstStyle/>
          <a:p>
            <a:r>
              <a:rPr lang="en-CA" dirty="0" smtClean="0"/>
              <a:t>11% of respondents formally requested a public consultation on the completed proposal which would include details of the linkage with the CCWG proposal. Many suggesting that this public consultation should be held simultaneously with the next CCWG public consultation.</a:t>
            </a:r>
          </a:p>
          <a:p>
            <a:pPr lvl="1"/>
            <a:r>
              <a:rPr lang="en-CA" dirty="0" smtClean="0"/>
              <a:t>Note - most respondents noted that they could not properly comment on the proposal because it was incomplete or made this comment regarding specific sections of the proposal.</a:t>
            </a:r>
          </a:p>
          <a:p>
            <a:pPr lvl="1"/>
            <a:r>
              <a:rPr lang="en-CA" dirty="0" smtClean="0"/>
              <a:t>Note – many complaints that the consultation period was too short and did not provide translated materials.</a:t>
            </a:r>
            <a:endParaRPr lang="en-CA" dirty="0"/>
          </a:p>
        </p:txBody>
      </p:sp>
    </p:spTree>
    <p:extLst>
      <p:ext uri="{BB962C8B-B14F-4D97-AF65-F5344CB8AC3E}">
        <p14:creationId xmlns:p14="http://schemas.microsoft.com/office/powerpoint/2010/main" val="365303646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Updating of SLEs prior to transition</a:t>
            </a:r>
            <a:endParaRPr lang="en-CA" b="1" dirty="0"/>
          </a:p>
        </p:txBody>
      </p:sp>
      <p:sp>
        <p:nvSpPr>
          <p:cNvPr id="3" name="Content Placeholder 2"/>
          <p:cNvSpPr>
            <a:spLocks noGrp="1"/>
          </p:cNvSpPr>
          <p:nvPr>
            <p:ph idx="1"/>
          </p:nvPr>
        </p:nvSpPr>
        <p:spPr>
          <a:solidFill>
            <a:schemeClr val="accent2">
              <a:lumMod val="40000"/>
              <a:lumOff val="60000"/>
            </a:schemeClr>
          </a:solidFill>
        </p:spPr>
        <p:txBody>
          <a:bodyPr/>
          <a:lstStyle/>
          <a:p>
            <a:r>
              <a:rPr lang="en-CA" dirty="0" smtClean="0"/>
              <a:t>11% of respondents in favour </a:t>
            </a:r>
            <a:r>
              <a:rPr lang="en-CA" dirty="0" err="1" smtClean="0"/>
              <a:t>vs</a:t>
            </a:r>
            <a:r>
              <a:rPr lang="en-CA" dirty="0" smtClean="0"/>
              <a:t> 11% against.</a:t>
            </a:r>
          </a:p>
          <a:p>
            <a:r>
              <a:rPr lang="en-CA" dirty="0" smtClean="0"/>
              <a:t>Responses seem quite polarized on this point.</a:t>
            </a:r>
          </a:p>
          <a:p>
            <a:r>
              <a:rPr lang="en-CA" dirty="0" smtClean="0"/>
              <a:t>Several respondents who did not respond on this point noted that given the user community satisfaction with the current IFO that the CWG should aim to change as little operational elements as possible for the transition.</a:t>
            </a:r>
            <a:endParaRPr lang="en-CA" dirty="0"/>
          </a:p>
        </p:txBody>
      </p:sp>
    </p:spTree>
    <p:extLst>
      <p:ext uri="{BB962C8B-B14F-4D97-AF65-F5344CB8AC3E}">
        <p14:creationId xmlns:p14="http://schemas.microsoft.com/office/powerpoint/2010/main" val="208154469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End of presentation</a:t>
            </a:r>
            <a:br>
              <a:rPr lang="en-CA" dirty="0" smtClean="0"/>
            </a:br>
            <a:endParaRPr lang="en-CA" dirty="0"/>
          </a:p>
        </p:txBody>
      </p:sp>
      <p:sp>
        <p:nvSpPr>
          <p:cNvPr id="3" name="Content Placeholder 2"/>
          <p:cNvSpPr>
            <a:spLocks noGrp="1"/>
          </p:cNvSpPr>
          <p:nvPr>
            <p:ph idx="1"/>
          </p:nvPr>
        </p:nvSpPr>
        <p:spPr/>
        <p:txBody>
          <a:bodyPr>
            <a:normAutofit/>
          </a:bodyPr>
          <a:lstStyle/>
          <a:p>
            <a:pPr marL="0" indent="0">
              <a:buNone/>
            </a:pPr>
            <a:endParaRPr lang="en-CA" sz="4800" dirty="0" smtClean="0"/>
          </a:p>
          <a:p>
            <a:pPr marL="0" indent="0">
              <a:buNone/>
            </a:pPr>
            <a:endParaRPr lang="en-CA" sz="4800" dirty="0"/>
          </a:p>
          <a:p>
            <a:pPr marL="0" indent="0">
              <a:buNone/>
            </a:pPr>
            <a:endParaRPr lang="en-CA" sz="4800" dirty="0" smtClean="0"/>
          </a:p>
          <a:p>
            <a:pPr marL="0" indent="0">
              <a:buNone/>
            </a:pPr>
            <a:r>
              <a:rPr lang="en-CA" sz="4800" dirty="0" smtClean="0"/>
              <a:t>Thank you.</a:t>
            </a:r>
            <a:endParaRPr lang="en-CA" sz="4800" dirty="0"/>
          </a:p>
        </p:txBody>
      </p:sp>
    </p:spTree>
    <p:extLst>
      <p:ext uri="{BB962C8B-B14F-4D97-AF65-F5344CB8AC3E}">
        <p14:creationId xmlns:p14="http://schemas.microsoft.com/office/powerpoint/2010/main" val="317194398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Response types</a:t>
            </a:r>
            <a:endParaRPr lang="en-CA" b="1" dirty="0"/>
          </a:p>
        </p:txBody>
      </p:sp>
      <p:sp>
        <p:nvSpPr>
          <p:cNvPr id="3" name="Content Placeholder 2"/>
          <p:cNvSpPr>
            <a:spLocks noGrp="1"/>
          </p:cNvSpPr>
          <p:nvPr>
            <p:ph idx="1"/>
          </p:nvPr>
        </p:nvSpPr>
        <p:spPr/>
        <p:txBody>
          <a:bodyPr>
            <a:normAutofit/>
          </a:bodyPr>
          <a:lstStyle/>
          <a:p>
            <a:r>
              <a:rPr lang="en-CA" sz="3600" dirty="0" smtClean="0"/>
              <a:t> 44 responses were received as of the deadline. These included:</a:t>
            </a:r>
          </a:p>
          <a:p>
            <a:pPr lvl="1"/>
            <a:r>
              <a:rPr lang="en-CA" sz="3200" dirty="0"/>
              <a:t>CCTLD - </a:t>
            </a:r>
            <a:r>
              <a:rPr lang="en-CA" sz="3200" dirty="0" smtClean="0"/>
              <a:t>11</a:t>
            </a:r>
            <a:endParaRPr lang="en-CA" sz="3200" dirty="0"/>
          </a:p>
          <a:p>
            <a:pPr lvl="1"/>
            <a:r>
              <a:rPr lang="en-CA" sz="3200" dirty="0"/>
              <a:t>ALAC/Civil Society/Academia - 10</a:t>
            </a:r>
          </a:p>
          <a:p>
            <a:pPr lvl="1"/>
            <a:r>
              <a:rPr lang="en-CA" sz="3200" dirty="0"/>
              <a:t>GNSO/Private sector - 9</a:t>
            </a:r>
          </a:p>
          <a:p>
            <a:pPr lvl="1"/>
            <a:r>
              <a:rPr lang="en-CA" sz="3200" dirty="0"/>
              <a:t>No affiliation - 6</a:t>
            </a:r>
          </a:p>
          <a:p>
            <a:pPr lvl="1"/>
            <a:r>
              <a:rPr lang="en-CA" sz="3200" dirty="0"/>
              <a:t>Technical/Ecosystem - 5</a:t>
            </a:r>
          </a:p>
          <a:p>
            <a:pPr lvl="1"/>
            <a:r>
              <a:rPr lang="en-CA" sz="3200" dirty="0"/>
              <a:t>Government - 3</a:t>
            </a:r>
            <a:endParaRPr lang="en-CA" sz="3200" dirty="0" smtClean="0"/>
          </a:p>
          <a:p>
            <a:pPr lvl="1"/>
            <a:endParaRPr lang="en-CA" sz="3200" dirty="0" smtClean="0"/>
          </a:p>
          <a:p>
            <a:pPr lvl="1"/>
            <a:endParaRPr lang="en-CA" sz="3200" dirty="0"/>
          </a:p>
        </p:txBody>
      </p:sp>
    </p:spTree>
    <p:extLst>
      <p:ext uri="{BB962C8B-B14F-4D97-AF65-F5344CB8AC3E}">
        <p14:creationId xmlns:p14="http://schemas.microsoft.com/office/powerpoint/2010/main" val="5097542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Regional breakdown of responses</a:t>
            </a:r>
            <a:endParaRPr lang="en-CA" b="1" dirty="0"/>
          </a:p>
        </p:txBody>
      </p:sp>
      <p:sp>
        <p:nvSpPr>
          <p:cNvPr id="3" name="Content Placeholder 2"/>
          <p:cNvSpPr>
            <a:spLocks noGrp="1"/>
          </p:cNvSpPr>
          <p:nvPr>
            <p:ph idx="1"/>
          </p:nvPr>
        </p:nvSpPr>
        <p:spPr/>
        <p:txBody>
          <a:bodyPr>
            <a:normAutofit/>
          </a:bodyPr>
          <a:lstStyle/>
          <a:p>
            <a:r>
              <a:rPr lang="en-CA" sz="3600" dirty="0"/>
              <a:t>Europe/Middle East - 11</a:t>
            </a:r>
          </a:p>
          <a:p>
            <a:r>
              <a:rPr lang="en-CA" sz="3600" dirty="0"/>
              <a:t>Non-Applicable - 11</a:t>
            </a:r>
          </a:p>
          <a:p>
            <a:r>
              <a:rPr lang="en-CA" sz="3600" dirty="0"/>
              <a:t>Asia/Asia Pacific - 9</a:t>
            </a:r>
          </a:p>
          <a:p>
            <a:r>
              <a:rPr lang="en-CA" sz="3600" dirty="0"/>
              <a:t>North America - 8</a:t>
            </a:r>
          </a:p>
          <a:p>
            <a:r>
              <a:rPr lang="en-CA" sz="3600" dirty="0"/>
              <a:t>Africa - 3</a:t>
            </a:r>
          </a:p>
          <a:p>
            <a:r>
              <a:rPr lang="en-CA" sz="3600" dirty="0"/>
              <a:t>Latin America - 2</a:t>
            </a:r>
          </a:p>
        </p:txBody>
      </p:sp>
    </p:spTree>
    <p:extLst>
      <p:ext uri="{BB962C8B-B14F-4D97-AF65-F5344CB8AC3E}">
        <p14:creationId xmlns:p14="http://schemas.microsoft.com/office/powerpoint/2010/main" val="307086171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Process</a:t>
            </a:r>
            <a:endParaRPr lang="en-CA" b="1" dirty="0"/>
          </a:p>
        </p:txBody>
      </p:sp>
      <p:sp>
        <p:nvSpPr>
          <p:cNvPr id="3" name="Content Placeholder 2"/>
          <p:cNvSpPr>
            <a:spLocks noGrp="1"/>
          </p:cNvSpPr>
          <p:nvPr>
            <p:ph idx="1"/>
          </p:nvPr>
        </p:nvSpPr>
        <p:spPr/>
        <p:txBody>
          <a:bodyPr>
            <a:normAutofit fontScale="92500" lnSpcReduction="10000"/>
          </a:bodyPr>
          <a:lstStyle/>
          <a:p>
            <a:r>
              <a:rPr lang="en-CA" sz="4000" dirty="0"/>
              <a:t>This is only an initial assessment of the replies</a:t>
            </a:r>
          </a:p>
          <a:p>
            <a:r>
              <a:rPr lang="en-CA" sz="4000" dirty="0" smtClean="0"/>
              <a:t>Staff analyzed and classified these into 46 categories based on sections of the 2</a:t>
            </a:r>
            <a:r>
              <a:rPr lang="en-CA" sz="4000" baseline="30000" dirty="0" smtClean="0"/>
              <a:t>nd</a:t>
            </a:r>
            <a:r>
              <a:rPr lang="en-CA" sz="4000" dirty="0" smtClean="0"/>
              <a:t> draft</a:t>
            </a:r>
          </a:p>
          <a:p>
            <a:r>
              <a:rPr lang="en-CA" sz="4000" dirty="0" smtClean="0"/>
              <a:t>Those categories representing more than 10% of responses are presented in this document.</a:t>
            </a:r>
          </a:p>
          <a:p>
            <a:r>
              <a:rPr lang="en-CA" sz="4000" dirty="0" smtClean="0"/>
              <a:t>Each slide is color coded, </a:t>
            </a:r>
            <a:r>
              <a:rPr lang="en-CA" sz="4000" dirty="0" smtClean="0">
                <a:solidFill>
                  <a:schemeClr val="accent6"/>
                </a:solidFill>
              </a:rPr>
              <a:t>Green</a:t>
            </a:r>
            <a:r>
              <a:rPr lang="en-CA" sz="4000" dirty="0" smtClean="0"/>
              <a:t> suggests general support and </a:t>
            </a:r>
            <a:r>
              <a:rPr lang="en-CA" sz="4000" dirty="0" smtClean="0">
                <a:solidFill>
                  <a:schemeClr val="accent2"/>
                </a:solidFill>
              </a:rPr>
              <a:t>Orange</a:t>
            </a:r>
            <a:r>
              <a:rPr lang="en-CA" sz="4000" dirty="0" smtClean="0"/>
              <a:t> suggests there is no general support or that there are issues.</a:t>
            </a:r>
          </a:p>
          <a:p>
            <a:endParaRPr lang="en-CA" dirty="0"/>
          </a:p>
        </p:txBody>
      </p:sp>
    </p:spTree>
    <p:extLst>
      <p:ext uri="{BB962C8B-B14F-4D97-AF65-F5344CB8AC3E}">
        <p14:creationId xmlns:p14="http://schemas.microsoft.com/office/powerpoint/2010/main" val="220330856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IFRT</a:t>
            </a:r>
            <a:endParaRPr lang="en-CA" b="1" dirty="0"/>
          </a:p>
        </p:txBody>
      </p:sp>
      <p:sp>
        <p:nvSpPr>
          <p:cNvPr id="3" name="Content Placeholder 2"/>
          <p:cNvSpPr>
            <a:spLocks noGrp="1"/>
          </p:cNvSpPr>
          <p:nvPr>
            <p:ph idx="1"/>
          </p:nvPr>
        </p:nvSpPr>
        <p:spPr>
          <a:solidFill>
            <a:schemeClr val="accent2">
              <a:lumMod val="40000"/>
              <a:lumOff val="60000"/>
            </a:schemeClr>
          </a:solidFill>
        </p:spPr>
        <p:txBody>
          <a:bodyPr/>
          <a:lstStyle/>
          <a:p>
            <a:r>
              <a:rPr lang="en-CA" dirty="0" smtClean="0"/>
              <a:t>General concept of the IFRT 48% support </a:t>
            </a:r>
            <a:r>
              <a:rPr lang="en-CA" dirty="0" err="1" smtClean="0"/>
              <a:t>vs</a:t>
            </a:r>
            <a:r>
              <a:rPr lang="en-CA" dirty="0" smtClean="0"/>
              <a:t> 2% against</a:t>
            </a:r>
          </a:p>
          <a:p>
            <a:r>
              <a:rPr lang="en-CA" dirty="0" smtClean="0"/>
              <a:t>Specific recommendations for implementation of the IFRT 18% support </a:t>
            </a:r>
            <a:r>
              <a:rPr lang="en-CA" dirty="0" err="1" smtClean="0"/>
              <a:t>vs</a:t>
            </a:r>
            <a:r>
              <a:rPr lang="en-CA" dirty="0" smtClean="0"/>
              <a:t> 25% against.</a:t>
            </a:r>
          </a:p>
          <a:p>
            <a:pPr lvl="1"/>
            <a:r>
              <a:rPr lang="en-CA" dirty="0" smtClean="0"/>
              <a:t>Many of the rejections were from registry operators who did not agree with the proposed composition (seeking more </a:t>
            </a:r>
            <a:r>
              <a:rPr lang="en-CA" dirty="0" err="1" smtClean="0"/>
              <a:t>ccTLD</a:t>
            </a:r>
            <a:r>
              <a:rPr lang="en-CA" dirty="0" smtClean="0"/>
              <a:t> representation). </a:t>
            </a:r>
            <a:endParaRPr lang="en-CA" dirty="0"/>
          </a:p>
        </p:txBody>
      </p:sp>
    </p:spTree>
    <p:extLst>
      <p:ext uri="{BB962C8B-B14F-4D97-AF65-F5344CB8AC3E}">
        <p14:creationId xmlns:p14="http://schemas.microsoft.com/office/powerpoint/2010/main" val="3694453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CSC</a:t>
            </a:r>
            <a:endParaRPr lang="en-CA" b="1" dirty="0"/>
          </a:p>
        </p:txBody>
      </p:sp>
      <p:sp>
        <p:nvSpPr>
          <p:cNvPr id="3" name="Content Placeholder 2"/>
          <p:cNvSpPr>
            <a:spLocks noGrp="1"/>
          </p:cNvSpPr>
          <p:nvPr>
            <p:ph idx="1"/>
          </p:nvPr>
        </p:nvSpPr>
        <p:spPr>
          <a:solidFill>
            <a:schemeClr val="accent6">
              <a:lumMod val="40000"/>
              <a:lumOff val="60000"/>
            </a:schemeClr>
          </a:solidFill>
        </p:spPr>
        <p:txBody>
          <a:bodyPr/>
          <a:lstStyle/>
          <a:p>
            <a:r>
              <a:rPr lang="en-CA" dirty="0" smtClean="0"/>
              <a:t>41% support </a:t>
            </a:r>
            <a:r>
              <a:rPr lang="en-CA" dirty="0" err="1" smtClean="0"/>
              <a:t>vs</a:t>
            </a:r>
            <a:r>
              <a:rPr lang="en-CA" dirty="0" smtClean="0"/>
              <a:t> 7% against</a:t>
            </a:r>
          </a:p>
          <a:p>
            <a:pPr lvl="1"/>
            <a:r>
              <a:rPr lang="en-CA" dirty="0" smtClean="0"/>
              <a:t>Several questions about where the CSC would be housed.</a:t>
            </a:r>
            <a:endParaRPr lang="en-CA" dirty="0"/>
          </a:p>
        </p:txBody>
      </p:sp>
    </p:spTree>
    <p:extLst>
      <p:ext uri="{BB962C8B-B14F-4D97-AF65-F5344CB8AC3E}">
        <p14:creationId xmlns:p14="http://schemas.microsoft.com/office/powerpoint/2010/main" val="21986465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PTI Model</a:t>
            </a:r>
            <a:endParaRPr lang="en-CA" b="1" dirty="0"/>
          </a:p>
        </p:txBody>
      </p:sp>
      <p:sp>
        <p:nvSpPr>
          <p:cNvPr id="3" name="Content Placeholder 2"/>
          <p:cNvSpPr>
            <a:spLocks noGrp="1"/>
          </p:cNvSpPr>
          <p:nvPr>
            <p:ph idx="1"/>
          </p:nvPr>
        </p:nvSpPr>
        <p:spPr>
          <a:solidFill>
            <a:schemeClr val="accent2">
              <a:lumMod val="40000"/>
              <a:lumOff val="60000"/>
            </a:schemeClr>
          </a:solidFill>
        </p:spPr>
        <p:txBody>
          <a:bodyPr/>
          <a:lstStyle/>
          <a:p>
            <a:r>
              <a:rPr lang="en-CA" dirty="0" smtClean="0"/>
              <a:t>36% support </a:t>
            </a:r>
            <a:r>
              <a:rPr lang="en-CA" dirty="0" err="1" smtClean="0"/>
              <a:t>vs</a:t>
            </a:r>
            <a:r>
              <a:rPr lang="en-CA" dirty="0" smtClean="0"/>
              <a:t> 32% against.</a:t>
            </a:r>
          </a:p>
          <a:p>
            <a:endParaRPr lang="en-CA" dirty="0" smtClean="0"/>
          </a:p>
          <a:p>
            <a:pPr lvl="1"/>
            <a:r>
              <a:rPr lang="en-CA" dirty="0" smtClean="0"/>
              <a:t>Most of the against do not want IFO separated from ICANN. Many of these hinted that they could live with it under certain circumstances and provided input on other parts of the proposal.</a:t>
            </a:r>
            <a:endParaRPr lang="en-CA" dirty="0"/>
          </a:p>
          <a:p>
            <a:pPr lvl="1"/>
            <a:endParaRPr lang="en-CA" dirty="0" smtClean="0"/>
          </a:p>
          <a:p>
            <a:pPr lvl="1"/>
            <a:r>
              <a:rPr lang="en-CA" dirty="0" smtClean="0"/>
              <a:t>A minority of the against reject the proposed separation because they seek to have PTI completely independent of ICANN.</a:t>
            </a:r>
            <a:endParaRPr lang="en-CA" dirty="0"/>
          </a:p>
        </p:txBody>
      </p:sp>
    </p:spTree>
    <p:extLst>
      <p:ext uri="{BB962C8B-B14F-4D97-AF65-F5344CB8AC3E}">
        <p14:creationId xmlns:p14="http://schemas.microsoft.com/office/powerpoint/2010/main" val="31354440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NTIA Authorization Role</a:t>
            </a:r>
            <a:endParaRPr lang="en-CA" b="1" dirty="0"/>
          </a:p>
        </p:txBody>
      </p:sp>
      <p:sp>
        <p:nvSpPr>
          <p:cNvPr id="3" name="Content Placeholder 2"/>
          <p:cNvSpPr>
            <a:spLocks noGrp="1"/>
          </p:cNvSpPr>
          <p:nvPr>
            <p:ph idx="1"/>
          </p:nvPr>
        </p:nvSpPr>
        <p:spPr>
          <a:solidFill>
            <a:schemeClr val="accent6">
              <a:lumMod val="40000"/>
              <a:lumOff val="60000"/>
            </a:schemeClr>
          </a:solidFill>
        </p:spPr>
        <p:txBody>
          <a:bodyPr/>
          <a:lstStyle/>
          <a:p>
            <a:r>
              <a:rPr lang="en-CA" dirty="0" smtClean="0"/>
              <a:t>23% support with some concerns but no outright rejections.</a:t>
            </a:r>
            <a:endParaRPr lang="en-CA" dirty="0"/>
          </a:p>
        </p:txBody>
      </p:sp>
    </p:spTree>
    <p:extLst>
      <p:ext uri="{BB962C8B-B14F-4D97-AF65-F5344CB8AC3E}">
        <p14:creationId xmlns:p14="http://schemas.microsoft.com/office/powerpoint/2010/main" val="293749489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Composition of the PTI Board as an ‘insider’ Board</a:t>
            </a:r>
            <a:endParaRPr lang="en-CA" b="1" dirty="0"/>
          </a:p>
        </p:txBody>
      </p:sp>
      <p:sp>
        <p:nvSpPr>
          <p:cNvPr id="3" name="Content Placeholder 2"/>
          <p:cNvSpPr>
            <a:spLocks noGrp="1"/>
          </p:cNvSpPr>
          <p:nvPr>
            <p:ph idx="1"/>
          </p:nvPr>
        </p:nvSpPr>
        <p:spPr>
          <a:solidFill>
            <a:schemeClr val="accent2">
              <a:lumMod val="40000"/>
              <a:lumOff val="60000"/>
            </a:schemeClr>
          </a:solidFill>
        </p:spPr>
        <p:txBody>
          <a:bodyPr/>
          <a:lstStyle/>
          <a:p>
            <a:r>
              <a:rPr lang="en-CA" dirty="0" smtClean="0"/>
              <a:t>23% support </a:t>
            </a:r>
            <a:r>
              <a:rPr lang="en-CA" dirty="0" err="1" smtClean="0"/>
              <a:t>vs</a:t>
            </a:r>
            <a:r>
              <a:rPr lang="en-CA" dirty="0" smtClean="0"/>
              <a:t> 25% against</a:t>
            </a:r>
          </a:p>
          <a:p>
            <a:endParaRPr lang="en-CA" dirty="0" smtClean="0"/>
          </a:p>
          <a:p>
            <a:pPr lvl="1"/>
            <a:r>
              <a:rPr lang="en-CA" dirty="0" smtClean="0"/>
              <a:t>As noted in the previous slide many of those rejecting the PTI concept would acquiesce with an ICANN selected, “insider”, Board for PTI </a:t>
            </a:r>
            <a:r>
              <a:rPr lang="en-CA" dirty="0"/>
              <a:t>for accountability </a:t>
            </a:r>
            <a:r>
              <a:rPr lang="en-CA" dirty="0" smtClean="0"/>
              <a:t>reasons. </a:t>
            </a:r>
          </a:p>
          <a:p>
            <a:pPr lvl="1"/>
            <a:r>
              <a:rPr lang="en-CA" dirty="0"/>
              <a:t>Most want small </a:t>
            </a:r>
            <a:r>
              <a:rPr lang="en-CA" dirty="0" smtClean="0"/>
              <a:t>Board</a:t>
            </a:r>
          </a:p>
          <a:p>
            <a:pPr lvl="1"/>
            <a:r>
              <a:rPr lang="en-CA" dirty="0" smtClean="0"/>
              <a:t>Most of those against want some or all multistakeholder selected Board members for the PTI Board</a:t>
            </a:r>
          </a:p>
        </p:txBody>
      </p:sp>
    </p:spTree>
    <p:extLst>
      <p:ext uri="{BB962C8B-B14F-4D97-AF65-F5344CB8AC3E}">
        <p14:creationId xmlns:p14="http://schemas.microsoft.com/office/powerpoint/2010/main" val="125777924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TotalTime>
  <Words>754</Words>
  <Application>Microsoft Macintosh PowerPoint</Application>
  <PresentationFormat>Custom</PresentationFormat>
  <Paragraphs>70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Draft compilation of major trends in the CWG Public Consultation</vt:lpstr>
      <vt:lpstr>Response types</vt:lpstr>
      <vt:lpstr>Regional breakdown of responses</vt:lpstr>
      <vt:lpstr>Process</vt:lpstr>
      <vt:lpstr>IFRT</vt:lpstr>
      <vt:lpstr>CSC</vt:lpstr>
      <vt:lpstr>PTI Model</vt:lpstr>
      <vt:lpstr>NTIA Authorization Role</vt:lpstr>
      <vt:lpstr>Composition of the PTI Board as an ‘insider’ Board</vt:lpstr>
      <vt:lpstr>Root Zone Maintainer role</vt:lpstr>
      <vt:lpstr>Jurisdiction of PTI incorporation</vt:lpstr>
      <vt:lpstr>Escalation Mechanisms</vt:lpstr>
      <vt:lpstr>PTI Budget</vt:lpstr>
      <vt:lpstr>Linkage between the proposals for the three communities</vt:lpstr>
      <vt:lpstr>Proposed separation Mechanisms</vt:lpstr>
      <vt:lpstr>Public Comment on Completed Proposal</vt:lpstr>
      <vt:lpstr>Updating of SLEs prior to transition</vt:lpstr>
      <vt:lpstr>End of presentation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Draft compilation of major trends in the CWG Public Consultaton</dc:title>
  <dc:creator>Bernard Turcotte</dc:creator>
  <cp:lastModifiedBy>Grace Abuhamad</cp:lastModifiedBy>
  <cp:revision>18</cp:revision>
  <dcterms:created xsi:type="dcterms:W3CDTF">2015-05-21T21:51:49Z</dcterms:created>
  <dcterms:modified xsi:type="dcterms:W3CDTF">2015-05-26T16:42:52Z</dcterms:modified>
</cp:coreProperties>
</file>