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8" r:id="rId2"/>
    <p:sldId id="261" r:id="rId3"/>
    <p:sldId id="258" r:id="rId4"/>
    <p:sldId id="259" r:id="rId5"/>
    <p:sldId id="272" r:id="rId6"/>
    <p:sldId id="273" r:id="rId7"/>
    <p:sldId id="269" r:id="rId8"/>
    <p:sldId id="271" r:id="rId9"/>
    <p:sldId id="274" r:id="rId10"/>
    <p:sldId id="260" r:id="rId11"/>
    <p:sldId id="266" r:id="rId12"/>
    <p:sldId id="275" r:id="rId13"/>
    <p:sldId id="276" r:id="rId14"/>
    <p:sldId id="277"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5" d="100"/>
          <a:sy n="65" d="100"/>
        </p:scale>
        <p:origin x="-1888"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 Id="rId3"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jp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F719D79-E4E2-9D49-A811-AD4105BD146F}" type="datetimeFigureOut">
              <a:rPr lang="en-US" smtClean="0"/>
              <a:t>07/10/14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D5D02C-8B3F-074B-B15C-D68264D64568}" type="slidenum">
              <a:rPr lang="en-US" smtClean="0"/>
              <a:t>‹#›</a:t>
            </a:fld>
            <a:endParaRPr lang="en-US"/>
          </a:p>
        </p:txBody>
      </p:sp>
    </p:spTree>
    <p:extLst>
      <p:ext uri="{BB962C8B-B14F-4D97-AF65-F5344CB8AC3E}">
        <p14:creationId xmlns:p14="http://schemas.microsoft.com/office/powerpoint/2010/main" val="1258030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719D79-E4E2-9D49-A811-AD4105BD146F}" type="datetimeFigureOut">
              <a:rPr lang="en-US" smtClean="0"/>
              <a:t>07/10/14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D5D02C-8B3F-074B-B15C-D68264D64568}" type="slidenum">
              <a:rPr lang="en-US" smtClean="0"/>
              <a:t>‹#›</a:t>
            </a:fld>
            <a:endParaRPr lang="en-US"/>
          </a:p>
        </p:txBody>
      </p:sp>
    </p:spTree>
    <p:extLst>
      <p:ext uri="{BB962C8B-B14F-4D97-AF65-F5344CB8AC3E}">
        <p14:creationId xmlns:p14="http://schemas.microsoft.com/office/powerpoint/2010/main" val="3346725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719D79-E4E2-9D49-A811-AD4105BD146F}" type="datetimeFigureOut">
              <a:rPr lang="en-US" smtClean="0"/>
              <a:t>07/10/14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D5D02C-8B3F-074B-B15C-D68264D64568}" type="slidenum">
              <a:rPr lang="en-US" smtClean="0"/>
              <a:t>‹#›</a:t>
            </a:fld>
            <a:endParaRPr lang="en-US"/>
          </a:p>
        </p:txBody>
      </p:sp>
    </p:spTree>
    <p:extLst>
      <p:ext uri="{BB962C8B-B14F-4D97-AF65-F5344CB8AC3E}">
        <p14:creationId xmlns:p14="http://schemas.microsoft.com/office/powerpoint/2010/main" val="41257343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Bullets Slide - ICANN51">
    <p:spTree>
      <p:nvGrpSpPr>
        <p:cNvPr id="1" name=""/>
        <p:cNvGrpSpPr/>
        <p:nvPr/>
      </p:nvGrpSpPr>
      <p:grpSpPr>
        <a:xfrm>
          <a:off x="0" y="0"/>
          <a:ext cx="0" cy="0"/>
          <a:chOff x="0" y="0"/>
          <a:chExt cx="0" cy="0"/>
        </a:xfrm>
      </p:grpSpPr>
      <p:sp>
        <p:nvSpPr>
          <p:cNvPr id="14" name="Text Placeholder 13"/>
          <p:cNvSpPr>
            <a:spLocks noGrp="1"/>
          </p:cNvSpPr>
          <p:nvPr>
            <p:ph type="body" sz="quarter" idx="10" hasCustomPrompt="1"/>
          </p:nvPr>
        </p:nvSpPr>
        <p:spPr>
          <a:xfrm>
            <a:off x="142874" y="304800"/>
            <a:ext cx="8696325" cy="609600"/>
          </a:xfrm>
          <a:prstGeom prst="rect">
            <a:avLst/>
          </a:prstGeom>
        </p:spPr>
        <p:txBody>
          <a:bodyPr vert="horz" lIns="38405" tIns="19202" rIns="38405" bIns="19202"/>
          <a:lstStyle>
            <a:lvl1pPr marL="133350" indent="0">
              <a:buNone/>
              <a:defRPr sz="3200" baseline="0">
                <a:solidFill>
                  <a:schemeClr val="tx2"/>
                </a:solidFill>
                <a:latin typeface="Arial"/>
                <a:cs typeface="Arial"/>
              </a:defRPr>
            </a:lvl1pPr>
          </a:lstStyle>
          <a:p>
            <a:pPr lvl="0"/>
            <a:r>
              <a:rPr lang="en-US" dirty="0" smtClean="0"/>
              <a:t>Insert Title</a:t>
            </a:r>
          </a:p>
        </p:txBody>
      </p:sp>
      <p:cxnSp>
        <p:nvCxnSpPr>
          <p:cNvPr id="15" name="Straight Connector 14"/>
          <p:cNvCxnSpPr/>
          <p:nvPr/>
        </p:nvCxnSpPr>
        <p:spPr>
          <a:xfrm>
            <a:off x="542925" y="1143000"/>
            <a:ext cx="2114550" cy="0"/>
          </a:xfrm>
          <a:prstGeom prst="line">
            <a:avLst/>
          </a:prstGeom>
          <a:ln>
            <a:solidFill>
              <a:schemeClr val="accent1">
                <a:alpha val="60000"/>
              </a:schemeClr>
            </a:solidFill>
          </a:ln>
          <a:effectLst/>
        </p:spPr>
        <p:style>
          <a:lnRef idx="2">
            <a:schemeClr val="accent1"/>
          </a:lnRef>
          <a:fillRef idx="0">
            <a:schemeClr val="accent1"/>
          </a:fillRef>
          <a:effectRef idx="1">
            <a:schemeClr val="accent1"/>
          </a:effectRef>
          <a:fontRef idx="minor">
            <a:schemeClr val="tx1"/>
          </a:fontRef>
        </p:style>
      </p:cxnSp>
      <p:sp>
        <p:nvSpPr>
          <p:cNvPr id="12" name="Text Placeholder 18"/>
          <p:cNvSpPr>
            <a:spLocks noGrp="1"/>
          </p:cNvSpPr>
          <p:nvPr>
            <p:ph type="body" sz="quarter" idx="11"/>
          </p:nvPr>
        </p:nvSpPr>
        <p:spPr>
          <a:xfrm>
            <a:off x="304799" y="1524000"/>
            <a:ext cx="8532813" cy="4381500"/>
          </a:xfrm>
          <a:prstGeom prst="rect">
            <a:avLst/>
          </a:prstGeom>
        </p:spPr>
        <p:txBody>
          <a:bodyPr vert="horz" lIns="38405" tIns="19202" rIns="38405" bIns="19202">
            <a:normAutofit/>
          </a:bodyPr>
          <a:lstStyle>
            <a:lvl1pPr>
              <a:buSzPct val="120000"/>
              <a:defRPr sz="2800">
                <a:solidFill>
                  <a:schemeClr val="tx2"/>
                </a:solidFill>
                <a:latin typeface="Arial"/>
                <a:cs typeface="Arial"/>
              </a:defRPr>
            </a:lvl1pPr>
            <a:lvl2pPr marL="560070" indent="-240030">
              <a:buSzPct val="66000"/>
              <a:buFont typeface="Courier New"/>
              <a:buChar char="o"/>
              <a:defRPr sz="2400">
                <a:solidFill>
                  <a:schemeClr val="tx2"/>
                </a:solidFill>
                <a:latin typeface="Arial"/>
                <a:cs typeface="Arial"/>
              </a:defRPr>
            </a:lvl2pPr>
            <a:lvl3pPr marL="746760" indent="-240030">
              <a:buSzPct val="100000"/>
              <a:buFont typeface="Wingdings" charset="2"/>
              <a:buChar char="§"/>
              <a:defRPr sz="2000">
                <a:solidFill>
                  <a:schemeClr val="tx2"/>
                </a:solidFill>
                <a:latin typeface="Arial"/>
                <a:cs typeface="Arial"/>
              </a:defRPr>
            </a:lvl3pPr>
            <a:lvl4pPr marL="933450" indent="-240030">
              <a:buClr>
                <a:schemeClr val="tx2"/>
              </a:buClr>
              <a:buSzPct val="100000"/>
              <a:buFont typeface="Lucida Grande"/>
              <a:buChar char="-"/>
              <a:defRPr sz="2000">
                <a:solidFill>
                  <a:schemeClr val="tx2"/>
                </a:solidFill>
                <a:latin typeface="Arial"/>
                <a:cs typeface="Arial"/>
              </a:defRPr>
            </a:lvl4pPr>
            <a:lvl5pPr>
              <a:defRPr>
                <a:solidFill>
                  <a:schemeClr val="tx2"/>
                </a:solidFill>
                <a:latin typeface="Georgia"/>
                <a:cs typeface="Georgi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6" name="Picture 1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214360" y="6079335"/>
            <a:ext cx="624840" cy="484434"/>
          </a:xfrm>
          <a:prstGeom prst="rect">
            <a:avLst/>
          </a:prstGeom>
        </p:spPr>
      </p:pic>
      <p:sp>
        <p:nvSpPr>
          <p:cNvPr id="19" name="TextBox 18"/>
          <p:cNvSpPr txBox="1"/>
          <p:nvPr/>
        </p:nvSpPr>
        <p:spPr>
          <a:xfrm>
            <a:off x="381000" y="6298977"/>
            <a:ext cx="979229" cy="254223"/>
          </a:xfrm>
          <a:prstGeom prst="rect">
            <a:avLst/>
          </a:prstGeom>
          <a:noFill/>
        </p:spPr>
        <p:txBody>
          <a:bodyPr wrap="none" lIns="38405" tIns="19202" rIns="38405" bIns="19202" rtlCol="0">
            <a:spAutoFit/>
          </a:bodyPr>
          <a:lstStyle/>
          <a:p>
            <a:pPr algn="l"/>
            <a:r>
              <a:rPr lang="en-US" sz="1400" b="0" i="1" dirty="0" smtClean="0">
                <a:solidFill>
                  <a:schemeClr val="tx2"/>
                </a:solidFill>
                <a:latin typeface="Arial"/>
                <a:cs typeface="Arial"/>
              </a:rPr>
              <a:t>#ICANN51</a:t>
            </a:r>
          </a:p>
        </p:txBody>
      </p:sp>
      <p:cxnSp>
        <p:nvCxnSpPr>
          <p:cNvPr id="20" name="Straight Connector 19"/>
          <p:cNvCxnSpPr/>
          <p:nvPr/>
        </p:nvCxnSpPr>
        <p:spPr>
          <a:xfrm>
            <a:off x="381000" y="6200536"/>
            <a:ext cx="6553200" cy="0"/>
          </a:xfrm>
          <a:prstGeom prst="line">
            <a:avLst/>
          </a:prstGeom>
          <a:ln w="12700" cmpd="sng">
            <a:solidFill>
              <a:schemeClr val="accent1">
                <a:lumMod val="60000"/>
                <a:lumOff val="40000"/>
              </a:schemeClr>
            </a:solidFill>
          </a:ln>
          <a:effectLst/>
        </p:spPr>
        <p:style>
          <a:lnRef idx="2">
            <a:schemeClr val="dk1"/>
          </a:lnRef>
          <a:fillRef idx="0">
            <a:schemeClr val="dk1"/>
          </a:fillRef>
          <a:effectRef idx="1">
            <a:schemeClr val="dk1"/>
          </a:effectRef>
          <a:fontRef idx="minor">
            <a:schemeClr val="tx1"/>
          </a:fontRef>
        </p:style>
      </p:cxnSp>
      <p:pic>
        <p:nvPicPr>
          <p:cNvPr id="8" name="Picture 7" descr="icann51-logo_thumb-300dpi.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116951" y="6095689"/>
            <a:ext cx="1029642" cy="489012"/>
          </a:xfrm>
          <a:prstGeom prst="rect">
            <a:avLst/>
          </a:prstGeom>
        </p:spPr>
      </p:pic>
    </p:spTree>
    <p:extLst>
      <p:ext uri="{BB962C8B-B14F-4D97-AF65-F5344CB8AC3E}">
        <p14:creationId xmlns:p14="http://schemas.microsoft.com/office/powerpoint/2010/main" val="3737388015"/>
      </p:ext>
    </p:extLst>
  </p:cSld>
  <p:clrMapOvr>
    <a:masterClrMapping/>
  </p:clrMapOvr>
  <p:transition xmlns:p14="http://schemas.microsoft.com/office/powerpoint/2010/main"/>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10" name="Picture 9" descr="1589855.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858000"/>
          </a:xfrm>
          <a:prstGeom prst="rect">
            <a:avLst/>
          </a:prstGeom>
        </p:spPr>
      </p:pic>
      <p:pic>
        <p:nvPicPr>
          <p:cNvPr id="2" name="Picture 1" descr="ICANN_Logo_W.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82923" y="6019800"/>
            <a:ext cx="832477" cy="645414"/>
          </a:xfrm>
          <a:prstGeom prst="rect">
            <a:avLst/>
          </a:prstGeom>
        </p:spPr>
      </p:pic>
      <p:sp>
        <p:nvSpPr>
          <p:cNvPr id="14" name="Rectangle 13"/>
          <p:cNvSpPr/>
          <p:nvPr userDrawn="1"/>
        </p:nvSpPr>
        <p:spPr>
          <a:xfrm>
            <a:off x="9891" y="2591384"/>
            <a:ext cx="9133129" cy="1675234"/>
          </a:xfrm>
          <a:prstGeom prst="rect">
            <a:avLst/>
          </a:prstGeom>
          <a:solidFill>
            <a:schemeClr val="tx1">
              <a:alpha val="21000"/>
            </a:schemeClr>
          </a:solidFill>
          <a:ln>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a:endParaRPr lang="en-US"/>
          </a:p>
        </p:txBody>
      </p:sp>
      <p:sp>
        <p:nvSpPr>
          <p:cNvPr id="18" name="Text Placeholder 17"/>
          <p:cNvSpPr>
            <a:spLocks noGrp="1"/>
          </p:cNvSpPr>
          <p:nvPr>
            <p:ph type="body" sz="quarter" idx="10"/>
          </p:nvPr>
        </p:nvSpPr>
        <p:spPr>
          <a:xfrm>
            <a:off x="0" y="2628900"/>
            <a:ext cx="9144000" cy="1638300"/>
          </a:xfrm>
          <a:prstGeom prst="rect">
            <a:avLst/>
          </a:prstGeom>
        </p:spPr>
        <p:txBody>
          <a:bodyPr vert="horz" lIns="38405" tIns="19202" rIns="38405" bIns="19202" anchor="ctr"/>
          <a:lstStyle>
            <a:lvl1pPr marL="133350" indent="0" algn="ctr">
              <a:buNone/>
              <a:defRPr sz="3700" b="1" i="0">
                <a:solidFill>
                  <a:schemeClr val="bg1"/>
                </a:solidFill>
                <a:latin typeface="Arial"/>
                <a:cs typeface="Aria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a:t>
            </a:r>
          </a:p>
        </p:txBody>
      </p:sp>
      <p:sp>
        <p:nvSpPr>
          <p:cNvPr id="3" name="TextBox 2"/>
          <p:cNvSpPr txBox="1"/>
          <p:nvPr userDrawn="1"/>
        </p:nvSpPr>
        <p:spPr>
          <a:xfrm>
            <a:off x="564458" y="6324600"/>
            <a:ext cx="1303482" cy="346556"/>
          </a:xfrm>
          <a:prstGeom prst="rect">
            <a:avLst/>
          </a:prstGeom>
          <a:noFill/>
        </p:spPr>
        <p:txBody>
          <a:bodyPr wrap="none" lIns="38405" tIns="19202" rIns="38405" bIns="19202" rtlCol="0">
            <a:spAutoFit/>
          </a:bodyPr>
          <a:lstStyle/>
          <a:p>
            <a:r>
              <a:rPr lang="en-US" sz="2000" dirty="0" smtClean="0">
                <a:solidFill>
                  <a:schemeClr val="bg1"/>
                </a:solidFill>
                <a:latin typeface="Arial"/>
                <a:cs typeface="Arial"/>
              </a:rPr>
              <a:t>#ICANN51</a:t>
            </a:r>
          </a:p>
        </p:txBody>
      </p:sp>
    </p:spTree>
    <p:extLst>
      <p:ext uri="{BB962C8B-B14F-4D97-AF65-F5344CB8AC3E}">
        <p14:creationId xmlns:p14="http://schemas.microsoft.com/office/powerpoint/2010/main" val="571763776"/>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Divder 2">
    <p:spTree>
      <p:nvGrpSpPr>
        <p:cNvPr id="1" name=""/>
        <p:cNvGrpSpPr/>
        <p:nvPr/>
      </p:nvGrpSpPr>
      <p:grpSpPr>
        <a:xfrm>
          <a:off x="0" y="0"/>
          <a:ext cx="0" cy="0"/>
          <a:chOff x="0" y="0"/>
          <a:chExt cx="0" cy="0"/>
        </a:xfrm>
      </p:grpSpPr>
      <p:pic>
        <p:nvPicPr>
          <p:cNvPr id="3" name="Picture 2" descr="1605022.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9525" y="2590800"/>
            <a:ext cx="9132888" cy="1676400"/>
          </a:xfrm>
          <a:prstGeom prst="rect">
            <a:avLst/>
          </a:prstGeom>
          <a:solidFill>
            <a:schemeClr val="tx1">
              <a:alpha val="21000"/>
            </a:schemeClr>
          </a:solidFill>
          <a:ln>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anchor="ctr"/>
          <a:lstStyle/>
          <a:p>
            <a:pPr algn="ctr">
              <a:defRPr/>
            </a:pPr>
            <a:endParaRPr lang="en-US"/>
          </a:p>
        </p:txBody>
      </p:sp>
      <p:pic>
        <p:nvPicPr>
          <p:cNvPr id="6" name="Picture 4" descr="ICANN_Logo_W.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8083550" y="6019800"/>
            <a:ext cx="8318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a:spLocks noChangeArrowheads="1"/>
          </p:cNvSpPr>
          <p:nvPr/>
        </p:nvSpPr>
        <p:spPr bwMode="auto">
          <a:xfrm>
            <a:off x="565150" y="6324600"/>
            <a:ext cx="1303482" cy="346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405" tIns="19202" rIns="38405" bIns="19202">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defRPr/>
            </a:pPr>
            <a:r>
              <a:rPr lang="en-US" sz="2000" dirty="0" smtClean="0">
                <a:solidFill>
                  <a:schemeClr val="bg1"/>
                </a:solidFill>
                <a:latin typeface="Arial" charset="0"/>
                <a:cs typeface="Arial" charset="0"/>
              </a:rPr>
              <a:t>#ICANN51</a:t>
            </a:r>
          </a:p>
        </p:txBody>
      </p:sp>
      <p:sp>
        <p:nvSpPr>
          <p:cNvPr id="5" name="Text Placeholder 17"/>
          <p:cNvSpPr>
            <a:spLocks noGrp="1"/>
          </p:cNvSpPr>
          <p:nvPr>
            <p:ph type="body" sz="quarter" idx="10"/>
          </p:nvPr>
        </p:nvSpPr>
        <p:spPr>
          <a:xfrm>
            <a:off x="0" y="2628900"/>
            <a:ext cx="9144000" cy="1638300"/>
          </a:xfrm>
          <a:prstGeom prst="rect">
            <a:avLst/>
          </a:prstGeom>
        </p:spPr>
        <p:txBody>
          <a:bodyPr vert="horz" lIns="38405" tIns="19202" rIns="38405" bIns="19202" anchor="ctr"/>
          <a:lstStyle>
            <a:lvl1pPr marL="133350" indent="0" algn="ctr">
              <a:buNone/>
              <a:defRPr sz="3700">
                <a:solidFill>
                  <a:schemeClr val="bg1"/>
                </a:solidFill>
                <a:latin typeface="Arial"/>
                <a:cs typeface="Aria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p:txBody>
      </p:sp>
    </p:spTree>
    <p:extLst>
      <p:ext uri="{BB962C8B-B14F-4D97-AF65-F5344CB8AC3E}">
        <p14:creationId xmlns:p14="http://schemas.microsoft.com/office/powerpoint/2010/main" val="501721854"/>
      </p:ext>
    </p:extLst>
  </p:cSld>
  <p:clrMapOvr>
    <a:masterClrMapping/>
  </p:clrMapOvr>
  <p:transition xmlns:p14="http://schemas.microsoft.com/office/powerpoint/2010/main"/>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Presentation Titl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14361" y="6079335"/>
            <a:ext cx="624838" cy="484434"/>
          </a:xfrm>
          <a:prstGeom prst="rect">
            <a:avLst/>
          </a:prstGeom>
        </p:spPr>
      </p:pic>
      <p:pic>
        <p:nvPicPr>
          <p:cNvPr id="2" name="Picture 1" descr="shutterstock_155452709.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7542584"/>
          </a:xfrm>
          <a:prstGeom prst="rect">
            <a:avLst/>
          </a:prstGeom>
        </p:spPr>
      </p:pic>
      <p:sp>
        <p:nvSpPr>
          <p:cNvPr id="8" name="TextBox 7"/>
          <p:cNvSpPr txBox="1"/>
          <p:nvPr userDrawn="1"/>
        </p:nvSpPr>
        <p:spPr>
          <a:xfrm>
            <a:off x="996680" y="6375953"/>
            <a:ext cx="1118583" cy="285000"/>
          </a:xfrm>
          <a:prstGeom prst="rect">
            <a:avLst/>
          </a:prstGeom>
          <a:noFill/>
        </p:spPr>
        <p:txBody>
          <a:bodyPr wrap="none" lIns="38405" tIns="19202" rIns="38405" bIns="19202" rtlCol="0">
            <a:spAutoFit/>
          </a:bodyPr>
          <a:lstStyle/>
          <a:p>
            <a:pPr algn="l"/>
            <a:r>
              <a:rPr lang="en-US" sz="1600" b="1" i="1" dirty="0" smtClean="0">
                <a:solidFill>
                  <a:srgbClr val="FFFFFF"/>
                </a:solidFill>
                <a:latin typeface="Arial"/>
                <a:cs typeface="Arial"/>
              </a:rPr>
              <a:t>#ICANN51</a:t>
            </a:r>
          </a:p>
        </p:txBody>
      </p:sp>
      <p:pic>
        <p:nvPicPr>
          <p:cNvPr id="12" name="Picture 11"/>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8116641" y="6100277"/>
            <a:ext cx="819218" cy="635136"/>
          </a:xfrm>
          <a:prstGeom prst="rect">
            <a:avLst/>
          </a:prstGeom>
        </p:spPr>
      </p:pic>
      <p:cxnSp>
        <p:nvCxnSpPr>
          <p:cNvPr id="18" name="Straight Connector 17"/>
          <p:cNvCxnSpPr/>
          <p:nvPr userDrawn="1"/>
        </p:nvCxnSpPr>
        <p:spPr>
          <a:xfrm>
            <a:off x="1015934" y="6239024"/>
            <a:ext cx="7103515" cy="15203"/>
          </a:xfrm>
          <a:prstGeom prst="line">
            <a:avLst/>
          </a:prstGeom>
          <a:ln w="12700" cmpd="sng">
            <a:solidFill>
              <a:srgbClr val="FFFFFF"/>
            </a:solidFill>
          </a:ln>
          <a:effectLst/>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289530400"/>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719D79-E4E2-9D49-A811-AD4105BD146F}" type="datetimeFigureOut">
              <a:rPr lang="en-US" smtClean="0"/>
              <a:t>07/10/14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D5D02C-8B3F-074B-B15C-D68264D64568}" type="slidenum">
              <a:rPr lang="en-US" smtClean="0"/>
              <a:t>‹#›</a:t>
            </a:fld>
            <a:endParaRPr lang="en-US"/>
          </a:p>
        </p:txBody>
      </p:sp>
    </p:spTree>
    <p:extLst>
      <p:ext uri="{BB962C8B-B14F-4D97-AF65-F5344CB8AC3E}">
        <p14:creationId xmlns:p14="http://schemas.microsoft.com/office/powerpoint/2010/main" val="3858720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719D79-E4E2-9D49-A811-AD4105BD146F}" type="datetimeFigureOut">
              <a:rPr lang="en-US" smtClean="0"/>
              <a:t>07/10/14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D5D02C-8B3F-074B-B15C-D68264D64568}" type="slidenum">
              <a:rPr lang="en-US" smtClean="0"/>
              <a:t>‹#›</a:t>
            </a:fld>
            <a:endParaRPr lang="en-US"/>
          </a:p>
        </p:txBody>
      </p:sp>
    </p:spTree>
    <p:extLst>
      <p:ext uri="{BB962C8B-B14F-4D97-AF65-F5344CB8AC3E}">
        <p14:creationId xmlns:p14="http://schemas.microsoft.com/office/powerpoint/2010/main" val="4640365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F719D79-E4E2-9D49-A811-AD4105BD146F}" type="datetimeFigureOut">
              <a:rPr lang="en-US" smtClean="0"/>
              <a:t>07/10/14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D5D02C-8B3F-074B-B15C-D68264D64568}" type="slidenum">
              <a:rPr lang="en-US" smtClean="0"/>
              <a:t>‹#›</a:t>
            </a:fld>
            <a:endParaRPr lang="en-US"/>
          </a:p>
        </p:txBody>
      </p:sp>
    </p:spTree>
    <p:extLst>
      <p:ext uri="{BB962C8B-B14F-4D97-AF65-F5344CB8AC3E}">
        <p14:creationId xmlns:p14="http://schemas.microsoft.com/office/powerpoint/2010/main" val="1396167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F719D79-E4E2-9D49-A811-AD4105BD146F}" type="datetimeFigureOut">
              <a:rPr lang="en-US" smtClean="0"/>
              <a:t>07/10/14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D5D02C-8B3F-074B-B15C-D68264D64568}" type="slidenum">
              <a:rPr lang="en-US" smtClean="0"/>
              <a:t>‹#›</a:t>
            </a:fld>
            <a:endParaRPr lang="en-US"/>
          </a:p>
        </p:txBody>
      </p:sp>
    </p:spTree>
    <p:extLst>
      <p:ext uri="{BB962C8B-B14F-4D97-AF65-F5344CB8AC3E}">
        <p14:creationId xmlns:p14="http://schemas.microsoft.com/office/powerpoint/2010/main" val="28345887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F719D79-E4E2-9D49-A811-AD4105BD146F}" type="datetimeFigureOut">
              <a:rPr lang="en-US" smtClean="0"/>
              <a:t>07/10/14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D5D02C-8B3F-074B-B15C-D68264D64568}" type="slidenum">
              <a:rPr lang="en-US" smtClean="0"/>
              <a:t>‹#›</a:t>
            </a:fld>
            <a:endParaRPr lang="en-US"/>
          </a:p>
        </p:txBody>
      </p:sp>
    </p:spTree>
    <p:extLst>
      <p:ext uri="{BB962C8B-B14F-4D97-AF65-F5344CB8AC3E}">
        <p14:creationId xmlns:p14="http://schemas.microsoft.com/office/powerpoint/2010/main" val="4229402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719D79-E4E2-9D49-A811-AD4105BD146F}" type="datetimeFigureOut">
              <a:rPr lang="en-US" smtClean="0"/>
              <a:t>07/10/14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D5D02C-8B3F-074B-B15C-D68264D64568}" type="slidenum">
              <a:rPr lang="en-US" smtClean="0"/>
              <a:t>‹#›</a:t>
            </a:fld>
            <a:endParaRPr lang="en-US"/>
          </a:p>
        </p:txBody>
      </p:sp>
    </p:spTree>
    <p:extLst>
      <p:ext uri="{BB962C8B-B14F-4D97-AF65-F5344CB8AC3E}">
        <p14:creationId xmlns:p14="http://schemas.microsoft.com/office/powerpoint/2010/main" val="23571724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719D79-E4E2-9D49-A811-AD4105BD146F}" type="datetimeFigureOut">
              <a:rPr lang="en-US" smtClean="0"/>
              <a:t>07/10/14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D5D02C-8B3F-074B-B15C-D68264D64568}" type="slidenum">
              <a:rPr lang="en-US" smtClean="0"/>
              <a:t>‹#›</a:t>
            </a:fld>
            <a:endParaRPr lang="en-US"/>
          </a:p>
        </p:txBody>
      </p:sp>
    </p:spTree>
    <p:extLst>
      <p:ext uri="{BB962C8B-B14F-4D97-AF65-F5344CB8AC3E}">
        <p14:creationId xmlns:p14="http://schemas.microsoft.com/office/powerpoint/2010/main" val="31682503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719D79-E4E2-9D49-A811-AD4105BD146F}" type="datetimeFigureOut">
              <a:rPr lang="en-US" smtClean="0"/>
              <a:t>07/10/14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D5D02C-8B3F-074B-B15C-D68264D64568}" type="slidenum">
              <a:rPr lang="en-US" smtClean="0"/>
              <a:t>‹#›</a:t>
            </a:fld>
            <a:endParaRPr lang="en-US"/>
          </a:p>
        </p:txBody>
      </p:sp>
    </p:spTree>
    <p:extLst>
      <p:ext uri="{BB962C8B-B14F-4D97-AF65-F5344CB8AC3E}">
        <p14:creationId xmlns:p14="http://schemas.microsoft.com/office/powerpoint/2010/main" val="91538065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719D79-E4E2-9D49-A811-AD4105BD146F}" type="datetimeFigureOut">
              <a:rPr lang="en-US" smtClean="0"/>
              <a:t>07/10/14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D5D02C-8B3F-074B-B15C-D68264D64568}" type="slidenum">
              <a:rPr lang="en-US" smtClean="0"/>
              <a:t>‹#›</a:t>
            </a:fld>
            <a:endParaRPr lang="en-US"/>
          </a:p>
        </p:txBody>
      </p:sp>
    </p:spTree>
    <p:extLst>
      <p:ext uri="{BB962C8B-B14F-4D97-AF65-F5344CB8AC3E}">
        <p14:creationId xmlns:p14="http://schemas.microsoft.com/office/powerpoint/2010/main" val="26070415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 id="2147483664" r:id="rId15"/>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hyperlink" Target="http://gnso.icann.org/en/group-activities/active/policy-implementation" TargetMode="External"/><Relationship Id="rId4" Type="http://schemas.openxmlformats.org/officeDocument/2006/relationships/hyperlink" Target="http://la51.icann.org/en/schedule/wed-policy-implementation" TargetMode="External"/><Relationship Id="rId5" Type="http://schemas.openxmlformats.org/officeDocument/2006/relationships/image" Target="../media/image13.jpeg"/><Relationship Id="rId6" Type="http://schemas.openxmlformats.org/officeDocument/2006/relationships/image" Target="../media/image14.png"/><Relationship Id="rId1" Type="http://schemas.openxmlformats.org/officeDocument/2006/relationships/slideLayout" Target="../slideLayouts/slideLayout12.xml"/><Relationship Id="rId2" Type="http://schemas.openxmlformats.org/officeDocument/2006/relationships/hyperlink" Target="https://community.icann.org/x/y1V-Ag"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2"/>
          <p:cNvSpPr txBox="1">
            <a:spLocks/>
          </p:cNvSpPr>
          <p:nvPr/>
        </p:nvSpPr>
        <p:spPr>
          <a:xfrm>
            <a:off x="4305300" y="264760"/>
            <a:ext cx="4381500" cy="609600"/>
          </a:xfrm>
          <a:prstGeom prst="rect">
            <a:avLst/>
          </a:prstGeom>
        </p:spPr>
        <p:txBody>
          <a:bodyPr/>
          <a:lstStyle>
            <a:lvl1pPr marL="37338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1pPr>
            <a:lvl2pPr marL="56007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2pPr>
            <a:lvl3pPr marL="74676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3pPr>
            <a:lvl4pPr marL="93345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4pPr>
            <a:lvl5pPr marL="112014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5pPr>
            <a:lvl6pPr marL="1312164"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6pPr>
            <a:lvl7pPr marL="1504188"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7pPr>
            <a:lvl8pPr marL="1696212"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8pPr>
            <a:lvl9pPr marL="1888236"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9pPr>
          </a:lstStyle>
          <a:p>
            <a:pPr marL="133350" indent="0">
              <a:buNone/>
            </a:pPr>
            <a:r>
              <a:rPr lang="en-US" dirty="0" smtClean="0">
                <a:solidFill>
                  <a:schemeClr val="bg1"/>
                </a:solidFill>
              </a:rPr>
              <a:t>Saturday 11 October 2014</a:t>
            </a:r>
            <a:endParaRPr lang="en-US" dirty="0">
              <a:solidFill>
                <a:schemeClr val="bg1"/>
              </a:solidFill>
            </a:endParaRPr>
          </a:p>
        </p:txBody>
      </p:sp>
      <p:sp>
        <p:nvSpPr>
          <p:cNvPr id="7" name="Title 2"/>
          <p:cNvSpPr txBox="1">
            <a:spLocks/>
          </p:cNvSpPr>
          <p:nvPr/>
        </p:nvSpPr>
        <p:spPr>
          <a:xfrm>
            <a:off x="553401" y="1155268"/>
            <a:ext cx="8229600" cy="1365667"/>
          </a:xfrm>
          <a:prstGeom prst="rect">
            <a:avLst/>
          </a:prstGeom>
        </p:spPr>
        <p:txBody>
          <a:bodyPr/>
          <a:lstStyle>
            <a:lvl1pPr algn="l" rtl="0" eaLnBrk="1" fontAlgn="base" hangingPunct="1">
              <a:spcBef>
                <a:spcPct val="0"/>
              </a:spcBef>
              <a:spcAft>
                <a:spcPct val="0"/>
              </a:spcAft>
              <a:defRPr sz="2800">
                <a:solidFill>
                  <a:srgbClr val="1A8AC7"/>
                </a:solidFill>
                <a:latin typeface="+mj-lt"/>
                <a:ea typeface="+mj-ea"/>
                <a:cs typeface="+mj-cs"/>
                <a:sym typeface="DINOT-Light" charset="0"/>
              </a:defRPr>
            </a:lvl1pPr>
            <a:lvl2pPr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2pPr>
            <a:lvl3pPr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3pPr>
            <a:lvl4pPr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4pPr>
            <a:lvl5pPr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5pPr>
            <a:lvl6pPr marL="192024"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6pPr>
            <a:lvl7pPr marL="384048"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7pPr>
            <a:lvl8pPr marL="576072"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8pPr>
            <a:lvl9pPr marL="768096"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9pPr>
          </a:lstStyle>
          <a:p>
            <a:r>
              <a:rPr lang="en-US" sz="4000" dirty="0" smtClean="0">
                <a:solidFill>
                  <a:srgbClr val="FFFFFF"/>
                </a:solidFill>
              </a:rPr>
              <a:t>Next Session</a:t>
            </a:r>
            <a:r>
              <a:rPr lang="en-US" sz="4000" smtClean="0">
                <a:solidFill>
                  <a:srgbClr val="FFFFFF"/>
                </a:solidFill>
              </a:rPr>
              <a:t>: </a:t>
            </a:r>
            <a:r>
              <a:rPr lang="en-US" sz="4000" smtClean="0">
                <a:solidFill>
                  <a:srgbClr val="FFFFFF"/>
                </a:solidFill>
              </a:rPr>
              <a:t>Update - </a:t>
            </a:r>
            <a:r>
              <a:rPr lang="en-US" sz="4000" dirty="0" smtClean="0">
                <a:solidFill>
                  <a:srgbClr val="FFFFFF"/>
                </a:solidFill>
              </a:rPr>
              <a:t>Policy &amp; Implementation Working </a:t>
            </a:r>
            <a:r>
              <a:rPr lang="en-US" sz="4000" dirty="0" smtClean="0">
                <a:solidFill>
                  <a:srgbClr val="FFFFFF"/>
                </a:solidFill>
              </a:rPr>
              <a:t>Group </a:t>
            </a:r>
            <a:endParaRPr lang="en-US" sz="4000" dirty="0">
              <a:solidFill>
                <a:srgbClr val="FFFFFF"/>
              </a:solidFill>
            </a:endParaRPr>
          </a:p>
        </p:txBody>
      </p:sp>
      <p:sp>
        <p:nvSpPr>
          <p:cNvPr id="8" name="Text Placeholder 13"/>
          <p:cNvSpPr txBox="1">
            <a:spLocks/>
          </p:cNvSpPr>
          <p:nvPr/>
        </p:nvSpPr>
        <p:spPr>
          <a:xfrm>
            <a:off x="435854" y="4495800"/>
            <a:ext cx="5562600" cy="375024"/>
          </a:xfrm>
          <a:prstGeom prst="rect">
            <a:avLst/>
          </a:prstGeom>
        </p:spPr>
        <p:txBody>
          <a:bodyPr/>
          <a:lstStyle>
            <a:lvl1pPr marL="37338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1pPr>
            <a:lvl2pPr marL="56007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2pPr>
            <a:lvl3pPr marL="74676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3pPr>
            <a:lvl4pPr marL="93345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4pPr>
            <a:lvl5pPr marL="112014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5pPr>
            <a:lvl6pPr marL="1312164"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6pPr>
            <a:lvl7pPr marL="1504188"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7pPr>
            <a:lvl8pPr marL="1696212"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8pPr>
            <a:lvl9pPr marL="1888236"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9pPr>
          </a:lstStyle>
          <a:p>
            <a:pPr marL="133350" indent="0">
              <a:spcBef>
                <a:spcPts val="0"/>
              </a:spcBef>
              <a:buNone/>
            </a:pPr>
            <a:r>
              <a:rPr lang="en-US" sz="2200" b="1" dirty="0" smtClean="0">
                <a:solidFill>
                  <a:srgbClr val="FFFFFF"/>
                </a:solidFill>
              </a:rPr>
              <a:t>Presenter: </a:t>
            </a:r>
            <a:r>
              <a:rPr lang="en-US" sz="2200" b="1" dirty="0" smtClean="0">
                <a:solidFill>
                  <a:srgbClr val="FFFFFF"/>
                </a:solidFill>
              </a:rPr>
              <a:t>J. Scott Evans (Co-Chair)</a:t>
            </a:r>
            <a:endParaRPr lang="en-US" sz="2200" b="1" dirty="0">
              <a:solidFill>
                <a:srgbClr val="FFFFFF"/>
              </a:solidFill>
            </a:endParaRPr>
          </a:p>
        </p:txBody>
      </p:sp>
      <p:sp>
        <p:nvSpPr>
          <p:cNvPr id="9" name="Text Placeholder 3"/>
          <p:cNvSpPr txBox="1">
            <a:spLocks/>
          </p:cNvSpPr>
          <p:nvPr/>
        </p:nvSpPr>
        <p:spPr>
          <a:xfrm>
            <a:off x="461499" y="5115196"/>
            <a:ext cx="8504527" cy="696423"/>
          </a:xfrm>
          <a:prstGeom prst="rect">
            <a:avLst/>
          </a:prstGeom>
        </p:spPr>
        <p:txBody>
          <a:bodyPr/>
          <a:lstStyle>
            <a:lvl1pPr marL="37338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1pPr>
            <a:lvl2pPr marL="56007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2pPr>
            <a:lvl3pPr marL="74676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3pPr>
            <a:lvl4pPr marL="93345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4pPr>
            <a:lvl5pPr marL="112014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5pPr>
            <a:lvl6pPr marL="1312164"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6pPr>
            <a:lvl7pPr marL="1504188"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7pPr>
            <a:lvl8pPr marL="1696212"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8pPr>
            <a:lvl9pPr marL="1888236"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9pPr>
          </a:lstStyle>
          <a:p>
            <a:pPr marL="133350" indent="0">
              <a:buNone/>
            </a:pPr>
            <a:r>
              <a:rPr lang="en-US" sz="2000" dirty="0" smtClean="0">
                <a:solidFill>
                  <a:srgbClr val="FFFFFF"/>
                </a:solidFill>
              </a:rPr>
              <a:t>More information</a:t>
            </a:r>
            <a:r>
              <a:rPr lang="en-US" sz="2000" dirty="0">
                <a:solidFill>
                  <a:srgbClr val="FFFFFF"/>
                </a:solidFill>
              </a:rPr>
              <a:t>: </a:t>
            </a:r>
            <a:r>
              <a:rPr lang="en-US" sz="2000" dirty="0">
                <a:solidFill>
                  <a:srgbClr val="FFFFFF"/>
                </a:solidFill>
              </a:rPr>
              <a:t>http://</a:t>
            </a:r>
            <a:r>
              <a:rPr lang="en-US" sz="2000" dirty="0" err="1">
                <a:solidFill>
                  <a:srgbClr val="FFFFFF"/>
                </a:solidFill>
              </a:rPr>
              <a:t>gnso.icann.org</a:t>
            </a:r>
            <a:r>
              <a:rPr lang="en-US" sz="2000" dirty="0">
                <a:solidFill>
                  <a:srgbClr val="FFFFFF"/>
                </a:solidFill>
              </a:rPr>
              <a:t>/en/group-activities/active/policy-</a:t>
            </a:r>
            <a:r>
              <a:rPr lang="en-US" sz="2000" dirty="0" smtClean="0">
                <a:solidFill>
                  <a:srgbClr val="FFFFFF"/>
                </a:solidFill>
              </a:rPr>
              <a:t>implementation </a:t>
            </a:r>
            <a:endParaRPr lang="en-US" sz="2000" dirty="0">
              <a:solidFill>
                <a:srgbClr val="FFFFFF"/>
              </a:solidFill>
            </a:endParaRPr>
          </a:p>
        </p:txBody>
      </p:sp>
      <p:sp>
        <p:nvSpPr>
          <p:cNvPr id="11" name="Text Placeholder 3"/>
          <p:cNvSpPr txBox="1">
            <a:spLocks/>
          </p:cNvSpPr>
          <p:nvPr/>
        </p:nvSpPr>
        <p:spPr>
          <a:xfrm>
            <a:off x="402254" y="2881367"/>
            <a:ext cx="8563772" cy="1544700"/>
          </a:xfrm>
          <a:prstGeom prst="rect">
            <a:avLst/>
          </a:prstGeom>
        </p:spPr>
        <p:txBody>
          <a:bodyPr/>
          <a:lstStyle>
            <a:lvl1pPr marL="37338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1pPr>
            <a:lvl2pPr marL="56007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2pPr>
            <a:lvl3pPr marL="74676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3pPr>
            <a:lvl4pPr marL="93345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4pPr>
            <a:lvl5pPr marL="112014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5pPr>
            <a:lvl6pPr marL="1312164"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6pPr>
            <a:lvl7pPr marL="1504188"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7pPr>
            <a:lvl8pPr marL="1696212"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8pPr>
            <a:lvl9pPr marL="1888236"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9pPr>
          </a:lstStyle>
          <a:p>
            <a:pPr marL="133350" indent="0">
              <a:buNone/>
            </a:pPr>
            <a:endParaRPr lang="en-US" sz="2000" dirty="0">
              <a:solidFill>
                <a:srgbClr val="FFFFFF"/>
              </a:solidFill>
            </a:endParaRPr>
          </a:p>
        </p:txBody>
      </p:sp>
      <p:sp>
        <p:nvSpPr>
          <p:cNvPr id="12" name="Text Placeholder 3"/>
          <p:cNvSpPr txBox="1">
            <a:spLocks/>
          </p:cNvSpPr>
          <p:nvPr/>
        </p:nvSpPr>
        <p:spPr>
          <a:xfrm>
            <a:off x="461771" y="2765906"/>
            <a:ext cx="8292612" cy="1583188"/>
          </a:xfrm>
          <a:prstGeom prst="rect">
            <a:avLst/>
          </a:prstGeom>
        </p:spPr>
        <p:txBody>
          <a:bodyPr/>
          <a:lstStyle>
            <a:lvl1pPr marL="37338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1pPr>
            <a:lvl2pPr marL="56007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2pPr>
            <a:lvl3pPr marL="74676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3pPr>
            <a:lvl4pPr marL="93345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4pPr>
            <a:lvl5pPr marL="112014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5pPr>
            <a:lvl6pPr marL="1312164"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6pPr>
            <a:lvl7pPr marL="1504188"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7pPr>
            <a:lvl8pPr marL="1696212"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8pPr>
            <a:lvl9pPr marL="1888236"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9pPr>
          </a:lstStyle>
          <a:p>
            <a:pPr marL="133350" indent="0">
              <a:buNone/>
              <a:defRPr/>
            </a:pPr>
            <a:r>
              <a:rPr lang="en-US" sz="2000" dirty="0">
                <a:solidFill>
                  <a:schemeClr val="bg1"/>
                </a:solidFill>
              </a:rPr>
              <a:t>Increased focus on which topics call for policy and which call for implementation work, including which processes should be used, at what time and how diverging opinions should be acted </a:t>
            </a:r>
            <a:r>
              <a:rPr lang="en-US" sz="2000" dirty="0" smtClean="0">
                <a:solidFill>
                  <a:schemeClr val="bg1"/>
                </a:solidFill>
              </a:rPr>
              <a:t>upon. This WG is addressing a number of issues that specifically relate to GNSO Policy &amp; Implementation activities. </a:t>
            </a:r>
            <a:endParaRPr lang="en-US" sz="2000" dirty="0">
              <a:solidFill>
                <a:schemeClr val="bg1"/>
              </a:solidFill>
            </a:endParaRPr>
          </a:p>
        </p:txBody>
      </p:sp>
    </p:spTree>
    <p:extLst>
      <p:ext uri="{BB962C8B-B14F-4D97-AF65-F5344CB8AC3E}">
        <p14:creationId xmlns:p14="http://schemas.microsoft.com/office/powerpoint/2010/main" val="127904156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ext Placeholder 3"/>
          <p:cNvSpPr>
            <a:spLocks noGrp="1"/>
          </p:cNvSpPr>
          <p:nvPr>
            <p:ph type="body" sz="quarter" idx="10"/>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defRPr/>
            </a:pPr>
            <a:r>
              <a:rPr lang="en-US" dirty="0"/>
              <a:t>Further Information</a:t>
            </a:r>
          </a:p>
        </p:txBody>
      </p:sp>
      <p:sp>
        <p:nvSpPr>
          <p:cNvPr id="30722" name="Text Placeholder 4"/>
          <p:cNvSpPr>
            <a:spLocks noGrp="1"/>
          </p:cNvSpPr>
          <p:nvPr>
            <p:ph type="body" sz="quarter" idx="1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defRPr/>
            </a:pPr>
            <a:r>
              <a:rPr lang="en-US" dirty="0">
                <a:solidFill>
                  <a:srgbClr val="4C4D50"/>
                </a:solidFill>
                <a:ea typeface="MS PGothic" charset="0"/>
              </a:rPr>
              <a:t>WG Workspace - </a:t>
            </a:r>
            <a:r>
              <a:rPr lang="en-US" dirty="0">
                <a:solidFill>
                  <a:srgbClr val="4C4D50"/>
                </a:solidFill>
                <a:ea typeface="MS PGothic" charset="0"/>
                <a:hlinkClick r:id="rId2"/>
              </a:rPr>
              <a:t>https://community.icann.org/x/y1V-Ag</a:t>
            </a:r>
            <a:endParaRPr lang="en-US" dirty="0">
              <a:solidFill>
                <a:srgbClr val="4C4D50"/>
              </a:solidFill>
              <a:ea typeface="MS PGothic" charset="0"/>
            </a:endParaRPr>
          </a:p>
          <a:p>
            <a:pPr eaLnBrk="1" hangingPunct="1">
              <a:defRPr/>
            </a:pPr>
            <a:r>
              <a:rPr lang="en-US" dirty="0" smtClean="0">
                <a:solidFill>
                  <a:srgbClr val="4C4D50"/>
                </a:solidFill>
                <a:ea typeface="MS PGothic" charset="0"/>
              </a:rPr>
              <a:t>Project </a:t>
            </a:r>
            <a:r>
              <a:rPr lang="en-US" dirty="0">
                <a:solidFill>
                  <a:srgbClr val="4C4D50"/>
                </a:solidFill>
                <a:ea typeface="MS PGothic" charset="0"/>
              </a:rPr>
              <a:t>info - </a:t>
            </a:r>
            <a:r>
              <a:rPr lang="en-US" dirty="0">
                <a:solidFill>
                  <a:srgbClr val="4C4D50"/>
                </a:solidFill>
                <a:ea typeface="MS PGothic" charset="0"/>
                <a:hlinkClick r:id="rId3"/>
              </a:rPr>
              <a:t>http://gnso.icann.org/en/group-activities/active/policy-implementation</a:t>
            </a:r>
            <a:r>
              <a:rPr lang="en-US" dirty="0">
                <a:solidFill>
                  <a:srgbClr val="4C4D50"/>
                </a:solidFill>
                <a:ea typeface="MS PGothic" charset="0"/>
              </a:rPr>
              <a:t> </a:t>
            </a:r>
            <a:endParaRPr lang="en-US" dirty="0">
              <a:ea typeface="MS PGothic" charset="0"/>
            </a:endParaRPr>
          </a:p>
          <a:p>
            <a:pPr eaLnBrk="1" hangingPunct="1">
              <a:defRPr/>
            </a:pPr>
            <a:r>
              <a:rPr lang="en-US" dirty="0">
                <a:solidFill>
                  <a:srgbClr val="4C4D50"/>
                </a:solidFill>
                <a:ea typeface="MS PGothic" charset="0"/>
              </a:rPr>
              <a:t>WG’s </a:t>
            </a:r>
            <a:r>
              <a:rPr lang="en-US" dirty="0" smtClean="0">
                <a:solidFill>
                  <a:srgbClr val="4C4D50"/>
                </a:solidFill>
                <a:ea typeface="MS PGothic" charset="0"/>
              </a:rPr>
              <a:t>F2F meeting </a:t>
            </a:r>
            <a:r>
              <a:rPr lang="en-US" dirty="0">
                <a:solidFill>
                  <a:srgbClr val="4C4D50"/>
                </a:solidFill>
                <a:ea typeface="MS PGothic" charset="0"/>
              </a:rPr>
              <a:t>at ICANN51 on Wednesday 15 October from 16.30 – 18.00 local time </a:t>
            </a:r>
            <a:r>
              <a:rPr lang="en-US" dirty="0" smtClean="0">
                <a:solidFill>
                  <a:srgbClr val="4C4D50"/>
                </a:solidFill>
                <a:ea typeface="MS PGothic" charset="0"/>
              </a:rPr>
              <a:t>(</a:t>
            </a:r>
            <a:r>
              <a:rPr lang="en-US" dirty="0">
                <a:solidFill>
                  <a:srgbClr val="4C4D50"/>
                </a:solidFill>
                <a:ea typeface="MS PGothic" charset="0"/>
              </a:rPr>
              <a:t>see </a:t>
            </a:r>
            <a:r>
              <a:rPr lang="en-US" dirty="0">
                <a:solidFill>
                  <a:srgbClr val="4C4D50"/>
                </a:solidFill>
                <a:ea typeface="MS PGothic" charset="0"/>
                <a:hlinkClick r:id="rId4"/>
              </a:rPr>
              <a:t>http://la51.icann.org/en/schedule/wed-policy-</a:t>
            </a:r>
            <a:r>
              <a:rPr lang="en-US" dirty="0" smtClean="0">
                <a:solidFill>
                  <a:srgbClr val="4C4D50"/>
                </a:solidFill>
                <a:ea typeface="MS PGothic" charset="0"/>
                <a:hlinkClick r:id="rId4"/>
              </a:rPr>
              <a:t>implementation</a:t>
            </a:r>
            <a:r>
              <a:rPr lang="en-US" dirty="0" smtClean="0">
                <a:solidFill>
                  <a:srgbClr val="4C4D50"/>
                </a:solidFill>
                <a:ea typeface="MS PGothic" charset="0"/>
              </a:rPr>
              <a:t>)</a:t>
            </a:r>
            <a:endParaRPr lang="en-US" dirty="0">
              <a:solidFill>
                <a:srgbClr val="4C4D50"/>
              </a:solidFill>
              <a:ea typeface="MS PGothic" charset="0"/>
            </a:endParaRPr>
          </a:p>
          <a:p>
            <a:pPr eaLnBrk="1" hangingPunct="1">
              <a:defRPr/>
            </a:pPr>
            <a:endParaRPr lang="en-US" dirty="0"/>
          </a:p>
        </p:txBody>
      </p:sp>
      <p:pic>
        <p:nvPicPr>
          <p:cNvPr id="33796" name="Picture 1"/>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6689725" y="0"/>
            <a:ext cx="2439988"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7" name="Picture 14" descr="50_London_MtgLogo_Apr2014_tsk-FS2-01.png"/>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6400800" y="5765800"/>
            <a:ext cx="151130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805840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5"/>
          <p:cNvSpPr>
            <a:spLocks noGrp="1"/>
          </p:cNvSpPr>
          <p:nvPr>
            <p:ph type="body"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r>
              <a:rPr lang="en-US">
                <a:latin typeface="Helvetica Neue Medium" charset="0"/>
                <a:cs typeface="Helvetica Neue Medium" charset="0"/>
              </a:rPr>
              <a:t>Thank You and Questions</a:t>
            </a:r>
            <a:endParaRPr lang="en-US" sz="2800">
              <a:latin typeface="Helvetica Neue Medium" charset="0"/>
              <a:cs typeface="Helvetica Neue Medium" charset="0"/>
            </a:endParaRPr>
          </a:p>
        </p:txBody>
      </p:sp>
    </p:spTree>
    <p:extLst>
      <p:ext uri="{BB962C8B-B14F-4D97-AF65-F5344CB8AC3E}">
        <p14:creationId xmlns:p14="http://schemas.microsoft.com/office/powerpoint/2010/main" val="1142738803"/>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800" fill="hold"/>
                                        <p:tgtEl>
                                          <p:spTgt spid="3"/>
                                        </p:tgtEl>
                                        <p:attrNameLst>
                                          <p:attrName>ppt_w</p:attrName>
                                        </p:attrNameLst>
                                      </p:cBhvr>
                                      <p:tavLst>
                                        <p:tav tm="0">
                                          <p:val>
                                            <p:fltVal val="0"/>
                                          </p:val>
                                        </p:tav>
                                        <p:tav tm="100000">
                                          <p:val>
                                            <p:strVal val="#ppt_w"/>
                                          </p:val>
                                        </p:tav>
                                      </p:tavLst>
                                    </p:anim>
                                    <p:anim calcmode="lin" valueType="num">
                                      <p:cBhvr>
                                        <p:cTn id="8" dur="800" fill="hold"/>
                                        <p:tgtEl>
                                          <p:spTgt spid="3"/>
                                        </p:tgtEl>
                                        <p:attrNameLst>
                                          <p:attrName>ppt_h</p:attrName>
                                        </p:attrNameLst>
                                      </p:cBhvr>
                                      <p:tavLst>
                                        <p:tav tm="0">
                                          <p:val>
                                            <p:fltVal val="0"/>
                                          </p:val>
                                        </p:tav>
                                        <p:tav tm="100000">
                                          <p:val>
                                            <p:strVal val="#ppt_h"/>
                                          </p:val>
                                        </p:tav>
                                      </p:tavLst>
                                    </p:anim>
                                    <p:animEffect transition="in" filter="fade">
                                      <p:cBhvr>
                                        <p:cTn id="9" dur="8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ext Placeholder 1"/>
          <p:cNvSpPr>
            <a:spLocks noGrp="1"/>
          </p:cNvSpPr>
          <p:nvPr>
            <p:ph type="body"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atin typeface="Georgia" charset="0"/>
                <a:cs typeface="Arial" charset="0"/>
              </a:rPr>
              <a:t>Annex</a:t>
            </a:r>
          </a:p>
        </p:txBody>
      </p:sp>
    </p:spTree>
    <p:extLst>
      <p:ext uri="{BB962C8B-B14F-4D97-AF65-F5344CB8AC3E}">
        <p14:creationId xmlns:p14="http://schemas.microsoft.com/office/powerpoint/2010/main" val="4061776133"/>
      </p:ext>
    </p:extLst>
  </p:cSld>
  <p:clrMapOvr>
    <a:masterClrMapping/>
  </p:clrMapOvr>
  <p:transition xmlns:p14="http://schemas.microsoft.com/office/powerpoint/2010/mai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US" dirty="0" smtClean="0"/>
              <a:t>Background</a:t>
            </a:r>
            <a:endParaRPr lang="en-US" dirty="0"/>
          </a:p>
        </p:txBody>
      </p:sp>
      <p:sp>
        <p:nvSpPr>
          <p:cNvPr id="4" name="Text Placeholder 3"/>
          <p:cNvSpPr>
            <a:spLocks noGrp="1"/>
          </p:cNvSpPr>
          <p:nvPr>
            <p:ph type="body" sz="quarter" idx="11"/>
          </p:nvPr>
        </p:nvSpPr>
        <p:spPr>
          <a:xfrm>
            <a:off x="304799" y="1765872"/>
            <a:ext cx="8532813" cy="4381500"/>
          </a:xfrm>
        </p:spPr>
        <p:txBody>
          <a:bodyPr>
            <a:normAutofit lnSpcReduction="10000"/>
          </a:bodyPr>
          <a:lstStyle/>
          <a:p>
            <a:pPr marL="373380" indent="-240030">
              <a:spcBef>
                <a:spcPts val="1428"/>
              </a:spcBef>
              <a:defRPr/>
            </a:pPr>
            <a:r>
              <a:rPr lang="en-US" dirty="0">
                <a:sym typeface="DINOT-Light" charset="0"/>
              </a:rPr>
              <a:t>GNSO agreed to create a DT in Beijing to develop a charter for a Working Group to address issues that have been raised in the context of the recent discussions on policy &amp; implementation that affect the GNSO</a:t>
            </a:r>
          </a:p>
          <a:p>
            <a:pPr marL="373380" indent="-240030">
              <a:spcBef>
                <a:spcPts val="1428"/>
              </a:spcBef>
              <a:defRPr/>
            </a:pPr>
            <a:r>
              <a:rPr lang="en-US" dirty="0">
                <a:sym typeface="DINOT-Light" charset="0"/>
              </a:rPr>
              <a:t>DT was formed and started its discussions on 10 June</a:t>
            </a:r>
          </a:p>
          <a:p>
            <a:pPr marL="373380" indent="-240030">
              <a:spcBef>
                <a:spcPts val="1428"/>
              </a:spcBef>
              <a:defRPr/>
            </a:pPr>
            <a:r>
              <a:rPr lang="en-US" dirty="0">
                <a:sym typeface="DINOT-Light" charset="0"/>
              </a:rPr>
              <a:t>Proposed charter submitted to GNSO Council for consideration on 5 July and approved on 17 July 2013</a:t>
            </a:r>
          </a:p>
          <a:p>
            <a:endParaRPr lang="en-US" dirty="0"/>
          </a:p>
        </p:txBody>
      </p:sp>
      <p:pic>
        <p:nvPicPr>
          <p:cNvPr id="31747" name="Picture 1"/>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553200" y="0"/>
            <a:ext cx="2590800" cy="172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791090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US" dirty="0" smtClean="0"/>
              <a:t>Charter</a:t>
            </a:r>
            <a:endParaRPr lang="en-US" dirty="0"/>
          </a:p>
        </p:txBody>
      </p:sp>
      <p:sp>
        <p:nvSpPr>
          <p:cNvPr id="4" name="Text Placeholder 3"/>
          <p:cNvSpPr>
            <a:spLocks noGrp="1"/>
          </p:cNvSpPr>
          <p:nvPr>
            <p:ph type="body" sz="quarter" idx="11"/>
          </p:nvPr>
        </p:nvSpPr>
        <p:spPr>
          <a:xfrm>
            <a:off x="304799" y="1531904"/>
            <a:ext cx="8532813" cy="4381500"/>
          </a:xfrm>
        </p:spPr>
        <p:txBody>
          <a:bodyPr>
            <a:normAutofit fontScale="62500" lnSpcReduction="20000"/>
          </a:bodyPr>
          <a:lstStyle/>
          <a:p>
            <a:pPr marL="0" indent="0">
              <a:spcBef>
                <a:spcPts val="1428"/>
              </a:spcBef>
              <a:spcAft>
                <a:spcPts val="600"/>
              </a:spcAft>
              <a:buNone/>
              <a:defRPr/>
            </a:pPr>
            <a:r>
              <a:rPr lang="en-US" dirty="0"/>
              <a:t>WG tasked to provide recommendations on:</a:t>
            </a:r>
          </a:p>
          <a:p>
            <a:pPr marL="366713" indent="-366713">
              <a:spcBef>
                <a:spcPts val="1428"/>
              </a:spcBef>
              <a:spcAft>
                <a:spcPts val="600"/>
              </a:spcAft>
              <a:buFont typeface="+mj-lt"/>
              <a:buAutoNum type="arabicPeriod"/>
              <a:defRPr/>
            </a:pPr>
            <a:r>
              <a:rPr lang="en-US" dirty="0"/>
              <a:t>A set of principles that would underpin any GNSO policy and implementation related discussions, taking into account existing GNSO Operating Procedures. </a:t>
            </a:r>
          </a:p>
          <a:p>
            <a:pPr marL="366713" indent="-366713">
              <a:spcBef>
                <a:spcPts val="1428"/>
              </a:spcBef>
              <a:spcAft>
                <a:spcPts val="600"/>
              </a:spcAft>
              <a:buFont typeface="+mj-lt"/>
              <a:buAutoNum type="arabicPeriod"/>
              <a:defRPr/>
            </a:pPr>
            <a:r>
              <a:rPr lang="en-US" dirty="0"/>
              <a:t>A process for developing gTLD policy, perhaps in the form of “Policy Guidance”, including criteria for when it would be appropriate to use such a process (for developing policy other than “Consensus Policy”</a:t>
            </a:r>
            <a:r>
              <a:rPr lang="en-US" altLang="ja-JP" dirty="0"/>
              <a:t>) instead of a GNSO Policy Development Process; </a:t>
            </a:r>
          </a:p>
          <a:p>
            <a:pPr marL="366713" indent="-366713">
              <a:spcBef>
                <a:spcPts val="1428"/>
              </a:spcBef>
              <a:spcAft>
                <a:spcPts val="600"/>
              </a:spcAft>
              <a:buFont typeface="+mj-lt"/>
              <a:buAutoNum type="arabicPeriod"/>
              <a:defRPr/>
            </a:pPr>
            <a:r>
              <a:rPr lang="en-US" dirty="0"/>
              <a:t>A framework for implementation related discussions associated with GNSO Policy Recommendations; </a:t>
            </a:r>
          </a:p>
          <a:p>
            <a:pPr marL="366713" indent="-366713">
              <a:spcBef>
                <a:spcPts val="1428"/>
              </a:spcBef>
              <a:spcAft>
                <a:spcPts val="600"/>
              </a:spcAft>
              <a:buFont typeface="+mj-lt"/>
              <a:buAutoNum type="arabicPeriod"/>
              <a:defRPr/>
            </a:pPr>
            <a:r>
              <a:rPr lang="en-US" dirty="0"/>
              <a:t>Criteria to be used to determine when an action should be addressed by a policy process and when it should be considered implementation, and;</a:t>
            </a:r>
          </a:p>
          <a:p>
            <a:pPr marL="366713" indent="-366713">
              <a:spcBef>
                <a:spcPts val="1428"/>
              </a:spcBef>
              <a:spcAft>
                <a:spcPts val="600"/>
              </a:spcAft>
              <a:buFont typeface="+mj-lt"/>
              <a:buAutoNum type="arabicPeriod"/>
              <a:defRPr/>
            </a:pPr>
            <a:r>
              <a:rPr lang="en-US" dirty="0"/>
              <a:t>Further guidance on how GNSO Implementation Review Teams, as defined in the PDP Manual, are expected to function and operate</a:t>
            </a:r>
          </a:p>
        </p:txBody>
      </p:sp>
    </p:spTree>
    <p:extLst>
      <p:ext uri="{BB962C8B-B14F-4D97-AF65-F5344CB8AC3E}">
        <p14:creationId xmlns:p14="http://schemas.microsoft.com/office/powerpoint/2010/main" val="255782695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2362200"/>
            <a:ext cx="9144000" cy="1638300"/>
          </a:xfrm>
        </p:spPr>
        <p:txBody>
          <a:bodyPr/>
          <a:lstStyle/>
          <a:p>
            <a:r>
              <a:rPr lang="en-US" dirty="0" smtClean="0"/>
              <a:t>Policy &amp; Implementation WG</a:t>
            </a:r>
          </a:p>
          <a:p>
            <a:r>
              <a:rPr lang="en-US" dirty="0" smtClean="0"/>
              <a:t>Update</a:t>
            </a:r>
            <a:endParaRPr lang="en-US" dirty="0"/>
          </a:p>
        </p:txBody>
      </p:sp>
      <p:sp>
        <p:nvSpPr>
          <p:cNvPr id="62466" name="TextBox 45"/>
          <p:cNvSpPr txBox="1">
            <a:spLocks noChangeArrowheads="1"/>
          </p:cNvSpPr>
          <p:nvPr/>
        </p:nvSpPr>
        <p:spPr bwMode="auto">
          <a:xfrm>
            <a:off x="8316913" y="6488113"/>
            <a:ext cx="685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DB335E2D-691E-1F4A-BA52-4C612B566DD7}" type="slidenum">
              <a:rPr lang="en-US" sz="1800" b="1">
                <a:solidFill>
                  <a:schemeClr val="bg1"/>
                </a:solidFill>
                <a:latin typeface="Trebuchet MS" charset="0"/>
              </a:rPr>
              <a:pPr algn="r" eaLnBrk="1" hangingPunct="1"/>
              <a:t>2</a:t>
            </a:fld>
            <a:endParaRPr lang="en-US" sz="1800" b="1">
              <a:solidFill>
                <a:schemeClr val="bg1"/>
              </a:solidFill>
              <a:latin typeface="Trebuchet MS" charset="0"/>
            </a:endParaRPr>
          </a:p>
        </p:txBody>
      </p:sp>
    </p:spTree>
    <p:extLst>
      <p:ext uri="{BB962C8B-B14F-4D97-AF65-F5344CB8AC3E}">
        <p14:creationId xmlns:p14="http://schemas.microsoft.com/office/powerpoint/2010/main" val="231367361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US" dirty="0" smtClean="0"/>
              <a:t>Why is it important?</a:t>
            </a:r>
            <a:endParaRPr lang="en-US" dirty="0"/>
          </a:p>
        </p:txBody>
      </p:sp>
      <p:sp>
        <p:nvSpPr>
          <p:cNvPr id="4" name="Text Placeholder 3"/>
          <p:cNvSpPr>
            <a:spLocks noGrp="1"/>
          </p:cNvSpPr>
          <p:nvPr>
            <p:ph type="body" sz="quarter" idx="11"/>
          </p:nvPr>
        </p:nvSpPr>
        <p:spPr>
          <a:xfrm>
            <a:off x="304799" y="1352962"/>
            <a:ext cx="8532813" cy="4794410"/>
          </a:xfrm>
        </p:spPr>
        <p:txBody>
          <a:bodyPr>
            <a:normAutofit/>
          </a:bodyPr>
          <a:lstStyle/>
          <a:p>
            <a:pPr>
              <a:defRPr/>
            </a:pPr>
            <a:r>
              <a:rPr lang="en-US" dirty="0"/>
              <a:t>Increased focus on which topics call for policy and which call for implementation work, including which processes should be used, at what time and how diverging opinions should be acted upon </a:t>
            </a:r>
          </a:p>
          <a:p>
            <a:pPr>
              <a:defRPr/>
            </a:pPr>
            <a:r>
              <a:rPr lang="en-US" dirty="0">
                <a:cs typeface="Georgia" charset="0"/>
                <a:sym typeface="DINOT-Light" charset="0"/>
              </a:rPr>
              <a:t>GNSO Council formed Working Group in July 2013 to address a number of questions specifically related to policy and implementation in the context of the </a:t>
            </a:r>
            <a:r>
              <a:rPr lang="en-US" dirty="0" smtClean="0">
                <a:cs typeface="Georgia" charset="0"/>
                <a:sym typeface="DINOT-Light" charset="0"/>
              </a:rPr>
              <a:t>GNSO</a:t>
            </a:r>
          </a:p>
          <a:p>
            <a:pPr>
              <a:defRPr/>
            </a:pPr>
            <a:endParaRPr lang="en-US" dirty="0">
              <a:cs typeface="Georgia" charset="0"/>
            </a:endParaRPr>
          </a:p>
          <a:p>
            <a:endParaRPr lang="en-US" dirty="0"/>
          </a:p>
        </p:txBody>
      </p:sp>
    </p:spTree>
    <p:extLst>
      <p:ext uri="{BB962C8B-B14F-4D97-AF65-F5344CB8AC3E}">
        <p14:creationId xmlns:p14="http://schemas.microsoft.com/office/powerpoint/2010/main" val="288247280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Progress Report</a:t>
            </a:r>
            <a:endParaRPr lang="en-US" dirty="0"/>
          </a:p>
        </p:txBody>
      </p:sp>
      <p:sp>
        <p:nvSpPr>
          <p:cNvPr id="3" name="Text Placeholder 2"/>
          <p:cNvSpPr>
            <a:spLocks noGrp="1"/>
          </p:cNvSpPr>
          <p:nvPr>
            <p:ph type="body" sz="quarter" idx="11"/>
          </p:nvPr>
        </p:nvSpPr>
        <p:spPr>
          <a:xfrm>
            <a:off x="304799" y="1325353"/>
            <a:ext cx="8532813" cy="4914843"/>
          </a:xfrm>
        </p:spPr>
        <p:txBody>
          <a:bodyPr>
            <a:noAutofit/>
          </a:bodyPr>
          <a:lstStyle/>
          <a:p>
            <a:r>
              <a:rPr lang="en-US" sz="2200" dirty="0" smtClean="0"/>
              <a:t>Working Group developed </a:t>
            </a:r>
            <a:r>
              <a:rPr lang="en-US" sz="2200" dirty="0"/>
              <a:t>a set of working definitions and posted a set of working principles that </a:t>
            </a:r>
            <a:r>
              <a:rPr lang="en-US" sz="2200" dirty="0" smtClean="0"/>
              <a:t>underpin </a:t>
            </a:r>
            <a:r>
              <a:rPr lang="en-US" sz="2200" dirty="0"/>
              <a:t>the WG </a:t>
            </a:r>
            <a:r>
              <a:rPr lang="en-US" sz="2200" dirty="0" smtClean="0"/>
              <a:t>deliberations</a:t>
            </a:r>
          </a:p>
          <a:p>
            <a:r>
              <a:rPr lang="en-US" sz="2200" dirty="0">
                <a:cs typeface="Georgia" charset="0"/>
                <a:sym typeface="DINOT-Light" charset="0"/>
              </a:rPr>
              <a:t>Input received from </a:t>
            </a:r>
            <a:r>
              <a:rPr lang="en-US" sz="2200" dirty="0">
                <a:cs typeface="Georgia" charset="0"/>
              </a:rPr>
              <a:t>ALAC, </a:t>
            </a:r>
            <a:r>
              <a:rPr lang="en-US" sz="2200" dirty="0" err="1">
                <a:cs typeface="Georgia" charset="0"/>
              </a:rPr>
              <a:t>RySG</a:t>
            </a:r>
            <a:r>
              <a:rPr lang="en-US" sz="2200" dirty="0">
                <a:cs typeface="Georgia" charset="0"/>
              </a:rPr>
              <a:t> and </a:t>
            </a:r>
            <a:r>
              <a:rPr lang="en-US" sz="2200" dirty="0" smtClean="0">
                <a:cs typeface="Georgia" charset="0"/>
              </a:rPr>
              <a:t>ISPCP</a:t>
            </a:r>
            <a:endParaRPr lang="en-US" sz="2200" dirty="0" smtClean="0"/>
          </a:p>
          <a:p>
            <a:r>
              <a:rPr lang="en-US" sz="2200" dirty="0" smtClean="0"/>
              <a:t>WG in the process of developing recommendations which may include new GNSO processes to provide guidance and input, as well as Fast Track PDP</a:t>
            </a:r>
          </a:p>
          <a:p>
            <a:r>
              <a:rPr lang="en-US" sz="2200" dirty="0" smtClean="0"/>
              <a:t>Now focusing on implementation related questions such as how consultation with staff should take place, how should/can the GNSO Council deal with issues as they arise during implementation, what is the role of Implementation Review Teams</a:t>
            </a:r>
          </a:p>
          <a:p>
            <a:r>
              <a:rPr lang="en-US" sz="2200" dirty="0" smtClean="0"/>
              <a:t>Target date for Initial Report for public comment: February 2015</a:t>
            </a:r>
          </a:p>
        </p:txBody>
      </p:sp>
    </p:spTree>
    <p:extLst>
      <p:ext uri="{BB962C8B-B14F-4D97-AF65-F5344CB8AC3E}">
        <p14:creationId xmlns:p14="http://schemas.microsoft.com/office/powerpoint/2010/main" val="371795558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Additional Processes under Consideration</a:t>
            </a:r>
          </a:p>
          <a:p>
            <a:r>
              <a:rPr lang="en-US" i="1" dirty="0" smtClean="0"/>
              <a:t>Preview</a:t>
            </a:r>
            <a:r>
              <a:rPr lang="en-US" dirty="0" smtClean="0"/>
              <a:t> </a:t>
            </a:r>
            <a:endParaRPr lang="en-US" dirty="0"/>
          </a:p>
        </p:txBody>
      </p:sp>
    </p:spTree>
    <p:extLst>
      <p:ext uri="{BB962C8B-B14F-4D97-AF65-F5344CB8AC3E}">
        <p14:creationId xmlns:p14="http://schemas.microsoft.com/office/powerpoint/2010/main" val="3994219121"/>
      </p:ext>
    </p:extLst>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GNSO Processes Options</a:t>
            </a:r>
            <a:endParaRPr lang="en-US" dirty="0"/>
          </a:p>
        </p:txBody>
      </p:sp>
      <p:sp>
        <p:nvSpPr>
          <p:cNvPr id="4" name="Text Placeholder 3"/>
          <p:cNvSpPr>
            <a:spLocks noGrp="1"/>
          </p:cNvSpPr>
          <p:nvPr>
            <p:ph type="body" sz="quarter" idx="11"/>
          </p:nvPr>
        </p:nvSpPr>
        <p:spPr/>
        <p:txBody>
          <a:bodyPr/>
          <a:lstStyle/>
          <a:p>
            <a:endParaRPr lang="en-US" dirty="0"/>
          </a:p>
        </p:txBody>
      </p:sp>
      <p:pic>
        <p:nvPicPr>
          <p:cNvPr id="5" name="Picture 4"/>
          <p:cNvPicPr>
            <a:picLocks noChangeAspect="1"/>
          </p:cNvPicPr>
          <p:nvPr/>
        </p:nvPicPr>
        <p:blipFill>
          <a:blip r:embed="rId2"/>
          <a:stretch>
            <a:fillRect/>
          </a:stretch>
        </p:blipFill>
        <p:spPr>
          <a:xfrm>
            <a:off x="0" y="1422400"/>
            <a:ext cx="9144000" cy="4007619"/>
          </a:xfrm>
          <a:prstGeom prst="rect">
            <a:avLst/>
          </a:prstGeom>
        </p:spPr>
      </p:pic>
    </p:spTree>
    <p:extLst>
      <p:ext uri="{BB962C8B-B14F-4D97-AF65-F5344CB8AC3E}">
        <p14:creationId xmlns:p14="http://schemas.microsoft.com/office/powerpoint/2010/main" val="301299814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GNSO Guidance Process</a:t>
            </a:r>
            <a:endParaRPr lang="en-US" dirty="0"/>
          </a:p>
        </p:txBody>
      </p:sp>
      <p:pic>
        <p:nvPicPr>
          <p:cNvPr id="5" name="Picture 4"/>
          <p:cNvPicPr>
            <a:picLocks noChangeAspect="1"/>
          </p:cNvPicPr>
          <p:nvPr/>
        </p:nvPicPr>
        <p:blipFill>
          <a:blip r:embed="rId2"/>
          <a:stretch>
            <a:fillRect/>
          </a:stretch>
        </p:blipFill>
        <p:spPr>
          <a:xfrm>
            <a:off x="0" y="876300"/>
            <a:ext cx="9144000" cy="5088922"/>
          </a:xfrm>
          <a:prstGeom prst="rect">
            <a:avLst/>
          </a:prstGeom>
        </p:spPr>
      </p:pic>
    </p:spTree>
    <p:extLst>
      <p:ext uri="{BB962C8B-B14F-4D97-AF65-F5344CB8AC3E}">
        <p14:creationId xmlns:p14="http://schemas.microsoft.com/office/powerpoint/2010/main" val="386763071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Fast Track PDP</a:t>
            </a:r>
            <a:endParaRPr lang="en-US" dirty="0"/>
          </a:p>
        </p:txBody>
      </p:sp>
      <p:sp>
        <p:nvSpPr>
          <p:cNvPr id="3" name="Text Placeholder 2"/>
          <p:cNvSpPr>
            <a:spLocks noGrp="1"/>
          </p:cNvSpPr>
          <p:nvPr>
            <p:ph type="body" sz="quarter" idx="11"/>
          </p:nvPr>
        </p:nvSpPr>
        <p:spPr/>
        <p:txBody>
          <a:bodyPr/>
          <a:lstStyle/>
          <a:p>
            <a:endParaRPr lang="en-US" dirty="0"/>
          </a:p>
        </p:txBody>
      </p:sp>
      <p:pic>
        <p:nvPicPr>
          <p:cNvPr id="4" name="Picture 3"/>
          <p:cNvPicPr>
            <a:picLocks noChangeAspect="1"/>
          </p:cNvPicPr>
          <p:nvPr/>
        </p:nvPicPr>
        <p:blipFill>
          <a:blip r:embed="rId2"/>
          <a:stretch>
            <a:fillRect/>
          </a:stretch>
        </p:blipFill>
        <p:spPr>
          <a:xfrm>
            <a:off x="0" y="825500"/>
            <a:ext cx="9144000" cy="5191684"/>
          </a:xfrm>
          <a:prstGeom prst="rect">
            <a:avLst/>
          </a:prstGeom>
        </p:spPr>
      </p:pic>
    </p:spTree>
    <p:extLst>
      <p:ext uri="{BB962C8B-B14F-4D97-AF65-F5344CB8AC3E}">
        <p14:creationId xmlns:p14="http://schemas.microsoft.com/office/powerpoint/2010/main" val="109459721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GNSO Input Process</a:t>
            </a:r>
            <a:endParaRPr lang="en-US" dirty="0"/>
          </a:p>
        </p:txBody>
      </p:sp>
      <p:sp>
        <p:nvSpPr>
          <p:cNvPr id="3" name="Text Placeholder 2"/>
          <p:cNvSpPr>
            <a:spLocks noGrp="1"/>
          </p:cNvSpPr>
          <p:nvPr>
            <p:ph type="body" sz="quarter" idx="11"/>
          </p:nvPr>
        </p:nvSpPr>
        <p:spPr/>
        <p:txBody>
          <a:bodyPr/>
          <a:lstStyle/>
          <a:p>
            <a:endParaRPr lang="en-US" dirty="0"/>
          </a:p>
        </p:txBody>
      </p:sp>
      <p:pic>
        <p:nvPicPr>
          <p:cNvPr id="4" name="Picture 3"/>
          <p:cNvPicPr>
            <a:picLocks noChangeAspect="1"/>
          </p:cNvPicPr>
          <p:nvPr/>
        </p:nvPicPr>
        <p:blipFill>
          <a:blip r:embed="rId2"/>
          <a:stretch>
            <a:fillRect/>
          </a:stretch>
        </p:blipFill>
        <p:spPr>
          <a:xfrm>
            <a:off x="0" y="1511300"/>
            <a:ext cx="9144000" cy="3820373"/>
          </a:xfrm>
          <a:prstGeom prst="rect">
            <a:avLst/>
          </a:prstGeom>
        </p:spPr>
      </p:pic>
    </p:spTree>
    <p:extLst>
      <p:ext uri="{BB962C8B-B14F-4D97-AF65-F5344CB8AC3E}">
        <p14:creationId xmlns:p14="http://schemas.microsoft.com/office/powerpoint/2010/main" val="1057823114"/>
      </p:ext>
    </p:extLst>
  </p:cSld>
  <p:clrMapOvr>
    <a:masterClrMapping/>
  </p:clrMapOvr>
  <p:transition xmlns:p14="http://schemas.microsoft.com/office/powerpoint/2010/mai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369</TotalTime>
  <Words>572</Words>
  <Application>Microsoft Macintosh PowerPoint</Application>
  <PresentationFormat>On-screen Show (4:3)</PresentationFormat>
  <Paragraphs>40</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ICANN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Marika Konings</dc:creator>
  <cp:lastModifiedBy>Marika Konings</cp:lastModifiedBy>
  <cp:revision>9</cp:revision>
  <dcterms:created xsi:type="dcterms:W3CDTF">2014-10-06T11:48:34Z</dcterms:created>
  <dcterms:modified xsi:type="dcterms:W3CDTF">2014-10-07T08:26:46Z</dcterms:modified>
</cp:coreProperties>
</file>