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263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67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59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9" name="Picture 8" descr="icann51-logo-dk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457200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5745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0" name="Picture 9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2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9" name="Picture 8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#ICANN51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3048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78105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6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38" name="Picture 3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36" name="TextBox 3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8" name="Picture 7" descr="icann51-logo-dk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#ICANN51</a:t>
            </a:r>
          </a:p>
        </p:txBody>
      </p:sp>
    </p:spTree>
    <p:extLst>
      <p:ext uri="{BB962C8B-B14F-4D97-AF65-F5344CB8AC3E}">
        <p14:creationId xmlns:p14="http://schemas.microsoft.com/office/powerpoint/2010/main" val="154113109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81" r:id="rId4"/>
    <p:sldLayoutId id="2147483683" r:id="rId5"/>
    <p:sldLayoutId id="2147483684" r:id="rId6"/>
    <p:sldLayoutId id="2147483685" r:id="rId7"/>
    <p:sldLayoutId id="2147483689" r:id="rId8"/>
    <p:sldLayoutId id="2147483691" r:id="rId9"/>
    <p:sldLayoutId id="2147483690" r:id="rId10"/>
    <p:sldLayoutId id="2147483686" r:id="rId11"/>
  </p:sldLayoutIdLst>
  <p:transition xmlns:p14="http://schemas.microsoft.com/office/powerpoint/2010/main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www.icann.org/news/blog/sharing-a-plan-for-public-comment-improvement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gnso.icann.org/en/drafts/pdp-improvements-table-16jan14-en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GNSO PDP Improvements</a:t>
            </a:r>
          </a:p>
          <a:p>
            <a:r>
              <a:rPr lang="en-US" dirty="0" smtClean="0"/>
              <a:t>Status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315325" cy="609600"/>
          </a:xfrm>
        </p:spPr>
        <p:txBody>
          <a:bodyPr/>
          <a:lstStyle/>
          <a:p>
            <a:r>
              <a:rPr lang="en-US" dirty="0" smtClean="0"/>
              <a:t>#8 Organize workshops / discussions at the outset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 be further encouraged and promoted as issues emerge for policy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568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#9 Better data &amp; metrics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Data metrics for policy making WG</a:t>
            </a:r>
          </a:p>
          <a:p>
            <a:r>
              <a:rPr lang="en-US" dirty="0" smtClean="0"/>
              <a:t>Information / data gathering to help inform GNSO PDP Improvements 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56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315325" cy="609600"/>
          </a:xfrm>
        </p:spPr>
        <p:txBody>
          <a:bodyPr/>
          <a:lstStyle/>
          <a:p>
            <a:r>
              <a:rPr lang="en-US" dirty="0" smtClean="0"/>
              <a:t>#10 Explore flexibility in relation to public comment forum duration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Improvements to public comment forum will be launched </a:t>
            </a:r>
            <a:r>
              <a:rPr lang="en-US" dirty="0"/>
              <a:t>following </a:t>
            </a:r>
            <a:r>
              <a:rPr lang="en-US" dirty="0" smtClean="0"/>
              <a:t>Los Angeles </a:t>
            </a:r>
            <a:r>
              <a:rPr lang="en-US" dirty="0"/>
              <a:t>(see </a:t>
            </a:r>
            <a:r>
              <a:rPr lang="en-US" dirty="0">
                <a:hlinkClick r:id="rId2"/>
              </a:rPr>
              <a:t>https://www.icann.org/news/blog/sharing-a-plan-for-public-comment-</a:t>
            </a:r>
            <a:r>
              <a:rPr lang="en-US" dirty="0" smtClean="0">
                <a:hlinkClick r:id="rId2"/>
              </a:rPr>
              <a:t>improvements</a:t>
            </a:r>
            <a:r>
              <a:rPr lang="en-US" dirty="0" smtClean="0"/>
              <a:t>)</a:t>
            </a:r>
          </a:p>
          <a:p>
            <a:pPr marL="133350" indent="0">
              <a:buNone/>
            </a:pPr>
            <a:endParaRPr lang="en-US" dirty="0" smtClean="0"/>
          </a:p>
          <a:p>
            <a:pPr marL="900113" indent="-766763">
              <a:buNone/>
            </a:pP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 smtClean="0">
                <a:solidFill>
                  <a:srgbClr val="0000FF"/>
                </a:solidFill>
                <a:latin typeface="+mj-lt"/>
                <a:ea typeface="Wingdings"/>
                <a:cs typeface="Wingdings"/>
                <a:sym typeface="Wingdings"/>
              </a:rPr>
              <a:t>Council to review improvements and determine whether any further action is needed</a:t>
            </a:r>
            <a:endParaRPr lang="en-US" dirty="0" smtClean="0">
              <a:solidFill>
                <a:srgbClr val="0000FF"/>
              </a:solidFill>
            </a:endParaRPr>
          </a:p>
          <a:p>
            <a:pPr marL="133350" indent="0">
              <a:buNone/>
            </a:pPr>
            <a:endParaRPr lang="en-US" dirty="0"/>
          </a:p>
          <a:p>
            <a:pPr marL="1333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617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Review input received today</a:t>
            </a:r>
          </a:p>
          <a:p>
            <a:r>
              <a:rPr lang="en-US" dirty="0" smtClean="0"/>
              <a:t>Adapt / modify approach as necessary</a:t>
            </a:r>
          </a:p>
          <a:p>
            <a:r>
              <a:rPr lang="en-US" dirty="0" smtClean="0"/>
              <a:t>Continue with implementation and development of ideas / suggestions</a:t>
            </a:r>
          </a:p>
          <a:p>
            <a:r>
              <a:rPr lang="en-US" dirty="0" smtClean="0"/>
              <a:t>Next update </a:t>
            </a:r>
            <a:r>
              <a:rPr lang="en-US" smtClean="0"/>
              <a:t>in Marrakech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0022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752600" y="3162300"/>
            <a:ext cx="5486399" cy="685800"/>
          </a:xfrm>
        </p:spPr>
        <p:txBody>
          <a:bodyPr/>
          <a:lstStyle/>
          <a:p>
            <a:r>
              <a:rPr lang="en-US" dirty="0" smtClean="0"/>
              <a:t>Questions / Comments?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350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1409700"/>
            <a:ext cx="6705600" cy="52197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Ten proposed improvements </a:t>
            </a:r>
            <a:r>
              <a:rPr lang="en-US" dirty="0" smtClean="0"/>
              <a:t>aimed to streamline and enhance the GNSO PDP</a:t>
            </a:r>
          </a:p>
          <a:p>
            <a:r>
              <a:rPr lang="en-US" dirty="0"/>
              <a:t>Policy staff tasked to explore and implement next steps for each item, several in pilot format</a:t>
            </a:r>
          </a:p>
          <a:p>
            <a:r>
              <a:rPr lang="en-US" dirty="0" smtClean="0"/>
              <a:t>Last status update provided in London – input received incorporated in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467725" cy="609600"/>
          </a:xfrm>
        </p:spPr>
        <p:txBody>
          <a:bodyPr/>
          <a:lstStyle/>
          <a:p>
            <a:r>
              <a:rPr lang="en-US" dirty="0" smtClean="0"/>
              <a:t>#1 Include Proposed Charter as Part of the Preliminary Issue Report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5344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Pilot approach – first utilized as part of curative rights Preliminary Issue Report</a:t>
            </a:r>
          </a:p>
          <a:p>
            <a:r>
              <a:rPr lang="en-US" dirty="0" smtClean="0"/>
              <a:t>Charter updated following public comment and submitted for GNSO Council consideration – 20 days from initiation of PDP to adoption of charter</a:t>
            </a:r>
          </a:p>
          <a:p>
            <a:r>
              <a:rPr lang="en-US" dirty="0" smtClean="0"/>
              <a:t>However, too early to draw any conclusions concerning effectiveness or lack thereof</a:t>
            </a:r>
          </a:p>
          <a:p>
            <a:pPr marL="635000" indent="-501650">
              <a:buNone/>
            </a:pP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	</a:t>
            </a:r>
            <a:r>
              <a:rPr lang="en-US" dirty="0" smtClean="0">
                <a:solidFill>
                  <a:srgbClr val="0000FF"/>
                </a:solidFill>
              </a:rPr>
              <a:t>Ensure that draft charter is submitted separately to the Council for review and specifically highlight need for input as part of the public comment forum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8518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086725" cy="609600"/>
          </a:xfrm>
        </p:spPr>
        <p:txBody>
          <a:bodyPr/>
          <a:lstStyle/>
          <a:p>
            <a:r>
              <a:rPr lang="en-US" dirty="0" smtClean="0"/>
              <a:t>#2 Intensity of PDP WG Meetings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5344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</a:t>
            </a:r>
            <a:r>
              <a:rPr lang="en-US" dirty="0"/>
              <a:t>takes in general between 32 – 64 hours </a:t>
            </a:r>
            <a:r>
              <a:rPr lang="en-US" dirty="0" smtClean="0"/>
              <a:t>typically </a:t>
            </a:r>
            <a:r>
              <a:rPr lang="en-US" dirty="0"/>
              <a:t>spread out over a year to a year and a half for a WG to produce its Final Report </a:t>
            </a:r>
            <a:endParaRPr lang="en-US" dirty="0" smtClean="0"/>
          </a:p>
          <a:p>
            <a:r>
              <a:rPr lang="en-US" dirty="0" smtClean="0"/>
              <a:t>Increasing intensity may not always be desirable / feasible, especially taking into account current workload</a:t>
            </a:r>
          </a:p>
          <a:p>
            <a:r>
              <a:rPr lang="en-US" dirty="0" smtClean="0"/>
              <a:t>Pilot project for F2F facilitated PDP WG meetings approved by ICANN Board</a:t>
            </a:r>
          </a:p>
          <a:p>
            <a:pPr marL="900113" indent="-766763">
              <a:buNone/>
            </a:pP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 smtClean="0">
                <a:solidFill>
                  <a:srgbClr val="0000FF"/>
                </a:solidFill>
                <a:latin typeface="+mj-lt"/>
                <a:ea typeface="Wingdings"/>
                <a:cs typeface="Wingdings"/>
                <a:sym typeface="Wingdings"/>
              </a:rPr>
              <a:t>Facilitated PPSAI F2F WG meeting in Los Angeles. </a:t>
            </a:r>
            <a:r>
              <a:rPr lang="en-US" dirty="0" smtClean="0">
                <a:solidFill>
                  <a:srgbClr val="0000FF"/>
                </a:solidFill>
                <a:latin typeface="+mj-lt"/>
                <a:ea typeface="Wingdings"/>
                <a:cs typeface="Wingdings"/>
                <a:sym typeface="Wingdings"/>
              </a:rPr>
              <a:t>Proposal to organize session for curative rights PDP WG </a:t>
            </a:r>
            <a:r>
              <a:rPr lang="en-US" dirty="0" smtClean="0">
                <a:solidFill>
                  <a:srgbClr val="0000FF"/>
                </a:solidFill>
                <a:latin typeface="+mj-lt"/>
                <a:ea typeface="Wingdings"/>
                <a:cs typeface="Wingdings"/>
                <a:sym typeface="Wingdings"/>
              </a:rPr>
              <a:t>at ICANN 52</a:t>
            </a:r>
            <a:r>
              <a:rPr lang="en-US" dirty="0" smtClean="0">
                <a:latin typeface="+mj-lt"/>
                <a:ea typeface="Wingdings"/>
                <a:cs typeface="Wingdings"/>
                <a:sym typeface="Wingdings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980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391525" cy="609600"/>
          </a:xfrm>
        </p:spPr>
        <p:txBody>
          <a:bodyPr/>
          <a:lstStyle/>
          <a:p>
            <a:r>
              <a:rPr lang="en-US" dirty="0" smtClean="0"/>
              <a:t>#3 Increase pool of PDP WG volunteers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open house newcomer WG webinars co-hosted with Council </a:t>
            </a:r>
            <a:r>
              <a:rPr lang="en-US" dirty="0" smtClean="0"/>
              <a:t>members – RSVPs have increased threefold</a:t>
            </a:r>
            <a:endParaRPr lang="en-US" dirty="0" smtClean="0"/>
          </a:p>
          <a:p>
            <a:r>
              <a:rPr lang="en-US" dirty="0" smtClean="0"/>
              <a:t>Implementation of PDP </a:t>
            </a:r>
            <a:r>
              <a:rPr lang="en-US" dirty="0" smtClean="0"/>
              <a:t>WG Member Onboarding </a:t>
            </a:r>
            <a:r>
              <a:rPr lang="en-US" dirty="0" err="1" smtClean="0"/>
              <a:t>Programme</a:t>
            </a:r>
            <a:r>
              <a:rPr lang="en-US" dirty="0" smtClean="0"/>
              <a:t> (see #5)</a:t>
            </a:r>
          </a:p>
          <a:p>
            <a:r>
              <a:rPr lang="en-US" dirty="0" smtClean="0"/>
              <a:t>Exploring other tools to facilitate sign-up and induction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56739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391526" cy="609600"/>
          </a:xfrm>
        </p:spPr>
        <p:txBody>
          <a:bodyPr/>
          <a:lstStyle/>
          <a:p>
            <a:r>
              <a:rPr lang="en-US" dirty="0" smtClean="0"/>
              <a:t>#4 Require WG representative from each SG/C and SO/AC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305800" cy="43815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Needs further discussion (review data to see recent make-up of WGs)</a:t>
            </a:r>
          </a:p>
          <a:p>
            <a:r>
              <a:rPr lang="en-US" dirty="0" smtClean="0"/>
              <a:t>GAC-GNSO CG is exploring mechanisms for early engagement of the GAC</a:t>
            </a:r>
          </a:p>
          <a:p>
            <a:r>
              <a:rPr lang="en-US" dirty="0" smtClean="0"/>
              <a:t>Implemented following London: option to join a WG as a mailing list observer – lowers the barrier for participation and ensures that a realistic assessment of active WG members can be made (new gTLD Discussion Group - +30 observers, curative rights – 4 observers)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611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7400925" cy="609600"/>
          </a:xfrm>
        </p:spPr>
        <p:txBody>
          <a:bodyPr/>
          <a:lstStyle/>
          <a:p>
            <a:r>
              <a:rPr lang="en-US" dirty="0" smtClean="0"/>
              <a:t>#5 Improved online tools &amp; training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Implemented </a:t>
            </a:r>
            <a:r>
              <a:rPr lang="en-US" dirty="0" smtClean="0"/>
              <a:t>after London: calendar invites to facilitate attendance</a:t>
            </a:r>
          </a:p>
          <a:p>
            <a:r>
              <a:rPr lang="en-US" dirty="0" smtClean="0"/>
              <a:t>GNSO staff to </a:t>
            </a:r>
            <a:r>
              <a:rPr lang="en-US" dirty="0" smtClean="0"/>
              <a:t>collaborate with ICANN Learn colleagues to </a:t>
            </a:r>
            <a:r>
              <a:rPr lang="en-US" dirty="0" smtClean="0"/>
              <a:t>produce ‘GNSO Learn’ videos and </a:t>
            </a:r>
            <a:r>
              <a:rPr lang="en-US" dirty="0" smtClean="0"/>
              <a:t>presentations for PDP WG Onboarding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smtClean="0"/>
              <a:t>First session to focus on: ‘How is the GNSO structured?’, ‘What is consensus policy?’, ‘How does a PDP work?’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#6 PDP WG Rapporteur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 be further explored post Los Angeles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5210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315325" cy="609600"/>
          </a:xfrm>
        </p:spPr>
        <p:txBody>
          <a:bodyPr/>
          <a:lstStyle/>
          <a:p>
            <a:r>
              <a:rPr lang="en-US" dirty="0" smtClean="0"/>
              <a:t>#7 Professional moderation / facilitation &amp; involvement of experts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Facilitated PDP WG F2F meeting pilot</a:t>
            </a:r>
          </a:p>
          <a:p>
            <a:r>
              <a:rPr lang="en-US" dirty="0" smtClean="0"/>
              <a:t>Continuation of community </a:t>
            </a:r>
            <a:r>
              <a:rPr lang="en-US" dirty="0" smtClean="0"/>
              <a:t>leadership </a:t>
            </a:r>
            <a:r>
              <a:rPr lang="en-US" dirty="0" smtClean="0"/>
              <a:t>training</a:t>
            </a:r>
          </a:p>
          <a:p>
            <a:r>
              <a:rPr lang="en-US" dirty="0" smtClean="0"/>
              <a:t>Based on review of pilot, explore further options /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7895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2831</TotalTime>
  <Pages>0</Pages>
  <Words>579</Words>
  <Characters>0</Characters>
  <Application>Microsoft Macintosh PowerPoint</Application>
  <PresentationFormat>On-screen Show (4:3)</PresentationFormat>
  <Lines>0</Lines>
  <Paragraphs>49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Marika Konings</cp:lastModifiedBy>
  <cp:revision>137</cp:revision>
  <dcterms:modified xsi:type="dcterms:W3CDTF">2014-10-11T05:26:24Z</dcterms:modified>
</cp:coreProperties>
</file>