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95" r:id="rId1"/>
  </p:sldMasterIdLst>
  <p:notesMasterIdLst>
    <p:notesMasterId r:id="rId8"/>
  </p:notesMasterIdLst>
  <p:handoutMasterIdLst>
    <p:handoutMasterId r:id="rId9"/>
  </p:handoutMasterIdLst>
  <p:sldIdLst>
    <p:sldId id="280" r:id="rId2"/>
    <p:sldId id="281" r:id="rId3"/>
    <p:sldId id="282" r:id="rId4"/>
    <p:sldId id="283" r:id="rId5"/>
    <p:sldId id="284" r:id="rId6"/>
    <p:sldId id="285" r:id="rId7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192024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384048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576072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768096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960120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1152144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1344168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1536192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176">
          <p15:clr>
            <a:srgbClr val="A4A3A4"/>
          </p15:clr>
        </p15:guide>
        <p15:guide id="2" pos="55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4D"/>
    <a:srgbClr val="1A8A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2026" autoAdjust="0"/>
  </p:normalViewPr>
  <p:slideViewPr>
    <p:cSldViewPr snapToGrid="0">
      <p:cViewPr>
        <p:scale>
          <a:sx n="66" d="100"/>
          <a:sy n="66" d="100"/>
        </p:scale>
        <p:origin x="-2024" y="-80"/>
      </p:cViewPr>
      <p:guideLst>
        <p:guide orient="horz" pos="4278"/>
        <p:guide orient="horz" pos="4319"/>
        <p:guide pos="559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7920CF-E91C-AC4C-8E88-67F482D54E2F}" type="datetimeFigureOut">
              <a:rPr lang="en-US" smtClean="0"/>
              <a:t>10/8/14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13A56E-5351-E245-9508-9E127D4C2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7435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20B307-A563-5747-8D2F-835A674013BE}" type="datetimeFigureOut">
              <a:rPr lang="en-US" smtClean="0"/>
              <a:t>10/8/14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FF01E3-0CD3-0D4E-A13C-45CAFBFDE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6413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go Slide - ICANN5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CANN_TagTop_WG_RGB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0"/>
            <a:ext cx="957072" cy="1078013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#ICANN51</a:t>
            </a:r>
          </a:p>
        </p:txBody>
      </p:sp>
      <p:pic>
        <p:nvPicPr>
          <p:cNvPr id="4" name="Picture 3" descr="icann51-logo_5x3-300dp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3195" y="2057400"/>
            <a:ext cx="46482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452174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&amp;A / Add Info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/>
        </p:nvSpPr>
        <p:spPr bwMode="auto">
          <a:xfrm>
            <a:off x="0" y="28759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8694738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36" name="Rectangle 35"/>
          <p:cNvSpPr>
            <a:spLocks/>
          </p:cNvSpPr>
          <p:nvPr/>
        </p:nvSpPr>
        <p:spPr>
          <a:xfrm>
            <a:off x="-8467" y="1295400"/>
            <a:ext cx="1714500" cy="2286000"/>
          </a:xfrm>
          <a:prstGeom prst="rect">
            <a:avLst/>
          </a:prstGeom>
          <a:solidFill>
            <a:schemeClr val="tx2">
              <a:alpha val="7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>
            <a:spLocks/>
          </p:cNvSpPr>
          <p:nvPr/>
        </p:nvSpPr>
        <p:spPr>
          <a:xfrm>
            <a:off x="-6350" y="3573780"/>
            <a:ext cx="1714500" cy="2286000"/>
          </a:xfrm>
          <a:prstGeom prst="rect">
            <a:avLst/>
          </a:prstGeom>
          <a:solidFill>
            <a:schemeClr val="tx2">
              <a:alpha val="3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>
            <a:spLocks/>
          </p:cNvSpPr>
          <p:nvPr/>
        </p:nvSpPr>
        <p:spPr>
          <a:xfrm>
            <a:off x="7429500" y="1295400"/>
            <a:ext cx="1714500" cy="2286000"/>
          </a:xfrm>
          <a:prstGeom prst="rect">
            <a:avLst/>
          </a:prstGeom>
          <a:solidFill>
            <a:schemeClr val="tx2">
              <a:alpha val="3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>
            <a:spLocks/>
          </p:cNvSpPr>
          <p:nvPr/>
        </p:nvSpPr>
        <p:spPr>
          <a:xfrm>
            <a:off x="7431617" y="3573780"/>
            <a:ext cx="1714500" cy="2286000"/>
          </a:xfrm>
          <a:prstGeom prst="rect">
            <a:avLst/>
          </a:prstGeom>
          <a:solidFill>
            <a:schemeClr val="tx2">
              <a:alpha val="7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685800" y="1295400"/>
            <a:ext cx="7772400" cy="4572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17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762000" y="1371600"/>
            <a:ext cx="7543800" cy="43053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 marL="374904">
              <a:spcBef>
                <a:spcPts val="1600"/>
              </a:spcBef>
              <a:spcAft>
                <a:spcPts val="0"/>
              </a:spcAft>
              <a:buClr>
                <a:schemeClr val="bg1"/>
              </a:buClr>
              <a:buSzPct val="120000"/>
              <a:defRPr sz="2800">
                <a:solidFill>
                  <a:schemeClr val="bg1"/>
                </a:solidFill>
                <a:latin typeface="Arial"/>
                <a:cs typeface="Arial"/>
              </a:defRPr>
            </a:lvl1pPr>
            <a:lvl2pPr marL="560070" indent="-240030">
              <a:spcBef>
                <a:spcPts val="800"/>
              </a:spcBef>
              <a:buClr>
                <a:schemeClr val="bg1"/>
              </a:buClr>
              <a:buSzPct val="66000"/>
              <a:buFont typeface="Courier New"/>
              <a:buChar char="o"/>
              <a:defRPr sz="2400">
                <a:solidFill>
                  <a:schemeClr val="bg1"/>
                </a:solidFill>
                <a:latin typeface="Arial"/>
                <a:cs typeface="Arial"/>
              </a:defRPr>
            </a:lvl2pPr>
            <a:lvl3pPr marL="746760" indent="-240030">
              <a:spcBef>
                <a:spcPts val="800"/>
              </a:spcBef>
              <a:buClr>
                <a:schemeClr val="bg1"/>
              </a:buClr>
              <a:buSzPct val="100000"/>
              <a:buFont typeface="Wingdings" charset="2"/>
              <a:buChar char="§"/>
              <a:defRPr sz="2000">
                <a:solidFill>
                  <a:schemeClr val="bg1"/>
                </a:solidFill>
                <a:latin typeface="Arial"/>
                <a:cs typeface="Arial"/>
              </a:defRPr>
            </a:lvl3pPr>
            <a:lvl4pPr marL="933450" indent="-240030">
              <a:spcBef>
                <a:spcPts val="800"/>
              </a:spcBef>
              <a:buClr>
                <a:schemeClr val="bg1"/>
              </a:buClr>
              <a:buSzPct val="100000"/>
              <a:buFont typeface="Lucida Grande"/>
              <a:buChar char="-"/>
              <a:defRPr sz="2000">
                <a:solidFill>
                  <a:schemeClr val="bg1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360" y="6079335"/>
            <a:ext cx="624840" cy="484434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381000" y="6200536"/>
            <a:ext cx="655320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5" name="Picture 14" descr="icann51-logo_thumb-300dp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951" y="6095689"/>
            <a:ext cx="1029642" cy="48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703744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4361" y="6079335"/>
            <a:ext cx="624838" cy="484434"/>
          </a:xfrm>
          <a:prstGeom prst="rect">
            <a:avLst/>
          </a:prstGeom>
        </p:spPr>
      </p:pic>
      <p:pic>
        <p:nvPicPr>
          <p:cNvPr id="2" name="Picture 1" descr="shutterstock_155452709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542584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996680" y="6375953"/>
            <a:ext cx="1118583" cy="285000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600" b="1" i="1" dirty="0" smtClean="0">
                <a:solidFill>
                  <a:srgbClr val="FFFFFF"/>
                </a:solidFill>
                <a:latin typeface="Arial"/>
                <a:cs typeface="Arial"/>
              </a:rPr>
              <a:t>#ICANN51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6641" y="6100277"/>
            <a:ext cx="819218" cy="635136"/>
          </a:xfrm>
          <a:prstGeom prst="rect">
            <a:avLst/>
          </a:prstGeom>
        </p:spPr>
      </p:pic>
      <p:cxnSp>
        <p:nvCxnSpPr>
          <p:cNvPr id="18" name="Straight Connector 17"/>
          <p:cNvCxnSpPr/>
          <p:nvPr userDrawn="1"/>
        </p:nvCxnSpPr>
        <p:spPr>
          <a:xfrm>
            <a:off x="1015934" y="6239024"/>
            <a:ext cx="7103515" cy="15203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5309091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esentation Title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1589855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1" y="0"/>
            <a:ext cx="9143999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80000"/>
                </a:schemeClr>
              </a:gs>
              <a:gs pos="100000">
                <a:schemeClr val="tx1">
                  <a:lumMod val="95000"/>
                  <a:lumOff val="5000"/>
                  <a:alpha val="60000"/>
                </a:schemeClr>
              </a:gs>
              <a:gs pos="45000">
                <a:schemeClr val="tx1">
                  <a:alpha val="20000"/>
                </a:schemeClr>
              </a:gs>
              <a:gs pos="60000">
                <a:schemeClr val="tx1">
                  <a:lumMod val="95000"/>
                  <a:lumOff val="5000"/>
                  <a:alpha val="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2438400"/>
          </a:xfrm>
          <a:prstGeom prst="rect">
            <a:avLst/>
          </a:prstGeom>
        </p:spPr>
        <p:txBody>
          <a:bodyPr vert="horz"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305300" y="457200"/>
            <a:ext cx="4381500" cy="609600"/>
          </a:xfrm>
          <a:prstGeom prst="rect">
            <a:avLst/>
          </a:prstGeom>
        </p:spPr>
        <p:txBody>
          <a:bodyPr vert="horz"/>
          <a:lstStyle>
            <a:lvl1pPr marL="133350" indent="0" algn="r">
              <a:buNone/>
              <a:defRPr sz="2200">
                <a:solidFill>
                  <a:srgbClr val="FFFFFF"/>
                </a:solidFill>
              </a:defRPr>
            </a:lvl1pPr>
            <a:lvl2pPr marL="320040" indent="0">
              <a:buNone/>
              <a:defRPr>
                <a:solidFill>
                  <a:srgbClr val="FFFFFF"/>
                </a:solidFill>
              </a:defRPr>
            </a:lvl2pPr>
            <a:lvl3pPr marL="506730" indent="0">
              <a:buNone/>
              <a:defRPr>
                <a:solidFill>
                  <a:srgbClr val="FFFFFF"/>
                </a:solidFill>
              </a:defRPr>
            </a:lvl3pPr>
            <a:lvl4pPr marL="693420" indent="0">
              <a:buNone/>
              <a:defRPr>
                <a:solidFill>
                  <a:srgbClr val="FFFFFF"/>
                </a:solidFill>
              </a:defRPr>
            </a:lvl4pPr>
            <a:lvl5pPr marL="880110" indent="0"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435854" y="4495800"/>
            <a:ext cx="5562600" cy="375024"/>
          </a:xfrm>
          <a:prstGeom prst="rect">
            <a:avLst/>
          </a:prstGeom>
        </p:spPr>
        <p:txBody>
          <a:bodyPr vert="horz"/>
          <a:lstStyle>
            <a:lvl1pPr marL="133350" indent="0" algn="l">
              <a:buNone/>
              <a:defRPr sz="2200" b="1">
                <a:solidFill>
                  <a:srgbClr val="FFFFFF"/>
                </a:solidFill>
              </a:defRPr>
            </a:lvl1pPr>
            <a:lvl2pPr marL="320040" indent="0">
              <a:buNone/>
              <a:defRPr>
                <a:solidFill>
                  <a:srgbClr val="FFFFFF"/>
                </a:solidFill>
              </a:defRPr>
            </a:lvl2pPr>
            <a:lvl3pPr marL="506730" indent="0">
              <a:buNone/>
              <a:defRPr>
                <a:solidFill>
                  <a:srgbClr val="FFFFFF"/>
                </a:solidFill>
              </a:defRPr>
            </a:lvl3pPr>
            <a:lvl4pPr marL="693420" indent="0">
              <a:buNone/>
              <a:defRPr>
                <a:solidFill>
                  <a:srgbClr val="FFFFFF"/>
                </a:solidFill>
              </a:defRPr>
            </a:lvl4pPr>
            <a:lvl5pPr marL="880110" indent="0"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361" y="6079335"/>
            <a:ext cx="624838" cy="48443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rgbClr val="FFFFFF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381000" y="6200536"/>
            <a:ext cx="6553200" cy="0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42259" y="4884271"/>
            <a:ext cx="5562600" cy="375024"/>
          </a:xfrm>
          <a:prstGeom prst="rect">
            <a:avLst/>
          </a:prstGeom>
        </p:spPr>
        <p:txBody>
          <a:bodyPr vert="horz"/>
          <a:lstStyle>
            <a:lvl1pPr marL="133350" indent="0" algn="l">
              <a:buNone/>
              <a:defRPr sz="2000" b="0">
                <a:solidFill>
                  <a:srgbClr val="FFFFFF"/>
                </a:solidFill>
              </a:defRPr>
            </a:lvl1pPr>
            <a:lvl2pPr marL="320040" indent="0">
              <a:buNone/>
              <a:defRPr>
                <a:solidFill>
                  <a:srgbClr val="FFFFFF"/>
                </a:solidFill>
              </a:defRPr>
            </a:lvl2pPr>
            <a:lvl3pPr marL="506730" indent="0">
              <a:buNone/>
              <a:defRPr>
                <a:solidFill>
                  <a:srgbClr val="FFFFFF"/>
                </a:solidFill>
              </a:defRPr>
            </a:lvl3pPr>
            <a:lvl4pPr marL="693420" indent="0">
              <a:buNone/>
              <a:defRPr>
                <a:solidFill>
                  <a:srgbClr val="FFFFFF"/>
                </a:solidFill>
              </a:defRPr>
            </a:lvl4pPr>
            <a:lvl5pPr marL="880110" indent="0"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2" name="Picture 1" descr="icann51-logo-dk_thumb-300dpi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761" y="6089492"/>
            <a:ext cx="1032432" cy="49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432783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pic Slide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8486775" y="3173949"/>
            <a:ext cx="784725" cy="779312"/>
          </a:xfrm>
          <a:prstGeom prst="ellipse">
            <a:avLst/>
          </a:prstGeom>
          <a:solidFill>
            <a:schemeClr val="bg2">
              <a:alpha val="3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8662074" y="3812299"/>
            <a:ext cx="963853" cy="934742"/>
          </a:xfrm>
          <a:prstGeom prst="ellipse">
            <a:avLst/>
          </a:prstGeom>
          <a:solidFill>
            <a:schemeClr val="accent2">
              <a:alpha val="6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8429625" y="2181991"/>
            <a:ext cx="1251029" cy="1249820"/>
          </a:xfrm>
          <a:prstGeom prst="ellipse">
            <a:avLst/>
          </a:prstGeom>
          <a:solidFill>
            <a:schemeClr val="accent3">
              <a:alpha val="26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7893516" y="1572391"/>
            <a:ext cx="1251029" cy="1249820"/>
          </a:xfrm>
          <a:prstGeom prst="ellipse">
            <a:avLst/>
          </a:prstGeom>
          <a:solidFill>
            <a:srgbClr val="93DAFF">
              <a:alpha val="18000"/>
            </a:srgb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5" y="2209800"/>
            <a:ext cx="7143750" cy="19431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spcAft>
                <a:spcPts val="3000"/>
              </a:spcAft>
              <a:buNone/>
              <a:defRPr sz="4800">
                <a:ln>
                  <a:noFill/>
                </a:ln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361" y="6079335"/>
            <a:ext cx="624838" cy="48443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rgbClr val="FFFFFF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381000" y="6200536"/>
            <a:ext cx="6553200" cy="0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6" name="Picture 15" descr="icann51-logo-dk_thumb-300dpi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761" y="6089492"/>
            <a:ext cx="1032432" cy="49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367137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Slide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26707" y="0"/>
            <a:ext cx="2217292" cy="6858000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8486775" y="3173949"/>
            <a:ext cx="784725" cy="779312"/>
          </a:xfrm>
          <a:prstGeom prst="ellipse">
            <a:avLst/>
          </a:prstGeom>
          <a:solidFill>
            <a:schemeClr val="bg2">
              <a:alpha val="3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8662074" y="3812299"/>
            <a:ext cx="963853" cy="934742"/>
          </a:xfrm>
          <a:prstGeom prst="ellipse">
            <a:avLst/>
          </a:prstGeom>
          <a:solidFill>
            <a:schemeClr val="accent2">
              <a:alpha val="6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8429625" y="2181991"/>
            <a:ext cx="1251029" cy="1249820"/>
          </a:xfrm>
          <a:prstGeom prst="ellipse">
            <a:avLst/>
          </a:prstGeom>
          <a:solidFill>
            <a:schemeClr val="accent3">
              <a:alpha val="26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7893516" y="1572391"/>
            <a:ext cx="1251029" cy="1249820"/>
          </a:xfrm>
          <a:prstGeom prst="ellipse">
            <a:avLst/>
          </a:prstGeom>
          <a:solidFill>
            <a:srgbClr val="93DAFF">
              <a:alpha val="18000"/>
            </a:srgb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571500" y="1409700"/>
            <a:ext cx="5946775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>
              <a:buSzPct val="120000"/>
              <a:defRPr sz="2800">
                <a:solidFill>
                  <a:schemeClr val="tx2"/>
                </a:solidFill>
                <a:latin typeface="Arial"/>
                <a:cs typeface="Arial"/>
              </a:defRPr>
            </a:lvl1pPr>
            <a:lvl2pPr marL="560070" indent="-240030">
              <a:buSzPct val="66000"/>
              <a:buFont typeface="Courier New"/>
              <a:buChar char="o"/>
              <a:defRPr sz="2400">
                <a:solidFill>
                  <a:schemeClr val="tx2"/>
                </a:solidFill>
                <a:latin typeface="Arial"/>
                <a:cs typeface="Arial"/>
              </a:defRPr>
            </a:lvl2pPr>
            <a:lvl3pPr marL="746760" indent="-240030">
              <a:buSzPct val="100000"/>
              <a:buFont typeface="Wingdings" charset="2"/>
              <a:buChar char="§"/>
              <a:defRPr sz="2000">
                <a:solidFill>
                  <a:schemeClr val="tx2"/>
                </a:solidFill>
                <a:latin typeface="Arial"/>
                <a:cs typeface="Arial"/>
              </a:defRPr>
            </a:lvl3pPr>
            <a:lvl4pPr marL="933450" indent="-240030">
              <a:buSzPct val="55000"/>
              <a:buFont typeface="Wingdings" charset="2"/>
              <a:buChar char="§"/>
              <a:defRPr sz="1800">
                <a:solidFill>
                  <a:schemeClr val="tx2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361" y="6079335"/>
            <a:ext cx="624838" cy="484434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25" name="Straight Connector 24"/>
          <p:cNvCxnSpPr/>
          <p:nvPr/>
        </p:nvCxnSpPr>
        <p:spPr>
          <a:xfrm>
            <a:off x="381000" y="6200536"/>
            <a:ext cx="6446838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6" name="Picture 25" descr="icann51-logo-dk_thumb-300dpi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761" y="6089492"/>
            <a:ext cx="1032432" cy="49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385605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Slide - ICANN5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ICANN_Watermark_G_CMYK.png"/>
          <p:cNvPicPr>
            <a:picLocks noChangeAspect="1"/>
          </p:cNvPicPr>
          <p:nvPr/>
        </p:nvPicPr>
        <p:blipFill>
          <a:blip r:embed="rId2" cstate="screen">
            <a:alphaModFix amt="1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6400" y="1219200"/>
            <a:ext cx="5671095" cy="4382209"/>
          </a:xfrm>
          <a:prstGeom prst="rect">
            <a:avLst/>
          </a:prstGeom>
        </p:spPr>
      </p:pic>
      <p:sp>
        <p:nvSpPr>
          <p:cNvPr id="7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4" y="2209800"/>
            <a:ext cx="8315326" cy="19431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spcAft>
                <a:spcPts val="3000"/>
              </a:spcAft>
              <a:buNone/>
              <a:defRPr sz="4800">
                <a:ln>
                  <a:noFill/>
                </a:ln>
                <a:solidFill>
                  <a:srgbClr val="00334D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360" y="6079335"/>
            <a:ext cx="624840" cy="48443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81000" y="6200536"/>
            <a:ext cx="655320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" name="Picture 7" descr="icann51-logo_thumb-300dpi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951" y="6095689"/>
            <a:ext cx="1029642" cy="48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784379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s Slide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4" y="304800"/>
            <a:ext cx="8696325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304799" y="1524000"/>
            <a:ext cx="8532813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>
              <a:buSzPct val="120000"/>
              <a:defRPr sz="2800">
                <a:solidFill>
                  <a:schemeClr val="tx2"/>
                </a:solidFill>
                <a:latin typeface="Arial"/>
                <a:cs typeface="Arial"/>
              </a:defRPr>
            </a:lvl1pPr>
            <a:lvl2pPr marL="560070" indent="-240030">
              <a:buSzPct val="66000"/>
              <a:buFont typeface="Courier New"/>
              <a:buChar char="o"/>
              <a:defRPr sz="2400">
                <a:solidFill>
                  <a:schemeClr val="tx2"/>
                </a:solidFill>
                <a:latin typeface="Arial"/>
                <a:cs typeface="Arial"/>
              </a:defRPr>
            </a:lvl2pPr>
            <a:lvl3pPr marL="746760" indent="-240030">
              <a:buSzPct val="100000"/>
              <a:buFont typeface="Wingdings" charset="2"/>
              <a:buChar char="§"/>
              <a:defRPr sz="2000">
                <a:solidFill>
                  <a:schemeClr val="tx2"/>
                </a:solidFill>
                <a:latin typeface="Arial"/>
                <a:cs typeface="Arial"/>
              </a:defRPr>
            </a:lvl3pPr>
            <a:lvl4pPr marL="933450" indent="-240030">
              <a:buClr>
                <a:schemeClr val="tx2"/>
              </a:buClr>
              <a:buSzPct val="100000"/>
              <a:buFont typeface="Lucida Grande"/>
              <a:buChar char="-"/>
              <a:defRPr sz="2000">
                <a:solidFill>
                  <a:schemeClr val="tx2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360" y="6079335"/>
            <a:ext cx="624840" cy="48443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381000" y="6200536"/>
            <a:ext cx="655320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" name="Picture 7" descr="icann51-logo_thumb-300dp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951" y="6095689"/>
            <a:ext cx="1029642" cy="48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866502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mbers Slide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4" y="304800"/>
            <a:ext cx="8696325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304799" y="1524000"/>
            <a:ext cx="8532813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 marL="647700" indent="-514350">
              <a:buSzPct val="90000"/>
              <a:buFont typeface="+mj-lt"/>
              <a:buAutoNum type="arabicPeriod"/>
              <a:defRPr sz="2800">
                <a:solidFill>
                  <a:schemeClr val="tx2"/>
                </a:solidFill>
                <a:latin typeface="Arial"/>
                <a:cs typeface="Arial"/>
              </a:defRPr>
            </a:lvl1pPr>
            <a:lvl2pPr marL="777240" indent="-457200">
              <a:buSzPct val="100000"/>
              <a:buFont typeface="+mj-lt"/>
              <a:buAutoNum type="alphaLcParenR"/>
              <a:defRPr sz="2400">
                <a:solidFill>
                  <a:schemeClr val="tx2"/>
                </a:solidFill>
                <a:latin typeface="Arial"/>
                <a:cs typeface="Arial"/>
              </a:defRPr>
            </a:lvl2pPr>
            <a:lvl3pPr marL="963930" indent="-457200">
              <a:buSzPct val="90000"/>
              <a:buFont typeface="+mj-lt"/>
              <a:buAutoNum type="romanUcPeriod"/>
              <a:defRPr sz="2000">
                <a:solidFill>
                  <a:schemeClr val="tx2"/>
                </a:solidFill>
                <a:latin typeface="Arial"/>
                <a:cs typeface="Arial"/>
              </a:defRPr>
            </a:lvl3pPr>
            <a:lvl4pPr marL="1150620" indent="-457200">
              <a:buClr>
                <a:schemeClr val="tx2"/>
              </a:buClr>
              <a:buSzPct val="100000"/>
              <a:buFont typeface="+mj-lt"/>
              <a:buAutoNum type="romanLcPeriod"/>
              <a:defRPr sz="2000">
                <a:solidFill>
                  <a:schemeClr val="tx2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360" y="6079335"/>
            <a:ext cx="624840" cy="48443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381000" y="6200536"/>
            <a:ext cx="655320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" name="Picture 7" descr="icann51-logo_thumb-300dp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951" y="6095689"/>
            <a:ext cx="1029642" cy="48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250856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ics Slide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8694738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360" y="6079335"/>
            <a:ext cx="624840" cy="484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681852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Slide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8694738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1"/>
          </p:nvPr>
        </p:nvSpPr>
        <p:spPr>
          <a:xfrm>
            <a:off x="742950" y="1371600"/>
            <a:ext cx="7686675" cy="43434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>
                <a:latin typeface="Arial"/>
                <a:cs typeface="Arial"/>
              </a:defRPr>
            </a:lvl1pPr>
          </a:lstStyle>
          <a:p>
            <a:r>
              <a:rPr lang="en-US" smtClean="0"/>
              <a:t>Click icon to add chart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360" y="6079335"/>
            <a:ext cx="624840" cy="48443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381000" y="6200536"/>
            <a:ext cx="655320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" name="Picture 7" descr="icann51-logo_thumb-300dp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951" y="6095689"/>
            <a:ext cx="1029642" cy="48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505213"/>
      </p:ext>
    </p:extLst>
  </p:cSld>
  <p:clrMapOvr>
    <a:masterClrMapping/>
  </p:clrMapOvr>
  <p:transition xmlns:p14="http://schemas.microsoft.com/office/powerpoint/2010/main"/>
  <p:hf hdr="0" ftr="0" dt="0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8168" y="635000"/>
            <a:ext cx="578248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Georgia"/>
                <a:cs typeface="Georgia"/>
              </a:rPr>
              <a:t>Text</a:t>
            </a:r>
            <a:endParaRPr lang="en-US" sz="2000" dirty="0">
              <a:solidFill>
                <a:schemeClr val="bg1"/>
              </a:solidFill>
              <a:latin typeface="Georgia"/>
              <a:cs typeface="Georgia"/>
            </a:endParaRPr>
          </a:p>
        </p:txBody>
      </p:sp>
      <p:sp>
        <p:nvSpPr>
          <p:cNvPr id="3" name="TextBox 2"/>
          <p:cNvSpPr txBox="1"/>
          <p:nvPr userDrawn="1"/>
        </p:nvSpPr>
        <p:spPr>
          <a:xfrm>
            <a:off x="338168" y="635000"/>
            <a:ext cx="578248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Georgia"/>
                <a:cs typeface="Georgia"/>
              </a:rPr>
              <a:t>Text</a:t>
            </a:r>
            <a:endParaRPr lang="en-US" sz="2000" dirty="0">
              <a:solidFill>
                <a:schemeClr val="bg1"/>
              </a:solidFill>
              <a:latin typeface="Georgia"/>
              <a:cs typeface="Georgi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7" r:id="rId11"/>
  </p:sldLayoutIdLst>
  <p:transition xmlns:p14="http://schemas.microsoft.com/office/powerpoint/2010/main"/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+mj-lt"/>
          <a:ea typeface="+mj-ea"/>
          <a:cs typeface="+mj-cs"/>
          <a:sym typeface="DINOT-Light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5pPr>
      <a:lvl6pPr marL="192024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6pPr>
      <a:lvl7pPr marL="384048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7pPr>
      <a:lvl8pPr marL="576072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8pPr>
      <a:lvl9pPr marL="768096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9pPr>
    </p:titleStyle>
    <p:bodyStyle>
      <a:lvl1pPr marL="373380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560070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746760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933450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120140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1312164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1504188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696212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88236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2024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4048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68096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60120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52144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44168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36192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gnso.icann.org/en/group-activities/active/dmpm" TargetMode="External"/><Relationship Id="rId4" Type="http://schemas.openxmlformats.org/officeDocument/2006/relationships/hyperlink" Target="http://la51.icann.org/en/schedule/wed-policy-implementation" TargetMode="External"/><Relationship Id="rId1" Type="http://schemas.openxmlformats.org/officeDocument/2006/relationships/slideLayout" Target="../slideLayouts/slideLayout6.xml"/><Relationship Id="rId2" Type="http://schemas.openxmlformats.org/officeDocument/2006/relationships/hyperlink" Target="https://community.icann.org/x/myt-Ag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2"/>
          <p:cNvSpPr txBox="1">
            <a:spLocks/>
          </p:cNvSpPr>
          <p:nvPr/>
        </p:nvSpPr>
        <p:spPr>
          <a:xfrm>
            <a:off x="4305300" y="264760"/>
            <a:ext cx="4381500" cy="609600"/>
          </a:xfrm>
          <a:prstGeom prst="rect">
            <a:avLst/>
          </a:prstGeom>
        </p:spPr>
        <p:txBody>
          <a:bodyPr/>
          <a:lstStyle>
            <a:lvl1pPr marL="37338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1pPr>
            <a:lvl2pPr marL="56007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2pPr>
            <a:lvl3pPr marL="74676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3pPr>
            <a:lvl4pPr marL="93345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4pPr>
            <a:lvl5pPr marL="112014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5pPr>
            <a:lvl6pPr marL="1312164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6pPr>
            <a:lvl7pPr marL="1504188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7pPr>
            <a:lvl8pPr marL="1696212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8pPr>
            <a:lvl9pPr marL="1888236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9pPr>
          </a:lstStyle>
          <a:p>
            <a:pPr marL="13335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Saturday 11 October 2014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572641" y="885855"/>
            <a:ext cx="8229600" cy="1365667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1A8AC7"/>
                </a:solidFill>
                <a:latin typeface="+mj-lt"/>
                <a:ea typeface="+mj-ea"/>
                <a:cs typeface="+mj-cs"/>
                <a:sym typeface="DINOT-Light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1A8AC7"/>
                </a:solidFill>
                <a:latin typeface="DINOT-Light" charset="0"/>
                <a:ea typeface="ヒラギノ角ゴ ProN W3" charset="0"/>
                <a:cs typeface="ヒラギノ角ゴ ProN W3" charset="0"/>
                <a:sym typeface="DINOT-Light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1A8AC7"/>
                </a:solidFill>
                <a:latin typeface="DINOT-Light" charset="0"/>
                <a:ea typeface="ヒラギノ角ゴ ProN W3" charset="0"/>
                <a:cs typeface="ヒラギノ角ゴ ProN W3" charset="0"/>
                <a:sym typeface="DINOT-Light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1A8AC7"/>
                </a:solidFill>
                <a:latin typeface="DINOT-Light" charset="0"/>
                <a:ea typeface="ヒラギノ角ゴ ProN W3" charset="0"/>
                <a:cs typeface="ヒラギノ角ゴ ProN W3" charset="0"/>
                <a:sym typeface="DINOT-Light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1A8AC7"/>
                </a:solidFill>
                <a:latin typeface="DINOT-Light" charset="0"/>
                <a:ea typeface="ヒラギノ角ゴ ProN W3" charset="0"/>
                <a:cs typeface="ヒラギノ角ゴ ProN W3" charset="0"/>
                <a:sym typeface="DINOT-Light" charset="0"/>
              </a:defRPr>
            </a:lvl5pPr>
            <a:lvl6pPr marL="192024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1A8AC7"/>
                </a:solidFill>
                <a:latin typeface="DINOT-Light" charset="0"/>
                <a:ea typeface="ヒラギノ角ゴ ProN W3" charset="0"/>
                <a:cs typeface="ヒラギノ角ゴ ProN W3" charset="0"/>
                <a:sym typeface="DINOT-Light" charset="0"/>
              </a:defRPr>
            </a:lvl6pPr>
            <a:lvl7pPr marL="384048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1A8AC7"/>
                </a:solidFill>
                <a:latin typeface="DINOT-Light" charset="0"/>
                <a:ea typeface="ヒラギノ角ゴ ProN W3" charset="0"/>
                <a:cs typeface="ヒラギノ角ゴ ProN W3" charset="0"/>
                <a:sym typeface="DINOT-Light" charset="0"/>
              </a:defRPr>
            </a:lvl7pPr>
            <a:lvl8pPr marL="576072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1A8AC7"/>
                </a:solidFill>
                <a:latin typeface="DINOT-Light" charset="0"/>
                <a:ea typeface="ヒラギノ角ゴ ProN W3" charset="0"/>
                <a:cs typeface="ヒラギノ角ゴ ProN W3" charset="0"/>
                <a:sym typeface="DINOT-Light" charset="0"/>
              </a:defRPr>
            </a:lvl8pPr>
            <a:lvl9pPr marL="768096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1A8AC7"/>
                </a:solidFill>
                <a:latin typeface="DINOT-Light" charset="0"/>
                <a:ea typeface="ヒラギノ角ゴ ProN W3" charset="0"/>
                <a:cs typeface="ヒラギノ角ゴ ProN W3" charset="0"/>
                <a:sym typeface="DINOT-Light" charset="0"/>
              </a:defRPr>
            </a:lvl9pPr>
          </a:lstStyle>
          <a:p>
            <a:r>
              <a:rPr lang="en-US" sz="4000" dirty="0" smtClean="0">
                <a:solidFill>
                  <a:srgbClr val="FFFFFF"/>
                </a:solidFill>
              </a:rPr>
              <a:t>Next Session: Update: Data &amp; Metrics for Policy Making</a:t>
            </a:r>
          </a:p>
          <a:p>
            <a:endParaRPr lang="en-US" sz="4000" dirty="0">
              <a:solidFill>
                <a:srgbClr val="FFFFFF"/>
              </a:solidFill>
            </a:endParaRPr>
          </a:p>
        </p:txBody>
      </p:sp>
      <p:sp>
        <p:nvSpPr>
          <p:cNvPr id="8" name="Text Placeholder 13"/>
          <p:cNvSpPr txBox="1">
            <a:spLocks/>
          </p:cNvSpPr>
          <p:nvPr/>
        </p:nvSpPr>
        <p:spPr>
          <a:xfrm>
            <a:off x="435854" y="4495800"/>
            <a:ext cx="5562600" cy="375024"/>
          </a:xfrm>
          <a:prstGeom prst="rect">
            <a:avLst/>
          </a:prstGeom>
        </p:spPr>
        <p:txBody>
          <a:bodyPr/>
          <a:lstStyle>
            <a:lvl1pPr marL="37338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1pPr>
            <a:lvl2pPr marL="56007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2pPr>
            <a:lvl3pPr marL="74676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3pPr>
            <a:lvl4pPr marL="93345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4pPr>
            <a:lvl5pPr marL="112014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5pPr>
            <a:lvl6pPr marL="1312164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6pPr>
            <a:lvl7pPr marL="1504188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7pPr>
            <a:lvl8pPr marL="1696212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8pPr>
            <a:lvl9pPr marL="1888236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9pPr>
          </a:lstStyle>
          <a:p>
            <a:pPr marL="133350" indent="0">
              <a:spcBef>
                <a:spcPts val="0"/>
              </a:spcBef>
              <a:buNone/>
            </a:pPr>
            <a:r>
              <a:rPr lang="en-US" sz="2200" b="1" dirty="0" smtClean="0">
                <a:solidFill>
                  <a:srgbClr val="FFFFFF"/>
                </a:solidFill>
              </a:rPr>
              <a:t>Presenter: Jonathan </a:t>
            </a:r>
            <a:r>
              <a:rPr lang="en-US" sz="2200" b="1" dirty="0" err="1" smtClean="0">
                <a:solidFill>
                  <a:srgbClr val="FFFFFF"/>
                </a:solidFill>
              </a:rPr>
              <a:t>Zuck</a:t>
            </a:r>
            <a:endParaRPr lang="en-US" sz="2200" b="1" dirty="0">
              <a:solidFill>
                <a:srgbClr val="FFFFFF"/>
              </a:solidFill>
            </a:endParaRP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461499" y="5115196"/>
            <a:ext cx="8504527" cy="696423"/>
          </a:xfrm>
          <a:prstGeom prst="rect">
            <a:avLst/>
          </a:prstGeom>
        </p:spPr>
        <p:txBody>
          <a:bodyPr/>
          <a:lstStyle>
            <a:lvl1pPr marL="37338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1pPr>
            <a:lvl2pPr marL="56007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2pPr>
            <a:lvl3pPr marL="74676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3pPr>
            <a:lvl4pPr marL="93345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4pPr>
            <a:lvl5pPr marL="112014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5pPr>
            <a:lvl6pPr marL="1312164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6pPr>
            <a:lvl7pPr marL="1504188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7pPr>
            <a:lvl8pPr marL="1696212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8pPr>
            <a:lvl9pPr marL="1888236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9pPr>
          </a:lstStyle>
          <a:p>
            <a:pPr marL="133350" indent="0">
              <a:buNone/>
            </a:pPr>
            <a:r>
              <a:rPr lang="en-US" sz="2000" dirty="0" smtClean="0">
                <a:solidFill>
                  <a:srgbClr val="FFFFFF"/>
                </a:solidFill>
              </a:rPr>
              <a:t>More information</a:t>
            </a:r>
            <a:r>
              <a:rPr lang="en-US" sz="2000" dirty="0">
                <a:solidFill>
                  <a:srgbClr val="FFFFFF"/>
                </a:solidFill>
              </a:rPr>
              <a:t>: http://</a:t>
            </a:r>
            <a:r>
              <a:rPr lang="en-US" sz="2000" dirty="0" err="1">
                <a:solidFill>
                  <a:srgbClr val="FFFFFF"/>
                </a:solidFill>
              </a:rPr>
              <a:t>gnso.icann.org</a:t>
            </a:r>
            <a:r>
              <a:rPr lang="en-US" sz="2000" dirty="0">
                <a:solidFill>
                  <a:srgbClr val="FFFFFF"/>
                </a:solidFill>
              </a:rPr>
              <a:t>/en/group-activities/active</a:t>
            </a:r>
            <a:r>
              <a:rPr lang="en-US" sz="2000" dirty="0" smtClean="0">
                <a:solidFill>
                  <a:srgbClr val="FFFFFF"/>
                </a:solidFill>
              </a:rPr>
              <a:t>/</a:t>
            </a:r>
            <a:r>
              <a:rPr lang="en-US" sz="2000" dirty="0" err="1" smtClean="0">
                <a:solidFill>
                  <a:srgbClr val="FFFFFF"/>
                </a:solidFill>
              </a:rPr>
              <a:t>dmpm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402254" y="2881367"/>
            <a:ext cx="8563772" cy="1544700"/>
          </a:xfrm>
          <a:prstGeom prst="rect">
            <a:avLst/>
          </a:prstGeom>
        </p:spPr>
        <p:txBody>
          <a:bodyPr/>
          <a:lstStyle>
            <a:lvl1pPr marL="37338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1pPr>
            <a:lvl2pPr marL="56007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2pPr>
            <a:lvl3pPr marL="74676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3pPr>
            <a:lvl4pPr marL="93345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4pPr>
            <a:lvl5pPr marL="112014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5pPr>
            <a:lvl6pPr marL="1312164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6pPr>
            <a:lvl7pPr marL="1504188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7pPr>
            <a:lvl8pPr marL="1696212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8pPr>
            <a:lvl9pPr marL="1888236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9pPr>
          </a:lstStyle>
          <a:p>
            <a:pPr marL="133350" indent="0">
              <a:buNone/>
            </a:pP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461771" y="2765906"/>
            <a:ext cx="8292612" cy="1583188"/>
          </a:xfrm>
          <a:prstGeom prst="rect">
            <a:avLst/>
          </a:prstGeom>
        </p:spPr>
        <p:txBody>
          <a:bodyPr/>
          <a:lstStyle>
            <a:lvl1pPr marL="37338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1pPr>
            <a:lvl2pPr marL="56007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2pPr>
            <a:lvl3pPr marL="74676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3pPr>
            <a:lvl4pPr marL="93345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4pPr>
            <a:lvl5pPr marL="112014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5pPr>
            <a:lvl6pPr marL="1312164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6pPr>
            <a:lvl7pPr marL="1504188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7pPr>
            <a:lvl8pPr marL="1696212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8pPr>
            <a:lvl9pPr marL="1888236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9pPr>
          </a:lstStyle>
          <a:p>
            <a:pPr marL="133350" indent="0"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The </a:t>
            </a:r>
            <a:r>
              <a:rPr lang="en-US" sz="2000" dirty="0">
                <a:solidFill>
                  <a:schemeClr val="bg1"/>
                </a:solidFill>
              </a:rPr>
              <a:t>WG is exploring opportunities to review standard methodologies of reporting and metrics that could better inform fact-based policy development and decision making; including how the community can collaborate with contracted parties and other service providers in the sharing of metrics and data.</a:t>
            </a:r>
          </a:p>
        </p:txBody>
      </p:sp>
    </p:spTree>
    <p:extLst>
      <p:ext uri="{BB962C8B-B14F-4D97-AF65-F5344CB8AC3E}">
        <p14:creationId xmlns:p14="http://schemas.microsoft.com/office/powerpoint/2010/main" val="49233208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/>
              <a:t>Data &amp; Metrics for Policy Making</a:t>
            </a:r>
            <a:br>
              <a:rPr lang="en-US" sz="5400" dirty="0"/>
            </a:br>
            <a:r>
              <a:rPr lang="en-US" dirty="0" smtClean="0"/>
              <a:t>Update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DAY</a:t>
            </a:r>
            <a:r>
              <a:rPr lang="en-US" dirty="0" smtClean="0"/>
              <a:t> October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230125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Why is it important?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The WG is exploring opportunities to review standard methodologies of reporting and metrics that could better inform fact-based policy development and decision </a:t>
            </a:r>
            <a:r>
              <a:rPr lang="en-US" dirty="0" smtClean="0"/>
              <a:t>making,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341826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Progress Report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10000"/>
          </a:bodyPr>
          <a:lstStyle/>
          <a:p>
            <a:pPr marL="133350" indent="0">
              <a:buNone/>
            </a:pPr>
            <a:r>
              <a:rPr lang="en-US" dirty="0" smtClean="0"/>
              <a:t>Current</a:t>
            </a:r>
          </a:p>
          <a:p>
            <a:r>
              <a:rPr lang="en-US" dirty="0"/>
              <a:t>Evaluated previous GNSO WG efforts as use-cases to detect gaps in use of data &amp; metrics for its </a:t>
            </a:r>
            <a:r>
              <a:rPr lang="en-US" dirty="0" smtClean="0"/>
              <a:t>deliberations</a:t>
            </a:r>
            <a:endParaRPr lang="en-US" dirty="0"/>
          </a:p>
          <a:p>
            <a:pPr marL="133350" indent="0">
              <a:buNone/>
            </a:pPr>
            <a:r>
              <a:rPr lang="en-US" dirty="0" smtClean="0"/>
              <a:t>Next Steps</a:t>
            </a:r>
          </a:p>
          <a:p>
            <a:r>
              <a:rPr lang="en-US" dirty="0" smtClean="0"/>
              <a:t>Develop framework for use of data &amp; metrics in WGs</a:t>
            </a:r>
          </a:p>
          <a:p>
            <a:pPr lvl="1"/>
            <a:r>
              <a:rPr lang="en-US" dirty="0" smtClean="0"/>
              <a:t>Instill fact-based decision making in the PDP process, especially in regards to generation of deliverables</a:t>
            </a:r>
          </a:p>
          <a:p>
            <a:pPr lvl="1"/>
            <a:r>
              <a:rPr lang="en-US" dirty="0" smtClean="0"/>
              <a:t>Guidelines for requesting and usage of data &amp; metrics from ICANN, 3</a:t>
            </a:r>
            <a:r>
              <a:rPr lang="en-US" baseline="30000" dirty="0" smtClean="0"/>
              <a:t>rd</a:t>
            </a:r>
            <a:r>
              <a:rPr lang="en-US" dirty="0" smtClean="0"/>
              <a:t> parties, and contracted parties</a:t>
            </a:r>
          </a:p>
        </p:txBody>
      </p:sp>
    </p:spTree>
    <p:extLst>
      <p:ext uri="{BB962C8B-B14F-4D97-AF65-F5344CB8AC3E}">
        <p14:creationId xmlns:p14="http://schemas.microsoft.com/office/powerpoint/2010/main" val="194918779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Further Information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WG </a:t>
            </a:r>
            <a:r>
              <a:rPr lang="en-US" dirty="0"/>
              <a:t>Workspace - </a:t>
            </a:r>
            <a:r>
              <a:rPr lang="en-US" dirty="0">
                <a:hlinkClick r:id="rId2"/>
              </a:rPr>
              <a:t>https://community.icann.org/x/myt-</a:t>
            </a:r>
            <a:r>
              <a:rPr lang="en-US" dirty="0" smtClean="0">
                <a:hlinkClick r:id="rId2"/>
              </a:rPr>
              <a:t>Ag</a:t>
            </a:r>
            <a:endParaRPr lang="en-US" dirty="0" smtClean="0"/>
          </a:p>
          <a:p>
            <a:r>
              <a:rPr lang="en-US" dirty="0" smtClean="0"/>
              <a:t>Project </a:t>
            </a:r>
            <a:r>
              <a:rPr lang="en-US" dirty="0"/>
              <a:t>info - </a:t>
            </a:r>
            <a:r>
              <a:rPr lang="en-US" dirty="0">
                <a:hlinkClick r:id="rId3"/>
              </a:rPr>
              <a:t>http://gnso.icann.org/en/group-activities/active/</a:t>
            </a:r>
            <a:r>
              <a:rPr lang="en-US" dirty="0" smtClean="0">
                <a:hlinkClick r:id="rId3"/>
              </a:rPr>
              <a:t>dmpm</a:t>
            </a:r>
            <a:endParaRPr lang="en-US" dirty="0" smtClean="0"/>
          </a:p>
          <a:p>
            <a:r>
              <a:rPr lang="en-US" dirty="0" smtClean="0"/>
              <a:t>WG’s </a:t>
            </a:r>
            <a:r>
              <a:rPr lang="en-US" dirty="0"/>
              <a:t>F2F meeting at ICANN51 on </a:t>
            </a:r>
            <a:r>
              <a:rPr lang="en-US" dirty="0" smtClean="0"/>
              <a:t>Monday 13 </a:t>
            </a:r>
            <a:r>
              <a:rPr lang="en-US" dirty="0"/>
              <a:t>October from </a:t>
            </a:r>
            <a:r>
              <a:rPr lang="en-US" dirty="0" smtClean="0"/>
              <a:t>10:</a:t>
            </a:r>
            <a:r>
              <a:rPr lang="en-US" dirty="0"/>
              <a:t>30 – </a:t>
            </a:r>
            <a:r>
              <a:rPr lang="en-US" dirty="0" smtClean="0"/>
              <a:t>12:00 </a:t>
            </a:r>
            <a:r>
              <a:rPr lang="en-US" dirty="0"/>
              <a:t>local time (see </a:t>
            </a:r>
            <a:r>
              <a:rPr lang="en-US" dirty="0">
                <a:hlinkClick r:id="rId4"/>
              </a:rPr>
              <a:t>http://la51.icann.org/en/schedule/wed-policy-implementation</a:t>
            </a:r>
            <a:r>
              <a:rPr lang="en-US" dirty="0"/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447471"/>
      </p:ext>
    </p:extLst>
  </p:cSld>
  <p:clrMapOvr>
    <a:masterClrMapping/>
  </p:clrMapOvr>
  <p:transition xmlns:p14="http://schemas.microsoft.com/office/powerpoint/2010/main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Questions &amp; Answers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134874" indent="0" algn="ctr">
              <a:buNone/>
            </a:pPr>
            <a:r>
              <a:rPr lang="en-US" dirty="0" smtClean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12919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CANN50-LONDON-FINAL">
  <a:themeElements>
    <a:clrScheme name="Custom 3">
      <a:dk1>
        <a:sysClr val="windowText" lastClr="000000"/>
      </a:dk1>
      <a:lt1>
        <a:sysClr val="window" lastClr="FFFFFF"/>
      </a:lt1>
      <a:dk2>
        <a:srgbClr val="00334D"/>
      </a:dk2>
      <a:lt2>
        <a:srgbClr val="037BC0"/>
      </a:lt2>
      <a:accent1>
        <a:srgbClr val="555555"/>
      </a:accent1>
      <a:accent2>
        <a:srgbClr val="6D99B3"/>
      </a:accent2>
      <a:accent3>
        <a:srgbClr val="F1A31E"/>
      </a:accent3>
      <a:accent4>
        <a:srgbClr val="197F86"/>
      </a:accent4>
      <a:accent5>
        <a:srgbClr val="E87724"/>
      </a:accent5>
      <a:accent6>
        <a:srgbClr val="DDDDDD"/>
      </a:accent6>
      <a:hlink>
        <a:srgbClr val="777B83"/>
      </a:hlink>
      <a:folHlink>
        <a:srgbClr val="FFFFF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12700" cap="flat">
              <a:solidFill>
                <a:schemeClr val="tx1"/>
              </a:solidFill>
              <a:miter lim="800000"/>
              <a:headEnd type="none" w="med" len="med"/>
              <a:tailEnd type="none" w="med" len="med"/>
            </a14:hiddenLine>
          </a:ext>
        </a:extLst>
      </a:spPr>
      <a:bodyPr lIns="0" tIns="0" rIns="0" bIns="0">
        <a:spAutoFit/>
      </a:bodyPr>
      <a:lstStyle>
        <a:defPPr algn="l">
          <a:lnSpc>
            <a:spcPct val="10000"/>
          </a:lnSpc>
          <a:defRPr sz="7200" dirty="0" smtClean="0">
            <a:solidFill>
              <a:srgbClr val="1A8AC7"/>
            </a:solidFill>
            <a:latin typeface="DINOT-Medium" charset="0"/>
            <a:ea typeface="ＭＳ Ｐゴシック" charset="0"/>
            <a:cs typeface="DINOT-Medium" charset="0"/>
            <a:sym typeface="DINOT-Medium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  <a:txDef>
      <a:spPr>
        <a:noFill/>
      </a:spPr>
      <a:bodyPr wrap="none" lIns="38405" tIns="19202" rIns="38405" bIns="19202" rtlCol="0">
        <a:spAutoFit/>
      </a:bodyPr>
      <a:lstStyle>
        <a:defPPr>
          <a:defRPr sz="2000" dirty="0" smtClean="0">
            <a:solidFill>
              <a:schemeClr val="tx2"/>
            </a:solidFill>
            <a:latin typeface="Georgia"/>
            <a:cs typeface="Georgia"/>
          </a:defRPr>
        </a:defPPr>
      </a:lstStyle>
    </a:tx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ICANN50-LONDON-FINAL.thmx</Template>
  <TotalTime>7811</TotalTime>
  <Pages>0</Pages>
  <Words>274</Words>
  <Characters>0</Characters>
  <Application>Microsoft Macintosh PowerPoint</Application>
  <PresentationFormat>On-screen Show (4:3)</PresentationFormat>
  <Lines>0</Lines>
  <Paragraphs>22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ICANN50-LONDON-FINAL</vt:lpstr>
      <vt:lpstr>PowerPoint Presentation</vt:lpstr>
      <vt:lpstr>Data &amp; Metrics for Policy Making Update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Nishida, Jill</dc:creator>
  <cp:keywords/>
  <dc:description/>
  <cp:lastModifiedBy>Steve Chan</cp:lastModifiedBy>
  <cp:revision>425</cp:revision>
  <dcterms:modified xsi:type="dcterms:W3CDTF">2014-10-08T23:29:42Z</dcterms:modified>
</cp:coreProperties>
</file>