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</a:lstStyle>
          <a:p>
            <a:fld id="{209DC4D6-251A-4E32-9F58-5EF63A864BC7}" type="datetimeFigureOut">
              <a:rPr lang="es-ES" smtClean="0"/>
              <a:pPr/>
              <a:t>22/08/2014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</a:lstStyle>
          <a:p>
            <a:fld id="{8457CA08-D0DF-4B92-803D-2F678DDCE25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5816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</a:lstStyle>
          <a:p>
            <a:fld id="{FE1E7E57-1F10-4268-99D2-CEDBAC6DAB5A}" type="datetimeFigureOut">
              <a:rPr lang="en-GB"/>
              <a:pPr/>
              <a:t>22/08/2014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</a:lstStyle>
          <a:p>
            <a:fld id="{1D2386A3-2E31-4C9B-B0BE-45709ADB9841}" type="slidenum">
              <a:rPr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4256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Use varios</a:t>
            </a:r>
            <a:r>
              <a:rPr lang="es-ES" baseline="0" dirty="0" smtClean="0"/>
              <a:t> puntos si es necesario.</a:t>
            </a:r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Usar puntos breves y explicar</a:t>
            </a:r>
            <a:r>
              <a:rPr lang="es-ES" baseline="0" dirty="0" smtClean="0"/>
              <a:t> los detalles verbalmente.</a:t>
            </a:r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 latinLnBrk="0">
              <a:defRPr lang="es-ES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22" name="Shap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 latinLnBrk="0">
              <a:buNone/>
              <a:defRPr lang="es-ES"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20" name="Shap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Shap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s-ES" sz="2800">
                <a:solidFill>
                  <a:schemeClr val="tx2"/>
                </a:solidFill>
              </a:rPr>
              <a:pPr/>
              <a:t>‹#›</a:t>
            </a:fld>
            <a:endParaRPr lang="es-E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s-ES" sz="2800">
                <a:solidFill>
                  <a:schemeClr val="tx2"/>
                </a:solidFill>
              </a:rPr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s-ES" sz="2800">
                <a:solidFill>
                  <a:schemeClr val="tx2"/>
                </a:solidFill>
              </a:rPr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s-ES" sz="2800">
                <a:solidFill>
                  <a:schemeClr val="tx2"/>
                </a:solidFill>
              </a:rPr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 latinLnBrk="0">
              <a:lnSpc>
                <a:spcPts val="4500"/>
              </a:lnSpc>
              <a:buNone/>
              <a:defRPr lang="es-ES" sz="40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 latinLnBrk="0">
              <a:lnSpc>
                <a:spcPts val="2300"/>
              </a:lnSpc>
              <a:spcBef>
                <a:spcPts val="0"/>
              </a:spcBef>
              <a:buNone/>
              <a:defRPr lang="es-ES"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FADA7-12A5-4168-87FD-0A7BA931419B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/>
              <a:pPr/>
              <a:t>‹#›</a:t>
            </a:fld>
            <a:endParaRPr lang="es-E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 latinLnBrk="0"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 latinLnBrk="0"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C5A2C-8CF9-418C-929E-59F23F70E5F3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 latinLnBrk="0">
              <a:defRPr lang="es-ES" sz="4500" b="1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 latinLnBrk="0">
              <a:lnSpc>
                <a:spcPct val="100000"/>
              </a:lnSpc>
              <a:spcBef>
                <a:spcPts val="100"/>
              </a:spcBef>
              <a:buNone/>
              <a:defRPr lang="es-ES" sz="1900" b="0">
                <a:solidFill>
                  <a:schemeClr val="tx1"/>
                </a:solidFill>
              </a:defRPr>
            </a:lvl1pPr>
            <a:lvl2pPr>
              <a:buNone/>
              <a:defRPr lang="es-ES" sz="2000" b="1"/>
            </a:lvl2pPr>
            <a:lvl3pPr>
              <a:buNone/>
              <a:defRPr lang="es-ES" sz="1800" b="1"/>
            </a:lvl3pPr>
            <a:lvl4pPr>
              <a:buNone/>
              <a:defRPr lang="es-ES" sz="1600" b="1"/>
            </a:lvl4pPr>
            <a:lvl5pPr>
              <a:buNone/>
              <a:defRPr lang="es-ES"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 latinLnBrk="0">
              <a:lnSpc>
                <a:spcPct val="100000"/>
              </a:lnSpc>
              <a:spcBef>
                <a:spcPts val="100"/>
              </a:spcBef>
              <a:buNone/>
              <a:defRPr lang="es-ES" sz="1900" b="0">
                <a:solidFill>
                  <a:schemeClr val="tx1"/>
                </a:solidFill>
              </a:defRPr>
            </a:lvl1pPr>
            <a:lvl2pPr>
              <a:buNone/>
              <a:defRPr lang="es-ES" sz="2000" b="1"/>
            </a:lvl2pPr>
            <a:lvl3pPr>
              <a:buNone/>
              <a:defRPr lang="es-ES" sz="1800" b="1"/>
            </a:lvl3pPr>
            <a:lvl4pPr>
              <a:buNone/>
              <a:defRPr lang="es-ES" sz="1600" b="1"/>
            </a:lvl4pPr>
            <a:lvl5pPr>
              <a:buNone/>
              <a:defRPr lang="es-ES"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 latinLnBrk="0">
              <a:lnSpc>
                <a:spcPct val="100000"/>
              </a:lnSpc>
              <a:spcBef>
                <a:spcPts val="700"/>
              </a:spcBef>
              <a:defRPr lang="es-ES" sz="2400"/>
            </a:lvl1pPr>
            <a:lvl2pPr>
              <a:lnSpc>
                <a:spcPct val="100000"/>
              </a:lnSpc>
              <a:spcBef>
                <a:spcPts val="700"/>
              </a:spcBef>
              <a:defRPr lang="es-ES" sz="2000"/>
            </a:lvl2pPr>
            <a:lvl3pPr>
              <a:lnSpc>
                <a:spcPct val="100000"/>
              </a:lnSpc>
              <a:spcBef>
                <a:spcPts val="700"/>
              </a:spcBef>
              <a:defRPr lang="es-ES" sz="1800"/>
            </a:lvl3pPr>
            <a:lvl4pPr>
              <a:lnSpc>
                <a:spcPct val="100000"/>
              </a:lnSpc>
              <a:spcBef>
                <a:spcPts val="700"/>
              </a:spcBef>
              <a:defRPr lang="es-ES" sz="1600"/>
            </a:lvl4pPr>
            <a:lvl5pPr>
              <a:lnSpc>
                <a:spcPct val="100000"/>
              </a:lnSpc>
              <a:spcBef>
                <a:spcPts val="700"/>
              </a:spcBef>
              <a:defRPr lang="es-ES"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 latinLnBrk="0">
              <a:lnSpc>
                <a:spcPct val="100000"/>
              </a:lnSpc>
              <a:spcBef>
                <a:spcPts val="700"/>
              </a:spcBef>
              <a:defRPr lang="es-ES" sz="2400"/>
            </a:lvl1pPr>
            <a:lvl2pPr>
              <a:lnSpc>
                <a:spcPct val="100000"/>
              </a:lnSpc>
              <a:spcBef>
                <a:spcPts val="700"/>
              </a:spcBef>
              <a:defRPr lang="es-ES" sz="2000"/>
            </a:lvl2pPr>
            <a:lvl3pPr>
              <a:lnSpc>
                <a:spcPct val="100000"/>
              </a:lnSpc>
              <a:spcBef>
                <a:spcPts val="700"/>
              </a:spcBef>
              <a:defRPr lang="es-ES" sz="1800"/>
            </a:lvl3pPr>
            <a:lvl4pPr>
              <a:lnSpc>
                <a:spcPct val="100000"/>
              </a:lnSpc>
              <a:spcBef>
                <a:spcPts val="700"/>
              </a:spcBef>
              <a:defRPr lang="es-ES" sz="1600"/>
            </a:lvl4pPr>
            <a:lvl5pPr>
              <a:lnSpc>
                <a:spcPct val="100000"/>
              </a:lnSpc>
              <a:spcBef>
                <a:spcPts val="700"/>
              </a:spcBef>
              <a:defRPr lang="es-ES"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9BAF-DF50-49A9-A24B-E772F34D4EE8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29F9C-0FE7-4725-BBF1-3A439DEFF6B8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192ABE-290F-4556-9BE6-EA283C4356C3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/>
              <a:pPr/>
              <a:t>‹#›</a:t>
            </a:fld>
            <a:endParaRPr lang="es-E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 latinLnBrk="0">
              <a:lnSpc>
                <a:spcPts val="2000"/>
              </a:lnSpc>
              <a:buNone/>
              <a:defRPr lang="es-ES" sz="2200" b="1" cap="all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 latinLnBrk="0">
              <a:lnSpc>
                <a:spcPct val="100000"/>
              </a:lnSpc>
              <a:spcBef>
                <a:spcPts val="0"/>
              </a:spcBef>
              <a:buNone/>
              <a:defRPr lang="es-ES" sz="1400"/>
            </a:lvl1pPr>
            <a:lvl2pPr>
              <a:buNone/>
              <a:defRPr lang="es-ES" sz="1200"/>
            </a:lvl2pPr>
            <a:lvl3pPr>
              <a:buNone/>
              <a:defRPr lang="es-ES" sz="1000"/>
            </a:lvl3pPr>
            <a:lvl4pPr>
              <a:buNone/>
              <a:defRPr lang="es-ES" sz="900"/>
            </a:lvl4pPr>
            <a:lvl5pPr>
              <a:buNone/>
              <a:defRPr lang="es-ES"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 latinLnBrk="0">
              <a:defRPr lang="es-ES" sz="3200"/>
            </a:lvl1pPr>
            <a:lvl2pPr>
              <a:defRPr lang="es-ES" sz="2800"/>
            </a:lvl2pPr>
            <a:lvl3pPr>
              <a:defRPr lang="es-ES" sz="2400"/>
            </a:lvl3pPr>
            <a:lvl4pPr>
              <a:defRPr lang="es-ES" sz="2000"/>
            </a:lvl4pPr>
            <a:lvl5pPr>
              <a:defRPr lang="es-ES"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137221-B4EC-499E-8F13-52A4FCD99E36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s-ES">
                <a:solidFill>
                  <a:srgbClr val="FFFFFF"/>
                </a:solidFill>
              </a:rPr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 latinLnBrk="0">
              <a:buNone/>
              <a:defRPr lang="es-ES" sz="2100" b="1"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6F042D-FBEA-40C8-ACF1-388DE857BC66}" type="datetime1">
              <a:rPr lang="en-GB"/>
              <a:pPr/>
              <a:t>22/08/2014</a:t>
            </a:fld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s-ES">
                <a:solidFill>
                  <a:srgbClr val="FFFFFF"/>
                </a:solidFill>
              </a:rPr>
              <a:pPr/>
              <a:t>‹#›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s-E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 latinLnBrk="0">
              <a:buNone/>
              <a:defRPr lang="es-ES" sz="3200"/>
            </a:lvl1pPr>
            <a:extLst/>
          </a:lstStyle>
          <a:p>
            <a:pPr marL="0" algn="l"/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 latinLnBrk="0">
              <a:lnSpc>
                <a:spcPts val="1600"/>
              </a:lnSpc>
              <a:spcBef>
                <a:spcPts val="0"/>
              </a:spcBef>
              <a:buNone/>
              <a:defRPr lang="es-ES" sz="1400">
                <a:solidFill>
                  <a:srgbClr val="777777"/>
                </a:solidFill>
              </a:defRPr>
            </a:lvl1pPr>
            <a:lvl2pPr>
              <a:defRPr lang="es-ES" sz="1200"/>
            </a:lvl2pPr>
            <a:lvl3pPr>
              <a:defRPr lang="es-ES" sz="1000"/>
            </a:lvl3pPr>
            <a:lvl4pPr>
              <a:defRPr lang="es-ES" sz="900"/>
            </a:lvl4pPr>
            <a:lvl5pPr>
              <a:defRPr lang="es-ES"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  <a:p>
            <a:pPr lvl="5"/>
            <a:r>
              <a:rPr lang="es-ES"/>
              <a:t>Sexto nivel</a:t>
            </a:r>
          </a:p>
          <a:p>
            <a:pPr lvl="6"/>
            <a:r>
              <a:rPr lang="es-ES"/>
              <a:t>Séptimo nivel</a:t>
            </a:r>
          </a:p>
          <a:p>
            <a:pPr lvl="7"/>
            <a:r>
              <a:rPr lang="es-ES"/>
              <a:t>Octavo nivel</a:t>
            </a:r>
          </a:p>
          <a:p>
            <a:pPr lvl="8"/>
            <a:r>
              <a:rPr lang="es-ES"/>
              <a:t>Noveno nivel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latinLnBrk="0">
              <a:defRPr lang="es-ES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1A33440A-D04E-4FB0-ACBB-D1FD42651063}" type="datetime1">
              <a:rPr lang="en-GB"/>
              <a:pPr algn="r"/>
              <a:t>22/08/2014</a:t>
            </a:fld>
            <a:endParaRPr lang="es-E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latinLnBrk="0">
              <a:defRPr lang="es-ES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latinLnBrk="0">
              <a:defRPr lang="es-ES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E5C7EF4D-DD50-400C-9F04-EB20CB99416E}" type="slidenum">
              <a:rPr lang="es-ES" sz="2800">
                <a:solidFill>
                  <a:schemeClr val="tx2"/>
                </a:solidFill>
              </a:rPr>
              <a:pPr algn="ctr"/>
              <a:t>‹#›</a:t>
            </a:fld>
            <a:endParaRPr lang="es-E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lang="es-ES"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lang="es-ES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lang="es-ES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lang="es-ES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govforum.org/cms/documents/igf-meeting/igf-2014-istanbul/171-igf-draft-schedule-2014-v02/file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goo.gl/7zzjz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govforum.org/cms/1885-call-for-public-input" TargetMode="External"/><Relationship Id="rId4" Type="http://schemas.openxmlformats.org/officeDocument/2006/relationships/hyperlink" Target="http://www.intgovforum.org/cms/documents/igf-meeting/igf-2014-istanbul/194-igf-2014-contributions-to-public-call-for-policy-questions/file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govforum.org/cms/170-igf-2014/best-practice-forums-2014/1891-developing-meaningful-multistakeholder-participation-mechnisms" TargetMode="External"/><Relationship Id="rId4" Type="http://schemas.openxmlformats.org/officeDocument/2006/relationships/hyperlink" Target="http://www.intgovforum.org/cms/170-igf-2014/best-practice-forums-2014/1892-regulation-and-mitigation-of-unwanted-communications" TargetMode="External"/><Relationship Id="rId5" Type="http://schemas.openxmlformats.org/officeDocument/2006/relationships/hyperlink" Target="http://www.intgovforum.org/cms/170-igf-2014/best-practice-forums-2014/1893-establishing-and-supporting-computer-emergency-response-teams-certs-for-internet-security" TargetMode="External"/><Relationship Id="rId6" Type="http://schemas.openxmlformats.org/officeDocument/2006/relationships/hyperlink" Target="http://www.intgovforum.org/cms/170-igf-2014/best-practice-forums-2014/1894-creating-an-enabling-environment-for-the-development-of-local-content" TargetMode="External"/><Relationship Id="rId7" Type="http://schemas.openxmlformats.org/officeDocument/2006/relationships/hyperlink" Target="http://www.intgovforum.org/cms/170-igf-2014/best-practice-forums-2014/1895-best-practices-for-online-child-protection" TargetMode="External"/><Relationship Id="rId8" Type="http://schemas.openxmlformats.org/officeDocument/2006/relationships/hyperlink" Target="http://www.intgovforum.org/cms/community/groups/display?categoryid=8" TargetMode="External"/><Relationship Id="rId9" Type="http://schemas.openxmlformats.org/officeDocument/2006/relationships/hyperlink" Target="mailto:discussion_questions@intgovforum.org" TargetMode="External"/><Relationship Id="rId10" Type="http://schemas.openxmlformats.org/officeDocument/2006/relationships/hyperlink" Target="http://review.intgovforum.org/igf2014/best-practices/developing-meaningful-multistakeholder-participation-mechanisms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IGF 2014: an overview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432560" y="4191000"/>
            <a:ext cx="7406640" cy="1981200"/>
          </a:xfrm>
        </p:spPr>
        <p:txBody>
          <a:bodyPr/>
          <a:lstStyle/>
          <a:p>
            <a:pPr algn="r"/>
            <a:r>
              <a:rPr lang="en-US" dirty="0" smtClean="0"/>
              <a:t>Fatima </a:t>
            </a:r>
            <a:r>
              <a:rPr lang="en-US" dirty="0" err="1" smtClean="0"/>
              <a:t>Cambronero</a:t>
            </a:r>
            <a:endParaRPr lang="en-US" dirty="0" smtClean="0"/>
          </a:p>
          <a:p>
            <a:pPr algn="r"/>
            <a:r>
              <a:rPr lang="en-US" dirty="0" smtClean="0"/>
              <a:t>AGEIA DENSI Argentina</a:t>
            </a:r>
          </a:p>
          <a:p>
            <a:pPr algn="r"/>
            <a:r>
              <a:rPr lang="en-US" dirty="0" smtClean="0"/>
              <a:t>ALAC member by LACRALO</a:t>
            </a:r>
          </a:p>
          <a:p>
            <a:pPr algn="r"/>
            <a:r>
              <a:rPr lang="en-US" dirty="0" smtClean="0"/>
              <a:t>MAG member as civil society representative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31616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Overarching Theme: </a:t>
            </a:r>
            <a:r>
              <a:rPr lang="en-US" sz="3600" b="1" dirty="0" smtClean="0"/>
              <a:t>Connecting Continents for Enhanced </a:t>
            </a:r>
            <a:r>
              <a:rPr lang="en-US" sz="3600" b="1" dirty="0" err="1" smtClean="0"/>
              <a:t>Multistakeholder</a:t>
            </a:r>
            <a:r>
              <a:rPr lang="en-US" sz="3600" b="1" dirty="0" smtClean="0"/>
              <a:t> Internet Governance</a:t>
            </a:r>
            <a:endParaRPr lang="es-ES" sz="360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35608" y="2667000"/>
            <a:ext cx="7498080" cy="3581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   Sub Themes:</a:t>
            </a:r>
          </a:p>
          <a:p>
            <a:r>
              <a:rPr lang="en-US" sz="2400" dirty="0" smtClean="0"/>
              <a:t>Policies enabling Access</a:t>
            </a:r>
          </a:p>
          <a:p>
            <a:r>
              <a:rPr lang="en-US" sz="2400" dirty="0" smtClean="0"/>
              <a:t>Content Creation, Dissemination and Use</a:t>
            </a:r>
          </a:p>
          <a:p>
            <a:r>
              <a:rPr lang="en-US" sz="2400" dirty="0" smtClean="0"/>
              <a:t>Internet as engine for growth &amp; development</a:t>
            </a:r>
          </a:p>
          <a:p>
            <a:r>
              <a:rPr lang="en-US" sz="2400" dirty="0" smtClean="0"/>
              <a:t>IGF &amp; The Future of the Internet ecosystem</a:t>
            </a:r>
          </a:p>
          <a:p>
            <a:r>
              <a:rPr lang="en-US" sz="2400" dirty="0" smtClean="0"/>
              <a:t>Enhancing Digital Trust</a:t>
            </a:r>
          </a:p>
          <a:p>
            <a:r>
              <a:rPr lang="en-US" sz="2400" dirty="0" smtClean="0"/>
              <a:t>Internet and Human Right</a:t>
            </a:r>
          </a:p>
          <a:p>
            <a:r>
              <a:rPr lang="en-US" sz="2400" dirty="0" smtClean="0"/>
              <a:t>Critical Internet Resources</a:t>
            </a:r>
          </a:p>
          <a:p>
            <a:r>
              <a:rPr lang="en-US" sz="2400" dirty="0" smtClean="0"/>
              <a:t>Emerging Issues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77962"/>
          </a:xfrm>
        </p:spPr>
        <p:txBody>
          <a:bodyPr>
            <a:normAutofit/>
          </a:bodyPr>
          <a:lstStyle/>
          <a:p>
            <a:r>
              <a:rPr lang="es-ES" dirty="0" smtClean="0"/>
              <a:t>IGF 2014 Agenda</a:t>
            </a:r>
            <a:br>
              <a:rPr lang="es-ES" dirty="0" smtClean="0"/>
            </a:br>
            <a:r>
              <a:rPr lang="es-ES" sz="2200" dirty="0" smtClean="0">
                <a:hlinkClick r:id="rId3"/>
              </a:rPr>
              <a:t>http://www.intgovforum.org/cms/documents/igf-meeting/igf-2014-istanbul/171-igf-draft-schedule-2014-v02/file</a:t>
            </a:r>
            <a:r>
              <a:rPr lang="es-ES" sz="2200" dirty="0" smtClean="0"/>
              <a:t> </a:t>
            </a:r>
            <a:endParaRPr lang="es-ES" sz="2200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>
          <a:blip r:embed="rId4" cstate="print"/>
          <a:srcRect l="16410" t="58189" r="45399" b="21007"/>
          <a:stretch>
            <a:fillRect/>
          </a:stretch>
        </p:blipFill>
        <p:spPr bwMode="auto">
          <a:xfrm>
            <a:off x="1295400" y="2057400"/>
            <a:ext cx="7315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4" cstate="print"/>
          <a:srcRect l="54207" t="58189" r="13155" b="21007"/>
          <a:stretch>
            <a:fillRect/>
          </a:stretch>
        </p:blipFill>
        <p:spPr bwMode="auto">
          <a:xfrm>
            <a:off x="1295400" y="4191000"/>
            <a:ext cx="739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Main/Focus Sessions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35608" y="838200"/>
            <a:ext cx="7498080" cy="5867400"/>
          </a:xfrm>
        </p:spPr>
        <p:txBody>
          <a:bodyPr>
            <a:noAutofit/>
          </a:bodyPr>
          <a:lstStyle/>
          <a:p>
            <a:r>
              <a:rPr lang="en-US" sz="1600" dirty="0" smtClean="0"/>
              <a:t>Orientation Session </a:t>
            </a:r>
            <a:r>
              <a:rPr lang="en-US" sz="1600" dirty="0" smtClean="0">
                <a:hlinkClick r:id="rId3"/>
              </a:rPr>
              <a:t>http://goo.gl/7zzjzI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Setting the Scene: Topical Insight and Debate Related to the  Subthemes of IGF 2014</a:t>
            </a:r>
          </a:p>
          <a:p>
            <a:r>
              <a:rPr lang="en-US" sz="1600" dirty="0" smtClean="0"/>
              <a:t>Opening Ceremony/Opening Session (Plenary Hall)</a:t>
            </a:r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Main/Focus Session: Policies Enabling Access, Growth and Development on the Internet</a:t>
            </a:r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Main/Focus Session: Network Neutrality: Towards a Common Understanding of a Complex Issue</a:t>
            </a:r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Main/Focus Session: Evolution of Internet Governance Ecosystem and  the Role of the IGF </a:t>
            </a:r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Main/Focus Session: IANA Functions: NTIA's Stewardship Transition and ICANN's Accountability Process</a:t>
            </a:r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Main/Focus Session: Taking Stock</a:t>
            </a:r>
          </a:p>
          <a:p>
            <a:r>
              <a:rPr lang="en-US" sz="1600" dirty="0" smtClean="0"/>
              <a:t>Open Microphone Session </a:t>
            </a:r>
          </a:p>
          <a:p>
            <a:r>
              <a:rPr lang="en-US" sz="1600" dirty="0" smtClean="0"/>
              <a:t>Closing Ceremony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01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Call for Public Input - Contribute Policy Questions </a:t>
            </a:r>
            <a:br>
              <a:rPr lang="en-US" dirty="0" smtClean="0"/>
            </a:br>
            <a:r>
              <a:rPr lang="en-US" sz="2200" dirty="0" smtClean="0">
                <a:hlinkClick r:id="rId3"/>
              </a:rPr>
              <a:t>http://www.intgovforum.org/cms/1885-call-for-public-input</a:t>
            </a:r>
            <a:r>
              <a:rPr lang="en-US" sz="2200" dirty="0" smtClean="0"/>
              <a:t>  </a:t>
            </a:r>
            <a:endParaRPr lang="es-ES" sz="220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35608" y="1905000"/>
            <a:ext cx="7498080" cy="4343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Policies Enabling Access, Growth and Development on the Internet; Network Neutrality: Towards a Common Understanding of a Complex Issue; Evolution of Internet Governance Ecosystem and the Role of the IGF; IANA Functions: NTIA's Stewardship Transition and ICANN's Accountability Process; Taking Stock</a:t>
            </a:r>
          </a:p>
          <a:p>
            <a:endParaRPr lang="en-US" sz="2000" dirty="0" smtClean="0"/>
          </a:p>
          <a:p>
            <a:r>
              <a:rPr lang="en-US" dirty="0" smtClean="0"/>
              <a:t>Results</a:t>
            </a:r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en-US" sz="2000" dirty="0" smtClean="0">
                <a:hlinkClick r:id="rId4"/>
              </a:rPr>
              <a:t>http://www.intgovforum.org/cms/documents/igf-meeting/igf-2014-istanbul/194-igf-2014-contributions-to-public-call-for-policy-questions/file</a:t>
            </a:r>
            <a:r>
              <a:rPr lang="en-US" sz="2000" dirty="0" smtClean="0"/>
              <a:t>  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 Forums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 smtClean="0"/>
              <a:t>1. </a:t>
            </a:r>
            <a:r>
              <a:rPr lang="en-US" sz="2000" dirty="0" smtClean="0">
                <a:hlinkClick r:id="rId3"/>
              </a:rPr>
              <a:t>Developing meaningful </a:t>
            </a:r>
            <a:r>
              <a:rPr lang="en-US" sz="2000" dirty="0" err="1" smtClean="0">
                <a:hlinkClick r:id="rId3"/>
              </a:rPr>
              <a:t>multistakeholder</a:t>
            </a:r>
            <a:r>
              <a:rPr lang="en-US" sz="2000" dirty="0" smtClean="0">
                <a:hlinkClick r:id="rId3"/>
              </a:rPr>
              <a:t> participation mechanisms</a:t>
            </a:r>
            <a:r>
              <a:rPr lang="en-US" sz="2000" dirty="0" smtClean="0"/>
              <a:t> </a:t>
            </a:r>
          </a:p>
          <a:p>
            <a:r>
              <a:rPr lang="en-US" sz="2000" dirty="0" smtClean="0"/>
              <a:t>2. </a:t>
            </a:r>
            <a:r>
              <a:rPr lang="en-US" sz="2000" dirty="0" smtClean="0">
                <a:hlinkClick r:id="rId4"/>
              </a:rPr>
              <a:t>Regulation and mitigation of unwanted communications</a:t>
            </a:r>
            <a:endParaRPr lang="en-US" sz="2000" dirty="0" smtClean="0"/>
          </a:p>
          <a:p>
            <a:r>
              <a:rPr lang="en-US" sz="2000" dirty="0" smtClean="0"/>
              <a:t>3. </a:t>
            </a:r>
            <a:r>
              <a:rPr lang="en-US" sz="2000" dirty="0" smtClean="0">
                <a:hlinkClick r:id="rId5"/>
              </a:rPr>
              <a:t>Establishing and supporting Computer Emergency Response Teams (CERTs) for Internet security</a:t>
            </a:r>
            <a:endParaRPr lang="en-US" sz="2000" dirty="0" smtClean="0"/>
          </a:p>
          <a:p>
            <a:r>
              <a:rPr lang="en-US" sz="2000" dirty="0" smtClean="0"/>
              <a:t>4. </a:t>
            </a:r>
            <a:r>
              <a:rPr lang="en-US" sz="2000" dirty="0" smtClean="0">
                <a:hlinkClick r:id="rId6"/>
              </a:rPr>
              <a:t>Creating an enabling environment for the development of local content</a:t>
            </a:r>
            <a:endParaRPr lang="en-US" sz="2000" dirty="0" smtClean="0"/>
          </a:p>
          <a:p>
            <a:r>
              <a:rPr lang="en-US" sz="2000" dirty="0" smtClean="0"/>
              <a:t>5. </a:t>
            </a:r>
            <a:r>
              <a:rPr lang="en-US" sz="2000" dirty="0" smtClean="0">
                <a:hlinkClick r:id="rId7"/>
              </a:rPr>
              <a:t>Best practices for Online child protection</a:t>
            </a:r>
            <a:endParaRPr lang="en-US" sz="2000" dirty="0" smtClean="0"/>
          </a:p>
          <a:p>
            <a:r>
              <a:rPr lang="en-US" sz="1800" dirty="0" smtClean="0"/>
              <a:t>Groups Category : Best Practice Forums  </a:t>
            </a:r>
            <a:r>
              <a:rPr lang="en-US" sz="1800" dirty="0" smtClean="0">
                <a:hlinkClick r:id="rId8"/>
              </a:rPr>
              <a:t>http://www.intgovforum.org/cms/community/groups/display?categoryid=8</a:t>
            </a:r>
            <a:r>
              <a:rPr lang="en-US" sz="1800" dirty="0" smtClean="0"/>
              <a:t>  </a:t>
            </a:r>
          </a:p>
          <a:p>
            <a:r>
              <a:rPr lang="en-US" sz="1800" dirty="0" smtClean="0"/>
              <a:t>Written contributions: </a:t>
            </a:r>
            <a:r>
              <a:rPr lang="en-US" sz="1800" dirty="0" smtClean="0">
                <a:hlinkClick r:id="rId9"/>
              </a:rPr>
              <a:t>discussion_questions@intgovforum.org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Documents on Best Practices: </a:t>
            </a:r>
            <a:r>
              <a:rPr lang="en-US" sz="1800" dirty="0" smtClean="0">
                <a:hlinkClick r:id="rId10"/>
              </a:rPr>
              <a:t>http://review.intgovforum.org/igf2014/best-practices/developing-meaningful-multistakeholder-participation-mechanisms/</a:t>
            </a:r>
            <a:r>
              <a:rPr lang="en-US" sz="1800" dirty="0" smtClean="0"/>
              <a:t> </a:t>
            </a:r>
          </a:p>
          <a:p>
            <a:endParaRPr lang="es-E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35608" y="3124200"/>
            <a:ext cx="7498080" cy="31242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dirty="0" smtClean="0"/>
              <a:t>Thank you</a:t>
            </a:r>
            <a:r>
              <a:rPr lang="es-ES" dirty="0" smtClean="0"/>
              <a:t>.</a:t>
            </a:r>
          </a:p>
          <a:p>
            <a:pPr algn="r">
              <a:buNone/>
            </a:pPr>
            <a:r>
              <a:rPr lang="es-ES" dirty="0" smtClean="0"/>
              <a:t>Gracias.</a:t>
            </a:r>
          </a:p>
          <a:p>
            <a:pPr algn="r">
              <a:buNone/>
            </a:pPr>
            <a:r>
              <a:rPr lang="fr-FR" dirty="0" smtClean="0"/>
              <a:t>Merci beaucoup.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@</a:t>
            </a:r>
            <a:r>
              <a:rPr lang="fr-FR" dirty="0" err="1" smtClean="0"/>
              <a:t>facambronero</a:t>
            </a:r>
            <a:endParaRPr lang="fr-FR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010167129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3B5557E-70F0-40D4-849C-1E8E084CE7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TS010167129</Template>
  <TotalTime>0</TotalTime>
  <Words>328</Words>
  <Application>Microsoft Macintosh PowerPoint</Application>
  <PresentationFormat>On-screen Show (4:3)</PresentationFormat>
  <Paragraphs>57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TS010167129</vt:lpstr>
      <vt:lpstr>IGF 2014: an overview</vt:lpstr>
      <vt:lpstr>Overarching Theme: Connecting Continents for Enhanced Multistakeholder Internet Governance</vt:lpstr>
      <vt:lpstr>IGF 2014 Agenda http://www.intgovforum.org/cms/documents/igf-meeting/igf-2014-istanbul/171-igf-draft-schedule-2014-v02/file </vt:lpstr>
      <vt:lpstr>Main/Focus Sessions</vt:lpstr>
      <vt:lpstr>Call for Public Input - Contribute Policy Questions  http://www.intgovforum.org/cms/1885-call-for-public-input  </vt:lpstr>
      <vt:lpstr>Best Practice Forums </vt:lpstr>
      <vt:lpstr>Questions?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2012-09-14T00:17:33Z</dcterms:created>
  <dcterms:modified xsi:type="dcterms:W3CDTF">2014-08-22T16:21:55Z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