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0" r:id="rId2"/>
    <p:sldId id="260" r:id="rId3"/>
    <p:sldId id="261" r:id="rId4"/>
    <p:sldId id="276" r:id="rId5"/>
    <p:sldId id="279" r:id="rId6"/>
    <p:sldId id="281" r:id="rId7"/>
    <p:sldId id="280" r:id="rId8"/>
    <p:sldId id="270" r:id="rId9"/>
    <p:sldId id="282" r:id="rId10"/>
    <p:sldId id="271" r:id="rId11"/>
    <p:sldId id="262" r:id="rId12"/>
    <p:sldId id="283" r:id="rId13"/>
    <p:sldId id="272" r:id="rId14"/>
    <p:sldId id="273" r:id="rId15"/>
    <p:sldId id="288" r:id="rId16"/>
    <p:sldId id="289" r:id="rId17"/>
    <p:sldId id="284" r:id="rId18"/>
    <p:sldId id="274" r:id="rId19"/>
    <p:sldId id="286" r:id="rId20"/>
    <p:sldId id="285" r:id="rId21"/>
    <p:sldId id="267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73" autoAdjust="0"/>
  </p:normalViewPr>
  <p:slideViewPr>
    <p:cSldViewPr>
      <p:cViewPr varScale="1">
        <p:scale>
          <a:sx n="87" d="100"/>
          <a:sy n="87" d="100"/>
        </p:scale>
        <p:origin x="-1144" y="-96"/>
      </p:cViewPr>
      <p:guideLst>
        <p:guide orient="horz" pos="1968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57200" y="4495800"/>
            <a:ext cx="5562600" cy="609600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3762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5344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9616604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6" r:id="rId2"/>
    <p:sldLayoutId id="2147483677" r:id="rId3"/>
    <p:sldLayoutId id="2147483683" r:id="rId4"/>
    <p:sldLayoutId id="2147483684" r:id="rId5"/>
    <p:sldLayoutId id="2147483694" r:id="rId6"/>
    <p:sldLayoutId id="2147483689" r:id="rId7"/>
    <p:sldLayoutId id="2147483690" r:id="rId8"/>
    <p:sldLayoutId id="2147483686" r:id="rId9"/>
  </p:sldLayoutIdLst>
  <p:transition xmlns:p14="http://schemas.microsoft.com/office/powerpoint/2010/main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PPT Refresher: </a:t>
            </a:r>
            <a:r>
              <a:rPr lang="en-US" dirty="0" smtClean="0"/>
              <a:t>Tips &amp; tricks </a:t>
            </a:r>
            <a:r>
              <a:rPr lang="en-US" dirty="0"/>
              <a:t>for using ICANN's template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 smtClean="0"/>
              <a:t>Nicole Davenport</a:t>
            </a:r>
            <a:br>
              <a:rPr lang="en-US" b="1" dirty="0" smtClean="0"/>
            </a:br>
            <a:r>
              <a:rPr lang="en-US" b="0" dirty="0" smtClean="0"/>
              <a:t>New </a:t>
            </a:r>
            <a:r>
              <a:rPr lang="en-US" b="0" dirty="0" err="1" smtClean="0"/>
              <a:t>gTLD</a:t>
            </a:r>
            <a:r>
              <a:rPr lang="en-US" b="0" dirty="0" smtClean="0"/>
              <a:t> Communications Manager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98518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Presentation building</a:t>
            </a:r>
          </a:p>
        </p:txBody>
      </p:sp>
    </p:spTree>
    <p:extLst>
      <p:ext uri="{BB962C8B-B14F-4D97-AF65-F5344CB8AC3E}">
        <p14:creationId xmlns:p14="http://schemas.microsoft.com/office/powerpoint/2010/main" val="1190526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Best </a:t>
            </a:r>
            <a:r>
              <a:rPr lang="en-US" dirty="0" smtClean="0"/>
              <a:t>practice: build from scratch within the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920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How to build from scratch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647700" indent="-514350">
              <a:buFont typeface="+mj-lt"/>
              <a:buAutoNum type="arabicPeriod"/>
            </a:pPr>
            <a:r>
              <a:rPr lang="en-US" sz="2400" dirty="0" smtClean="0"/>
              <a:t>Open the template and “Save as”</a:t>
            </a:r>
          </a:p>
          <a:p>
            <a:pPr marL="647700" indent="-514350">
              <a:buFont typeface="+mj-lt"/>
              <a:buAutoNum type="arabicPeriod"/>
            </a:pPr>
            <a:r>
              <a:rPr lang="en-US" sz="2400" dirty="0" smtClean="0"/>
              <a:t>On the title slide, replace the text placeholders with the appropriate information</a:t>
            </a:r>
          </a:p>
          <a:p>
            <a:pPr marL="647700" indent="-514350">
              <a:buFont typeface="+mj-lt"/>
              <a:buAutoNum type="arabicPeriod"/>
            </a:pPr>
            <a:r>
              <a:rPr lang="en-US" sz="2400" dirty="0" smtClean="0"/>
              <a:t>Select “New Slide” from the menu and choose a layout for your next slide based on its content (Topic Divider, Section Divider, Bullets, Numbered List, Graphics, Chart)</a:t>
            </a:r>
          </a:p>
          <a:p>
            <a:r>
              <a:rPr lang="en-US" sz="2400" dirty="0" smtClean="0"/>
              <a:t>Put your cursor directly into the text placeholder and type your information</a:t>
            </a:r>
          </a:p>
          <a:p>
            <a:pPr lvl="1"/>
            <a:r>
              <a:rPr lang="en-US" dirty="0" smtClean="0"/>
              <a:t>Use the [tab] key to create sub bullets </a:t>
            </a:r>
          </a:p>
          <a:p>
            <a:pPr lvl="2"/>
            <a:r>
              <a:rPr lang="en-US" dirty="0" smtClean="0"/>
              <a:t>and sub-levels of numbered lists</a:t>
            </a:r>
          </a:p>
        </p:txBody>
      </p:sp>
    </p:spTree>
    <p:extLst>
      <p:ext uri="{BB962C8B-B14F-4D97-AF65-F5344CB8AC3E}">
        <p14:creationId xmlns:p14="http://schemas.microsoft.com/office/powerpoint/2010/main" val="1279055499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Actual practice: converting information from other platforms &amp; formats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18612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conversion methods</a:t>
            </a:r>
          </a:p>
        </p:txBody>
      </p:sp>
    </p:spTree>
    <p:extLst>
      <p:ext uri="{BB962C8B-B14F-4D97-AF65-F5344CB8AC3E}">
        <p14:creationId xmlns:p14="http://schemas.microsoft.com/office/powerpoint/2010/main" val="67550797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Transferring text (only) into ICANN template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Open your source file and your presentation</a:t>
            </a:r>
          </a:p>
          <a:p>
            <a:r>
              <a:rPr lang="en-US" dirty="0" smtClean="0"/>
              <a:t>Convert the source text into plain text</a:t>
            </a:r>
          </a:p>
          <a:p>
            <a:pPr lvl="1"/>
            <a:r>
              <a:rPr lang="en-US" sz="2000" dirty="0" smtClean="0"/>
              <a:t>Word: “Save as” .txt, then open the .txt file with a text reader like </a:t>
            </a:r>
            <a:r>
              <a:rPr lang="en-US" sz="2000" dirty="0" err="1" smtClean="0"/>
              <a:t>TextEdit</a:t>
            </a:r>
            <a:r>
              <a:rPr lang="en-US" sz="2000" dirty="0" smtClean="0"/>
              <a:t> or Notepad</a:t>
            </a:r>
          </a:p>
          <a:p>
            <a:pPr lvl="1"/>
            <a:r>
              <a:rPr lang="en-US" sz="2000" dirty="0" smtClean="0"/>
              <a:t>PDF: </a:t>
            </a:r>
            <a:r>
              <a:rPr lang="en-US" sz="2000" dirty="0"/>
              <a:t>“Save as” .txt, then open </a:t>
            </a:r>
            <a:r>
              <a:rPr lang="en-US" sz="2000" dirty="0" smtClean="0"/>
              <a:t>.</a:t>
            </a:r>
            <a:r>
              <a:rPr lang="en-US" sz="2000" dirty="0"/>
              <a:t>txt file with a text </a:t>
            </a:r>
            <a:r>
              <a:rPr lang="en-US" sz="2000" dirty="0" smtClean="0"/>
              <a:t>reader, or copy text directly into text reader</a:t>
            </a:r>
          </a:p>
          <a:p>
            <a:pPr lvl="1"/>
            <a:r>
              <a:rPr lang="en-US" sz="2000" dirty="0" smtClean="0"/>
              <a:t>PPT: Copy text, paste into plain text reader </a:t>
            </a:r>
          </a:p>
          <a:p>
            <a:r>
              <a:rPr lang="en-US" dirty="0" smtClean="0"/>
              <a:t>Copy plain text and enter into the appropriate placeholder fields in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544012491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Transferring slides into ICANN template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799" y="1295400"/>
            <a:ext cx="8532813" cy="43815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Open your source presentation and your template presentation</a:t>
            </a:r>
          </a:p>
          <a:p>
            <a:r>
              <a:rPr lang="en-US" sz="2400" dirty="0" smtClean="0"/>
              <a:t>Select your desired slides from the source and copy them (Mac: </a:t>
            </a:r>
            <a:r>
              <a:rPr lang="en-US" sz="2400" dirty="0" err="1" smtClean="0"/>
              <a:t>Command+C</a:t>
            </a:r>
            <a:r>
              <a:rPr lang="en-US" sz="2400" dirty="0" smtClean="0"/>
              <a:t>, PC: </a:t>
            </a:r>
            <a:r>
              <a:rPr lang="en-US" sz="2400" dirty="0" err="1" smtClean="0"/>
              <a:t>Control+C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Paste </a:t>
            </a:r>
            <a:r>
              <a:rPr lang="en-US" sz="2400" dirty="0"/>
              <a:t>(Mac: </a:t>
            </a:r>
            <a:r>
              <a:rPr lang="en-US" sz="2400" dirty="0" err="1"/>
              <a:t>Command</a:t>
            </a:r>
            <a:r>
              <a:rPr lang="en-US" sz="2400" dirty="0" err="1" smtClean="0"/>
              <a:t>+V</a:t>
            </a:r>
            <a:r>
              <a:rPr lang="en-US" sz="2400" dirty="0" smtClean="0"/>
              <a:t>, </a:t>
            </a:r>
            <a:r>
              <a:rPr lang="en-US" sz="2400" dirty="0"/>
              <a:t>PC: </a:t>
            </a:r>
            <a:r>
              <a:rPr lang="en-US" sz="2400" dirty="0" err="1"/>
              <a:t>Control</a:t>
            </a:r>
            <a:r>
              <a:rPr lang="en-US" sz="2400" dirty="0" err="1" smtClean="0"/>
              <a:t>+V</a:t>
            </a:r>
            <a:r>
              <a:rPr lang="en-US" sz="2400" dirty="0" smtClean="0"/>
              <a:t>) the slides into your template</a:t>
            </a:r>
          </a:p>
          <a:p>
            <a:r>
              <a:rPr lang="en-US" sz="2400" dirty="0" smtClean="0"/>
              <a:t>Select all newly pasted slides and change the layout to “Bullets”</a:t>
            </a:r>
          </a:p>
          <a:p>
            <a:r>
              <a:rPr lang="en-US" sz="2400" dirty="0" smtClean="0"/>
              <a:t>Adjust each slide individually to the appropriate layout based on the type of content (</a:t>
            </a:r>
            <a:r>
              <a:rPr lang="en-US" sz="2400" b="1" dirty="0" smtClean="0"/>
              <a:t>hint</a:t>
            </a:r>
            <a:r>
              <a:rPr lang="en-US" sz="2400" dirty="0" smtClean="0"/>
              <a:t>: you’ll only have to adjust title, divider, and graphic slides)</a:t>
            </a:r>
          </a:p>
        </p:txBody>
      </p:sp>
    </p:spTree>
    <p:extLst>
      <p:ext uri="{BB962C8B-B14F-4D97-AF65-F5344CB8AC3E}">
        <p14:creationId xmlns:p14="http://schemas.microsoft.com/office/powerpoint/2010/main" val="1026142352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772526" cy="609600"/>
          </a:xfrm>
        </p:spPr>
        <p:txBody>
          <a:bodyPr/>
          <a:lstStyle/>
          <a:p>
            <a:r>
              <a:rPr lang="en-US" sz="3000" dirty="0" smtClean="0"/>
              <a:t>Converting entire presentation to ICANN template</a:t>
            </a:r>
            <a:endParaRPr lang="en-US" sz="3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610601" cy="43815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Open ICANN template and click “Themes” tab</a:t>
            </a:r>
          </a:p>
          <a:p>
            <a:r>
              <a:rPr lang="en-US" sz="2400" dirty="0" smtClean="0"/>
              <a:t>Click “Save Theme” button, give the theme a relevant name (ex. ICANN-Meeting#), then click save</a:t>
            </a:r>
          </a:p>
          <a:p>
            <a:r>
              <a:rPr lang="en-US" sz="2400" dirty="0" smtClean="0"/>
              <a:t>Open presentation you wish to convert and click “Themes” tab</a:t>
            </a:r>
          </a:p>
          <a:p>
            <a:r>
              <a:rPr lang="en-US" sz="2400" dirty="0" smtClean="0"/>
              <a:t>Locate and select the template theme you created</a:t>
            </a:r>
          </a:p>
          <a:p>
            <a:r>
              <a:rPr lang="en-US" sz="2400" dirty="0" smtClean="0"/>
              <a:t>Assign layouts to slides based on content. All template layouts have the ICANN Meeting# in their name</a:t>
            </a:r>
          </a:p>
          <a:p>
            <a:r>
              <a:rPr lang="en-US" sz="2400" dirty="0" smtClean="0"/>
              <a:t>If necessary, fix text in placeholders</a:t>
            </a:r>
          </a:p>
        </p:txBody>
      </p:sp>
    </p:spTree>
    <p:extLst>
      <p:ext uri="{BB962C8B-B14F-4D97-AF65-F5344CB8AC3E}">
        <p14:creationId xmlns:p14="http://schemas.microsoft.com/office/powerpoint/2010/main" val="4138996087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Images and color</a:t>
            </a:r>
          </a:p>
        </p:txBody>
      </p:sp>
    </p:spTree>
    <p:extLst>
      <p:ext uri="{BB962C8B-B14F-4D97-AF65-F5344CB8AC3E}">
        <p14:creationId xmlns:p14="http://schemas.microsoft.com/office/powerpoint/2010/main" val="1696675914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alphaModFix amt="2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Selecting images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Opt for high resolution whenever possible</a:t>
            </a:r>
          </a:p>
          <a:p>
            <a:pPr lvl="1"/>
            <a:r>
              <a:rPr lang="en-US" dirty="0" smtClean="0"/>
              <a:t>ICANN PPT templates have a 4:3 ratio</a:t>
            </a:r>
          </a:p>
          <a:p>
            <a:pPr lvl="2"/>
            <a:r>
              <a:rPr lang="en-US" dirty="0" smtClean="0"/>
              <a:t>Best resolution for full-slide photo:</a:t>
            </a:r>
            <a:br>
              <a:rPr lang="en-US" dirty="0" smtClean="0"/>
            </a:br>
            <a:r>
              <a:rPr lang="en-US" dirty="0" smtClean="0"/>
              <a:t>&gt; 12” x 9” with 220 dpi = 2,640 x 1,980 pixels</a:t>
            </a:r>
          </a:p>
          <a:p>
            <a:pPr lvl="1"/>
            <a:r>
              <a:rPr lang="en-US" dirty="0" smtClean="0"/>
              <a:t>You can always make an image smaller while maintaining visual quality/clarity</a:t>
            </a:r>
          </a:p>
          <a:p>
            <a:pPr lvl="1"/>
            <a:r>
              <a:rPr lang="en-US" dirty="0" smtClean="0"/>
              <a:t>You can never expand an image beyond its native size without losing visual </a:t>
            </a:r>
            <a:r>
              <a:rPr lang="en-US" dirty="0"/>
              <a:t>quality/</a:t>
            </a:r>
            <a:r>
              <a:rPr lang="en-US" dirty="0" smtClean="0"/>
              <a:t>clarity</a:t>
            </a:r>
          </a:p>
          <a:p>
            <a:r>
              <a:rPr lang="en-US" dirty="0" smtClean="0"/>
              <a:t>Make sure you have the IP rights to an image</a:t>
            </a:r>
            <a:endParaRPr lang="en-US" dirty="0"/>
          </a:p>
        </p:txBody>
      </p:sp>
      <p:pic>
        <p:nvPicPr>
          <p:cNvPr id="7" name="Picture 6" descr="ICANN_Logo_B_RGB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4458" y="6324600"/>
            <a:ext cx="1303482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rgbClr val="037BC0"/>
                </a:solidFill>
                <a:latin typeface="Arial"/>
                <a:cs typeface="Arial"/>
              </a:rPr>
              <a:t>#ICANN50</a:t>
            </a:r>
          </a:p>
        </p:txBody>
      </p:sp>
      <p:pic>
        <p:nvPicPr>
          <p:cNvPr id="10" name="Picture 9" descr="50_London_MtgLogo_Apr2014_tsk-FS2-0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6019800"/>
            <a:ext cx="1048846" cy="74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91331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Why do we use templates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PPT template basic elements</a:t>
            </a:r>
          </a:p>
          <a:p>
            <a:r>
              <a:rPr lang="en-US" dirty="0" smtClean="0"/>
              <a:t>Presentation building:</a:t>
            </a:r>
          </a:p>
          <a:p>
            <a:pPr lvl="1"/>
            <a:r>
              <a:rPr lang="en-US" dirty="0" smtClean="0"/>
              <a:t>Best practice vs. actual practice</a:t>
            </a:r>
          </a:p>
          <a:p>
            <a:r>
              <a:rPr lang="en-US" dirty="0"/>
              <a:t>Content </a:t>
            </a:r>
            <a:r>
              <a:rPr lang="en-US" dirty="0" smtClean="0"/>
              <a:t>conversion methods</a:t>
            </a:r>
          </a:p>
          <a:p>
            <a:r>
              <a:rPr lang="en-US" dirty="0" smtClean="0"/>
              <a:t>Images and color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7924800" y="5943600"/>
            <a:ext cx="12192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Using color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533400" y="1905000"/>
            <a:ext cx="3581400" cy="396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953000" y="1905000"/>
            <a:ext cx="3581400" cy="39624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2514600"/>
            <a:ext cx="3077115" cy="274721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Lorem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ipsum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dolor sit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amet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consectetur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adipiscing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elit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.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Quisque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non quam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tincidunt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dictum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sit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amet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viverra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ipsum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.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Nunc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sollicitudin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lectus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vitae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consequat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viverra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magna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tristique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nisl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in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ornare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urna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tincidunt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quam.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Phasellus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condimentum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lacinia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mauris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, vitae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porttitor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justo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elementum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 sit </a:t>
            </a:r>
            <a:r>
              <a:rPr lang="en-US" sz="16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amet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cs typeface="Georgia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7800" y="2529227"/>
            <a:ext cx="3077115" cy="274721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Lorem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ipsum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dolor sit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amet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consectetur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adipiscing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elit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.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Quisque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non quam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tincidunt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dictum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sit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amet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viverra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ipsum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.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Nunc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sollicitudin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lectus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vitae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consequat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viverra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magna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tristique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nisl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in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ornare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arcu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urna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tincidunt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quam.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Phasellus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condimentum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lacinia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mauris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, vitae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porttitor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justo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elementum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 sit </a:t>
            </a:r>
            <a:r>
              <a:rPr lang="en-US" sz="1600" dirty="0" err="1" smtClean="0">
                <a:solidFill>
                  <a:schemeClr val="tx2"/>
                </a:solidFill>
                <a:latin typeface="Georgia"/>
                <a:cs typeface="Georgia"/>
              </a:rPr>
              <a:t>amet</a:t>
            </a:r>
            <a:r>
              <a:rPr lang="en-US" sz="1600" dirty="0" smtClean="0">
                <a:solidFill>
                  <a:schemeClr val="tx2"/>
                </a:solidFill>
                <a:latin typeface="Georgia"/>
                <a:cs typeface="Georgia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303713" y="2418600"/>
            <a:ext cx="533400" cy="530352"/>
          </a:xfrm>
          <a:prstGeom prst="rect">
            <a:avLst/>
          </a:prstGeom>
          <a:solidFill>
            <a:srgbClr val="D4F0FF"/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303713" y="3028200"/>
            <a:ext cx="533400" cy="53035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303713" y="3637800"/>
            <a:ext cx="533400" cy="53035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303713" y="4244352"/>
            <a:ext cx="533400" cy="53035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03713" y="4853952"/>
            <a:ext cx="533400" cy="530352"/>
          </a:xfrm>
          <a:prstGeom prst="rect">
            <a:avLst/>
          </a:prstGeom>
          <a:solidFill>
            <a:schemeClr val="tx2"/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03713" y="1809000"/>
            <a:ext cx="533400" cy="53035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303713" y="5463552"/>
            <a:ext cx="533400" cy="530352"/>
          </a:xfrm>
          <a:prstGeom prst="rect">
            <a:avLst/>
          </a:prstGeom>
          <a:solidFill>
            <a:schemeClr val="tx1"/>
          </a:solidFill>
          <a:ln>
            <a:solidFill>
              <a:srgbClr val="7F7F7F"/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334000" y="716280"/>
            <a:ext cx="365760" cy="274320"/>
          </a:xfrm>
          <a:prstGeom prst="rect">
            <a:avLst/>
          </a:prstGeom>
          <a:solidFill>
            <a:schemeClr val="accent5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791200" y="716280"/>
            <a:ext cx="365760" cy="274320"/>
          </a:xfrm>
          <a:prstGeom prst="rect">
            <a:avLst/>
          </a:prstGeom>
          <a:solidFill>
            <a:schemeClr val="accent3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248400" y="716280"/>
            <a:ext cx="365760" cy="274320"/>
          </a:xfrm>
          <a:prstGeom prst="rect">
            <a:avLst/>
          </a:prstGeom>
          <a:solidFill>
            <a:schemeClr val="accent4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705600" y="716280"/>
            <a:ext cx="365760" cy="27432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162800" y="716280"/>
            <a:ext cx="365760" cy="274320"/>
          </a:xfrm>
          <a:prstGeom prst="rect">
            <a:avLst/>
          </a:prstGeom>
          <a:solidFill>
            <a:schemeClr val="tx2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620000" y="716280"/>
            <a:ext cx="365760" cy="274320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077200" y="716280"/>
            <a:ext cx="365760" cy="274320"/>
          </a:xfrm>
          <a:prstGeom prst="rect">
            <a:avLst/>
          </a:prstGeom>
          <a:solidFill>
            <a:schemeClr val="accent6"/>
          </a:solidFill>
          <a:ln>
            <a:solidFill>
              <a:schemeClr val="bg1">
                <a:lumMod val="50000"/>
              </a:schemeClr>
            </a:solidFill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7800" y="381000"/>
            <a:ext cx="2164770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Brand Standard Colors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07212" y="6000000"/>
            <a:ext cx="526401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Dark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09166" y="1447800"/>
            <a:ext cx="522494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Arial"/>
                <a:cs typeface="Arial"/>
              </a:rPr>
              <a:t>Light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5867400"/>
            <a:ext cx="3415381" cy="86977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tx2"/>
                </a:solidFill>
                <a:latin typeface="Georgia"/>
                <a:cs typeface="Georgia"/>
              </a:rPr>
              <a:t>Bad Practice: </a:t>
            </a:r>
          </a:p>
          <a:p>
            <a:pPr algn="l"/>
            <a:r>
              <a:rPr lang="en-US" sz="1800" dirty="0" smtClean="0">
                <a:solidFill>
                  <a:schemeClr val="tx2"/>
                </a:solidFill>
                <a:latin typeface="Georgia"/>
                <a:cs typeface="Georgia"/>
              </a:rPr>
              <a:t>light text on light background or dark text on dark background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81599" y="5867400"/>
            <a:ext cx="3352801" cy="86977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tx2"/>
                </a:solidFill>
                <a:latin typeface="Georgia"/>
                <a:cs typeface="Georgia"/>
              </a:rPr>
              <a:t>Good Practice: </a:t>
            </a:r>
          </a:p>
          <a:p>
            <a:pPr algn="l"/>
            <a:r>
              <a:rPr lang="en-US" sz="1800" dirty="0" smtClean="0">
                <a:solidFill>
                  <a:schemeClr val="tx2"/>
                </a:solidFill>
                <a:latin typeface="Georgia"/>
                <a:cs typeface="Georgia"/>
              </a:rPr>
              <a:t>Dark text on light background or light text on dark background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3400" y="1055822"/>
            <a:ext cx="8077200" cy="315778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tx2"/>
                </a:solidFill>
                <a:latin typeface="Georgia"/>
                <a:cs typeface="Georgia"/>
              </a:rPr>
              <a:t>Use ICANN Brand standard colors – predefined in template as “Theme Colors”</a:t>
            </a:r>
          </a:p>
        </p:txBody>
      </p:sp>
    </p:spTree>
    <p:extLst>
      <p:ext uri="{BB962C8B-B14F-4D97-AF65-F5344CB8AC3E}">
        <p14:creationId xmlns:p14="http://schemas.microsoft.com/office/powerpoint/2010/main" val="2061228474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62000" y="1485900"/>
            <a:ext cx="7543800" cy="4305300"/>
          </a:xfrm>
        </p:spPr>
        <p:txBody>
          <a:bodyPr/>
          <a:lstStyle/>
          <a:p>
            <a:pPr marL="134874" indent="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Reminders</a:t>
            </a:r>
          </a:p>
          <a:p>
            <a:pPr marL="134874" indent="0">
              <a:buNone/>
            </a:pPr>
            <a:r>
              <a:rPr lang="en-US" dirty="0" smtClean="0"/>
              <a:t>Do: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from scratch, when possible, using layouts</a:t>
            </a:r>
          </a:p>
          <a:p>
            <a:pPr lvl="1"/>
            <a:r>
              <a:rPr lang="en-US" dirty="0" smtClean="0"/>
              <a:t>convert text into plain text before pasting into a presentation</a:t>
            </a:r>
          </a:p>
          <a:p>
            <a:pPr marL="134874" indent="0">
              <a:buNone/>
            </a:pPr>
            <a:r>
              <a:rPr lang="en-US" dirty="0" smtClean="0"/>
              <a:t>Don’t:</a:t>
            </a:r>
          </a:p>
          <a:p>
            <a:pPr lvl="1"/>
            <a:r>
              <a:rPr lang="en-US" dirty="0" smtClean="0"/>
              <a:t>delete placeholders on template slides</a:t>
            </a:r>
          </a:p>
          <a:p>
            <a:pPr lvl="1"/>
            <a:r>
              <a:rPr lang="en-US" dirty="0" smtClean="0"/>
              <a:t>use color in a way that’s difficult to read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0" y="6019800"/>
            <a:ext cx="9142413" cy="8382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235043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Why do we use templates?</a:t>
            </a:r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657600" y="1828800"/>
            <a:ext cx="3532909" cy="2286000"/>
            <a:chOff x="3657600" y="1828800"/>
            <a:chExt cx="3532909" cy="2286000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657600" y="1828800"/>
              <a:ext cx="3532909" cy="2286000"/>
            </a:xfrm>
            <a:prstGeom prst="rect">
              <a:avLst/>
            </a:prstGeom>
            <a:solidFill>
              <a:schemeClr val="tx2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pic>
          <p:nvPicPr>
            <p:cNvPr id="29" name="Picture 28" descr="ICANN_Logo_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905001"/>
              <a:ext cx="2751987" cy="2133599"/>
            </a:xfrm>
            <a:prstGeom prst="rect">
              <a:avLst/>
            </a:pr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1) Create </a:t>
            </a:r>
            <a:r>
              <a:rPr lang="en-US" dirty="0"/>
              <a:t>a consistent look and feel for all presentations across the organization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95400" y="2209800"/>
            <a:ext cx="2590800" cy="1676400"/>
            <a:chOff x="609600" y="1676400"/>
            <a:chExt cx="2590800" cy="1676400"/>
          </a:xfrm>
        </p:grpSpPr>
        <p:sp>
          <p:nvSpPr>
            <p:cNvPr id="4" name="Rectangle 3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1752600"/>
              <a:ext cx="1422705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Compliance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" name="TextBox 6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298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657600" y="1828800"/>
            <a:ext cx="3532909" cy="2286000"/>
            <a:chOff x="3657600" y="1828800"/>
            <a:chExt cx="3532909" cy="228600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3657600" y="1828800"/>
              <a:ext cx="3532909" cy="2286000"/>
            </a:xfrm>
            <a:prstGeom prst="rect">
              <a:avLst/>
            </a:prstGeom>
            <a:solidFill>
              <a:schemeClr val="tx2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pic>
          <p:nvPicPr>
            <p:cNvPr id="5" name="Picture 4" descr="ICANN_Logo_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905001"/>
              <a:ext cx="2751987" cy="2133599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295400" y="2209800"/>
            <a:ext cx="2590800" cy="1676400"/>
            <a:chOff x="609600" y="1676400"/>
            <a:chExt cx="2590800" cy="1676400"/>
          </a:xfrm>
        </p:grpSpPr>
        <p:sp>
          <p:nvSpPr>
            <p:cNvPr id="4" name="Rectangle 3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1752600"/>
              <a:ext cx="1422705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Compliance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" name="TextBox 6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62200" y="3276600"/>
            <a:ext cx="2590800" cy="1676400"/>
            <a:chOff x="609600" y="1676400"/>
            <a:chExt cx="2590800" cy="1676400"/>
          </a:xfrm>
        </p:grpSpPr>
        <p:sp>
          <p:nvSpPr>
            <p:cNvPr id="18" name="Rectangle 17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1752600"/>
              <a:ext cx="1603619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DNS Industry</a:t>
              </a: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29000" y="4343400"/>
            <a:ext cx="2590800" cy="1676400"/>
            <a:chOff x="609600" y="1676400"/>
            <a:chExt cx="2590800" cy="16764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2000" y="1752600"/>
              <a:ext cx="1004046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Security</a:t>
              </a: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1) Create </a:t>
            </a:r>
            <a:r>
              <a:rPr lang="en-US" dirty="0"/>
              <a:t>a consistent look and feel for all presentations across the organization</a:t>
            </a:r>
          </a:p>
        </p:txBody>
      </p:sp>
    </p:spTree>
    <p:extLst>
      <p:ext uri="{BB962C8B-B14F-4D97-AF65-F5344CB8AC3E}">
        <p14:creationId xmlns:p14="http://schemas.microsoft.com/office/powerpoint/2010/main" val="20068664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657600" y="1828800"/>
            <a:ext cx="3532909" cy="2286000"/>
            <a:chOff x="3657600" y="1828800"/>
            <a:chExt cx="3532909" cy="228600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3657600" y="1828800"/>
              <a:ext cx="3532909" cy="2286000"/>
            </a:xfrm>
            <a:prstGeom prst="rect">
              <a:avLst/>
            </a:prstGeom>
            <a:solidFill>
              <a:schemeClr val="tx2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pic>
          <p:nvPicPr>
            <p:cNvPr id="5" name="Picture 4" descr="ICANN_Logo_W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1905001"/>
              <a:ext cx="2751987" cy="2133599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295400" y="2209800"/>
            <a:ext cx="2590800" cy="1676400"/>
            <a:chOff x="609600" y="1676400"/>
            <a:chExt cx="2590800" cy="1676400"/>
          </a:xfrm>
        </p:grpSpPr>
        <p:sp>
          <p:nvSpPr>
            <p:cNvPr id="4" name="Rectangle 3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1752600"/>
              <a:ext cx="1422705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Compliance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" name="TextBox 6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62200" y="3276600"/>
            <a:ext cx="2590800" cy="1676400"/>
            <a:chOff x="609600" y="1676400"/>
            <a:chExt cx="2590800" cy="1676400"/>
          </a:xfrm>
        </p:grpSpPr>
        <p:sp>
          <p:nvSpPr>
            <p:cNvPr id="18" name="Rectangle 17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1752600"/>
              <a:ext cx="1603619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DNS Industry</a:t>
              </a: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29000" y="4343400"/>
            <a:ext cx="2590800" cy="1676400"/>
            <a:chOff x="609600" y="1676400"/>
            <a:chExt cx="2590800" cy="16764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2000" y="1752600"/>
              <a:ext cx="1004046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chemeClr val="tx2"/>
                  </a:solidFill>
                  <a:latin typeface="Arial"/>
                  <a:cs typeface="Arial"/>
                </a:rPr>
                <a:t>Security</a:t>
              </a: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tx2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2) Share slides between presentations easily, without ending up with a </a:t>
            </a:r>
            <a:r>
              <a:rPr lang="en-US" dirty="0" smtClean="0"/>
              <a:t>mess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918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3657600" y="1828800"/>
            <a:ext cx="3532909" cy="2286000"/>
          </a:xfrm>
          <a:prstGeom prst="rect">
            <a:avLst/>
          </a:prstGeom>
          <a:solidFill>
            <a:schemeClr val="tx2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5" name="Picture 4" descr="ICANN_Logo_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905001"/>
            <a:ext cx="2751987" cy="213359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295400" y="2209800"/>
            <a:ext cx="2590800" cy="1676400"/>
            <a:chOff x="609600" y="1676400"/>
            <a:chExt cx="2590800" cy="1676400"/>
          </a:xfrm>
        </p:grpSpPr>
        <p:sp>
          <p:nvSpPr>
            <p:cNvPr id="4" name="Rectangle 3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1752600"/>
              <a:ext cx="1680563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E87724"/>
                  </a:solidFill>
                  <a:latin typeface="Alfa Slab One"/>
                  <a:cs typeface="Alfa Slab One"/>
                </a:rPr>
                <a:t>Compliance</a:t>
              </a: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" name="TextBox 6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tx1"/>
                  </a:solidFill>
                  <a:latin typeface="Alfa Slab One"/>
                  <a:cs typeface="Alfa Slab One"/>
                </a:rPr>
                <a:t>Lorem</a:t>
              </a:r>
              <a:r>
                <a:rPr lang="en-US" sz="1200" dirty="0" smtClean="0">
                  <a:solidFill>
                    <a:schemeClr val="tx1"/>
                  </a:solidFill>
                  <a:latin typeface="Alfa Slab One"/>
                  <a:cs typeface="Alfa Slab One"/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  <a:latin typeface="Alfa Slab One"/>
                  <a:cs typeface="Alfa Slab One"/>
                </a:rPr>
                <a:t>ipsum</a:t>
              </a:r>
              <a:endParaRPr lang="en-US" sz="1200" dirty="0" smtClean="0">
                <a:solidFill>
                  <a:schemeClr val="tx1"/>
                </a:solidFill>
                <a:latin typeface="Alfa Slab One"/>
                <a:cs typeface="Alfa Slab One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1"/>
                  </a:solidFill>
                  <a:latin typeface="Alfa Slab One"/>
                  <a:cs typeface="Alfa Slab One"/>
                </a:rPr>
                <a:t>Lorem</a:t>
              </a:r>
              <a:r>
                <a:rPr lang="en-US" sz="1200" dirty="0">
                  <a:solidFill>
                    <a:schemeClr val="tx1"/>
                  </a:solidFill>
                  <a:latin typeface="Alfa Slab One"/>
                  <a:cs typeface="Alfa Slab One"/>
                </a:rPr>
                <a:t> </a:t>
              </a:r>
              <a:r>
                <a:rPr lang="en-US" sz="1200" dirty="0" err="1" smtClean="0">
                  <a:solidFill>
                    <a:schemeClr val="tx1"/>
                  </a:solidFill>
                  <a:latin typeface="Alfa Slab One"/>
                  <a:cs typeface="Alfa Slab One"/>
                </a:rPr>
                <a:t>ipsum</a:t>
              </a:r>
              <a:endParaRPr lang="en-US" sz="1200" dirty="0" smtClean="0">
                <a:solidFill>
                  <a:schemeClr val="tx1"/>
                </a:solidFill>
                <a:latin typeface="Alfa Slab One"/>
                <a:cs typeface="Alfa Slab One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tx1"/>
                  </a:solidFill>
                  <a:latin typeface="Alfa Slab One"/>
                  <a:cs typeface="Alfa Slab One"/>
                </a:rPr>
                <a:t>Lorem</a:t>
              </a:r>
              <a:r>
                <a:rPr lang="en-US" sz="1200" dirty="0">
                  <a:solidFill>
                    <a:schemeClr val="tx1"/>
                  </a:solidFill>
                  <a:latin typeface="Alfa Slab One"/>
                  <a:cs typeface="Alfa Slab One"/>
                </a:rPr>
                <a:t> </a:t>
              </a:r>
              <a:r>
                <a:rPr lang="en-US" sz="1200" dirty="0" err="1">
                  <a:solidFill>
                    <a:schemeClr val="tx1"/>
                  </a:solidFill>
                  <a:latin typeface="Alfa Slab One"/>
                  <a:cs typeface="Alfa Slab One"/>
                </a:rPr>
                <a:t>ipsum</a:t>
              </a:r>
              <a:endParaRPr lang="en-US" sz="1200" dirty="0" smtClean="0">
                <a:solidFill>
                  <a:schemeClr val="tx1"/>
                </a:solidFill>
                <a:latin typeface="Alfa Slab One"/>
                <a:cs typeface="Alfa Slab One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62200" y="3276600"/>
            <a:ext cx="2590800" cy="1676400"/>
            <a:chOff x="609600" y="1676400"/>
            <a:chExt cx="2590800" cy="1676400"/>
          </a:xfrm>
        </p:grpSpPr>
        <p:sp>
          <p:nvSpPr>
            <p:cNvPr id="18" name="Rectangle 17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0000FF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2000" y="1752600"/>
              <a:ext cx="1755262" cy="34655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000" dirty="0" smtClean="0">
                  <a:solidFill>
                    <a:srgbClr val="FF0000"/>
                  </a:solidFill>
                  <a:latin typeface="Avenir Black Oblique"/>
                  <a:cs typeface="Avenir Black Oblique"/>
                </a:rPr>
                <a:t>DNS Industry</a:t>
              </a: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/>
            <p:cNvSpPr txBox="1"/>
            <p:nvPr/>
          </p:nvSpPr>
          <p:spPr>
            <a:xfrm>
              <a:off x="1071567" y="2286000"/>
              <a:ext cx="1671633" cy="592777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marL="342900" indent="-342900" algn="l">
                <a:buFont typeface="Arial"/>
                <a:buChar char="•"/>
              </a:pPr>
              <a:r>
                <a:rPr lang="en-US" sz="12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bg1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342900" indent="-342900" algn="l">
                <a:buFont typeface="Arial"/>
                <a:buChar char="•"/>
              </a:pPr>
              <a:r>
                <a:rPr lang="en-US" sz="1200" dirty="0" err="1">
                  <a:solidFill>
                    <a:schemeClr val="bg1"/>
                  </a:solidFill>
                  <a:latin typeface="Arial"/>
                  <a:cs typeface="Arial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Arial"/>
                  <a:cs typeface="Arial"/>
                </a:rPr>
                <a:t>ipsum</a:t>
              </a:r>
              <a:endParaRPr lang="en-US" sz="1200" dirty="0" smtClean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29000" y="4343400"/>
            <a:ext cx="2590800" cy="1676400"/>
            <a:chOff x="609600" y="1676400"/>
            <a:chExt cx="2590800" cy="16764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609600" y="1676400"/>
              <a:ext cx="2590800" cy="1676400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  <a:extLst/>
          </p:spPr>
          <p:txBody>
            <a:bodyPr lIns="0" tIns="0" rIns="0" bIns="0" rtlCol="0" anchor="ctr">
              <a:spAutoFit/>
            </a:bodyPr>
            <a:lstStyle/>
            <a:p>
              <a:pPr algn="l">
                <a:lnSpc>
                  <a:spcPct val="10000"/>
                </a:lnSpc>
              </a:pPr>
              <a:endParaRPr lang="en-US" sz="7200" dirty="0" smtClean="0">
                <a:solidFill>
                  <a:srgbClr val="1A8AC7"/>
                </a:solidFill>
                <a:latin typeface="DINOT-Medium" charset="0"/>
                <a:ea typeface="ＭＳ Ｐゴシック" charset="0"/>
                <a:cs typeface="DINOT-Medium" charset="0"/>
                <a:sym typeface="DINOT-Medium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62000" y="1752600"/>
              <a:ext cx="1397004" cy="469666"/>
            </a:xfrm>
            <a:prstGeom prst="rect">
              <a:avLst/>
            </a:prstGeom>
            <a:noFill/>
          </p:spPr>
          <p:txBody>
            <a:bodyPr wrap="none" lIns="38405" tIns="19202" rIns="38405" bIns="19202" rtlCol="0">
              <a:spAutoFit/>
            </a:bodyPr>
            <a:lstStyle/>
            <a:p>
              <a:pPr algn="l"/>
              <a:r>
                <a:rPr lang="en-US" sz="2800" dirty="0" smtClean="0">
                  <a:solidFill>
                    <a:srgbClr val="660066"/>
                  </a:solidFill>
                  <a:latin typeface="Brush Script MT Italic"/>
                  <a:cs typeface="Brush Script MT Italic"/>
                </a:rPr>
                <a:t>Security</a:t>
              </a: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914400" y="2209800"/>
              <a:ext cx="685800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1071567" y="2286000"/>
              <a:ext cx="1671633" cy="869776"/>
            </a:xfrm>
            <a:prstGeom prst="rect">
              <a:avLst/>
            </a:prstGeom>
            <a:noFill/>
          </p:spPr>
          <p:txBody>
            <a:bodyPr wrap="square" lIns="38405" tIns="19202" rIns="38405" bIns="19202" rtlCol="0">
              <a:spAutoFit/>
            </a:bodyPr>
            <a:lstStyle/>
            <a:p>
              <a:pPr algn="l"/>
              <a:r>
                <a:rPr lang="en-US" sz="1800" b="1" dirty="0" err="1" smtClean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Lorem</a:t>
              </a:r>
              <a:r>
                <a:rPr lang="en-US" sz="1800" b="1" dirty="0" smtClean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 </a:t>
              </a:r>
              <a:r>
                <a:rPr lang="en-US" sz="1800" b="1" dirty="0" err="1" smtClean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ipsum</a:t>
              </a:r>
              <a:endParaRPr lang="en-US" sz="1800" b="1" dirty="0" smtClean="0">
                <a:solidFill>
                  <a:schemeClr val="accent4">
                    <a:lumMod val="75000"/>
                  </a:schemeClr>
                </a:solidFill>
                <a:latin typeface="Andale Mono"/>
                <a:cs typeface="Andale Mono"/>
              </a:endParaRPr>
            </a:p>
            <a:p>
              <a:pPr algn="l"/>
              <a:r>
                <a:rPr lang="en-US" sz="1800" b="1" dirty="0" err="1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Lorem</a:t>
              </a:r>
              <a:r>
                <a:rPr lang="en-US" sz="1800" b="1" dirty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 </a:t>
              </a:r>
              <a:r>
                <a:rPr lang="en-US" sz="1800" b="1" dirty="0" err="1" smtClean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ipsum</a:t>
              </a:r>
              <a:endParaRPr lang="en-US" sz="1800" b="1" dirty="0" smtClean="0">
                <a:solidFill>
                  <a:schemeClr val="accent4">
                    <a:lumMod val="75000"/>
                  </a:schemeClr>
                </a:solidFill>
                <a:latin typeface="Andale Mono"/>
                <a:cs typeface="Andale Mono"/>
              </a:endParaRPr>
            </a:p>
            <a:p>
              <a:pPr algn="l"/>
              <a:r>
                <a:rPr lang="en-US" sz="1800" b="1" dirty="0" err="1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Lorem</a:t>
              </a:r>
              <a:r>
                <a:rPr lang="en-US" sz="1800" b="1" dirty="0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 </a:t>
              </a:r>
              <a:r>
                <a:rPr lang="en-US" sz="1800" b="1" dirty="0" err="1">
                  <a:solidFill>
                    <a:schemeClr val="accent4">
                      <a:lumMod val="75000"/>
                    </a:schemeClr>
                  </a:solidFill>
                  <a:latin typeface="Andale Mono"/>
                  <a:cs typeface="Andale Mono"/>
                </a:rPr>
                <a:t>ipsum</a:t>
              </a:r>
              <a:endParaRPr lang="en-US" sz="1800" b="1" dirty="0" smtClean="0">
                <a:solidFill>
                  <a:schemeClr val="accent4">
                    <a:lumMod val="75000"/>
                  </a:schemeClr>
                </a:solidFill>
                <a:latin typeface="Andale Mono"/>
                <a:cs typeface="Andale Mono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2) Share slides between presentations easily, without ending up with a </a:t>
            </a:r>
            <a:r>
              <a:rPr lang="en-US" dirty="0" smtClean="0"/>
              <a:t>mess</a:t>
            </a:r>
            <a:endParaRPr lang="en-US" dirty="0"/>
          </a:p>
        </p:txBody>
      </p:sp>
      <p:sp>
        <p:nvSpPr>
          <p:cNvPr id="27" name="Oval Callout 26"/>
          <p:cNvSpPr/>
          <p:nvPr/>
        </p:nvSpPr>
        <p:spPr bwMode="auto">
          <a:xfrm>
            <a:off x="6705600" y="1371600"/>
            <a:ext cx="2286000" cy="1295400"/>
          </a:xfrm>
          <a:prstGeom prst="wedgeEllipseCallout">
            <a:avLst>
              <a:gd name="adj1" fmla="val -66577"/>
              <a:gd name="adj2" fmla="val 53276"/>
            </a:avLst>
          </a:prstGeom>
          <a:solidFill>
            <a:schemeClr val="bg1"/>
          </a:solidFill>
          <a:ln w="12700" cap="flat">
            <a:solidFill>
              <a:schemeClr val="tx1"/>
            </a:solidFill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1752600"/>
            <a:ext cx="2286000" cy="592777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800" dirty="0" err="1" smtClean="0">
                <a:solidFill>
                  <a:schemeClr val="bg2"/>
                </a:solidFill>
                <a:latin typeface="Arial"/>
                <a:cs typeface="Arial"/>
              </a:rPr>
              <a:t>Aack</a:t>
            </a:r>
            <a:r>
              <a:rPr lang="en-US" sz="1800" dirty="0" smtClean="0">
                <a:solidFill>
                  <a:schemeClr val="bg2"/>
                </a:solidFill>
                <a:latin typeface="Arial"/>
                <a:cs typeface="Arial"/>
              </a:rPr>
              <a:t>! I do not look good in pastels.</a:t>
            </a:r>
          </a:p>
        </p:txBody>
      </p:sp>
    </p:spTree>
    <p:extLst>
      <p:ext uri="{BB962C8B-B14F-4D97-AF65-F5344CB8AC3E}">
        <p14:creationId xmlns:p14="http://schemas.microsoft.com/office/powerpoint/2010/main" val="15064010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PPT template basic elements</a:t>
            </a:r>
          </a:p>
        </p:txBody>
      </p:sp>
    </p:spTree>
    <p:extLst>
      <p:ext uri="{BB962C8B-B14F-4D97-AF65-F5344CB8AC3E}">
        <p14:creationId xmlns:p14="http://schemas.microsoft.com/office/powerpoint/2010/main" val="38189200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Master Slides &amp; Layouts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524000"/>
            <a:ext cx="8153400" cy="438150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rgbClr val="037BC0"/>
                </a:solidFill>
              </a:rPr>
              <a:t>Slide masters </a:t>
            </a:r>
            <a:r>
              <a:rPr lang="en-US" sz="2400" dirty="0" smtClean="0"/>
              <a:t>define </a:t>
            </a:r>
            <a:r>
              <a:rPr lang="en-US" sz="2400" dirty="0"/>
              <a:t>the formatting and positioning for common elements </a:t>
            </a:r>
            <a:r>
              <a:rPr lang="en-US" sz="2400" dirty="0" smtClean="0"/>
              <a:t>– like title and content </a:t>
            </a:r>
            <a:r>
              <a:rPr lang="en-US" sz="2400" dirty="0"/>
              <a:t>placeholders, </a:t>
            </a:r>
            <a:r>
              <a:rPr lang="en-US" sz="2400" dirty="0" smtClean="0"/>
              <a:t>footers, etc. </a:t>
            </a:r>
            <a:r>
              <a:rPr lang="en-US" sz="2400" dirty="0"/>
              <a:t>– </a:t>
            </a:r>
            <a:r>
              <a:rPr lang="en-US" sz="2400" dirty="0" smtClean="0"/>
              <a:t>on slide </a:t>
            </a:r>
            <a:r>
              <a:rPr lang="en-US" sz="2400" dirty="0"/>
              <a:t>layouts. </a:t>
            </a:r>
            <a:r>
              <a:rPr lang="en-US" sz="2400" dirty="0" smtClean="0"/>
              <a:t>Changes made </a:t>
            </a:r>
            <a:r>
              <a:rPr lang="en-US" sz="2400" dirty="0"/>
              <a:t>to the slide master are reflected on associated </a:t>
            </a:r>
            <a:r>
              <a:rPr lang="en-US" sz="2400" dirty="0" smtClean="0"/>
              <a:t>layouts. ICANN Communications has created slide masters for you.</a:t>
            </a:r>
          </a:p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rgbClr val="037BC0"/>
                </a:solidFill>
              </a:rPr>
              <a:t>Slide </a:t>
            </a:r>
            <a:r>
              <a:rPr lang="en-US" sz="2400" dirty="0">
                <a:solidFill>
                  <a:srgbClr val="037BC0"/>
                </a:solidFill>
              </a:rPr>
              <a:t>layouts </a:t>
            </a:r>
            <a:r>
              <a:rPr lang="en-US" sz="2400" dirty="0"/>
              <a:t>define how content appears on the slides that you add to your presentation. The placeholders on slide layouts inherit formatting, and sometimes size and position, from the slide </a:t>
            </a:r>
            <a:r>
              <a:rPr lang="en-US" sz="2400" dirty="0" smtClean="0"/>
              <a:t>master</a:t>
            </a:r>
            <a:r>
              <a:rPr lang="en-US" sz="2400" dirty="0"/>
              <a:t>. </a:t>
            </a:r>
            <a:r>
              <a:rPr lang="en-US" sz="2400" dirty="0" smtClean="0"/>
              <a:t>When </a:t>
            </a:r>
            <a:r>
              <a:rPr lang="en-US" sz="2400" dirty="0"/>
              <a:t>you add a new slide to a </a:t>
            </a:r>
            <a:r>
              <a:rPr lang="en-US" sz="2400" dirty="0" smtClean="0"/>
              <a:t>presentation, </a:t>
            </a:r>
            <a:r>
              <a:rPr lang="en-US" sz="2400" dirty="0"/>
              <a:t>you can choose from a variety of slide </a:t>
            </a:r>
            <a:r>
              <a:rPr lang="en-US" sz="2400" dirty="0" smtClean="0"/>
              <a:t>layouts according to the type of content you’ll use.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36122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TEST.thmx</Template>
  <TotalTime>1424</TotalTime>
  <Pages>0</Pages>
  <Words>924</Words>
  <Characters>0</Characters>
  <Application>Microsoft Macintosh PowerPoint</Application>
  <PresentationFormat>On-screen Show (4:3)</PresentationFormat>
  <Lines>0</Lines>
  <Paragraphs>118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Blank</vt:lpstr>
      <vt:lpstr>PPT Refresher: Tips &amp; tricks for using ICANN's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Jana Juginovic</cp:lastModifiedBy>
  <cp:revision>439</cp:revision>
  <dcterms:modified xsi:type="dcterms:W3CDTF">2014-09-17T01:04:23Z</dcterms:modified>
</cp:coreProperties>
</file>