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5" r:id="rId1"/>
  </p:sldMasterIdLst>
  <p:notesMasterIdLst>
    <p:notesMasterId r:id="rId21"/>
  </p:notesMasterIdLst>
  <p:handoutMasterIdLst>
    <p:handoutMasterId r:id="rId22"/>
  </p:handoutMasterIdLst>
  <p:sldIdLst>
    <p:sldId id="268" r:id="rId2"/>
    <p:sldId id="276" r:id="rId3"/>
    <p:sldId id="260" r:id="rId4"/>
    <p:sldId id="270" r:id="rId5"/>
    <p:sldId id="271" r:id="rId6"/>
    <p:sldId id="279" r:id="rId7"/>
    <p:sldId id="280" r:id="rId8"/>
    <p:sldId id="281" r:id="rId9"/>
    <p:sldId id="282" r:id="rId10"/>
    <p:sldId id="283" r:id="rId11"/>
    <p:sldId id="284" r:id="rId12"/>
    <p:sldId id="285" r:id="rId13"/>
    <p:sldId id="286" r:id="rId14"/>
    <p:sldId id="287" r:id="rId15"/>
    <p:sldId id="278" r:id="rId16"/>
    <p:sldId id="288" r:id="rId17"/>
    <p:sldId id="289" r:id="rId18"/>
    <p:sldId id="274" r:id="rId19"/>
    <p:sldId id="275" r:id="rId20"/>
  </p:sldIdLst>
  <p:sldSz cx="9144000" cy="6858000" type="screen4x3"/>
  <p:notesSz cx="6858000" cy="9144000"/>
  <p:defaultTextStyle>
    <a:defPPr>
      <a:defRPr lang="en-US"/>
    </a:defPPr>
    <a:lvl1pPr algn="ctr" rtl="0" fontAlgn="base">
      <a:spcBef>
        <a:spcPct val="0"/>
      </a:spcBef>
      <a:spcAft>
        <a:spcPct val="0"/>
      </a:spcAft>
      <a:defRPr sz="2400" kern="1200">
        <a:solidFill>
          <a:srgbClr val="000000"/>
        </a:solidFill>
        <a:latin typeface="Gill Sans" charset="0"/>
        <a:ea typeface="ヒラギノ角ゴ ProN W3" charset="0"/>
        <a:cs typeface="ヒラギノ角ゴ ProN W3" charset="0"/>
        <a:sym typeface="Gill Sans" charset="0"/>
      </a:defRPr>
    </a:lvl1pPr>
    <a:lvl2pPr marL="192024" algn="ctr" rtl="0" fontAlgn="base">
      <a:spcBef>
        <a:spcPct val="0"/>
      </a:spcBef>
      <a:spcAft>
        <a:spcPct val="0"/>
      </a:spcAft>
      <a:defRPr sz="2400" kern="1200">
        <a:solidFill>
          <a:srgbClr val="000000"/>
        </a:solidFill>
        <a:latin typeface="Gill Sans" charset="0"/>
        <a:ea typeface="ヒラギノ角ゴ ProN W3" charset="0"/>
        <a:cs typeface="ヒラギノ角ゴ ProN W3" charset="0"/>
        <a:sym typeface="Gill Sans" charset="0"/>
      </a:defRPr>
    </a:lvl2pPr>
    <a:lvl3pPr marL="384048" algn="ctr" rtl="0" fontAlgn="base">
      <a:spcBef>
        <a:spcPct val="0"/>
      </a:spcBef>
      <a:spcAft>
        <a:spcPct val="0"/>
      </a:spcAft>
      <a:defRPr sz="2400" kern="1200">
        <a:solidFill>
          <a:srgbClr val="000000"/>
        </a:solidFill>
        <a:latin typeface="Gill Sans" charset="0"/>
        <a:ea typeface="ヒラギノ角ゴ ProN W3" charset="0"/>
        <a:cs typeface="ヒラギノ角ゴ ProN W3" charset="0"/>
        <a:sym typeface="Gill Sans" charset="0"/>
      </a:defRPr>
    </a:lvl3pPr>
    <a:lvl4pPr marL="576072" algn="ctr" rtl="0" fontAlgn="base">
      <a:spcBef>
        <a:spcPct val="0"/>
      </a:spcBef>
      <a:spcAft>
        <a:spcPct val="0"/>
      </a:spcAft>
      <a:defRPr sz="2400" kern="1200">
        <a:solidFill>
          <a:srgbClr val="000000"/>
        </a:solidFill>
        <a:latin typeface="Gill Sans" charset="0"/>
        <a:ea typeface="ヒラギノ角ゴ ProN W3" charset="0"/>
        <a:cs typeface="ヒラギノ角ゴ ProN W3" charset="0"/>
        <a:sym typeface="Gill Sans" charset="0"/>
      </a:defRPr>
    </a:lvl4pPr>
    <a:lvl5pPr marL="768096" algn="ctr" rtl="0" fontAlgn="base">
      <a:spcBef>
        <a:spcPct val="0"/>
      </a:spcBef>
      <a:spcAft>
        <a:spcPct val="0"/>
      </a:spcAft>
      <a:defRPr sz="2400" kern="1200">
        <a:solidFill>
          <a:srgbClr val="000000"/>
        </a:solidFill>
        <a:latin typeface="Gill Sans" charset="0"/>
        <a:ea typeface="ヒラギノ角ゴ ProN W3" charset="0"/>
        <a:cs typeface="ヒラギノ角ゴ ProN W3" charset="0"/>
        <a:sym typeface="Gill Sans" charset="0"/>
      </a:defRPr>
    </a:lvl5pPr>
    <a:lvl6pPr marL="960120" algn="l" defTabSz="192024" rtl="0" eaLnBrk="1" latinLnBrk="0" hangingPunct="1">
      <a:defRPr sz="2400" kern="1200">
        <a:solidFill>
          <a:srgbClr val="000000"/>
        </a:solidFill>
        <a:latin typeface="Gill Sans" charset="0"/>
        <a:ea typeface="ヒラギノ角ゴ ProN W3" charset="0"/>
        <a:cs typeface="ヒラギノ角ゴ ProN W3" charset="0"/>
        <a:sym typeface="Gill Sans" charset="0"/>
      </a:defRPr>
    </a:lvl6pPr>
    <a:lvl7pPr marL="1152144" algn="l" defTabSz="192024" rtl="0" eaLnBrk="1" latinLnBrk="0" hangingPunct="1">
      <a:defRPr sz="2400" kern="1200">
        <a:solidFill>
          <a:srgbClr val="000000"/>
        </a:solidFill>
        <a:latin typeface="Gill Sans" charset="0"/>
        <a:ea typeface="ヒラギノ角ゴ ProN W3" charset="0"/>
        <a:cs typeface="ヒラギノ角ゴ ProN W3" charset="0"/>
        <a:sym typeface="Gill Sans" charset="0"/>
      </a:defRPr>
    </a:lvl7pPr>
    <a:lvl8pPr marL="1344168" algn="l" defTabSz="192024" rtl="0" eaLnBrk="1" latinLnBrk="0" hangingPunct="1">
      <a:defRPr sz="2400" kern="1200">
        <a:solidFill>
          <a:srgbClr val="000000"/>
        </a:solidFill>
        <a:latin typeface="Gill Sans" charset="0"/>
        <a:ea typeface="ヒラギノ角ゴ ProN W3" charset="0"/>
        <a:cs typeface="ヒラギノ角ゴ ProN W3" charset="0"/>
        <a:sym typeface="Gill Sans" charset="0"/>
      </a:defRPr>
    </a:lvl8pPr>
    <a:lvl9pPr marL="1536192" algn="l" defTabSz="192024" rtl="0" eaLnBrk="1" latinLnBrk="0" hangingPunct="1">
      <a:defRPr sz="24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mc="http://schemas.openxmlformats.org/markup-compatibility/2006" xmlns:mv="urn:schemas-microsoft-com:mac:vml" xmlns="" xmlns:p15="http://schemas.microsoft.com/office/powerpoint/2012/main">
        <p15:guide id="1" orient="horz" pos="4176">
          <p15:clr>
            <a:srgbClr val="A4A3A4"/>
          </p15:clr>
        </p15:guide>
        <p15:guide id="2" pos="55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BDC3"/>
    <a:srgbClr val="067179"/>
    <a:srgbClr val="00334D"/>
    <a:srgbClr val="1A8AC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mc="http://schemas.openxmlformats.org/markup-compatibility/2006" xmlns:mv="urn:schemas-microsoft-com:mac:vml"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745" autoAdjust="0"/>
  </p:normalViewPr>
  <p:slideViewPr>
    <p:cSldViewPr snapToGrid="0">
      <p:cViewPr>
        <p:scale>
          <a:sx n="100" d="100"/>
          <a:sy n="100" d="100"/>
        </p:scale>
        <p:origin x="-1664" y="-256"/>
      </p:cViewPr>
      <p:guideLst>
        <p:guide orient="horz" pos="4278"/>
        <p:guide orient="horz" pos="4319"/>
        <p:guide pos="559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7920CF-E91C-AC4C-8E88-67F482D54E2F}" type="datetimeFigureOut">
              <a:rPr lang="en-US" smtClean="0"/>
              <a:pPr/>
              <a:t>15/10/2014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13A56E-5351-E245-9508-9E127D4C23DD}" type="slidenum">
              <a:rPr lang="en-US" smtClean="0"/>
              <a:pPr/>
              <a:t>‹#›</a:t>
            </a:fld>
            <a:endParaRPr lang="en-US"/>
          </a:p>
        </p:txBody>
      </p:sp>
    </p:spTree>
    <p:extLst>
      <p:ext uri="{BB962C8B-B14F-4D97-AF65-F5344CB8AC3E}">
        <p14:creationId xmlns:p14="http://schemas.microsoft.com/office/powerpoint/2010/main" val="14207435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20B307-A563-5747-8D2F-835A674013BE}" type="datetimeFigureOut">
              <a:rPr lang="en-US" smtClean="0"/>
              <a:pPr/>
              <a:t>15/10/2014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F01E3-0CD3-0D4E-A13C-45CAFBFDEC86}" type="slidenum">
              <a:rPr lang="en-US" smtClean="0"/>
              <a:pPr/>
              <a:t>‹#›</a:t>
            </a:fld>
            <a:endParaRPr lang="en-US"/>
          </a:p>
        </p:txBody>
      </p:sp>
    </p:spTree>
    <p:extLst>
      <p:ext uri="{BB962C8B-B14F-4D97-AF65-F5344CB8AC3E}">
        <p14:creationId xmlns:p14="http://schemas.microsoft.com/office/powerpoint/2010/main" val="17966413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[KEEP THIS PAGE UP]</a:t>
            </a:r>
          </a:p>
          <a:p>
            <a:endParaRPr lang="en-US" dirty="0" smtClean="0"/>
          </a:p>
          <a:p>
            <a:r>
              <a:rPr lang="en-US" dirty="0" smtClean="0"/>
              <a:t>Thank</a:t>
            </a:r>
            <a:r>
              <a:rPr lang="en-US" baseline="0" dirty="0" smtClean="0"/>
              <a:t> you for taking the time to listen.  I’d love to hear your feedback or answer any questions.  </a:t>
            </a:r>
            <a:endParaRPr lang="en-US" dirty="0"/>
          </a:p>
        </p:txBody>
      </p:sp>
      <p:sp>
        <p:nvSpPr>
          <p:cNvPr id="4" name="Slide Number Placeholder 3"/>
          <p:cNvSpPr>
            <a:spLocks noGrp="1"/>
          </p:cNvSpPr>
          <p:nvPr>
            <p:ph type="sldNum" sz="quarter" idx="10"/>
          </p:nvPr>
        </p:nvSpPr>
        <p:spPr/>
        <p:txBody>
          <a:bodyPr/>
          <a:lstStyle/>
          <a:p>
            <a:fld id="{20BD8271-93C3-034D-A726-D9B089C92D22}" type="slidenum">
              <a:rPr lang="en-US" smtClean="0"/>
              <a:pPr/>
              <a:t>19</a:t>
            </a:fld>
            <a:endParaRPr lang="en-US"/>
          </a:p>
        </p:txBody>
      </p:sp>
    </p:spTree>
    <p:extLst>
      <p:ext uri="{BB962C8B-B14F-4D97-AF65-F5344CB8AC3E}">
        <p14:creationId xmlns:p14="http://schemas.microsoft.com/office/powerpoint/2010/main" val="2285475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 Id="rId3"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 Id="rId3"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ogo Slide - ICANN51">
    <p:bg>
      <p:bgPr>
        <a:solidFill>
          <a:schemeClr val="bg1"/>
        </a:solidFill>
        <a:effectLst/>
      </p:bgPr>
    </p:bg>
    <p:spTree>
      <p:nvGrpSpPr>
        <p:cNvPr id="1" name=""/>
        <p:cNvGrpSpPr/>
        <p:nvPr/>
      </p:nvGrpSpPr>
      <p:grpSpPr>
        <a:xfrm>
          <a:off x="0" y="0"/>
          <a:ext cx="0" cy="0"/>
          <a:chOff x="0" y="0"/>
          <a:chExt cx="0" cy="0"/>
        </a:xfrm>
      </p:grpSpPr>
      <p:sp>
        <p:nvSpPr>
          <p:cNvPr id="9" name="TextBox 8"/>
          <p:cNvSpPr txBox="1"/>
          <p:nvPr userDrawn="1"/>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pic>
        <p:nvPicPr>
          <p:cNvPr id="4" name="Picture 3" descr="icann51-logo_5x3-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73195" y="2057400"/>
            <a:ext cx="4648200" cy="2743200"/>
          </a:xfrm>
          <a:prstGeom prst="rect">
            <a:avLst/>
          </a:prstGeom>
        </p:spPr>
      </p:pic>
      <p:sp>
        <p:nvSpPr>
          <p:cNvPr id="2" name="Rectangle 1"/>
          <p:cNvSpPr/>
          <p:nvPr userDrawn="1"/>
        </p:nvSpPr>
        <p:spPr bwMode="auto">
          <a:xfrm>
            <a:off x="431800" y="0"/>
            <a:ext cx="9398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rtlCol="0" anchor="ctr">
            <a:spAutoFit/>
          </a:bodyPr>
          <a:lstStyle/>
          <a:p>
            <a:pPr algn="l">
              <a:lnSpc>
                <a:spcPct val="10000"/>
              </a:lnSpc>
            </a:pPr>
            <a:endParaRPr lang="en-US" sz="7200" dirty="0" smtClean="0">
              <a:solidFill>
                <a:srgbClr val="1A8AC7"/>
              </a:solidFill>
              <a:latin typeface="DINOT-Medium" charset="0"/>
              <a:ea typeface="ＭＳ Ｐゴシック" charset="0"/>
              <a:cs typeface="DINOT-Medium" charset="0"/>
              <a:sym typeface="DINOT-Medium" charset="0"/>
            </a:endParaRPr>
          </a:p>
        </p:txBody>
      </p:sp>
      <p:pic>
        <p:nvPicPr>
          <p:cNvPr id="8" name="Picture 7" descr="ICANN_TagTop_WG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0"/>
            <a:ext cx="957072" cy="1078013"/>
          </a:xfrm>
          <a:prstGeom prst="rect">
            <a:avLst/>
          </a:prstGeom>
        </p:spPr>
      </p:pic>
    </p:spTree>
    <p:extLst>
      <p:ext uri="{BB962C8B-B14F-4D97-AF65-F5344CB8AC3E}">
        <p14:creationId xmlns:p14="http://schemas.microsoft.com/office/powerpoint/2010/main" val="3075452174"/>
      </p:ext>
    </p:extLst>
  </p:cSld>
  <p:clrMapOvr>
    <a:masterClrMapping/>
  </p:clrMapOvr>
  <p:transition xmlns:p14="http://schemas.microsoft.com/office/powerpoint/2010/mai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amp;A / Add Info - ICANN51">
    <p:spTree>
      <p:nvGrpSpPr>
        <p:cNvPr id="1" name=""/>
        <p:cNvGrpSpPr/>
        <p:nvPr/>
      </p:nvGrpSpPr>
      <p:grpSpPr>
        <a:xfrm>
          <a:off x="0" y="0"/>
          <a:ext cx="0" cy="0"/>
          <a:chOff x="0" y="0"/>
          <a:chExt cx="0" cy="0"/>
        </a:xfrm>
      </p:grpSpPr>
      <p:sp>
        <p:nvSpPr>
          <p:cNvPr id="47" name="Rectangle 46"/>
          <p:cNvSpPr/>
          <p:nvPr/>
        </p:nvSpPr>
        <p:spPr bwMode="auto">
          <a:xfrm>
            <a:off x="0" y="2875992"/>
            <a:ext cx="9144000" cy="115416"/>
          </a:xfrm>
          <a:prstGeom prst="rect">
            <a:avLst/>
          </a:prstGeom>
          <a:solidFill>
            <a:srgbClr val="FFFFFF"/>
          </a:solidFill>
          <a:ln>
            <a:noFill/>
          </a:ln>
          <a:extLst/>
        </p:spPr>
        <p:txBody>
          <a:bodyPr lIns="0" tIns="0" rIns="0" bIns="0" rtlCol="0" anchor="ctr">
            <a:spAutoFit/>
          </a:bodyPr>
          <a:lstStyle/>
          <a:p>
            <a:pPr algn="l">
              <a:lnSpc>
                <a:spcPct val="10000"/>
              </a:lnSpc>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36" name="Rectangle 35"/>
          <p:cNvSpPr>
            <a:spLocks/>
          </p:cNvSpPr>
          <p:nvPr/>
        </p:nvSpPr>
        <p:spPr>
          <a:xfrm>
            <a:off x="-8467" y="1295400"/>
            <a:ext cx="1714500" cy="2286000"/>
          </a:xfrm>
          <a:prstGeom prst="rect">
            <a:avLst/>
          </a:prstGeom>
          <a:solidFill>
            <a:schemeClr val="tx2">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38" name="Rectangle 37"/>
          <p:cNvSpPr>
            <a:spLocks/>
          </p:cNvSpPr>
          <p:nvPr/>
        </p:nvSpPr>
        <p:spPr>
          <a:xfrm>
            <a:off x="-6350" y="3573780"/>
            <a:ext cx="1714500" cy="2286000"/>
          </a:xfrm>
          <a:prstGeom prst="rect">
            <a:avLst/>
          </a:prstGeom>
          <a:solidFill>
            <a:schemeClr val="tx2">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44" name="Rectangle 43"/>
          <p:cNvSpPr>
            <a:spLocks/>
          </p:cNvSpPr>
          <p:nvPr/>
        </p:nvSpPr>
        <p:spPr>
          <a:xfrm>
            <a:off x="7429500" y="1295400"/>
            <a:ext cx="1714500" cy="2286000"/>
          </a:xfrm>
          <a:prstGeom prst="rect">
            <a:avLst/>
          </a:prstGeom>
          <a:solidFill>
            <a:schemeClr val="tx2">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45" name="Rectangle 44"/>
          <p:cNvSpPr>
            <a:spLocks/>
          </p:cNvSpPr>
          <p:nvPr/>
        </p:nvSpPr>
        <p:spPr>
          <a:xfrm>
            <a:off x="7431617" y="3573780"/>
            <a:ext cx="1714500" cy="2286000"/>
          </a:xfrm>
          <a:prstGeom prst="rect">
            <a:avLst/>
          </a:prstGeom>
          <a:solidFill>
            <a:schemeClr val="tx2">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8" name="Rectangle 17"/>
          <p:cNvSpPr/>
          <p:nvPr userDrawn="1"/>
        </p:nvSpPr>
        <p:spPr>
          <a:xfrm>
            <a:off x="685800" y="1295400"/>
            <a:ext cx="7772400" cy="4572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7" name="Text Placeholder 18"/>
          <p:cNvSpPr>
            <a:spLocks noGrp="1"/>
          </p:cNvSpPr>
          <p:nvPr>
            <p:ph type="body" sz="quarter" idx="11"/>
          </p:nvPr>
        </p:nvSpPr>
        <p:spPr>
          <a:xfrm>
            <a:off x="762000" y="1371600"/>
            <a:ext cx="7543800" cy="4305300"/>
          </a:xfrm>
          <a:prstGeom prst="rect">
            <a:avLst/>
          </a:prstGeom>
        </p:spPr>
        <p:txBody>
          <a:bodyPr vert="horz" lIns="38405" tIns="19202" rIns="38405" bIns="19202">
            <a:normAutofit/>
          </a:bodyPr>
          <a:lstStyle>
            <a:lvl1pPr marL="374904">
              <a:spcBef>
                <a:spcPts val="1600"/>
              </a:spcBef>
              <a:spcAft>
                <a:spcPts val="0"/>
              </a:spcAft>
              <a:buClr>
                <a:schemeClr val="bg1"/>
              </a:buClr>
              <a:buSzPct val="120000"/>
              <a:defRPr sz="2800">
                <a:solidFill>
                  <a:schemeClr val="bg1"/>
                </a:solidFill>
                <a:latin typeface="Arial"/>
                <a:cs typeface="Arial"/>
              </a:defRPr>
            </a:lvl1pPr>
            <a:lvl2pPr marL="560070" indent="-240030">
              <a:spcBef>
                <a:spcPts val="800"/>
              </a:spcBef>
              <a:buClr>
                <a:schemeClr val="bg1"/>
              </a:buClr>
              <a:buSzPct val="66000"/>
              <a:buFont typeface="Courier New"/>
              <a:buChar char="o"/>
              <a:defRPr sz="2400">
                <a:solidFill>
                  <a:schemeClr val="bg1"/>
                </a:solidFill>
                <a:latin typeface="Arial"/>
                <a:cs typeface="Arial"/>
              </a:defRPr>
            </a:lvl2pPr>
            <a:lvl3pPr marL="746760" indent="-240030">
              <a:spcBef>
                <a:spcPts val="800"/>
              </a:spcBef>
              <a:buClr>
                <a:schemeClr val="bg1"/>
              </a:buClr>
              <a:buSzPct val="100000"/>
              <a:buFont typeface="Wingdings" charset="2"/>
              <a:buChar char="§"/>
              <a:defRPr sz="2000">
                <a:solidFill>
                  <a:schemeClr val="bg1"/>
                </a:solidFill>
                <a:latin typeface="Arial"/>
                <a:cs typeface="Arial"/>
              </a:defRPr>
            </a:lvl3pPr>
            <a:lvl4pPr marL="933450" indent="-240030">
              <a:spcBef>
                <a:spcPts val="800"/>
              </a:spcBef>
              <a:buClr>
                <a:schemeClr val="bg1"/>
              </a:buClr>
              <a:buSzPct val="100000"/>
              <a:buFont typeface="Lucida Grande"/>
              <a:buChar char="-"/>
              <a:defRPr sz="2000">
                <a:solidFill>
                  <a:schemeClr val="bg1"/>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1" name="TextBox 20"/>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22" name="Straight Connector 21"/>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15" name="Picture 14" descr="icann51-logo_thumb-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pic>
        <p:nvPicPr>
          <p:cNvPr id="19" name="Picture 1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40700" y="59393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1219703744"/>
      </p:ext>
    </p:extLst>
  </p:cSld>
  <p:clrMapOvr>
    <a:masterClrMapping/>
  </p:clrMapOvr>
  <p:transition xmlns:p14="http://schemas.microsoft.com/office/powerpoint/2010/mai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 Slide Blue">
    <p:spTree>
      <p:nvGrpSpPr>
        <p:cNvPr id="1" name=""/>
        <p:cNvGrpSpPr/>
        <p:nvPr/>
      </p:nvGrpSpPr>
      <p:grpSpPr>
        <a:xfrm>
          <a:off x="0" y="0"/>
          <a:ext cx="0" cy="0"/>
          <a:chOff x="0" y="0"/>
          <a:chExt cx="0" cy="0"/>
        </a:xfrm>
      </p:grpSpPr>
      <p:pic>
        <p:nvPicPr>
          <p:cNvPr id="6" name="Picture 5" descr="blue-gradient-abstract-hd-wallpaper-1920x1080-7772.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6858000"/>
          </a:xfrm>
          <a:prstGeom prst="rect">
            <a:avLst/>
          </a:prstGeom>
        </p:spPr>
      </p:pic>
      <p:sp>
        <p:nvSpPr>
          <p:cNvPr id="14" name="Text Placeholder 13"/>
          <p:cNvSpPr>
            <a:spLocks noGrp="1"/>
          </p:cNvSpPr>
          <p:nvPr>
            <p:ph type="body" sz="quarter" idx="10" hasCustomPrompt="1"/>
          </p:nvPr>
        </p:nvSpPr>
        <p:spPr>
          <a:xfrm>
            <a:off x="142875" y="304800"/>
            <a:ext cx="5143500" cy="609600"/>
          </a:xfrm>
          <a:prstGeom prst="rect">
            <a:avLst/>
          </a:prstGeom>
        </p:spPr>
        <p:txBody>
          <a:bodyPr vert="horz" lIns="38405" tIns="19202" rIns="38405" bIns="19202"/>
          <a:lstStyle>
            <a:lvl1pPr marL="133350" indent="0">
              <a:buNone/>
              <a:defRPr sz="3200" baseline="0">
                <a:solidFill>
                  <a:schemeClr val="bg1"/>
                </a:solidFill>
              </a:defRPr>
            </a:lvl1pPr>
          </a:lstStyle>
          <a:p>
            <a:pPr lvl="0"/>
            <a:r>
              <a:rPr lang="en-US" dirty="0" smtClean="0"/>
              <a:t>Insert Title</a:t>
            </a:r>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22870" y="5794212"/>
            <a:ext cx="767129" cy="822488"/>
          </a:xfrm>
          <a:prstGeom prst="rect">
            <a:avLst/>
          </a:prstGeom>
          <a:noFill/>
          <a:ln w="9525">
            <a:noFill/>
            <a:miter lim="800000"/>
            <a:headEnd/>
            <a:tailEnd/>
          </a:ln>
        </p:spPr>
      </p:pic>
    </p:spTree>
    <p:extLst>
      <p:ext uri="{BB962C8B-B14F-4D97-AF65-F5344CB8AC3E}">
        <p14:creationId xmlns:p14="http://schemas.microsoft.com/office/powerpoint/2010/main" val="4000827456"/>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resentation Title">
    <p:spTree>
      <p:nvGrpSpPr>
        <p:cNvPr id="1" name=""/>
        <p:cNvGrpSpPr/>
        <p:nvPr/>
      </p:nvGrpSpPr>
      <p:grpSpPr>
        <a:xfrm>
          <a:off x="0" y="0"/>
          <a:ext cx="0" cy="0"/>
          <a:chOff x="0" y="0"/>
          <a:chExt cx="0" cy="0"/>
        </a:xfrm>
      </p:grpSpPr>
      <p:pic>
        <p:nvPicPr>
          <p:cNvPr id="3" name="Picture 2" descr="Screen Shot 2014-09-17 at 4.43.31 PM.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900" y="-1"/>
            <a:ext cx="9232900" cy="7611283"/>
          </a:xfrm>
          <a:prstGeom prst="rect">
            <a:avLst/>
          </a:prstGeom>
        </p:spPr>
      </p:pic>
      <p:sp>
        <p:nvSpPr>
          <p:cNvPr id="8" name="TextBox 7"/>
          <p:cNvSpPr txBox="1"/>
          <p:nvPr userDrawn="1"/>
        </p:nvSpPr>
        <p:spPr>
          <a:xfrm>
            <a:off x="996680" y="6375953"/>
            <a:ext cx="1118583" cy="285000"/>
          </a:xfrm>
          <a:prstGeom prst="rect">
            <a:avLst/>
          </a:prstGeom>
          <a:noFill/>
        </p:spPr>
        <p:txBody>
          <a:bodyPr wrap="none" lIns="38405" tIns="19202" rIns="38405" bIns="19202" rtlCol="0">
            <a:spAutoFit/>
          </a:bodyPr>
          <a:lstStyle/>
          <a:p>
            <a:pPr algn="l"/>
            <a:r>
              <a:rPr lang="en-US" sz="1600" b="1" i="1" dirty="0" smtClean="0">
                <a:solidFill>
                  <a:srgbClr val="FFFFFF"/>
                </a:solidFill>
                <a:latin typeface="Arial"/>
                <a:cs typeface="Arial"/>
              </a:rPr>
              <a:t>#ICANN51</a:t>
            </a:r>
          </a:p>
        </p:txBody>
      </p:sp>
      <p:cxnSp>
        <p:nvCxnSpPr>
          <p:cNvPr id="18" name="Straight Connector 17"/>
          <p:cNvCxnSpPr/>
          <p:nvPr userDrawn="1"/>
        </p:nvCxnSpPr>
        <p:spPr>
          <a:xfrm>
            <a:off x="1015934" y="6239024"/>
            <a:ext cx="7103515" cy="15203"/>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pic>
        <p:nvPicPr>
          <p:cNvPr id="7" name="Picture 6"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10170" y="88900"/>
            <a:ext cx="767129" cy="822488"/>
          </a:xfrm>
          <a:prstGeom prst="rect">
            <a:avLst/>
          </a:prstGeom>
          <a:noFill/>
          <a:ln w="9525">
            <a:noFill/>
            <a:miter lim="800000"/>
            <a:headEnd/>
            <a:tailEnd/>
          </a:ln>
        </p:spPr>
      </p:pic>
    </p:spTree>
    <p:extLst>
      <p:ext uri="{BB962C8B-B14F-4D97-AF65-F5344CB8AC3E}">
        <p14:creationId xmlns:p14="http://schemas.microsoft.com/office/powerpoint/2010/main" val="415530909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resentation Title - ICANN51">
    <p:spTree>
      <p:nvGrpSpPr>
        <p:cNvPr id="1" name=""/>
        <p:cNvGrpSpPr/>
        <p:nvPr/>
      </p:nvGrpSpPr>
      <p:grpSpPr>
        <a:xfrm>
          <a:off x="0" y="0"/>
          <a:ext cx="0" cy="0"/>
          <a:chOff x="0" y="0"/>
          <a:chExt cx="0" cy="0"/>
        </a:xfrm>
      </p:grpSpPr>
      <p:pic>
        <p:nvPicPr>
          <p:cNvPr id="10" name="Picture 9" descr="1589855.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11" name="Rectangle 10"/>
          <p:cNvSpPr/>
          <p:nvPr userDrawn="1"/>
        </p:nvSpPr>
        <p:spPr>
          <a:xfrm>
            <a:off x="1" y="0"/>
            <a:ext cx="9143999" cy="6858000"/>
          </a:xfrm>
          <a:prstGeom prst="rect">
            <a:avLst/>
          </a:prstGeom>
          <a:gradFill flip="none" rotWithShape="1">
            <a:gsLst>
              <a:gs pos="0">
                <a:schemeClr val="tx1">
                  <a:alpha val="80000"/>
                </a:schemeClr>
              </a:gs>
              <a:gs pos="100000">
                <a:schemeClr val="tx1">
                  <a:lumMod val="95000"/>
                  <a:lumOff val="5000"/>
                  <a:alpha val="60000"/>
                </a:schemeClr>
              </a:gs>
              <a:gs pos="45000">
                <a:schemeClr val="tx1">
                  <a:alpha val="20000"/>
                </a:schemeClr>
              </a:gs>
              <a:gs pos="60000">
                <a:schemeClr val="tx1">
                  <a:lumMod val="95000"/>
                  <a:lumOff val="5000"/>
                  <a:alpha val="0"/>
                </a:schemeClr>
              </a:gs>
            </a:gsLst>
            <a:path path="circle">
              <a:fillToRect t="100000" r="100000"/>
            </a:path>
            <a:tileRect l="-100000" b="-100000"/>
          </a:gra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5" name="Title 4"/>
          <p:cNvSpPr>
            <a:spLocks noGrp="1"/>
          </p:cNvSpPr>
          <p:nvPr>
            <p:ph type="title"/>
          </p:nvPr>
        </p:nvSpPr>
        <p:spPr>
          <a:xfrm>
            <a:off x="457200" y="1828800"/>
            <a:ext cx="8229600" cy="2438400"/>
          </a:xfrm>
          <a:prstGeom prst="rect">
            <a:avLst/>
          </a:prstGeom>
        </p:spPr>
        <p:txBody>
          <a:bodyPr vert="horz"/>
          <a:lstStyle>
            <a:lvl1pPr>
              <a:defRPr sz="5000">
                <a:solidFill>
                  <a:srgbClr val="FFFFFF"/>
                </a:solidFill>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4305300" y="457200"/>
            <a:ext cx="4381500" cy="609600"/>
          </a:xfrm>
          <a:prstGeom prst="rect">
            <a:avLst/>
          </a:prstGeom>
        </p:spPr>
        <p:txBody>
          <a:bodyPr vert="horz"/>
          <a:lstStyle>
            <a:lvl1pPr marL="133350" indent="0" algn="r">
              <a:buNone/>
              <a:defRPr sz="2200">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smtClean="0"/>
              <a:t>Click to edit Master text styles</a:t>
            </a:r>
          </a:p>
        </p:txBody>
      </p:sp>
      <p:sp>
        <p:nvSpPr>
          <p:cNvPr id="15" name="Text Placeholder 6"/>
          <p:cNvSpPr>
            <a:spLocks noGrp="1"/>
          </p:cNvSpPr>
          <p:nvPr>
            <p:ph type="body" sz="quarter" idx="11"/>
          </p:nvPr>
        </p:nvSpPr>
        <p:spPr>
          <a:xfrm>
            <a:off x="435854" y="4495800"/>
            <a:ext cx="5562600" cy="375024"/>
          </a:xfrm>
          <a:prstGeom prst="rect">
            <a:avLst/>
          </a:prstGeom>
        </p:spPr>
        <p:txBody>
          <a:bodyPr vert="horz"/>
          <a:lstStyle>
            <a:lvl1pPr marL="133350" indent="0" algn="l">
              <a:buNone/>
              <a:defRPr sz="2200" b="1">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dirty="0" smtClean="0"/>
              <a:t>Click to edit Master text styles</a:t>
            </a:r>
          </a:p>
        </p:txBody>
      </p:sp>
      <p:sp>
        <p:nvSpPr>
          <p:cNvPr id="12" name="TextBox 11"/>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rgbClr val="FFFFFF"/>
                </a:solidFill>
                <a:latin typeface="Arial"/>
                <a:cs typeface="Arial"/>
              </a:rPr>
              <a:t>#ICANN51</a:t>
            </a:r>
          </a:p>
        </p:txBody>
      </p:sp>
      <p:cxnSp>
        <p:nvCxnSpPr>
          <p:cNvPr id="13" name="Straight Connector 12"/>
          <p:cNvCxnSpPr/>
          <p:nvPr/>
        </p:nvCxnSpPr>
        <p:spPr>
          <a:xfrm>
            <a:off x="381000" y="6200536"/>
            <a:ext cx="6553200" cy="0"/>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sp>
        <p:nvSpPr>
          <p:cNvPr id="14" name="Text Placeholder 6"/>
          <p:cNvSpPr>
            <a:spLocks noGrp="1"/>
          </p:cNvSpPr>
          <p:nvPr>
            <p:ph type="body" sz="quarter" idx="12"/>
          </p:nvPr>
        </p:nvSpPr>
        <p:spPr>
          <a:xfrm>
            <a:off x="442259" y="4884271"/>
            <a:ext cx="5562600" cy="375024"/>
          </a:xfrm>
          <a:prstGeom prst="rect">
            <a:avLst/>
          </a:prstGeom>
        </p:spPr>
        <p:txBody>
          <a:bodyPr vert="horz"/>
          <a:lstStyle>
            <a:lvl1pPr marL="133350" indent="0" algn="l">
              <a:buNone/>
              <a:defRPr sz="2000" b="0">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dirty="0" smtClean="0"/>
              <a:t>Click to edit Master text styles</a:t>
            </a:r>
          </a:p>
        </p:txBody>
      </p:sp>
      <p:pic>
        <p:nvPicPr>
          <p:cNvPr id="2" name="Picture 1" descr="icann51-logo-dk_thumb-300dpi.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16761" y="6089492"/>
            <a:ext cx="1032432" cy="496892"/>
          </a:xfrm>
          <a:prstGeom prst="rect">
            <a:avLst/>
          </a:prstGeom>
        </p:spPr>
      </p:pic>
      <p:pic>
        <p:nvPicPr>
          <p:cNvPr id="16" name="Picture 1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122870" y="5794212"/>
            <a:ext cx="767129" cy="822488"/>
          </a:xfrm>
          <a:prstGeom prst="rect">
            <a:avLst/>
          </a:prstGeom>
          <a:noFill/>
          <a:ln w="9525">
            <a:noFill/>
            <a:miter lim="800000"/>
            <a:headEnd/>
            <a:tailEnd/>
          </a:ln>
        </p:spPr>
      </p:pic>
    </p:spTree>
    <p:extLst>
      <p:ext uri="{BB962C8B-B14F-4D97-AF65-F5344CB8AC3E}">
        <p14:creationId xmlns:p14="http://schemas.microsoft.com/office/powerpoint/2010/main" val="3889432783"/>
      </p:ext>
    </p:extLst>
  </p:cSld>
  <p:clrMapOvr>
    <a:masterClrMapping/>
  </p:clrMapOvr>
  <p:transition xmlns:p14="http://schemas.microsoft.com/office/powerpoint/2010/mai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opic Slide - ICANN51">
    <p:spTree>
      <p:nvGrpSpPr>
        <p:cNvPr id="1" name=""/>
        <p:cNvGrpSpPr/>
        <p:nvPr/>
      </p:nvGrpSpPr>
      <p:grpSpPr>
        <a:xfrm>
          <a:off x="0" y="0"/>
          <a:ext cx="0" cy="0"/>
          <a:chOff x="0" y="0"/>
          <a:chExt cx="0" cy="0"/>
        </a:xfrm>
      </p:grpSpPr>
      <p:pic>
        <p:nvPicPr>
          <p:cNvPr id="12" name="Picture 11" descr="blue-gradient-abstract-hd-wallpaper-1920x1080-7772.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6858000"/>
          </a:xfrm>
          <a:prstGeom prst="rect">
            <a:avLst/>
          </a:prstGeom>
        </p:spPr>
      </p:pic>
      <p:sp>
        <p:nvSpPr>
          <p:cNvPr id="3" name="Oval 2"/>
          <p:cNvSpPr/>
          <p:nvPr/>
        </p:nvSpPr>
        <p:spPr>
          <a:xfrm>
            <a:off x="8486775" y="3173949"/>
            <a:ext cx="784725" cy="779312"/>
          </a:xfrm>
          <a:prstGeom prst="ellipse">
            <a:avLst/>
          </a:prstGeom>
          <a:solidFill>
            <a:schemeClr val="bg2">
              <a:alpha val="3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dirty="0"/>
          </a:p>
        </p:txBody>
      </p:sp>
      <p:sp>
        <p:nvSpPr>
          <p:cNvPr id="4" name="Oval 3"/>
          <p:cNvSpPr/>
          <p:nvPr/>
        </p:nvSpPr>
        <p:spPr>
          <a:xfrm>
            <a:off x="8662074" y="3812299"/>
            <a:ext cx="963853" cy="934742"/>
          </a:xfrm>
          <a:prstGeom prst="ellipse">
            <a:avLst/>
          </a:prstGeom>
          <a:solidFill>
            <a:schemeClr val="accent2">
              <a:alpha val="6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5" name="Oval 4"/>
          <p:cNvSpPr/>
          <p:nvPr/>
        </p:nvSpPr>
        <p:spPr>
          <a:xfrm>
            <a:off x="8429625" y="2181991"/>
            <a:ext cx="1251029" cy="1249820"/>
          </a:xfrm>
          <a:prstGeom prst="ellipse">
            <a:avLst/>
          </a:prstGeom>
          <a:solidFill>
            <a:schemeClr val="accent3">
              <a:alpha val="26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6" name="Oval 5"/>
          <p:cNvSpPr/>
          <p:nvPr/>
        </p:nvSpPr>
        <p:spPr>
          <a:xfrm>
            <a:off x="7893516" y="1572391"/>
            <a:ext cx="1251029" cy="1249820"/>
          </a:xfrm>
          <a:prstGeom prst="ellipse">
            <a:avLst/>
          </a:prstGeom>
          <a:solidFill>
            <a:srgbClr val="93DAFF">
              <a:alpha val="18000"/>
            </a:srgb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9" name="Text Placeholder 8"/>
          <p:cNvSpPr>
            <a:spLocks noGrp="1"/>
          </p:cNvSpPr>
          <p:nvPr>
            <p:ph type="body" sz="quarter" idx="10"/>
          </p:nvPr>
        </p:nvSpPr>
        <p:spPr>
          <a:xfrm>
            <a:off x="371475" y="2209800"/>
            <a:ext cx="7143750" cy="1943100"/>
          </a:xfrm>
          <a:prstGeom prst="rect">
            <a:avLst/>
          </a:prstGeom>
        </p:spPr>
        <p:txBody>
          <a:bodyPr vert="horz" lIns="38405" tIns="19202" rIns="38405" bIns="19202" anchor="ctr"/>
          <a:lstStyle>
            <a:lvl1pPr marL="133350" indent="0" algn="l">
              <a:spcAft>
                <a:spcPts val="3000"/>
              </a:spcAft>
              <a:buNone/>
              <a:defRPr sz="4800">
                <a:ln>
                  <a:noFill/>
                </a:ln>
                <a:solidFill>
                  <a:schemeClr val="bg1"/>
                </a:solidFill>
                <a:latin typeface="Arial"/>
                <a:cs typeface="Arial"/>
              </a:defRPr>
            </a:lvl1pPr>
          </a:lstStyle>
          <a:p>
            <a:pPr lvl="0"/>
            <a:r>
              <a:rPr lang="en-US" smtClean="0"/>
              <a:t>Click to edit Master text styles</a:t>
            </a:r>
          </a:p>
        </p:txBody>
      </p:sp>
      <p:sp>
        <p:nvSpPr>
          <p:cNvPr id="14" name="TextBox 13"/>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rgbClr val="FFFFFF"/>
                </a:solidFill>
                <a:latin typeface="Arial"/>
                <a:cs typeface="Arial"/>
              </a:rPr>
              <a:t>#ICANN51</a:t>
            </a:r>
          </a:p>
        </p:txBody>
      </p:sp>
      <p:cxnSp>
        <p:nvCxnSpPr>
          <p:cNvPr id="15" name="Straight Connector 14"/>
          <p:cNvCxnSpPr/>
          <p:nvPr/>
        </p:nvCxnSpPr>
        <p:spPr>
          <a:xfrm>
            <a:off x="381000" y="6200536"/>
            <a:ext cx="6553200" cy="0"/>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pic>
        <p:nvPicPr>
          <p:cNvPr id="16" name="Picture 15" descr="icann51-logo-dk_thumb-300dpi.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16761" y="6089492"/>
            <a:ext cx="1032432" cy="496892"/>
          </a:xfrm>
          <a:prstGeom prst="rect">
            <a:avLst/>
          </a:prstGeom>
        </p:spPr>
      </p:pic>
      <p:pic>
        <p:nvPicPr>
          <p:cNvPr id="19" name="Picture 18"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122870" y="5794212"/>
            <a:ext cx="767129" cy="822488"/>
          </a:xfrm>
          <a:prstGeom prst="rect">
            <a:avLst/>
          </a:prstGeom>
          <a:noFill/>
          <a:ln w="9525">
            <a:noFill/>
            <a:miter lim="800000"/>
            <a:headEnd/>
            <a:tailEnd/>
          </a:ln>
        </p:spPr>
      </p:pic>
    </p:spTree>
    <p:extLst>
      <p:ext uri="{BB962C8B-B14F-4D97-AF65-F5344CB8AC3E}">
        <p14:creationId xmlns:p14="http://schemas.microsoft.com/office/powerpoint/2010/main" val="3151367137"/>
      </p:ext>
    </p:extLst>
  </p:cSld>
  <p:clrMapOvr>
    <a:masterClrMapping/>
  </p:clrMapOvr>
  <p:transition xmlns:p14="http://schemas.microsoft.com/office/powerpoint/2010/mai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genda Slide - ICANN51">
    <p:spTree>
      <p:nvGrpSpPr>
        <p:cNvPr id="1" name=""/>
        <p:cNvGrpSpPr/>
        <p:nvPr/>
      </p:nvGrpSpPr>
      <p:grpSpPr>
        <a:xfrm>
          <a:off x="0" y="0"/>
          <a:ext cx="0" cy="0"/>
          <a:chOff x="0" y="0"/>
          <a:chExt cx="0" cy="0"/>
        </a:xfrm>
      </p:grpSpPr>
      <p:pic>
        <p:nvPicPr>
          <p:cNvPr id="17" name="Picture 16" descr="blue-gradient-abstract-hd-wallpaper-1920x1080-7772.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926707" y="0"/>
            <a:ext cx="2217292" cy="6858000"/>
          </a:xfrm>
          <a:prstGeom prst="rect">
            <a:avLst/>
          </a:prstGeom>
        </p:spPr>
      </p:pic>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8486775" y="3173949"/>
            <a:ext cx="784725" cy="779312"/>
          </a:xfrm>
          <a:prstGeom prst="ellipse">
            <a:avLst/>
          </a:prstGeom>
          <a:solidFill>
            <a:schemeClr val="bg2">
              <a:alpha val="3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dirty="0"/>
          </a:p>
        </p:txBody>
      </p:sp>
      <p:sp>
        <p:nvSpPr>
          <p:cNvPr id="18" name="Oval 17"/>
          <p:cNvSpPr/>
          <p:nvPr/>
        </p:nvSpPr>
        <p:spPr>
          <a:xfrm>
            <a:off x="8662074" y="3812299"/>
            <a:ext cx="963853" cy="934742"/>
          </a:xfrm>
          <a:prstGeom prst="ellipse">
            <a:avLst/>
          </a:prstGeom>
          <a:solidFill>
            <a:schemeClr val="accent2">
              <a:alpha val="6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20" name="Oval 19"/>
          <p:cNvSpPr/>
          <p:nvPr/>
        </p:nvSpPr>
        <p:spPr>
          <a:xfrm>
            <a:off x="8429625" y="2181991"/>
            <a:ext cx="1251029" cy="1249820"/>
          </a:xfrm>
          <a:prstGeom prst="ellipse">
            <a:avLst/>
          </a:prstGeom>
          <a:solidFill>
            <a:schemeClr val="accent3">
              <a:alpha val="26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21" name="Oval 20"/>
          <p:cNvSpPr/>
          <p:nvPr/>
        </p:nvSpPr>
        <p:spPr>
          <a:xfrm>
            <a:off x="7893516" y="1572391"/>
            <a:ext cx="1251029" cy="1249820"/>
          </a:xfrm>
          <a:prstGeom prst="ellipse">
            <a:avLst/>
          </a:prstGeom>
          <a:solidFill>
            <a:srgbClr val="93DAFF">
              <a:alpha val="18000"/>
            </a:srgb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4" name="Text Placeholder 13"/>
          <p:cNvSpPr>
            <a:spLocks noGrp="1"/>
          </p:cNvSpPr>
          <p:nvPr>
            <p:ph type="body" sz="quarter" idx="10" hasCustomPrompt="1"/>
          </p:nvPr>
        </p:nvSpPr>
        <p:spPr>
          <a:xfrm>
            <a:off x="142875" y="304800"/>
            <a:ext cx="5143500"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19" name="Text Placeholder 18"/>
          <p:cNvSpPr>
            <a:spLocks noGrp="1"/>
          </p:cNvSpPr>
          <p:nvPr>
            <p:ph type="body" sz="quarter" idx="11"/>
          </p:nvPr>
        </p:nvSpPr>
        <p:spPr>
          <a:xfrm>
            <a:off x="571500" y="1409700"/>
            <a:ext cx="5946775" cy="4381500"/>
          </a:xfrm>
          <a:prstGeom prst="rect">
            <a:avLst/>
          </a:prstGeom>
        </p:spPr>
        <p:txBody>
          <a:bodyPr vert="horz" lIns="38405" tIns="19202" rIns="38405" bIns="19202">
            <a:normAutofit/>
          </a:bodyPr>
          <a:lstStyle>
            <a:lvl1pPr>
              <a:buSzPct val="120000"/>
              <a:defRPr sz="2800">
                <a:solidFill>
                  <a:schemeClr val="tx2"/>
                </a:solidFill>
                <a:latin typeface="Arial"/>
                <a:cs typeface="Arial"/>
              </a:defRPr>
            </a:lvl1pPr>
            <a:lvl2pPr marL="560070" indent="-240030">
              <a:buSzPct val="66000"/>
              <a:buFont typeface="Courier New"/>
              <a:buChar char="o"/>
              <a:defRPr sz="2400">
                <a:solidFill>
                  <a:schemeClr val="tx2"/>
                </a:solidFill>
                <a:latin typeface="Arial"/>
                <a:cs typeface="Arial"/>
              </a:defRPr>
            </a:lvl2pPr>
            <a:lvl3pPr marL="746760" indent="-240030">
              <a:buSzPct val="100000"/>
              <a:buFont typeface="Wingdings" charset="2"/>
              <a:buChar char="§"/>
              <a:defRPr sz="2000">
                <a:solidFill>
                  <a:schemeClr val="tx2"/>
                </a:solidFill>
                <a:latin typeface="Arial"/>
                <a:cs typeface="Arial"/>
              </a:defRPr>
            </a:lvl3pPr>
            <a:lvl4pPr marL="933450" indent="-240030">
              <a:buSzPct val="55000"/>
              <a:buFont typeface="Wingdings" charset="2"/>
              <a:buChar char="§"/>
              <a:defRPr sz="18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4" name="TextBox 23"/>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25" name="Straight Connector 24"/>
          <p:cNvCxnSpPr/>
          <p:nvPr/>
        </p:nvCxnSpPr>
        <p:spPr>
          <a:xfrm>
            <a:off x="381000" y="6200536"/>
            <a:ext cx="6446838"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26" name="Picture 25" descr="icann51-logo-dk_thumb-300dpi.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16761" y="6089492"/>
            <a:ext cx="1032432" cy="496892"/>
          </a:xfrm>
          <a:prstGeom prst="rect">
            <a:avLst/>
          </a:prstGeom>
        </p:spPr>
      </p:pic>
      <p:pic>
        <p:nvPicPr>
          <p:cNvPr id="23" name="Picture 2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122870" y="5794212"/>
            <a:ext cx="767129" cy="822488"/>
          </a:xfrm>
          <a:prstGeom prst="rect">
            <a:avLst/>
          </a:prstGeom>
          <a:noFill/>
          <a:ln w="9525">
            <a:noFill/>
            <a:miter lim="800000"/>
            <a:headEnd/>
            <a:tailEnd/>
          </a:ln>
        </p:spPr>
      </p:pic>
    </p:spTree>
    <p:extLst>
      <p:ext uri="{BB962C8B-B14F-4D97-AF65-F5344CB8AC3E}">
        <p14:creationId xmlns:p14="http://schemas.microsoft.com/office/powerpoint/2010/main" val="2597385605"/>
      </p:ext>
    </p:extLst>
  </p:cSld>
  <p:clrMapOvr>
    <a:masterClrMapping/>
  </p:clrMapOvr>
  <p:transition xmlns:p14="http://schemas.microsoft.com/office/powerpoint/2010/mai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Slide - ICANN51">
    <p:bg>
      <p:bgPr>
        <a:solidFill>
          <a:schemeClr val="bg1"/>
        </a:solidFill>
        <a:effectLst/>
      </p:bgPr>
    </p:bg>
    <p:spTree>
      <p:nvGrpSpPr>
        <p:cNvPr id="1" name=""/>
        <p:cNvGrpSpPr/>
        <p:nvPr/>
      </p:nvGrpSpPr>
      <p:grpSpPr>
        <a:xfrm>
          <a:off x="0" y="0"/>
          <a:ext cx="0" cy="0"/>
          <a:chOff x="0" y="0"/>
          <a:chExt cx="0" cy="0"/>
        </a:xfrm>
      </p:grpSpPr>
      <p:pic>
        <p:nvPicPr>
          <p:cNvPr id="13" name="Picture 12" descr="ICANN_Watermark_G_CMYK.png"/>
          <p:cNvPicPr>
            <a:picLocks noChangeAspect="1"/>
          </p:cNvPicPr>
          <p:nvPr/>
        </p:nvPicPr>
        <p:blipFill>
          <a:blip r:embed="rId2" cstate="email">
            <a:alphaModFix amt="11000"/>
            <a:extLst>
              <a:ext uri="{28A0092B-C50C-407E-A947-70E740481C1C}">
                <a14:useLocalDpi xmlns:a14="http://schemas.microsoft.com/office/drawing/2010/main"/>
              </a:ext>
            </a:extLst>
          </a:blip>
          <a:stretch>
            <a:fillRect/>
          </a:stretch>
        </p:blipFill>
        <p:spPr>
          <a:xfrm>
            <a:off x="1676400" y="1219200"/>
            <a:ext cx="5671095" cy="4382209"/>
          </a:xfrm>
          <a:prstGeom prst="rect">
            <a:avLst/>
          </a:prstGeom>
        </p:spPr>
      </p:pic>
      <p:sp>
        <p:nvSpPr>
          <p:cNvPr id="7" name="Text Placeholder 8"/>
          <p:cNvSpPr>
            <a:spLocks noGrp="1"/>
          </p:cNvSpPr>
          <p:nvPr>
            <p:ph type="body" sz="quarter" idx="10"/>
          </p:nvPr>
        </p:nvSpPr>
        <p:spPr>
          <a:xfrm>
            <a:off x="371474" y="2209800"/>
            <a:ext cx="8315326" cy="1943100"/>
          </a:xfrm>
          <a:prstGeom prst="rect">
            <a:avLst/>
          </a:prstGeom>
        </p:spPr>
        <p:txBody>
          <a:bodyPr vert="horz" lIns="38405" tIns="19202" rIns="38405" bIns="19202" anchor="ctr"/>
          <a:lstStyle>
            <a:lvl1pPr marL="133350" indent="0" algn="l">
              <a:spcAft>
                <a:spcPts val="3000"/>
              </a:spcAft>
              <a:buNone/>
              <a:defRPr sz="4800">
                <a:ln>
                  <a:noFill/>
                </a:ln>
                <a:solidFill>
                  <a:srgbClr val="00334D"/>
                </a:solidFill>
                <a:latin typeface="Arial"/>
                <a:cs typeface="Arial"/>
              </a:defRPr>
            </a:lvl1pPr>
          </a:lstStyle>
          <a:p>
            <a:pPr lvl="0"/>
            <a:r>
              <a:rPr lang="en-US" smtClean="0"/>
              <a:t>Click to edit Master text styles</a:t>
            </a:r>
          </a:p>
        </p:txBody>
      </p:sp>
      <p:sp>
        <p:nvSpPr>
          <p:cNvPr id="16" name="TextBox 15"/>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17" name="Straight Connector 16"/>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8" name="Picture 7" descr="icann51-logo_thumb-300dpi.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pic>
        <p:nvPicPr>
          <p:cNvPr id="11" name="Picture 10"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140700" y="57869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1108784379"/>
      </p:ext>
    </p:extLst>
  </p:cSld>
  <p:clrMapOvr>
    <a:masterClrMapping/>
  </p:clrMapOvr>
  <p:transition xmlns:p14="http://schemas.microsoft.com/office/powerpoint/2010/mai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s Slide - ICANN51">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42874" y="304800"/>
            <a:ext cx="8696325"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2" name="Text Placeholder 18"/>
          <p:cNvSpPr>
            <a:spLocks noGrp="1"/>
          </p:cNvSpPr>
          <p:nvPr>
            <p:ph type="body" sz="quarter" idx="11"/>
          </p:nvPr>
        </p:nvSpPr>
        <p:spPr>
          <a:xfrm>
            <a:off x="304799" y="1524000"/>
            <a:ext cx="8532813" cy="4381500"/>
          </a:xfrm>
          <a:prstGeom prst="rect">
            <a:avLst/>
          </a:prstGeom>
        </p:spPr>
        <p:txBody>
          <a:bodyPr vert="horz" lIns="38405" tIns="19202" rIns="38405" bIns="19202">
            <a:normAutofit/>
          </a:bodyPr>
          <a:lstStyle>
            <a:lvl1pPr>
              <a:buSzPct val="120000"/>
              <a:defRPr sz="2800">
                <a:solidFill>
                  <a:schemeClr val="tx2"/>
                </a:solidFill>
                <a:latin typeface="Arial"/>
                <a:cs typeface="Arial"/>
              </a:defRPr>
            </a:lvl1pPr>
            <a:lvl2pPr marL="560070" indent="-240030">
              <a:buSzPct val="66000"/>
              <a:buFont typeface="Courier New"/>
              <a:buChar char="o"/>
              <a:defRPr sz="2400">
                <a:solidFill>
                  <a:schemeClr val="tx2"/>
                </a:solidFill>
                <a:latin typeface="Arial"/>
                <a:cs typeface="Arial"/>
              </a:defRPr>
            </a:lvl2pPr>
            <a:lvl3pPr marL="746760" indent="-240030">
              <a:buSzPct val="100000"/>
              <a:buFont typeface="Wingdings" charset="2"/>
              <a:buChar char="§"/>
              <a:defRPr sz="2000">
                <a:solidFill>
                  <a:schemeClr val="tx2"/>
                </a:solidFill>
                <a:latin typeface="Arial"/>
                <a:cs typeface="Arial"/>
              </a:defRPr>
            </a:lvl3pPr>
            <a:lvl4pPr marL="933450" indent="-240030">
              <a:buClr>
                <a:schemeClr val="tx2"/>
              </a:buClr>
              <a:buSzPct val="100000"/>
              <a:buFont typeface="Lucida Grande"/>
              <a:buChar char="-"/>
              <a:defRPr sz="20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TextBox 18"/>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20" name="Straight Connector 19"/>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8" name="Picture 7" descr="icann51-logo_thumb-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40700" y="59393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4231866502"/>
      </p:ext>
    </p:extLst>
  </p:cSld>
  <p:clrMapOvr>
    <a:masterClrMapping/>
  </p:clrMapOvr>
  <p:transition xmlns:p14="http://schemas.microsoft.com/office/powerpoint/2010/mai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mbers Slide - ICANN51">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42874" y="304800"/>
            <a:ext cx="8696325"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2" name="Text Placeholder 18"/>
          <p:cNvSpPr>
            <a:spLocks noGrp="1"/>
          </p:cNvSpPr>
          <p:nvPr>
            <p:ph type="body" sz="quarter" idx="11"/>
          </p:nvPr>
        </p:nvSpPr>
        <p:spPr>
          <a:xfrm>
            <a:off x="304799" y="1524000"/>
            <a:ext cx="8532813" cy="4381500"/>
          </a:xfrm>
          <a:prstGeom prst="rect">
            <a:avLst/>
          </a:prstGeom>
        </p:spPr>
        <p:txBody>
          <a:bodyPr vert="horz" lIns="38405" tIns="19202" rIns="38405" bIns="19202">
            <a:normAutofit/>
          </a:bodyPr>
          <a:lstStyle>
            <a:lvl1pPr marL="647700" indent="-514350">
              <a:buSzPct val="90000"/>
              <a:buFont typeface="+mj-lt"/>
              <a:buAutoNum type="arabicPeriod"/>
              <a:defRPr sz="2800">
                <a:solidFill>
                  <a:schemeClr val="tx2"/>
                </a:solidFill>
                <a:latin typeface="Arial"/>
                <a:cs typeface="Arial"/>
              </a:defRPr>
            </a:lvl1pPr>
            <a:lvl2pPr marL="777240" indent="-457200">
              <a:buSzPct val="100000"/>
              <a:buFont typeface="+mj-lt"/>
              <a:buAutoNum type="alphaLcParenR"/>
              <a:defRPr sz="2400">
                <a:solidFill>
                  <a:schemeClr val="tx2"/>
                </a:solidFill>
                <a:latin typeface="Arial"/>
                <a:cs typeface="Arial"/>
              </a:defRPr>
            </a:lvl2pPr>
            <a:lvl3pPr marL="963930" indent="-457200">
              <a:buSzPct val="90000"/>
              <a:buFont typeface="+mj-lt"/>
              <a:buAutoNum type="romanUcPeriod"/>
              <a:defRPr sz="2000">
                <a:solidFill>
                  <a:schemeClr val="tx2"/>
                </a:solidFill>
                <a:latin typeface="Arial"/>
                <a:cs typeface="Arial"/>
              </a:defRPr>
            </a:lvl3pPr>
            <a:lvl4pPr marL="1150620" indent="-457200">
              <a:buClr>
                <a:schemeClr val="tx2"/>
              </a:buClr>
              <a:buSzPct val="100000"/>
              <a:buFont typeface="+mj-lt"/>
              <a:buAutoNum type="romanLcPeriod"/>
              <a:defRPr sz="20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extBox 10"/>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16" name="Straight Connector 15"/>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8" name="Picture 7" descr="icann51-logo_thumb-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pic>
        <p:nvPicPr>
          <p:cNvPr id="10" name="Picture 9"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40700" y="59393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3007250856"/>
      </p:ext>
    </p:extLst>
  </p:cSld>
  <p:clrMapOvr>
    <a:masterClrMapping/>
  </p:clrMapOvr>
  <p:transition xmlns:p14="http://schemas.microsoft.com/office/powerpoint/2010/mai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raphics Slide - ICANN51">
    <p:spTree>
      <p:nvGrpSpPr>
        <p:cNvPr id="1" name=""/>
        <p:cNvGrpSpPr/>
        <p:nvPr/>
      </p:nvGrpSpPr>
      <p:grpSpPr>
        <a:xfrm>
          <a:off x="0" y="0"/>
          <a:ext cx="0" cy="0"/>
          <a:chOff x="0" y="0"/>
          <a:chExt cx="0" cy="0"/>
        </a:xfrm>
      </p:grpSpPr>
      <p:sp>
        <p:nvSpPr>
          <p:cNvPr id="12" name="Rectangle 11"/>
          <p:cNvSpPr/>
          <p:nvPr/>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algn="l">
              <a:lnSpc>
                <a:spcPct val="10000"/>
              </a:lnSpc>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defRPr>
            </a:lvl1pPr>
          </a:lstStyle>
          <a:p>
            <a:pPr lvl="0"/>
            <a:r>
              <a:rPr lang="en-US" dirty="0" smtClean="0"/>
              <a:t>Insert Title</a:t>
            </a:r>
          </a:p>
        </p:txBody>
      </p:sp>
      <p:pic>
        <p:nvPicPr>
          <p:cNvPr id="7" name="Picture 6"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140700" y="57869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1866681852"/>
      </p:ext>
    </p:extLst>
  </p:cSld>
  <p:clrMapOvr>
    <a:masterClrMapping/>
  </p:clrMapOvr>
  <p:transition xmlns:p14="http://schemas.microsoft.com/office/powerpoint/2010/mai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hart Slide - ICANN51">
    <p:spTree>
      <p:nvGrpSpPr>
        <p:cNvPr id="1" name=""/>
        <p:cNvGrpSpPr/>
        <p:nvPr/>
      </p:nvGrpSpPr>
      <p:grpSpPr>
        <a:xfrm>
          <a:off x="0" y="0"/>
          <a:ext cx="0" cy="0"/>
          <a:chOff x="0" y="0"/>
          <a:chExt cx="0" cy="0"/>
        </a:xfrm>
      </p:grpSpPr>
      <p:sp>
        <p:nvSpPr>
          <p:cNvPr id="12" name="Rectangle 11"/>
          <p:cNvSpPr/>
          <p:nvPr/>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algn="l">
              <a:lnSpc>
                <a:spcPct val="10000"/>
              </a:lnSpc>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3" name="Chart Placeholder 2"/>
          <p:cNvSpPr>
            <a:spLocks noGrp="1"/>
          </p:cNvSpPr>
          <p:nvPr>
            <p:ph type="chart" sz="quarter" idx="11"/>
          </p:nvPr>
        </p:nvSpPr>
        <p:spPr>
          <a:xfrm>
            <a:off x="742950" y="1371600"/>
            <a:ext cx="7686675" cy="4343400"/>
          </a:xfrm>
          <a:prstGeom prst="rect">
            <a:avLst/>
          </a:prstGeom>
        </p:spPr>
        <p:txBody>
          <a:bodyPr vert="horz" lIns="38405" tIns="19202" rIns="38405" bIns="19202"/>
          <a:lstStyle>
            <a:lvl1pPr marL="133350" indent="0">
              <a:buNone/>
              <a:defRPr>
                <a:latin typeface="Arial"/>
                <a:cs typeface="Arial"/>
              </a:defRPr>
            </a:lvl1pPr>
          </a:lstStyle>
          <a:p>
            <a:r>
              <a:rPr lang="en-US" smtClean="0"/>
              <a:t>Click icon to add chart</a:t>
            </a:r>
            <a:endParaRPr lang="en-US" dirty="0"/>
          </a:p>
        </p:txBody>
      </p:sp>
      <p:sp>
        <p:nvSpPr>
          <p:cNvPr id="11" name="TextBox 10"/>
          <p:cNvSpPr txBox="1"/>
          <p:nvPr/>
        </p:nvSpPr>
        <p:spPr>
          <a:xfrm>
            <a:off x="381000" y="6298977"/>
            <a:ext cx="979229" cy="254223"/>
          </a:xfrm>
          <a:prstGeom prst="rect">
            <a:avLst/>
          </a:prstGeom>
          <a:noFill/>
        </p:spPr>
        <p:txBody>
          <a:bodyPr wrap="none" lIns="38405" tIns="19202" rIns="38405" bIns="19202" rtlCol="0">
            <a:spAutoFit/>
          </a:bodyPr>
          <a:lstStyle/>
          <a:p>
            <a:pPr algn="l"/>
            <a:r>
              <a:rPr lang="en-US" sz="1400" b="0" i="1" dirty="0" smtClean="0">
                <a:solidFill>
                  <a:schemeClr val="tx2"/>
                </a:solidFill>
                <a:latin typeface="Arial"/>
                <a:cs typeface="Arial"/>
              </a:rPr>
              <a:t>#ICANN51</a:t>
            </a:r>
          </a:p>
        </p:txBody>
      </p:sp>
      <p:cxnSp>
        <p:nvCxnSpPr>
          <p:cNvPr id="13" name="Straight Connector 12"/>
          <p:cNvCxnSpPr/>
          <p:nvPr/>
        </p:nvCxnSpPr>
        <p:spPr>
          <a:xfrm>
            <a:off x="381000" y="6200536"/>
            <a:ext cx="655320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pic>
        <p:nvPicPr>
          <p:cNvPr id="8" name="Picture 7" descr="icann51-logo_thumb-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16951" y="6095689"/>
            <a:ext cx="1029642" cy="489012"/>
          </a:xfrm>
          <a:prstGeom prst="rect">
            <a:avLst/>
          </a:prstGeom>
        </p:spPr>
      </p:pic>
      <p:pic>
        <p:nvPicPr>
          <p:cNvPr id="16" name="Picture 1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140700" y="5786967"/>
            <a:ext cx="769747" cy="8225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1023505213"/>
      </p:ext>
    </p:extLst>
  </p:cSld>
  <p:clrMapOvr>
    <a:masterClrMapping/>
  </p:clrMapOvr>
  <p:transition xmlns:p14="http://schemas.microsoft.com/office/powerpoint/2010/main"/>
  <p:hf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38168" y="635000"/>
            <a:ext cx="578248" cy="346556"/>
          </a:xfrm>
          <a:prstGeom prst="rect">
            <a:avLst/>
          </a:prstGeom>
          <a:noFill/>
        </p:spPr>
        <p:txBody>
          <a:bodyPr wrap="none" lIns="38405" tIns="19202" rIns="38405" bIns="19202" rtlCol="0">
            <a:spAutoFit/>
          </a:bodyPr>
          <a:lstStyle/>
          <a:p>
            <a:r>
              <a:rPr lang="en-US" sz="2000" dirty="0" smtClean="0">
                <a:solidFill>
                  <a:schemeClr val="bg1"/>
                </a:solidFill>
                <a:latin typeface="Georgia"/>
                <a:cs typeface="Georgia"/>
              </a:rPr>
              <a:t>Text</a:t>
            </a:r>
            <a:endParaRPr lang="en-US" sz="2000" dirty="0">
              <a:solidFill>
                <a:schemeClr val="bg1"/>
              </a:solidFill>
              <a:latin typeface="Georgia"/>
              <a:cs typeface="Georgia"/>
            </a:endParaRPr>
          </a:p>
        </p:txBody>
      </p:sp>
      <p:sp>
        <p:nvSpPr>
          <p:cNvPr id="3" name="TextBox 2"/>
          <p:cNvSpPr txBox="1"/>
          <p:nvPr userDrawn="1"/>
        </p:nvSpPr>
        <p:spPr>
          <a:xfrm>
            <a:off x="338168" y="635000"/>
            <a:ext cx="578248" cy="346556"/>
          </a:xfrm>
          <a:prstGeom prst="rect">
            <a:avLst/>
          </a:prstGeom>
          <a:noFill/>
        </p:spPr>
        <p:txBody>
          <a:bodyPr wrap="none" lIns="38405" tIns="19202" rIns="38405" bIns="19202" rtlCol="0">
            <a:spAutoFit/>
          </a:bodyPr>
          <a:lstStyle/>
          <a:p>
            <a:r>
              <a:rPr lang="en-US" sz="2000" dirty="0" smtClean="0">
                <a:solidFill>
                  <a:schemeClr val="bg1"/>
                </a:solidFill>
                <a:latin typeface="Georgia"/>
                <a:cs typeface="Georgia"/>
              </a:rPr>
              <a:t>Text</a:t>
            </a:r>
            <a:endParaRPr lang="en-US" sz="2000" dirty="0">
              <a:solidFill>
                <a:schemeClr val="bg1"/>
              </a:solidFill>
              <a:latin typeface="Georgia"/>
              <a:cs typeface="Georgia"/>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ransition xmlns:p14="http://schemas.microsoft.com/office/powerpoint/2010/main"/>
  <p:hf hdr="0" ftr="0" dt="0"/>
  <p:txStyles>
    <p:titleStyle>
      <a:lvl1pPr algn="l" rtl="0" eaLnBrk="1" fontAlgn="base" hangingPunct="1">
        <a:spcBef>
          <a:spcPct val="0"/>
        </a:spcBef>
        <a:spcAft>
          <a:spcPct val="0"/>
        </a:spcAft>
        <a:defRPr sz="2800">
          <a:solidFill>
            <a:srgbClr val="1A8AC7"/>
          </a:solidFill>
          <a:latin typeface="+mj-lt"/>
          <a:ea typeface="+mj-ea"/>
          <a:cs typeface="+mj-cs"/>
          <a:sym typeface="DINOT-Light" charset="0"/>
        </a:defRPr>
      </a:lvl1pPr>
      <a:lvl2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2pPr>
      <a:lvl3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3pPr>
      <a:lvl4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4pPr>
      <a:lvl5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5pPr>
      <a:lvl6pPr marL="192024"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6pPr>
      <a:lvl7pPr marL="384048"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7pPr>
      <a:lvl8pPr marL="576072"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8pPr>
      <a:lvl9pPr marL="768096"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9pPr>
    </p:titleStyle>
    <p:body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p:bodyStyle>
    <p:otherStyle>
      <a:defPPr>
        <a:defRPr lang="en-US"/>
      </a:defPPr>
      <a:lvl1pPr marL="0" algn="l" defTabSz="192024" rtl="0" eaLnBrk="1" latinLnBrk="0" hangingPunct="1">
        <a:defRPr sz="800" kern="1200">
          <a:solidFill>
            <a:schemeClr val="tx1"/>
          </a:solidFill>
          <a:latin typeface="+mn-lt"/>
          <a:ea typeface="+mn-ea"/>
          <a:cs typeface="+mn-cs"/>
        </a:defRPr>
      </a:lvl1pPr>
      <a:lvl2pPr marL="192024" algn="l" defTabSz="192024" rtl="0" eaLnBrk="1" latinLnBrk="0" hangingPunct="1">
        <a:defRPr sz="800" kern="1200">
          <a:solidFill>
            <a:schemeClr val="tx1"/>
          </a:solidFill>
          <a:latin typeface="+mn-lt"/>
          <a:ea typeface="+mn-ea"/>
          <a:cs typeface="+mn-cs"/>
        </a:defRPr>
      </a:lvl2pPr>
      <a:lvl3pPr marL="384048" algn="l" defTabSz="192024" rtl="0" eaLnBrk="1" latinLnBrk="0" hangingPunct="1">
        <a:defRPr sz="800" kern="1200">
          <a:solidFill>
            <a:schemeClr val="tx1"/>
          </a:solidFill>
          <a:latin typeface="+mn-lt"/>
          <a:ea typeface="+mn-ea"/>
          <a:cs typeface="+mn-cs"/>
        </a:defRPr>
      </a:lvl3pPr>
      <a:lvl4pPr marL="576072" algn="l" defTabSz="192024" rtl="0" eaLnBrk="1" latinLnBrk="0" hangingPunct="1">
        <a:defRPr sz="800" kern="1200">
          <a:solidFill>
            <a:schemeClr val="tx1"/>
          </a:solidFill>
          <a:latin typeface="+mn-lt"/>
          <a:ea typeface="+mn-ea"/>
          <a:cs typeface="+mn-cs"/>
        </a:defRPr>
      </a:lvl4pPr>
      <a:lvl5pPr marL="768096" algn="l" defTabSz="192024" rtl="0" eaLnBrk="1" latinLnBrk="0" hangingPunct="1">
        <a:defRPr sz="800" kern="1200">
          <a:solidFill>
            <a:schemeClr val="tx1"/>
          </a:solidFill>
          <a:latin typeface="+mn-lt"/>
          <a:ea typeface="+mn-ea"/>
          <a:cs typeface="+mn-cs"/>
        </a:defRPr>
      </a:lvl5pPr>
      <a:lvl6pPr marL="960120" algn="l" defTabSz="192024" rtl="0" eaLnBrk="1" latinLnBrk="0" hangingPunct="1">
        <a:defRPr sz="800" kern="1200">
          <a:solidFill>
            <a:schemeClr val="tx1"/>
          </a:solidFill>
          <a:latin typeface="+mn-lt"/>
          <a:ea typeface="+mn-ea"/>
          <a:cs typeface="+mn-cs"/>
        </a:defRPr>
      </a:lvl6pPr>
      <a:lvl7pPr marL="1152144" algn="l" defTabSz="192024" rtl="0" eaLnBrk="1" latinLnBrk="0" hangingPunct="1">
        <a:defRPr sz="800" kern="1200">
          <a:solidFill>
            <a:schemeClr val="tx1"/>
          </a:solidFill>
          <a:latin typeface="+mn-lt"/>
          <a:ea typeface="+mn-ea"/>
          <a:cs typeface="+mn-cs"/>
        </a:defRPr>
      </a:lvl7pPr>
      <a:lvl8pPr marL="1344168" algn="l" defTabSz="192024" rtl="0" eaLnBrk="1" latinLnBrk="0" hangingPunct="1">
        <a:defRPr sz="800" kern="1200">
          <a:solidFill>
            <a:schemeClr val="tx1"/>
          </a:solidFill>
          <a:latin typeface="+mn-lt"/>
          <a:ea typeface="+mn-ea"/>
          <a:cs typeface="+mn-cs"/>
        </a:defRPr>
      </a:lvl8pPr>
      <a:lvl9pPr marL="1536192" algn="l" defTabSz="192024" rtl="0" eaLnBrk="1" latinLnBrk="0" hangingPunct="1">
        <a:defRPr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20581" y="584200"/>
            <a:ext cx="1425408" cy="1524000"/>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42472780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mtClean="0"/>
              <a:t>GNSO </a:t>
            </a:r>
            <a:r>
              <a:rPr lang="en-US" dirty="0" smtClean="0"/>
              <a:t>Working Group: Charter questions</a:t>
            </a:r>
            <a:endParaRPr lang="en-US" dirty="0"/>
          </a:p>
        </p:txBody>
      </p:sp>
      <p:sp>
        <p:nvSpPr>
          <p:cNvPr id="3" name="Text Placeholder 2"/>
          <p:cNvSpPr>
            <a:spLocks noGrp="1"/>
          </p:cNvSpPr>
          <p:nvPr>
            <p:ph type="body" sz="quarter" idx="11"/>
          </p:nvPr>
        </p:nvSpPr>
        <p:spPr/>
        <p:txBody>
          <a:bodyPr>
            <a:normAutofit/>
          </a:bodyPr>
          <a:lstStyle/>
          <a:p>
            <a:pPr>
              <a:buNone/>
            </a:pPr>
            <a:r>
              <a:rPr lang="en-US" dirty="0" smtClean="0"/>
              <a:t>Main Issues to be addressed</a:t>
            </a:r>
          </a:p>
          <a:p>
            <a:pPr lvl="0"/>
            <a:r>
              <a:rPr lang="en-AU" sz="2400" dirty="0" smtClean="0"/>
              <a:t>Maintenance of </a:t>
            </a:r>
            <a:r>
              <a:rPr lang="en-AU" sz="2400" dirty="0" err="1" smtClean="0"/>
              <a:t>p/p</a:t>
            </a:r>
            <a:r>
              <a:rPr lang="en-AU" sz="2400" dirty="0" smtClean="0"/>
              <a:t> services</a:t>
            </a:r>
          </a:p>
          <a:p>
            <a:pPr lvl="0"/>
            <a:r>
              <a:rPr lang="en-AU" sz="2400" dirty="0" smtClean="0"/>
              <a:t>Registration of </a:t>
            </a:r>
            <a:r>
              <a:rPr lang="en-AU" sz="2400" dirty="0" err="1" smtClean="0"/>
              <a:t>p/p</a:t>
            </a:r>
            <a:r>
              <a:rPr lang="en-AU" sz="2400" dirty="0" smtClean="0"/>
              <a:t> </a:t>
            </a:r>
          </a:p>
          <a:p>
            <a:pPr lvl="0"/>
            <a:r>
              <a:rPr lang="en-AU" sz="2400" dirty="0" smtClean="0"/>
              <a:t>Contact point provided by </a:t>
            </a:r>
            <a:r>
              <a:rPr lang="en-AU" sz="2400" dirty="0" err="1" smtClean="0"/>
              <a:t>p/p</a:t>
            </a:r>
            <a:r>
              <a:rPr lang="en-AU" sz="2400" dirty="0" smtClean="0"/>
              <a:t> service</a:t>
            </a:r>
          </a:p>
          <a:p>
            <a:pPr lvl="0"/>
            <a:r>
              <a:rPr lang="en-AU" sz="2400" dirty="0" smtClean="0"/>
              <a:t>Relay of complaints to </a:t>
            </a:r>
            <a:r>
              <a:rPr lang="en-AU" sz="2400" dirty="0" err="1" smtClean="0"/>
              <a:t>p/p</a:t>
            </a:r>
            <a:r>
              <a:rPr lang="en-AU" sz="2400" dirty="0" smtClean="0"/>
              <a:t> customer</a:t>
            </a:r>
          </a:p>
          <a:p>
            <a:pPr lvl="0"/>
            <a:r>
              <a:rPr lang="en-AU" sz="2400" dirty="0" smtClean="0"/>
              <a:t>Reveal of </a:t>
            </a:r>
            <a:r>
              <a:rPr lang="en-AU" sz="2400" dirty="0" err="1" smtClean="0"/>
              <a:t>p/p</a:t>
            </a:r>
            <a:r>
              <a:rPr lang="en-AU" sz="2400" dirty="0" smtClean="0"/>
              <a:t> customers’ identities</a:t>
            </a:r>
          </a:p>
          <a:p>
            <a:pPr lvl="0"/>
            <a:r>
              <a:rPr lang="en-AU" sz="2400" dirty="0" smtClean="0"/>
              <a:t>Termination of [accreditation] of </a:t>
            </a:r>
            <a:r>
              <a:rPr lang="en-AU" sz="2400" dirty="0" err="1" smtClean="0"/>
              <a:t>p/p</a:t>
            </a:r>
            <a:r>
              <a:rPr lang="en-AU" sz="2400" dirty="0" smtClean="0"/>
              <a:t> service</a:t>
            </a:r>
          </a:p>
          <a:p>
            <a:pPr>
              <a:buFont typeface="Arial"/>
              <a:buChar char="•"/>
            </a:pPr>
            <a:endParaRPr lang="en-US" sz="2400" dirty="0" smtClean="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GNSO Working Group: Early Conclusions</a:t>
            </a:r>
            <a:endParaRPr lang="en-US" dirty="0"/>
          </a:p>
        </p:txBody>
      </p:sp>
      <p:sp>
        <p:nvSpPr>
          <p:cNvPr id="3" name="Text Placeholder 2"/>
          <p:cNvSpPr>
            <a:spLocks noGrp="1"/>
          </p:cNvSpPr>
          <p:nvPr>
            <p:ph type="body" sz="quarter" idx="11"/>
          </p:nvPr>
        </p:nvSpPr>
        <p:spPr/>
        <p:txBody>
          <a:bodyPr>
            <a:normAutofit fontScale="70000" lnSpcReduction="20000"/>
          </a:bodyPr>
          <a:lstStyle/>
          <a:p>
            <a:pPr lvl="0"/>
            <a:r>
              <a:rPr lang="en-AU" sz="2400" dirty="0" smtClean="0"/>
              <a:t>All P/P services must relay to their customers any notices required under the RAA or an ICANN Consensus Policy. </a:t>
            </a:r>
          </a:p>
          <a:p>
            <a:pPr lvl="0"/>
            <a:r>
              <a:rPr lang="en-AU" sz="2400" dirty="0" smtClean="0"/>
              <a:t>All P/P service registration agreements must state the customer’s rights and responsibilities and the P/P service’s obligations in managing those rights and responsibilities. Specifically, all P/P services must disclose to their customers the conditions under which the service may be terminated in the event of a transfer of the domain name.</a:t>
            </a:r>
          </a:p>
          <a:p>
            <a:pPr>
              <a:buNone/>
            </a:pPr>
            <a:r>
              <a:rPr lang="en-AU" sz="2400" dirty="0" smtClean="0"/>
              <a:t> </a:t>
            </a:r>
          </a:p>
          <a:p>
            <a:pPr>
              <a:buNone/>
            </a:pPr>
            <a:r>
              <a:rPr lang="en-AU" sz="2400" dirty="0" smtClean="0"/>
              <a:t>In addition, the WG recommends the following as best practices:</a:t>
            </a:r>
          </a:p>
          <a:p>
            <a:pPr lvl="0"/>
            <a:r>
              <a:rPr lang="en-AU" sz="2400" dirty="0" smtClean="0"/>
              <a:t>P/P services should facilitate and not hinder the transfer, renewal or restoration of a domain name by their customers, including without limitation a renewal during a Redemption Grace Period under the ERRP and transfers to another P/P service.</a:t>
            </a:r>
          </a:p>
          <a:p>
            <a:pPr lvl="0"/>
            <a:r>
              <a:rPr lang="en-AU" sz="2400" dirty="0" smtClean="0"/>
              <a:t>P/P services should use commercially reasonable efforts to avoid the need to disclose underlying customer data in the process of renewing, transferring or restoring a domain name.</a:t>
            </a:r>
          </a:p>
          <a:p>
            <a:pPr>
              <a:buFont typeface="Arial"/>
              <a:buChar char="•"/>
            </a:pPr>
            <a:endParaRPr lang="en-US" sz="2400" dirty="0" smtClean="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GNSO Early Conclusions</a:t>
            </a:r>
            <a:endParaRPr lang="en-US" dirty="0"/>
          </a:p>
        </p:txBody>
      </p:sp>
      <p:sp>
        <p:nvSpPr>
          <p:cNvPr id="3" name="Text Placeholder 2"/>
          <p:cNvSpPr>
            <a:spLocks noGrp="1"/>
          </p:cNvSpPr>
          <p:nvPr>
            <p:ph type="body" sz="quarter" idx="11"/>
          </p:nvPr>
        </p:nvSpPr>
        <p:spPr/>
        <p:txBody>
          <a:bodyPr>
            <a:normAutofit fontScale="92500" lnSpcReduction="20000"/>
          </a:bodyPr>
          <a:lstStyle/>
          <a:p>
            <a:pPr>
              <a:buFont typeface="Arial"/>
              <a:buChar char="•"/>
            </a:pPr>
            <a:r>
              <a:rPr lang="en-US" sz="2400" dirty="0" smtClean="0"/>
              <a:t>For accreditation purposes, no distinction between privacy and proxy services</a:t>
            </a:r>
          </a:p>
          <a:p>
            <a:pPr>
              <a:buFont typeface="Arial"/>
              <a:buChar char="•"/>
            </a:pPr>
            <a:r>
              <a:rPr lang="en-US" sz="2400" dirty="0" smtClean="0"/>
              <a:t>Customer data validated and verified consistent with RAA requirements</a:t>
            </a:r>
          </a:p>
          <a:p>
            <a:pPr>
              <a:buFont typeface="Arial"/>
              <a:buChar char="•"/>
            </a:pPr>
            <a:r>
              <a:rPr lang="en-US" sz="2400" dirty="0" smtClean="0"/>
              <a:t>P/P services must relay notices required under the RAA or ICANN consensus policy – Options for other material</a:t>
            </a:r>
          </a:p>
          <a:p>
            <a:pPr>
              <a:buFont typeface="Arial"/>
              <a:buChar char="•"/>
            </a:pPr>
            <a:r>
              <a:rPr lang="en-US" sz="2400" dirty="0" smtClean="0"/>
              <a:t>P/P should use reasonable efforts to avoid need to disclose customer data when renewing/transferring</a:t>
            </a:r>
          </a:p>
          <a:p>
            <a:pPr>
              <a:buFont typeface="Arial"/>
              <a:buChar char="•"/>
            </a:pPr>
            <a:r>
              <a:rPr lang="en-US" sz="2400" dirty="0" err="1" smtClean="0"/>
              <a:t>p/p</a:t>
            </a:r>
            <a:r>
              <a:rPr lang="en-US" sz="2400" dirty="0" smtClean="0"/>
              <a:t> services available to commercial/non-commercial applicants alike – majority view </a:t>
            </a:r>
          </a:p>
          <a:p>
            <a:pPr>
              <a:buFont typeface="Arial"/>
              <a:buChar char="•"/>
            </a:pPr>
            <a:r>
              <a:rPr lang="en-US" sz="2400" dirty="0" smtClean="0"/>
              <a:t>ICANN to maintain publicly available list of accredited  P/P providers</a:t>
            </a:r>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Where are we now?</a:t>
            </a:r>
            <a:endParaRPr lang="en-US" dirty="0"/>
          </a:p>
        </p:txBody>
      </p:sp>
      <p:sp>
        <p:nvSpPr>
          <p:cNvPr id="3" name="Text Placeholder 2"/>
          <p:cNvSpPr>
            <a:spLocks noGrp="1"/>
          </p:cNvSpPr>
          <p:nvPr>
            <p:ph type="body" sz="quarter" idx="11"/>
          </p:nvPr>
        </p:nvSpPr>
        <p:spPr/>
        <p:txBody>
          <a:bodyPr>
            <a:normAutofit lnSpcReduction="10000"/>
          </a:bodyPr>
          <a:lstStyle/>
          <a:p>
            <a:pPr>
              <a:buNone/>
            </a:pPr>
            <a:r>
              <a:rPr lang="en-US" sz="2400" b="1" dirty="0" smtClean="0"/>
              <a:t>Transfer of P/P customer to another registrar</a:t>
            </a:r>
          </a:p>
          <a:p>
            <a:pPr>
              <a:buFont typeface="Arial"/>
              <a:buChar char="•"/>
            </a:pPr>
            <a:r>
              <a:rPr lang="en-US" sz="2000" dirty="0" smtClean="0"/>
              <a:t>For non </a:t>
            </a:r>
            <a:r>
              <a:rPr lang="en-US" sz="2000" dirty="0" err="1" smtClean="0"/>
              <a:t>p/p</a:t>
            </a:r>
            <a:r>
              <a:rPr lang="en-US" sz="2000" dirty="0" smtClean="0"/>
              <a:t> customer to non </a:t>
            </a:r>
            <a:r>
              <a:rPr lang="en-US" sz="2000" dirty="0" err="1" smtClean="0"/>
              <a:t>p/p</a:t>
            </a:r>
            <a:r>
              <a:rPr lang="en-US" sz="2000" dirty="0" smtClean="0"/>
              <a:t> service – no issue</a:t>
            </a:r>
          </a:p>
          <a:p>
            <a:pPr>
              <a:buFont typeface="Arial"/>
              <a:buChar char="•"/>
            </a:pPr>
            <a:r>
              <a:rPr lang="en-US" sz="2000" dirty="0" smtClean="0"/>
              <a:t>For non </a:t>
            </a:r>
            <a:r>
              <a:rPr lang="en-US" sz="2000" dirty="0" err="1" smtClean="0"/>
              <a:t>p/p</a:t>
            </a:r>
            <a:r>
              <a:rPr lang="en-US" sz="2000" dirty="0" smtClean="0"/>
              <a:t> customer to </a:t>
            </a:r>
            <a:r>
              <a:rPr lang="en-US" sz="2000" dirty="0" err="1" smtClean="0"/>
              <a:t>p/p</a:t>
            </a:r>
            <a:r>
              <a:rPr lang="en-US" sz="2000" dirty="0" smtClean="0"/>
              <a:t> service – no issue</a:t>
            </a:r>
          </a:p>
          <a:p>
            <a:pPr>
              <a:buFont typeface="Arial"/>
              <a:buChar char="•"/>
            </a:pPr>
            <a:r>
              <a:rPr lang="en-US" sz="2000" dirty="0" smtClean="0"/>
              <a:t>For </a:t>
            </a:r>
            <a:r>
              <a:rPr lang="en-US" sz="2000" dirty="0" err="1" smtClean="0"/>
              <a:t>p/p</a:t>
            </a:r>
            <a:r>
              <a:rPr lang="en-US" sz="2000" dirty="0" smtClean="0"/>
              <a:t> customer to non </a:t>
            </a:r>
            <a:r>
              <a:rPr lang="en-US" sz="2000" dirty="0" err="1" smtClean="0"/>
              <a:t>p/p</a:t>
            </a:r>
            <a:r>
              <a:rPr lang="en-US" sz="2000" dirty="0" smtClean="0"/>
              <a:t> service – no issue</a:t>
            </a:r>
          </a:p>
          <a:p>
            <a:pPr>
              <a:buFont typeface="Arial"/>
              <a:buChar char="•"/>
            </a:pPr>
            <a:r>
              <a:rPr lang="en-US" sz="2000" dirty="0" smtClean="0"/>
              <a:t>For </a:t>
            </a:r>
            <a:r>
              <a:rPr lang="en-US" sz="2000" dirty="0" err="1" smtClean="0"/>
              <a:t>p/p</a:t>
            </a:r>
            <a:r>
              <a:rPr lang="en-US" sz="2000" dirty="0" smtClean="0"/>
              <a:t> customer to another </a:t>
            </a:r>
            <a:r>
              <a:rPr lang="en-US" sz="2000" dirty="0" err="1" smtClean="0"/>
              <a:t>p/p</a:t>
            </a:r>
            <a:r>
              <a:rPr lang="en-US" sz="2000" dirty="0" smtClean="0"/>
              <a:t> service - issues</a:t>
            </a:r>
          </a:p>
          <a:p>
            <a:pPr>
              <a:buNone/>
            </a:pPr>
            <a:r>
              <a:rPr lang="en-US" sz="2400" b="1" dirty="0" smtClean="0"/>
              <a:t>Because of the difficulty in verification of customer details, transfer out not now permitted – would that change if both </a:t>
            </a:r>
            <a:r>
              <a:rPr lang="en-US" sz="2400" b="1" dirty="0" err="1" smtClean="0"/>
              <a:t>p/p</a:t>
            </a:r>
            <a:r>
              <a:rPr lang="en-US" sz="2400" b="1" dirty="0" smtClean="0"/>
              <a:t> providers accredited</a:t>
            </a:r>
          </a:p>
          <a:p>
            <a:pPr>
              <a:buNone/>
            </a:pPr>
            <a:r>
              <a:rPr lang="en-US" sz="2400" b="1" dirty="0" smtClean="0"/>
              <a:t>If transfer from one </a:t>
            </a:r>
            <a:r>
              <a:rPr lang="en-US" sz="2400" b="1" dirty="0" err="1" smtClean="0"/>
              <a:t>p/p</a:t>
            </a:r>
            <a:r>
              <a:rPr lang="en-US" sz="2400" b="1" dirty="0" smtClean="0"/>
              <a:t> service to another facilitated, what will stop domain hopping</a:t>
            </a:r>
          </a:p>
          <a:p>
            <a:pPr>
              <a:buNone/>
            </a:pPr>
            <a:endParaRPr lang="en-US" sz="2400" b="1" dirty="0" smtClean="0"/>
          </a:p>
          <a:p>
            <a:pPr>
              <a:buNone/>
            </a:pPr>
            <a:endParaRPr lang="en-US" sz="2400" b="1" dirty="0" smtClean="0"/>
          </a:p>
          <a:p>
            <a:pPr>
              <a:buNone/>
            </a:pPr>
            <a:endParaRPr lang="en-US" sz="2400" b="1" dirty="0" smtClean="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Where are we now?</a:t>
            </a:r>
          </a:p>
          <a:p>
            <a:endParaRPr lang="en-US" i="1" dirty="0"/>
          </a:p>
        </p:txBody>
      </p:sp>
      <p:sp>
        <p:nvSpPr>
          <p:cNvPr id="3" name="Text Placeholder 2"/>
          <p:cNvSpPr>
            <a:spLocks noGrp="1"/>
          </p:cNvSpPr>
          <p:nvPr>
            <p:ph type="body" sz="quarter" idx="11"/>
          </p:nvPr>
        </p:nvSpPr>
        <p:spPr/>
        <p:txBody>
          <a:bodyPr>
            <a:normAutofit/>
          </a:bodyPr>
          <a:lstStyle/>
          <a:p>
            <a:pPr>
              <a:buNone/>
            </a:pPr>
            <a:r>
              <a:rPr lang="en-US" sz="2400" dirty="0" smtClean="0"/>
              <a:t>What does the requirement to ‘relay’ involve?</a:t>
            </a:r>
          </a:p>
          <a:p>
            <a:pPr lvl="1">
              <a:buNone/>
            </a:pPr>
            <a:r>
              <a:rPr lang="en-US" sz="1600" i="1" dirty="0" smtClean="0"/>
              <a:t>Relay – passing on a message from a requestor to the </a:t>
            </a:r>
            <a:r>
              <a:rPr lang="en-US" sz="1600" i="1" dirty="0" err="1" smtClean="0"/>
              <a:t>p/p</a:t>
            </a:r>
            <a:r>
              <a:rPr lang="en-US" sz="1600" i="1" dirty="0" smtClean="0"/>
              <a:t> customer</a:t>
            </a:r>
          </a:p>
          <a:p>
            <a:pPr>
              <a:buNone/>
            </a:pPr>
            <a:r>
              <a:rPr lang="en-US" sz="2400" dirty="0" smtClean="0"/>
              <a:t>Does that include both electronic and other messages?</a:t>
            </a:r>
          </a:p>
          <a:p>
            <a:pPr>
              <a:buNone/>
            </a:pPr>
            <a:r>
              <a:rPr lang="en-US" sz="2400" dirty="0" smtClean="0"/>
              <a:t>Does the </a:t>
            </a:r>
            <a:r>
              <a:rPr lang="en-US" sz="2400" dirty="0" err="1" smtClean="0"/>
              <a:t>p/p</a:t>
            </a:r>
            <a:r>
              <a:rPr lang="en-US" sz="2400" dirty="0" smtClean="0"/>
              <a:t> provider know if the message has been delivered and, if so, is that fact passed on?</a:t>
            </a:r>
          </a:p>
          <a:p>
            <a:pPr>
              <a:buNone/>
            </a:pPr>
            <a:r>
              <a:rPr lang="en-US" sz="2400" dirty="0" smtClean="0"/>
              <a:t>If the message, to the knowledge of the </a:t>
            </a:r>
            <a:r>
              <a:rPr lang="en-US" sz="2400" dirty="0" err="1" smtClean="0"/>
              <a:t>p/p</a:t>
            </a:r>
            <a:r>
              <a:rPr lang="en-US" sz="2400" dirty="0" smtClean="0"/>
              <a:t> provider, has not been delivered, should other means of delivery be used, and if so, what?</a:t>
            </a:r>
          </a:p>
          <a:p>
            <a:pPr>
              <a:buNone/>
            </a:pPr>
            <a:r>
              <a:rPr lang="en-US" sz="2400" dirty="0" smtClean="0"/>
              <a:t>Who pays?</a:t>
            </a:r>
          </a:p>
          <a:p>
            <a:pPr>
              <a:buNone/>
            </a:pPr>
            <a:endParaRPr lang="en-US" sz="2400" dirty="0" smtClean="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Where Are We Now?</a:t>
            </a:r>
            <a:endParaRPr lang="en-US" dirty="0"/>
          </a:p>
        </p:txBody>
      </p:sp>
      <p:sp>
        <p:nvSpPr>
          <p:cNvPr id="3" name="Text Placeholder 2"/>
          <p:cNvSpPr>
            <a:spLocks noGrp="1"/>
          </p:cNvSpPr>
          <p:nvPr>
            <p:ph type="body" sz="quarter" idx="11"/>
          </p:nvPr>
        </p:nvSpPr>
        <p:spPr/>
        <p:txBody>
          <a:bodyPr>
            <a:normAutofit/>
          </a:bodyPr>
          <a:lstStyle/>
          <a:p>
            <a:pPr>
              <a:buNone/>
            </a:pPr>
            <a:r>
              <a:rPr lang="en-US" dirty="0" smtClean="0"/>
              <a:t>What does ‘reveal’ mean; what does it require?</a:t>
            </a:r>
          </a:p>
          <a:p>
            <a:pPr lvl="1">
              <a:buNone/>
            </a:pPr>
            <a:r>
              <a:rPr lang="en-US" sz="2000" i="1" dirty="0" smtClean="0"/>
              <a:t>Reveal – passing on contact details of customer to requestor</a:t>
            </a:r>
          </a:p>
          <a:p>
            <a:pPr lvl="1"/>
            <a:r>
              <a:rPr lang="en-US" sz="2800" dirty="0" smtClean="0"/>
              <a:t>What contact details?</a:t>
            </a:r>
          </a:p>
          <a:p>
            <a:pPr lvl="1"/>
            <a:r>
              <a:rPr lang="en-US" sz="2800" dirty="0" smtClean="0"/>
              <a:t>Under what circumstances – is there a general principle or on a case by case basis?</a:t>
            </a:r>
          </a:p>
          <a:p>
            <a:pPr lvl="1"/>
            <a:r>
              <a:rPr lang="en-US" sz="2800" dirty="0" smtClean="0"/>
              <a:t>Should the </a:t>
            </a:r>
            <a:r>
              <a:rPr lang="en-US" sz="2800" dirty="0" err="1" smtClean="0"/>
              <a:t>p/p</a:t>
            </a:r>
            <a:r>
              <a:rPr lang="en-US" sz="2800" dirty="0" smtClean="0"/>
              <a:t> customer be told and/or given an opportunity to respond</a:t>
            </a:r>
            <a:endParaRPr lang="en-US" sz="2800" dirty="0"/>
          </a:p>
        </p:txBody>
      </p:sp>
    </p:spTree>
    <p:extLst>
      <p:ext uri="{BB962C8B-B14F-4D97-AF65-F5344CB8AC3E}">
        <p14:creationId xmlns:p14="http://schemas.microsoft.com/office/powerpoint/2010/main" val="14139327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The EWG alternative</a:t>
            </a:r>
            <a:endParaRPr lang="en-US" dirty="0"/>
          </a:p>
        </p:txBody>
      </p:sp>
      <p:sp>
        <p:nvSpPr>
          <p:cNvPr id="3" name="Text Placeholder 2"/>
          <p:cNvSpPr>
            <a:spLocks noGrp="1"/>
          </p:cNvSpPr>
          <p:nvPr>
            <p:ph type="body" sz="quarter" idx="11"/>
          </p:nvPr>
        </p:nvSpPr>
        <p:spPr/>
        <p:txBody>
          <a:bodyPr>
            <a:normAutofit/>
          </a:bodyPr>
          <a:lstStyle/>
          <a:p>
            <a:pPr>
              <a:buNone/>
            </a:pPr>
            <a:endParaRPr lang="en-US" sz="2800" dirty="0"/>
          </a:p>
        </p:txBody>
      </p:sp>
      <p:pic>
        <p:nvPicPr>
          <p:cNvPr id="4" name="Picture 3"/>
          <p:cNvPicPr>
            <a:picLocks noChangeAspect="1"/>
          </p:cNvPicPr>
          <p:nvPr/>
        </p:nvPicPr>
        <p:blipFill>
          <a:blip r:embed="rId2"/>
          <a:stretch>
            <a:fillRect/>
          </a:stretch>
        </p:blipFill>
        <p:spPr>
          <a:xfrm>
            <a:off x="330200" y="1016000"/>
            <a:ext cx="8559800" cy="5270500"/>
          </a:xfrm>
          <a:prstGeom prst="rect">
            <a:avLst/>
          </a:prstGeom>
        </p:spPr>
      </p:pic>
    </p:spTree>
    <p:extLst>
      <p:ext uri="{BB962C8B-B14F-4D97-AF65-F5344CB8AC3E}">
        <p14:creationId xmlns:p14="http://schemas.microsoft.com/office/powerpoint/2010/main" val="14139327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EWG: </a:t>
            </a:r>
            <a:r>
              <a:rPr lang="en-US" smtClean="0"/>
              <a:t>An Alternative Model?</a:t>
            </a:r>
            <a:endParaRPr lang="en-US" dirty="0"/>
          </a:p>
        </p:txBody>
      </p:sp>
      <p:sp>
        <p:nvSpPr>
          <p:cNvPr id="3" name="Text Placeholder 2"/>
          <p:cNvSpPr>
            <a:spLocks noGrp="1"/>
          </p:cNvSpPr>
          <p:nvPr>
            <p:ph type="body" sz="quarter" idx="11"/>
          </p:nvPr>
        </p:nvSpPr>
        <p:spPr/>
        <p:txBody>
          <a:bodyPr>
            <a:normAutofit/>
          </a:bodyPr>
          <a:lstStyle/>
          <a:p>
            <a:pPr>
              <a:buNone/>
            </a:pPr>
            <a:r>
              <a:rPr lang="en-US" sz="2800" dirty="0" smtClean="0"/>
              <a:t>EWG </a:t>
            </a:r>
            <a:r>
              <a:rPr lang="en-US" sz="2800" dirty="0" err="1" smtClean="0"/>
              <a:t>Recommedations</a:t>
            </a:r>
            <a:r>
              <a:rPr lang="en-US" sz="2800" dirty="0" smtClean="0"/>
              <a:t>:</a:t>
            </a:r>
            <a:endParaRPr lang="en-US" sz="2800" dirty="0"/>
          </a:p>
        </p:txBody>
      </p:sp>
      <p:pic>
        <p:nvPicPr>
          <p:cNvPr id="4" name="Picture 3"/>
          <p:cNvPicPr>
            <a:picLocks noChangeAspect="1"/>
          </p:cNvPicPr>
          <p:nvPr/>
        </p:nvPicPr>
        <p:blipFill>
          <a:blip r:embed="rId2"/>
          <a:stretch>
            <a:fillRect/>
          </a:stretch>
        </p:blipFill>
        <p:spPr>
          <a:xfrm>
            <a:off x="1282700" y="2108200"/>
            <a:ext cx="6286500" cy="3556000"/>
          </a:xfrm>
          <a:prstGeom prst="rect">
            <a:avLst/>
          </a:prstGeom>
        </p:spPr>
      </p:pic>
    </p:spTree>
    <p:extLst>
      <p:ext uri="{BB962C8B-B14F-4D97-AF65-F5344CB8AC3E}">
        <p14:creationId xmlns:p14="http://schemas.microsoft.com/office/powerpoint/2010/main" val="14139327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Questions &amp; Answers</a:t>
            </a:r>
            <a:endParaRPr lang="en-US" dirty="0"/>
          </a:p>
        </p:txBody>
      </p:sp>
      <p:sp>
        <p:nvSpPr>
          <p:cNvPr id="4" name="Text Placeholder 3"/>
          <p:cNvSpPr>
            <a:spLocks noGrp="1"/>
          </p:cNvSpPr>
          <p:nvPr>
            <p:ph type="body" sz="quarter" idx="11"/>
          </p:nvPr>
        </p:nvSpPr>
        <p:spPr/>
        <p:txBody>
          <a:bodyPr/>
          <a:lstStyle/>
          <a:p>
            <a:pPr lvl="2"/>
            <a:endParaRPr lang="en-US" dirty="0" smtClean="0"/>
          </a:p>
          <a:p>
            <a:pPr lvl="2"/>
            <a:endParaRPr lang="en-US" dirty="0" smtClean="0"/>
          </a:p>
          <a:p>
            <a:pPr lvl="2"/>
            <a:endParaRPr lang="en-US" dirty="0" smtClean="0"/>
          </a:p>
          <a:p>
            <a:pPr lvl="4">
              <a:buNone/>
            </a:pPr>
            <a:r>
              <a:rPr lang="en-US" dirty="0" smtClean="0">
                <a:solidFill>
                  <a:srgbClr val="FF0000"/>
                </a:solidFill>
              </a:rPr>
              <a:t>			</a:t>
            </a:r>
            <a:r>
              <a:rPr lang="en-US" sz="3600" i="1" dirty="0" smtClean="0">
                <a:solidFill>
                  <a:srgbClr val="FF0000"/>
                </a:solidFill>
              </a:rPr>
              <a:t>QUESTIONS</a:t>
            </a:r>
            <a:endParaRPr lang="en-US" sz="3600" i="1" dirty="0">
              <a:solidFill>
                <a:srgbClr val="FF0000"/>
              </a:solidFill>
            </a:endParaRPr>
          </a:p>
        </p:txBody>
      </p:sp>
    </p:spTree>
    <p:extLst>
      <p:ext uri="{BB962C8B-B14F-4D97-AF65-F5344CB8AC3E}">
        <p14:creationId xmlns:p14="http://schemas.microsoft.com/office/powerpoint/2010/main" val="1422423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709652" y="1756991"/>
            <a:ext cx="3214186" cy="346556"/>
          </a:xfrm>
          <a:prstGeom prst="rect">
            <a:avLst/>
          </a:prstGeom>
        </p:spPr>
        <p:txBody>
          <a:bodyPr wrap="none" lIns="38405" tIns="19202" rIns="38405" bIns="19202">
            <a:spAutoFit/>
          </a:bodyPr>
          <a:lstStyle/>
          <a:p>
            <a:r>
              <a:rPr lang="en-US" sz="2000" dirty="0" err="1" smtClean="0">
                <a:solidFill>
                  <a:srgbClr val="FFFFFF"/>
                </a:solidFill>
                <a:latin typeface="Arial"/>
                <a:cs typeface="Arial"/>
              </a:rPr>
              <a:t>facebook.com</a:t>
            </a:r>
            <a:r>
              <a:rPr lang="en-US" sz="2000" dirty="0" smtClean="0">
                <a:solidFill>
                  <a:srgbClr val="FFFFFF"/>
                </a:solidFill>
                <a:latin typeface="Arial"/>
                <a:cs typeface="Arial"/>
              </a:rPr>
              <a:t>/</a:t>
            </a:r>
            <a:r>
              <a:rPr lang="en-US" sz="2000" dirty="0" err="1" smtClean="0">
                <a:solidFill>
                  <a:srgbClr val="FFFFFF"/>
                </a:solidFill>
                <a:latin typeface="Arial"/>
                <a:cs typeface="Arial"/>
              </a:rPr>
              <a:t>icann.atlarge</a:t>
            </a:r>
            <a:endParaRPr lang="en-US" sz="2000" dirty="0">
              <a:solidFill>
                <a:srgbClr val="FFFFFF"/>
              </a:solidFill>
              <a:latin typeface="Arial"/>
              <a:cs typeface="Arial"/>
            </a:endParaRPr>
          </a:p>
        </p:txBody>
      </p:sp>
      <p:sp>
        <p:nvSpPr>
          <p:cNvPr id="2" name="Text Placeholder 1"/>
          <p:cNvSpPr>
            <a:spLocks noGrp="1"/>
          </p:cNvSpPr>
          <p:nvPr>
            <p:ph type="body" sz="quarter" idx="10"/>
          </p:nvPr>
        </p:nvSpPr>
        <p:spPr>
          <a:xfrm>
            <a:off x="0" y="330200"/>
            <a:ext cx="9021739" cy="609600"/>
          </a:xfrm>
        </p:spPr>
        <p:txBody>
          <a:bodyPr/>
          <a:lstStyle/>
          <a:p>
            <a:pPr algn="ctr"/>
            <a:r>
              <a:rPr lang="en-US" dirty="0" smtClean="0">
                <a:latin typeface="Arial"/>
                <a:cs typeface="Arial"/>
              </a:rPr>
              <a:t>Engage with ICANN At-Large on Social Media</a:t>
            </a:r>
            <a:endParaRPr lang="en-US" dirty="0">
              <a:latin typeface="Arial"/>
              <a:cs typeface="Arial"/>
            </a:endParaRPr>
          </a:p>
        </p:txBody>
      </p:sp>
      <p:pic>
        <p:nvPicPr>
          <p:cNvPr id="3" name="Picture 2" descr="logo_de_twitter_png_by_itamy15-d50do0c.png"/>
          <p:cNvPicPr>
            <a:picLocks/>
          </p:cNvPicPr>
          <p:nvPr/>
        </p:nvPicPr>
        <p:blipFill>
          <a:blip r:embed="rId3" cstate="email">
            <a:extLst>
              <a:ext uri="{28A0092B-C50C-407E-A947-70E740481C1C}">
                <a14:useLocalDpi xmlns:a14="http://schemas.microsoft.com/office/drawing/2010/main"/>
              </a:ext>
            </a:extLst>
          </a:blip>
          <a:stretch>
            <a:fillRect/>
          </a:stretch>
        </p:blipFill>
        <p:spPr>
          <a:xfrm>
            <a:off x="363192" y="1483981"/>
            <a:ext cx="914400" cy="914400"/>
          </a:xfrm>
          <a:prstGeom prst="rect">
            <a:avLst/>
          </a:prstGeom>
          <a:effectLst>
            <a:outerShdw blurRad="63500" sx="102000" sy="102000" algn="ctr" rotWithShape="0">
              <a:prstClr val="black">
                <a:alpha val="40000"/>
              </a:prstClr>
            </a:outerShdw>
          </a:effectLst>
        </p:spPr>
      </p:pic>
      <p:pic>
        <p:nvPicPr>
          <p:cNvPr id="4" name="Picture 3" descr="facebook.png"/>
          <p:cNvPicPr>
            <a:picLocks/>
          </p:cNvPicPr>
          <p:nvPr/>
        </p:nvPicPr>
        <p:blipFill>
          <a:blip r:embed="rId4" cstate="email">
            <a:extLst>
              <a:ext uri="{28A0092B-C50C-407E-A947-70E740481C1C}">
                <a14:useLocalDpi xmlns:a14="http://schemas.microsoft.com/office/drawing/2010/main"/>
              </a:ext>
            </a:extLst>
          </a:blip>
          <a:stretch>
            <a:fillRect/>
          </a:stretch>
        </p:blipFill>
        <p:spPr>
          <a:xfrm>
            <a:off x="4706592" y="1486493"/>
            <a:ext cx="914400" cy="914400"/>
          </a:xfrm>
          <a:prstGeom prst="rect">
            <a:avLst/>
          </a:prstGeom>
          <a:effectLst>
            <a:outerShdw blurRad="63500" sx="102000" sy="102000" algn="ctr" rotWithShape="0">
              <a:prstClr val="black">
                <a:alpha val="40000"/>
              </a:prstClr>
            </a:outerShdw>
          </a:effectLst>
        </p:spPr>
      </p:pic>
      <p:sp>
        <p:nvSpPr>
          <p:cNvPr id="8" name="Rectangle 7"/>
          <p:cNvSpPr/>
          <p:nvPr/>
        </p:nvSpPr>
        <p:spPr>
          <a:xfrm>
            <a:off x="1424705" y="1767615"/>
            <a:ext cx="2914500" cy="346556"/>
          </a:xfrm>
          <a:prstGeom prst="rect">
            <a:avLst/>
          </a:prstGeom>
        </p:spPr>
        <p:txBody>
          <a:bodyPr wrap="none" lIns="38405" tIns="19202" rIns="38405" bIns="19202">
            <a:spAutoFit/>
          </a:bodyPr>
          <a:lstStyle/>
          <a:p>
            <a:r>
              <a:rPr lang="en-US" sz="2000" dirty="0" err="1" smtClean="0">
                <a:solidFill>
                  <a:srgbClr val="FFFFFF"/>
                </a:solidFill>
                <a:latin typeface="Arial"/>
                <a:cs typeface="Arial"/>
              </a:rPr>
              <a:t>twitter.com</a:t>
            </a:r>
            <a:r>
              <a:rPr lang="en-US" sz="2000" dirty="0" smtClean="0">
                <a:solidFill>
                  <a:srgbClr val="FFFFFF"/>
                </a:solidFill>
                <a:latin typeface="Arial"/>
                <a:cs typeface="Arial"/>
              </a:rPr>
              <a:t>/</a:t>
            </a:r>
            <a:r>
              <a:rPr lang="en-US" sz="2000" dirty="0" err="1" smtClean="0">
                <a:solidFill>
                  <a:srgbClr val="FFFFFF"/>
                </a:solidFill>
                <a:latin typeface="Arial"/>
                <a:cs typeface="Arial"/>
              </a:rPr>
              <a:t>icann_atlarge</a:t>
            </a:r>
            <a:endParaRPr lang="en-US" sz="2000" dirty="0">
              <a:solidFill>
                <a:srgbClr val="FFFFFF"/>
              </a:solidFill>
              <a:latin typeface="Arial"/>
              <a:cs typeface="Arial"/>
            </a:endParaRPr>
          </a:p>
        </p:txBody>
      </p:sp>
      <p:pic>
        <p:nvPicPr>
          <p:cNvPr id="29" name="Picture 28" descr="C:\Users\bastian.k\Desktop\social media icons\eckig\3.png"/>
          <p:cNvPicPr>
            <a:picLocks noChangeAspect="1" noChangeArrowheads="1"/>
          </p:cNvPicPr>
          <p:nvPr/>
        </p:nvPicPr>
        <p:blipFill>
          <a:blip r:embed="rId5" cstate="email">
            <a:clrChange>
              <a:clrFrom>
                <a:srgbClr val="000000">
                  <a:alpha val="0"/>
                </a:srgbClr>
              </a:clrFrom>
              <a:clrTo>
                <a:srgbClr val="000000">
                  <a:alpha val="0"/>
                </a:srgbClr>
              </a:clrTo>
            </a:clrChange>
            <a:extLst>
              <a:ext uri="{28A0092B-C50C-407E-A947-70E740481C1C}">
                <a14:useLocalDpi xmlns:a14="http://schemas.microsoft.com/office/drawing/2010/main"/>
              </a:ext>
            </a:extLst>
          </a:blip>
          <a:srcRect/>
          <a:stretch>
            <a:fillRect/>
          </a:stretch>
        </p:blipFill>
        <p:spPr bwMode="gray">
          <a:xfrm>
            <a:off x="363192" y="3113399"/>
            <a:ext cx="914400" cy="914400"/>
          </a:xfrm>
          <a:prstGeom prst="rect">
            <a:avLst/>
          </a:prstGeom>
          <a:noFill/>
          <a:effectLst>
            <a:outerShdw blurRad="50800" dist="25400" dir="2700000" algn="tl" rotWithShape="0">
              <a:prstClr val="black">
                <a:alpha val="78000"/>
              </a:prstClr>
            </a:outerShdw>
          </a:effectLst>
        </p:spPr>
      </p:pic>
      <p:sp>
        <p:nvSpPr>
          <p:cNvPr id="31" name="Rectangle 30"/>
          <p:cNvSpPr/>
          <p:nvPr/>
        </p:nvSpPr>
        <p:spPr>
          <a:xfrm>
            <a:off x="1444496" y="3400218"/>
            <a:ext cx="3597705" cy="346556"/>
          </a:xfrm>
          <a:prstGeom prst="rect">
            <a:avLst/>
          </a:prstGeom>
        </p:spPr>
        <p:txBody>
          <a:bodyPr wrap="none" lIns="38405" tIns="19202" rIns="38405" bIns="19202">
            <a:spAutoFit/>
          </a:bodyPr>
          <a:lstStyle/>
          <a:p>
            <a:r>
              <a:rPr lang="en-US" sz="2000" dirty="0" err="1">
                <a:solidFill>
                  <a:srgbClr val="FFFFFF"/>
                </a:solidFill>
                <a:latin typeface="Arial"/>
                <a:cs typeface="Arial"/>
              </a:rPr>
              <a:t>y</a:t>
            </a:r>
            <a:r>
              <a:rPr lang="en-US" sz="2000" dirty="0" err="1" smtClean="0">
                <a:solidFill>
                  <a:srgbClr val="FFFFFF"/>
                </a:solidFill>
                <a:latin typeface="Arial"/>
                <a:cs typeface="Arial"/>
              </a:rPr>
              <a:t>outube.com</a:t>
            </a:r>
            <a:r>
              <a:rPr lang="en-US" sz="2000" dirty="0" smtClean="0">
                <a:solidFill>
                  <a:srgbClr val="FFFFFF"/>
                </a:solidFill>
                <a:latin typeface="Arial"/>
                <a:cs typeface="Arial"/>
              </a:rPr>
              <a:t>/user/</a:t>
            </a:r>
            <a:r>
              <a:rPr lang="en-US" sz="2000" dirty="0" err="1" smtClean="0">
                <a:solidFill>
                  <a:srgbClr val="FFFFFF"/>
                </a:solidFill>
                <a:latin typeface="Arial"/>
                <a:cs typeface="Arial"/>
              </a:rPr>
              <a:t>icannatlarge</a:t>
            </a:r>
            <a:endParaRPr lang="en-US" sz="2000" dirty="0">
              <a:solidFill>
                <a:srgbClr val="FFFFFF"/>
              </a:solidFill>
              <a:latin typeface="Arial"/>
              <a:cs typeface="Arial"/>
            </a:endParaRPr>
          </a:p>
        </p:txBody>
      </p:sp>
    </p:spTree>
    <p:extLst>
      <p:ext uri="{BB962C8B-B14F-4D97-AF65-F5344CB8AC3E}">
        <p14:creationId xmlns:p14="http://schemas.microsoft.com/office/powerpoint/2010/main" val="807682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2"/>
          <p:cNvSpPr txBox="1">
            <a:spLocks/>
          </p:cNvSpPr>
          <p:nvPr/>
        </p:nvSpPr>
        <p:spPr>
          <a:xfrm>
            <a:off x="4305300" y="457200"/>
            <a:ext cx="4381500" cy="609600"/>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r>
              <a:rPr lang="en-US" dirty="0" smtClean="0">
                <a:solidFill>
                  <a:schemeClr val="bg1"/>
                </a:solidFill>
              </a:rPr>
              <a:t>15</a:t>
            </a:r>
            <a:r>
              <a:rPr lang="en-US" dirty="0" smtClean="0"/>
              <a:t> </a:t>
            </a:r>
            <a:r>
              <a:rPr lang="en-US" dirty="0" smtClean="0">
                <a:solidFill>
                  <a:schemeClr val="bg1"/>
                </a:solidFill>
              </a:rPr>
              <a:t>October 2014</a:t>
            </a:r>
            <a:endParaRPr lang="en-US" dirty="0">
              <a:solidFill>
                <a:schemeClr val="bg1"/>
              </a:solidFill>
            </a:endParaRPr>
          </a:p>
        </p:txBody>
      </p:sp>
      <p:sp>
        <p:nvSpPr>
          <p:cNvPr id="7" name="Title 2"/>
          <p:cNvSpPr txBox="1">
            <a:spLocks/>
          </p:cNvSpPr>
          <p:nvPr/>
        </p:nvSpPr>
        <p:spPr>
          <a:xfrm>
            <a:off x="457200" y="1828800"/>
            <a:ext cx="8229600" cy="2438400"/>
          </a:xfrm>
          <a:prstGeom prst="rect">
            <a:avLst/>
          </a:prstGeom>
        </p:spPr>
        <p:txBody>
          <a:bodyPr/>
          <a:lstStyle>
            <a:lvl1pPr algn="l" rtl="0" eaLnBrk="1" fontAlgn="base" hangingPunct="1">
              <a:spcBef>
                <a:spcPct val="0"/>
              </a:spcBef>
              <a:spcAft>
                <a:spcPct val="0"/>
              </a:spcAft>
              <a:defRPr sz="2800">
                <a:solidFill>
                  <a:srgbClr val="1A8AC7"/>
                </a:solidFill>
                <a:latin typeface="+mj-lt"/>
                <a:ea typeface="+mj-ea"/>
                <a:cs typeface="+mj-cs"/>
                <a:sym typeface="DINOT-Light" charset="0"/>
              </a:defRPr>
            </a:lvl1pPr>
            <a:lvl2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2pPr>
            <a:lvl3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3pPr>
            <a:lvl4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4pPr>
            <a:lvl5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5pPr>
            <a:lvl6pPr marL="192024"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6pPr>
            <a:lvl7pPr marL="384048"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7pPr>
            <a:lvl8pPr marL="576072"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8pPr>
            <a:lvl9pPr marL="768096"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9pPr>
          </a:lstStyle>
          <a:p>
            <a:r>
              <a:rPr lang="en-US" sz="5000" dirty="0" smtClean="0">
                <a:solidFill>
                  <a:srgbClr val="FFFFFF"/>
                </a:solidFill>
              </a:rPr>
              <a:t>At-large policy round table</a:t>
            </a:r>
          </a:p>
          <a:p>
            <a:endParaRPr lang="en-US" sz="5000" dirty="0">
              <a:solidFill>
                <a:srgbClr val="FFFFFF"/>
              </a:solidFill>
            </a:endParaRPr>
          </a:p>
        </p:txBody>
      </p:sp>
      <p:sp>
        <p:nvSpPr>
          <p:cNvPr id="8" name="Text Placeholder 13"/>
          <p:cNvSpPr txBox="1">
            <a:spLocks/>
          </p:cNvSpPr>
          <p:nvPr/>
        </p:nvSpPr>
        <p:spPr>
          <a:xfrm>
            <a:off x="435854" y="4495800"/>
            <a:ext cx="5562600" cy="375024"/>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spcBef>
                <a:spcPts val="0"/>
              </a:spcBef>
              <a:buNone/>
            </a:pPr>
            <a:r>
              <a:rPr lang="en-US" sz="2200" b="1" dirty="0" smtClean="0">
                <a:solidFill>
                  <a:srgbClr val="FFFFFF"/>
                </a:solidFill>
              </a:rPr>
              <a:t>Holly </a:t>
            </a:r>
            <a:r>
              <a:rPr lang="en-US" sz="2200" b="1" dirty="0" err="1" smtClean="0">
                <a:solidFill>
                  <a:srgbClr val="FFFFFF"/>
                </a:solidFill>
              </a:rPr>
              <a:t>Raiche</a:t>
            </a:r>
            <a:endParaRPr lang="en-US" sz="2200" b="1" dirty="0">
              <a:solidFill>
                <a:srgbClr val="FFFFFF"/>
              </a:solidFill>
            </a:endParaRPr>
          </a:p>
        </p:txBody>
      </p:sp>
      <p:sp>
        <p:nvSpPr>
          <p:cNvPr id="9" name="Text Placeholder 3"/>
          <p:cNvSpPr txBox="1">
            <a:spLocks/>
          </p:cNvSpPr>
          <p:nvPr/>
        </p:nvSpPr>
        <p:spPr>
          <a:xfrm>
            <a:off x="442259" y="4884271"/>
            <a:ext cx="5562600" cy="375024"/>
          </a:xfrm>
          <a:prstGeom prst="rect">
            <a:avLst/>
          </a:prstGeom>
        </p:spPr>
        <p:txBody>
          <a:bodyPr/>
          <a:lst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pPr marL="133350" indent="0">
              <a:buNone/>
            </a:pPr>
            <a:r>
              <a:rPr lang="en-US" sz="2000" dirty="0" smtClean="0">
                <a:solidFill>
                  <a:srgbClr val="FFFFFF"/>
                </a:solidFill>
              </a:rPr>
              <a:t>Panel 1: Privacy and Proxy</a:t>
            </a:r>
            <a:endParaRPr lang="en-US" sz="2000" dirty="0">
              <a:solidFill>
                <a:srgbClr val="FFFFFF"/>
              </a:solidFill>
            </a:endParaRPr>
          </a:p>
        </p:txBody>
      </p:sp>
      <p:sp>
        <p:nvSpPr>
          <p:cNvPr id="10" name="Text Placeholder 3"/>
          <p:cNvSpPr txBox="1">
            <a:spLocks/>
          </p:cNvSpPr>
          <p:nvPr/>
        </p:nvSpPr>
        <p:spPr>
          <a:xfrm>
            <a:off x="437678" y="5250706"/>
            <a:ext cx="5562600" cy="375024"/>
          </a:xfrm>
          <a:prstGeom prst="rect">
            <a:avLst/>
          </a:prstGeom>
        </p:spPr>
        <p:txBody>
          <a:bodyPr vert="horz"/>
          <a:lstStyle>
            <a:lvl1pPr marL="133350" indent="0" algn="l" rtl="0" eaLnBrk="1" fontAlgn="base" hangingPunct="1">
              <a:spcBef>
                <a:spcPts val="1428"/>
              </a:spcBef>
              <a:spcAft>
                <a:spcPct val="0"/>
              </a:spcAft>
              <a:buSzPct val="171000"/>
              <a:buFont typeface="Gill Sans" charset="0"/>
              <a:buNone/>
              <a:defRPr sz="2000" b="0">
                <a:solidFill>
                  <a:srgbClr val="FFFFFF"/>
                </a:solidFill>
                <a:latin typeface="+mn-lt"/>
                <a:ea typeface="+mn-ea"/>
                <a:cs typeface="+mn-cs"/>
                <a:sym typeface="Gill Sans" charset="0"/>
              </a:defRPr>
            </a:lvl1pPr>
            <a:lvl2pPr marL="320040" indent="0" algn="l" rtl="0" eaLnBrk="1" fontAlgn="base" hangingPunct="1">
              <a:spcBef>
                <a:spcPts val="1428"/>
              </a:spcBef>
              <a:spcAft>
                <a:spcPct val="0"/>
              </a:spcAft>
              <a:buSzPct val="171000"/>
              <a:buFont typeface="Gill Sans" charset="0"/>
              <a:buNone/>
              <a:defRPr sz="2400">
                <a:solidFill>
                  <a:srgbClr val="FFFFFF"/>
                </a:solidFill>
                <a:latin typeface="+mn-lt"/>
                <a:ea typeface="+mn-ea"/>
                <a:cs typeface="+mn-cs"/>
                <a:sym typeface="Gill Sans" charset="0"/>
              </a:defRPr>
            </a:lvl2pPr>
            <a:lvl3pPr marL="506730" indent="0" algn="l" rtl="0" eaLnBrk="1" fontAlgn="base" hangingPunct="1">
              <a:spcBef>
                <a:spcPts val="1428"/>
              </a:spcBef>
              <a:spcAft>
                <a:spcPct val="0"/>
              </a:spcAft>
              <a:buSzPct val="171000"/>
              <a:buFont typeface="Gill Sans" charset="0"/>
              <a:buNone/>
              <a:defRPr sz="2400">
                <a:solidFill>
                  <a:srgbClr val="FFFFFF"/>
                </a:solidFill>
                <a:latin typeface="+mn-lt"/>
                <a:ea typeface="+mn-ea"/>
                <a:cs typeface="+mn-cs"/>
                <a:sym typeface="Gill Sans" charset="0"/>
              </a:defRPr>
            </a:lvl3pPr>
            <a:lvl4pPr marL="693420" indent="0" algn="l" rtl="0" eaLnBrk="1" fontAlgn="base" hangingPunct="1">
              <a:spcBef>
                <a:spcPts val="1428"/>
              </a:spcBef>
              <a:spcAft>
                <a:spcPct val="0"/>
              </a:spcAft>
              <a:buSzPct val="171000"/>
              <a:buFont typeface="Gill Sans" charset="0"/>
              <a:buNone/>
              <a:defRPr sz="2400">
                <a:solidFill>
                  <a:srgbClr val="FFFFFF"/>
                </a:solidFill>
                <a:latin typeface="+mn-lt"/>
                <a:ea typeface="+mn-ea"/>
                <a:cs typeface="+mn-cs"/>
                <a:sym typeface="Gill Sans" charset="0"/>
              </a:defRPr>
            </a:lvl4pPr>
            <a:lvl5pPr marL="880110" indent="0" algn="l" rtl="0" eaLnBrk="1" fontAlgn="base" hangingPunct="1">
              <a:spcBef>
                <a:spcPts val="1428"/>
              </a:spcBef>
              <a:spcAft>
                <a:spcPct val="0"/>
              </a:spcAft>
              <a:buSzPct val="171000"/>
              <a:buFont typeface="Gill Sans" charset="0"/>
              <a:buNone/>
              <a:defRPr sz="2400">
                <a:solidFill>
                  <a:srgbClr val="FFFFFF"/>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a:lstStyle>
          <a:p>
            <a:r>
              <a:rPr lang="en-US" dirty="0" smtClean="0"/>
              <a:t>1000 – 1045 Hrs </a:t>
            </a:r>
            <a:endParaRPr lang="en-US" dirty="0"/>
          </a:p>
        </p:txBody>
      </p:sp>
    </p:spTree>
    <p:extLst>
      <p:ext uri="{BB962C8B-B14F-4D97-AF65-F5344CB8AC3E}">
        <p14:creationId xmlns:p14="http://schemas.microsoft.com/office/powerpoint/2010/main" val="14240566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Agenda</a:t>
            </a:r>
            <a:endParaRPr lang="en-US" dirty="0"/>
          </a:p>
        </p:txBody>
      </p:sp>
      <p:sp>
        <p:nvSpPr>
          <p:cNvPr id="4" name="Text Placeholder 3"/>
          <p:cNvSpPr>
            <a:spLocks noGrp="1"/>
          </p:cNvSpPr>
          <p:nvPr>
            <p:ph type="body" sz="quarter" idx="11"/>
          </p:nvPr>
        </p:nvSpPr>
        <p:spPr/>
        <p:txBody>
          <a:bodyPr>
            <a:normAutofit lnSpcReduction="10000"/>
          </a:bodyPr>
          <a:lstStyle/>
          <a:p>
            <a:r>
              <a:rPr lang="en-US" dirty="0" smtClean="0"/>
              <a:t>Background</a:t>
            </a:r>
          </a:p>
          <a:p>
            <a:pPr lvl="1"/>
            <a:r>
              <a:rPr lang="en-US" dirty="0" smtClean="0"/>
              <a:t>What Is </a:t>
            </a:r>
            <a:r>
              <a:rPr lang="en-US" dirty="0" err="1" smtClean="0"/>
              <a:t>Whois</a:t>
            </a:r>
            <a:endParaRPr lang="en-US" dirty="0" smtClean="0"/>
          </a:p>
          <a:p>
            <a:pPr lvl="1"/>
            <a:r>
              <a:rPr lang="en-US" dirty="0" err="1" smtClean="0"/>
              <a:t>Whois</a:t>
            </a:r>
            <a:r>
              <a:rPr lang="en-US" dirty="0" smtClean="0"/>
              <a:t> Review Team Final Report</a:t>
            </a:r>
          </a:p>
          <a:p>
            <a:pPr lvl="1"/>
            <a:r>
              <a:rPr lang="en-US" dirty="0" smtClean="0"/>
              <a:t>The RAA and P/P services</a:t>
            </a:r>
          </a:p>
          <a:p>
            <a:r>
              <a:rPr lang="en-US" dirty="0" smtClean="0"/>
              <a:t>GNSO WG: Charter Questions</a:t>
            </a:r>
          </a:p>
          <a:p>
            <a:r>
              <a:rPr lang="en-US" dirty="0" smtClean="0"/>
              <a:t>WG early conclusions</a:t>
            </a:r>
          </a:p>
          <a:p>
            <a:r>
              <a:rPr lang="en-US" dirty="0" smtClean="0"/>
              <a:t>Where are we now</a:t>
            </a:r>
          </a:p>
          <a:p>
            <a:r>
              <a:rPr lang="en-US" dirty="0" smtClean="0"/>
              <a:t>Discussion</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5292173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What is </a:t>
            </a:r>
            <a:r>
              <a:rPr lang="en-US" dirty="0" err="1" smtClean="0"/>
              <a:t>Whois</a:t>
            </a:r>
            <a:endParaRPr lang="en-US" dirty="0"/>
          </a:p>
        </p:txBody>
      </p:sp>
      <p:sp>
        <p:nvSpPr>
          <p:cNvPr id="3" name="Text Placeholder 2"/>
          <p:cNvSpPr>
            <a:spLocks noGrp="1"/>
          </p:cNvSpPr>
          <p:nvPr>
            <p:ph type="body" sz="quarter" idx="11"/>
          </p:nvPr>
        </p:nvSpPr>
        <p:spPr/>
        <p:txBody>
          <a:bodyPr>
            <a:normAutofit fontScale="77500" lnSpcReduction="20000"/>
          </a:bodyPr>
          <a:lstStyle/>
          <a:p>
            <a:pPr lvl="0">
              <a:buNone/>
            </a:pPr>
            <a:r>
              <a:rPr lang="en-US" dirty="0" smtClean="0"/>
              <a:t>Registrars Must Provide Public Access to:</a:t>
            </a:r>
          </a:p>
          <a:p>
            <a:pPr lvl="0"/>
            <a:r>
              <a:rPr lang="en-US" dirty="0" smtClean="0"/>
              <a:t>The names of the primary and secondary </a:t>
            </a:r>
            <a:r>
              <a:rPr lang="en-US" dirty="0" err="1" smtClean="0"/>
              <a:t>nameserver(s</a:t>
            </a:r>
            <a:r>
              <a:rPr lang="en-US" dirty="0" smtClean="0"/>
              <a:t>) for the Registered Name; </a:t>
            </a:r>
            <a:endParaRPr lang="en-AU" dirty="0" smtClean="0"/>
          </a:p>
          <a:p>
            <a:pPr lvl="0"/>
            <a:r>
              <a:rPr lang="en-US" dirty="0" smtClean="0"/>
              <a:t>The identity of Registrar </a:t>
            </a:r>
            <a:endParaRPr lang="en-AU" dirty="0" smtClean="0"/>
          </a:p>
          <a:p>
            <a:pPr lvl="0"/>
            <a:r>
              <a:rPr lang="en-US" dirty="0" smtClean="0"/>
              <a:t>The original creation and expiration date of the registration; </a:t>
            </a:r>
            <a:endParaRPr lang="en-AU" dirty="0" smtClean="0"/>
          </a:p>
          <a:p>
            <a:pPr lvl="0"/>
            <a:r>
              <a:rPr lang="en-US" dirty="0" smtClean="0"/>
              <a:t>The name and postal address of the Registered Name Holder; </a:t>
            </a:r>
            <a:endParaRPr lang="en-AU" dirty="0" smtClean="0"/>
          </a:p>
          <a:p>
            <a:pPr lvl="0"/>
            <a:r>
              <a:rPr lang="en-US" dirty="0" smtClean="0"/>
              <a:t>The name, postal address, e-mail address, voice telephone number, and (where available) fax number of the technical contact for the Registered Name; and </a:t>
            </a:r>
            <a:endParaRPr lang="en-AU" dirty="0" smtClean="0"/>
          </a:p>
          <a:p>
            <a:pPr lvl="0"/>
            <a:r>
              <a:rPr lang="en-US" dirty="0" smtClean="0"/>
              <a:t>The name, postal address, e-mail address, voice telephone number, and (where available) fax number of the administrative contact for the Registered Name. </a:t>
            </a:r>
            <a:endParaRPr lang="en-AU" dirty="0" smtClean="0"/>
          </a:p>
          <a:p>
            <a:endParaRPr lang="en-US" dirty="0"/>
          </a:p>
        </p:txBody>
      </p:sp>
    </p:spTree>
    <p:extLst>
      <p:ext uri="{BB962C8B-B14F-4D97-AF65-F5344CB8AC3E}">
        <p14:creationId xmlns:p14="http://schemas.microsoft.com/office/powerpoint/2010/main" val="14139327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WHOIS Review: Final Report</a:t>
            </a:r>
            <a:endParaRPr lang="en-US" dirty="0"/>
          </a:p>
        </p:txBody>
      </p:sp>
      <p:sp>
        <p:nvSpPr>
          <p:cNvPr id="3" name="Text Placeholder 2"/>
          <p:cNvSpPr>
            <a:spLocks noGrp="1"/>
          </p:cNvSpPr>
          <p:nvPr>
            <p:ph type="body" sz="quarter" idx="11"/>
          </p:nvPr>
        </p:nvSpPr>
        <p:spPr/>
        <p:txBody>
          <a:bodyPr/>
          <a:lstStyle/>
          <a:p>
            <a:pPr>
              <a:buNone/>
            </a:pPr>
            <a:r>
              <a:rPr lang="en-US" dirty="0" smtClean="0"/>
              <a:t>Accuracy of </a:t>
            </a:r>
            <a:r>
              <a:rPr lang="en-US" dirty="0" err="1" smtClean="0"/>
              <a:t>Whois</a:t>
            </a:r>
            <a:r>
              <a:rPr lang="en-US" dirty="0" smtClean="0"/>
              <a:t> Data</a:t>
            </a:r>
          </a:p>
          <a:p>
            <a:pPr>
              <a:buFont typeface="Arial"/>
              <a:buChar char="•"/>
            </a:pPr>
            <a:r>
              <a:rPr lang="en-AU" dirty="0" smtClean="0"/>
              <a:t>only 23% of the </a:t>
            </a:r>
            <a:r>
              <a:rPr lang="en-AU" dirty="0" err="1" smtClean="0"/>
              <a:t>Whois</a:t>
            </a:r>
            <a:r>
              <a:rPr lang="en-AU" dirty="0" smtClean="0"/>
              <a:t> data met the accuracy standards. </a:t>
            </a:r>
          </a:p>
          <a:p>
            <a:pPr>
              <a:buFont typeface="Arial"/>
              <a:buChar char="•"/>
            </a:pPr>
            <a:r>
              <a:rPr lang="en-AU" dirty="0" smtClean="0"/>
              <a:t>Report’s conclusion: the low level of accuracy is ‘unacceptable’</a:t>
            </a:r>
          </a:p>
          <a:p>
            <a:pPr>
              <a:buNone/>
            </a:pPr>
            <a:endParaRPr lang="en-US" dirty="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WHOIS Review: Final Report</a:t>
            </a:r>
            <a:endParaRPr lang="en-US" dirty="0"/>
          </a:p>
        </p:txBody>
      </p:sp>
      <p:sp>
        <p:nvSpPr>
          <p:cNvPr id="3" name="Text Placeholder 2"/>
          <p:cNvSpPr>
            <a:spLocks noGrp="1"/>
          </p:cNvSpPr>
          <p:nvPr>
            <p:ph type="body" sz="quarter" idx="11"/>
          </p:nvPr>
        </p:nvSpPr>
        <p:spPr/>
        <p:txBody>
          <a:bodyPr>
            <a:normAutofit fontScale="55000" lnSpcReduction="20000"/>
          </a:bodyPr>
          <a:lstStyle/>
          <a:p>
            <a:pPr>
              <a:buNone/>
            </a:pPr>
            <a:r>
              <a:rPr lang="en-AU" dirty="0" smtClean="0"/>
              <a:t>There are legitimate uses of privacy/proxy services</a:t>
            </a:r>
          </a:p>
          <a:p>
            <a:pPr lvl="0">
              <a:buFont typeface="Arial"/>
              <a:buChar char="•"/>
            </a:pPr>
            <a:r>
              <a:rPr lang="en-AU" b="1" dirty="0" smtClean="0"/>
              <a:t>Individuals – </a:t>
            </a:r>
            <a:r>
              <a:rPr lang="en-AU" dirty="0" smtClean="0"/>
              <a:t>who prefer not to have their personal data published on the Internet; </a:t>
            </a:r>
          </a:p>
          <a:p>
            <a:pPr lvl="0">
              <a:buFont typeface="Arial"/>
              <a:buChar char="•"/>
            </a:pPr>
            <a:r>
              <a:rPr lang="en-AU" b="1" dirty="0" smtClean="0"/>
              <a:t>Organizations </a:t>
            </a:r>
            <a:r>
              <a:rPr lang="en-AU" dirty="0" smtClean="0"/>
              <a:t>– as religious, political or ethnic minority, or sharing controversial moral or sexual information; and</a:t>
            </a:r>
          </a:p>
          <a:p>
            <a:pPr lvl="0">
              <a:buFont typeface="Arial"/>
              <a:buChar char="•"/>
            </a:pPr>
            <a:r>
              <a:rPr lang="en-AU" b="1" dirty="0" smtClean="0"/>
              <a:t>Companies </a:t>
            </a:r>
            <a:r>
              <a:rPr lang="en-AU" dirty="0" smtClean="0"/>
              <a:t>– for upcoming mergers, new product or service names, new movie names, or other product launches</a:t>
            </a:r>
            <a:br>
              <a:rPr lang="en-AU" dirty="0" smtClean="0"/>
            </a:br>
            <a:endParaRPr lang="en-AU" dirty="0" smtClean="0"/>
          </a:p>
          <a:p>
            <a:pPr>
              <a:buNone/>
            </a:pPr>
            <a:r>
              <a:rPr lang="en-AU" dirty="0" smtClean="0"/>
              <a:t>But there are concerns: </a:t>
            </a:r>
          </a:p>
          <a:p>
            <a:pPr lvl="0">
              <a:buFont typeface="Arial"/>
              <a:buChar char="•"/>
            </a:pPr>
            <a:r>
              <a:rPr lang="en-AU" dirty="0" smtClean="0"/>
              <a:t>the abuse of proxy services by criminals seeking to hide, companies defrauding customers, and parties attacking the security of the Internet including by </a:t>
            </a:r>
            <a:r>
              <a:rPr lang="en-AU" dirty="0" err="1" smtClean="0"/>
              <a:t>botnets</a:t>
            </a:r>
            <a:r>
              <a:rPr lang="en-AU" dirty="0" smtClean="0"/>
              <a:t> and malware; and </a:t>
            </a:r>
          </a:p>
          <a:p>
            <a:pPr lvl="0">
              <a:buFont typeface="Arial"/>
              <a:buChar char="•"/>
            </a:pPr>
            <a:r>
              <a:rPr lang="en-AU" dirty="0" smtClean="0"/>
              <a:t>the current use of privacy and proxy services raises questions about whether ICANN is meeting its </a:t>
            </a:r>
            <a:r>
              <a:rPr lang="en-AU" dirty="0" err="1" smtClean="0"/>
              <a:t>AoC</a:t>
            </a:r>
            <a:r>
              <a:rPr lang="en-AU" dirty="0" smtClean="0"/>
              <a:t> commitments relating to ‘timely, unrestricted and public access’ to WHOIS data. </a:t>
            </a:r>
          </a:p>
          <a:p>
            <a:pPr>
              <a:buNone/>
            </a:pPr>
            <a:endParaRPr lang="en-US" dirty="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WHOIS Review: Final Report</a:t>
            </a:r>
            <a:endParaRPr lang="en-US" dirty="0"/>
          </a:p>
        </p:txBody>
      </p:sp>
      <p:sp>
        <p:nvSpPr>
          <p:cNvPr id="3" name="Text Placeholder 2"/>
          <p:cNvSpPr>
            <a:spLocks noGrp="1"/>
          </p:cNvSpPr>
          <p:nvPr>
            <p:ph type="body" sz="quarter" idx="11"/>
          </p:nvPr>
        </p:nvSpPr>
        <p:spPr/>
        <p:txBody>
          <a:bodyPr>
            <a:normAutofit/>
          </a:bodyPr>
          <a:lstStyle/>
          <a:p>
            <a:pPr>
              <a:buNone/>
            </a:pPr>
            <a:r>
              <a:rPr lang="en-US" dirty="0" smtClean="0"/>
              <a:t>Recommendation: an accreditation system for privacy and proxy services: </a:t>
            </a:r>
          </a:p>
          <a:p>
            <a:pPr>
              <a:buNone/>
            </a:pPr>
            <a:r>
              <a:rPr lang="en-AU" i="1" dirty="0" smtClean="0"/>
              <a:t>	goal of this process should be to provide clear, consistent and enforceable requirements for the operation of these services consistent with national laws, and to strike an appropriate balance between stakeholders with competing but legitimate interests </a:t>
            </a:r>
            <a:endParaRPr lang="en-US" i="1" dirty="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RAA - Changes in 2013 </a:t>
            </a:r>
            <a:endParaRPr lang="en-US" dirty="0"/>
          </a:p>
        </p:txBody>
      </p:sp>
      <p:sp>
        <p:nvSpPr>
          <p:cNvPr id="3" name="Text Placeholder 2"/>
          <p:cNvSpPr>
            <a:spLocks noGrp="1"/>
          </p:cNvSpPr>
          <p:nvPr>
            <p:ph type="body" sz="quarter" idx="11"/>
          </p:nvPr>
        </p:nvSpPr>
        <p:spPr/>
        <p:txBody>
          <a:bodyPr>
            <a:normAutofit/>
          </a:bodyPr>
          <a:lstStyle/>
          <a:p>
            <a:pPr>
              <a:buNone/>
            </a:pPr>
            <a:r>
              <a:rPr lang="en-AU" dirty="0" smtClean="0"/>
              <a:t>The </a:t>
            </a:r>
            <a:r>
              <a:rPr lang="en-AU" dirty="0" err="1" smtClean="0"/>
              <a:t>Whois</a:t>
            </a:r>
            <a:r>
              <a:rPr lang="en-AU" dirty="0" smtClean="0"/>
              <a:t> data to be publicly available did not change – BUT</a:t>
            </a:r>
          </a:p>
          <a:p>
            <a:pPr>
              <a:buNone/>
            </a:pPr>
            <a:r>
              <a:rPr lang="en-AU" b="1" dirty="0" smtClean="0"/>
              <a:t>Clause 3.14</a:t>
            </a:r>
            <a:r>
              <a:rPr lang="en-AU" dirty="0" smtClean="0"/>
              <a:t> </a:t>
            </a:r>
            <a:r>
              <a:rPr lang="en-AU" i="1" dirty="0" smtClean="0"/>
              <a:t>Registrars must agree to comply with any ICANN adopted Specification or Policy that established a Proxy Accreditation.  … Until such time as the Proxy Accreditation Program is established, Registrar agrees to comply with the Specification on Privacy and Proxy Registrations</a:t>
            </a:r>
            <a:r>
              <a:rPr lang="en-AU" dirty="0" smtClean="0"/>
              <a:t>.  </a:t>
            </a:r>
          </a:p>
          <a:p>
            <a:pPr>
              <a:buNone/>
            </a:pPr>
            <a:endParaRPr lang="en-US" i="1" dirty="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BACKGROUND: RAA – P/P Specification</a:t>
            </a:r>
            <a:endParaRPr lang="en-US" dirty="0"/>
          </a:p>
        </p:txBody>
      </p:sp>
      <p:sp>
        <p:nvSpPr>
          <p:cNvPr id="3" name="Text Placeholder 2"/>
          <p:cNvSpPr>
            <a:spLocks noGrp="1"/>
          </p:cNvSpPr>
          <p:nvPr>
            <p:ph type="body" sz="quarter" idx="11"/>
          </p:nvPr>
        </p:nvSpPr>
        <p:spPr/>
        <p:txBody>
          <a:bodyPr>
            <a:normAutofit fontScale="85000" lnSpcReduction="20000"/>
          </a:bodyPr>
          <a:lstStyle/>
          <a:p>
            <a:pPr>
              <a:buNone/>
            </a:pPr>
            <a:r>
              <a:rPr lang="en-US" dirty="0" smtClean="0"/>
              <a:t>Compliance with the Specification required</a:t>
            </a:r>
          </a:p>
          <a:p>
            <a:pPr>
              <a:buNone/>
            </a:pPr>
            <a:r>
              <a:rPr lang="en-US" dirty="0" smtClean="0"/>
              <a:t>Service terms publicly available, including</a:t>
            </a:r>
          </a:p>
          <a:p>
            <a:pPr>
              <a:buFont typeface="Arial"/>
              <a:buChar char="•"/>
            </a:pPr>
            <a:r>
              <a:rPr lang="en-US" sz="2400" dirty="0" smtClean="0"/>
              <a:t>P/P identity</a:t>
            </a:r>
          </a:p>
          <a:p>
            <a:pPr>
              <a:buFont typeface="Arial"/>
              <a:buChar char="•"/>
            </a:pPr>
            <a:r>
              <a:rPr lang="en-US" sz="2400" dirty="0" smtClean="0"/>
              <a:t>Pricing</a:t>
            </a:r>
          </a:p>
          <a:p>
            <a:pPr>
              <a:buFont typeface="Arial"/>
              <a:buChar char="•"/>
            </a:pPr>
            <a:r>
              <a:rPr lang="en-US" sz="2400" dirty="0" smtClean="0"/>
              <a:t>How to request P/P customer data and when it will be revealed</a:t>
            </a:r>
          </a:p>
          <a:p>
            <a:pPr>
              <a:buFont typeface="Arial"/>
              <a:buChar char="•"/>
            </a:pPr>
            <a:r>
              <a:rPr lang="en-US" sz="2400" dirty="0" smtClean="0"/>
              <a:t>Process for transfer to another registrar</a:t>
            </a:r>
          </a:p>
          <a:p>
            <a:pPr>
              <a:buFont typeface="Arial"/>
              <a:buChar char="•"/>
            </a:pPr>
            <a:r>
              <a:rPr lang="en-US" sz="2400" dirty="0" smtClean="0"/>
              <a:t>Handling of complaints/disputes</a:t>
            </a:r>
          </a:p>
          <a:p>
            <a:pPr>
              <a:buFont typeface="Arial"/>
              <a:buChar char="•"/>
            </a:pPr>
            <a:r>
              <a:rPr lang="en-US" sz="2400" dirty="0" smtClean="0"/>
              <a:t>Maintenance of abuse point of contact and procedures for its use</a:t>
            </a:r>
          </a:p>
          <a:p>
            <a:pPr>
              <a:buFont typeface="Arial"/>
              <a:buChar char="•"/>
            </a:pPr>
            <a:r>
              <a:rPr lang="en-US" sz="2400" dirty="0" smtClean="0"/>
              <a:t>Escrow of customer data</a:t>
            </a:r>
          </a:p>
          <a:p>
            <a:pPr>
              <a:buFont typeface="Arial"/>
              <a:buChar char="•"/>
            </a:pPr>
            <a:r>
              <a:rPr lang="en-US" sz="2400" dirty="0" smtClean="0"/>
              <a:t>Obligation to relay allegations of misconduct </a:t>
            </a:r>
          </a:p>
          <a:p>
            <a:pPr>
              <a:buFont typeface="Arial"/>
              <a:buChar char="•"/>
            </a:pPr>
            <a:endParaRPr lang="en-US" sz="2400" dirty="0" smtClean="0"/>
          </a:p>
        </p:txBody>
      </p:sp>
    </p:spTree>
    <p:extLst>
      <p:ext uri="{BB962C8B-B14F-4D97-AF65-F5344CB8AC3E}">
        <p14:creationId xmlns:p14="http://schemas.microsoft.com/office/powerpoint/2010/main" val="1113146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CANN50-LONDON-FINAL">
  <a:themeElements>
    <a:clrScheme name="Custom 3">
      <a:dk1>
        <a:sysClr val="windowText" lastClr="000000"/>
      </a:dk1>
      <a:lt1>
        <a:sysClr val="window" lastClr="FFFFFF"/>
      </a:lt1>
      <a:dk2>
        <a:srgbClr val="00334D"/>
      </a:dk2>
      <a:lt2>
        <a:srgbClr val="037BC0"/>
      </a:lt2>
      <a:accent1>
        <a:srgbClr val="555555"/>
      </a:accent1>
      <a:accent2>
        <a:srgbClr val="6D99B3"/>
      </a:accent2>
      <a:accent3>
        <a:srgbClr val="F1A31E"/>
      </a:accent3>
      <a:accent4>
        <a:srgbClr val="197F86"/>
      </a:accent4>
      <a:accent5>
        <a:srgbClr val="E87724"/>
      </a:accent5>
      <a:accent6>
        <a:srgbClr val="DDDDDD"/>
      </a:accent6>
      <a:hlink>
        <a:srgbClr val="CFE2EC"/>
      </a:hlink>
      <a:folHlink>
        <a:srgbClr val="FFFF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a:spPr>
      <a:bodyPr lIns="0" tIns="0" rIns="0" bIns="0">
        <a:spAutoFit/>
      </a:bodyPr>
      <a:lstStyle>
        <a:defPPr algn="l">
          <a:lnSpc>
            <a:spcPct val="10000"/>
          </a:lnSpc>
          <a:defRPr sz="7200" dirty="0" smtClean="0">
            <a:solidFill>
              <a:srgbClr val="1A8AC7"/>
            </a:solidFill>
            <a:latin typeface="DINOT-Medium" charset="0"/>
            <a:ea typeface="ＭＳ Ｐゴシック" charset="0"/>
            <a:cs typeface="DINOT-Medium" charset="0"/>
            <a:sym typeface="DINOT-Medium"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txDef>
      <a:spPr>
        <a:noFill/>
      </a:spPr>
      <a:bodyPr wrap="none" lIns="38405" tIns="19202" rIns="38405" bIns="19202" rtlCol="0">
        <a:spAutoFit/>
      </a:bodyPr>
      <a:lstStyle>
        <a:defPPr>
          <a:defRPr sz="2000" dirty="0" smtClean="0">
            <a:solidFill>
              <a:schemeClr val="tx2"/>
            </a:solidFill>
            <a:latin typeface="Georgia"/>
            <a:cs typeface="Georgia"/>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ICANN50-LONDON-FINAL.thmx</Template>
  <TotalTime>6712</TotalTime>
  <Pages>0</Pages>
  <Words>995</Words>
  <Characters>0</Characters>
  <Application>Microsoft Macintosh PowerPoint</Application>
  <PresentationFormat>On-screen Show (4:3)</PresentationFormat>
  <Lines>0</Lines>
  <Paragraphs>112</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ICANN50-LONDON-FINAL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Nishida, Jill</dc:creator>
  <cp:keywords/>
  <dc:description/>
  <cp:lastModifiedBy>Gisella Gruber</cp:lastModifiedBy>
  <cp:revision>435</cp:revision>
  <cp:lastPrinted>2014-09-19T04:40:59Z</cp:lastPrinted>
  <dcterms:created xsi:type="dcterms:W3CDTF">2014-10-12T13:32:29Z</dcterms:created>
  <dcterms:modified xsi:type="dcterms:W3CDTF">2014-10-15T17:28:27Z</dcterms:modified>
</cp:coreProperties>
</file>