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0"/>
  </p:notesMasterIdLst>
  <p:sldIdLst>
    <p:sldId id="305" r:id="rId2"/>
    <p:sldId id="313" r:id="rId3"/>
    <p:sldId id="311" r:id="rId4"/>
    <p:sldId id="310" r:id="rId5"/>
    <p:sldId id="314" r:id="rId6"/>
    <p:sldId id="312" r:id="rId7"/>
    <p:sldId id="308" r:id="rId8"/>
    <p:sldId id="309" r:id="rId9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251" autoAdjust="0"/>
    <p:restoredTop sz="94660"/>
  </p:normalViewPr>
  <p:slideViewPr>
    <p:cSldViewPr>
      <p:cViewPr varScale="1">
        <p:scale>
          <a:sx n="75" d="100"/>
          <a:sy n="75" d="100"/>
        </p:scale>
        <p:origin x="-78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C483EF-87DF-4852-AA97-7B820C3D9755}" type="datetimeFigureOut">
              <a:rPr lang="es-MX" smtClean="0"/>
              <a:t>30/09/2014</a:t>
            </a:fld>
            <a:endParaRPr lang="es-MX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AC74FC-588C-4A40-B569-ED1CA196956D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7100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ortada_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61859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44824"/>
            <a:ext cx="7772400" cy="147002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92080" y="4941168"/>
            <a:ext cx="3056384" cy="148701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920797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_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61859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73303"/>
            <a:ext cx="2133600" cy="365125"/>
          </a:xfrm>
          <a:prstGeom prst="rect">
            <a:avLst/>
          </a:prstGeom>
        </p:spPr>
        <p:txBody>
          <a:bodyPr/>
          <a:lstStyle/>
          <a:p>
            <a:fld id="{10822AB7-2C99-4C36-A8D3-64BA79B7CBD5}" type="datetimeFigureOut">
              <a:rPr lang="es-MX" smtClean="0"/>
              <a:t>30/09/2014</a:t>
            </a:fld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73303"/>
            <a:ext cx="2133600" cy="365125"/>
          </a:xfrm>
          <a:prstGeom prst="rect">
            <a:avLst/>
          </a:prstGeom>
        </p:spPr>
        <p:txBody>
          <a:bodyPr/>
          <a:lstStyle/>
          <a:p>
            <a:fld id="{8117316A-97B8-492E-9F90-0D876D3772A6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92819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_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61859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4800600"/>
            <a:ext cx="7704856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568" y="612775"/>
            <a:ext cx="7704856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3568" y="5367338"/>
            <a:ext cx="7704856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82681"/>
            <a:ext cx="2133600" cy="365125"/>
          </a:xfrm>
          <a:prstGeom prst="rect">
            <a:avLst/>
          </a:prstGeom>
        </p:spPr>
        <p:txBody>
          <a:bodyPr/>
          <a:lstStyle/>
          <a:p>
            <a:fld id="{10822AB7-2C99-4C36-A8D3-64BA79B7CBD5}" type="datetimeFigureOut">
              <a:rPr lang="es-MX" smtClean="0"/>
              <a:t>30/09/2014</a:t>
            </a:fld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482681"/>
            <a:ext cx="2133600" cy="365125"/>
          </a:xfrm>
          <a:prstGeom prst="rect">
            <a:avLst/>
          </a:prstGeom>
        </p:spPr>
        <p:txBody>
          <a:bodyPr/>
          <a:lstStyle/>
          <a:p>
            <a:fld id="{8117316A-97B8-492E-9F90-0D876D3772A6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804943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228600"/>
            <a:ext cx="5105400" cy="9144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Title 1"/>
          <p:cNvSpPr txBox="1">
            <a:spLocks/>
          </p:cNvSpPr>
          <p:nvPr userDrawn="1"/>
        </p:nvSpPr>
        <p:spPr>
          <a:xfrm>
            <a:off x="3048000" y="6553200"/>
            <a:ext cx="3810000" cy="304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dirty="0" smtClean="0">
                <a:solidFill>
                  <a:schemeClr val="bg1"/>
                </a:solidFill>
              </a:rPr>
              <a:t>D.R. © Network Information Center México S.C.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98565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_2.jp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61859" cy="685800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 userDrawn="1"/>
        </p:nvSpPr>
        <p:spPr>
          <a:xfrm>
            <a:off x="457200" y="274638"/>
            <a:ext cx="8229600" cy="77809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s-MX" dirty="0"/>
          </a:p>
        </p:txBody>
      </p:sp>
      <p:sp>
        <p:nvSpPr>
          <p:cNvPr id="9" name="Content Placeholder 2"/>
          <p:cNvSpPr txBox="1">
            <a:spLocks/>
          </p:cNvSpPr>
          <p:nvPr userDrawn="1"/>
        </p:nvSpPr>
        <p:spPr>
          <a:xfrm>
            <a:off x="457200" y="1196752"/>
            <a:ext cx="8229600" cy="492941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MX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3303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10822AB7-2C99-4C36-A8D3-64BA79B7CBD5}" type="datetimeFigureOut">
              <a:rPr lang="es-MX" smtClean="0"/>
              <a:pPr/>
              <a:t>30/09/2014</a:t>
            </a:fld>
            <a:endParaRPr lang="es-MX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73303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8117316A-97B8-492E-9F90-0D876D3772A6}" type="slidenum">
              <a:rPr lang="es-MX" smtClean="0"/>
              <a:pPr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23018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70" r:id="rId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etf.org/blog/2013/11/strengthening-the-internet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1943249"/>
          </a:xfrm>
        </p:spPr>
        <p:txBody>
          <a:bodyPr>
            <a:no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Retos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en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Materia</a:t>
            </a:r>
            <a:r>
              <a:rPr lang="en-US" dirty="0" smtClean="0">
                <a:solidFill>
                  <a:schemeClr val="bg1"/>
                </a:solidFill>
              </a:rPr>
              <a:t> de </a:t>
            </a:r>
            <a:r>
              <a:rPr lang="en-US" dirty="0" err="1" smtClean="0">
                <a:solidFill>
                  <a:schemeClr val="bg1"/>
                </a:solidFill>
              </a:rPr>
              <a:t>Seguridad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y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Estabilidad</a:t>
            </a:r>
            <a:r>
              <a:rPr lang="en-US" dirty="0">
                <a:solidFill>
                  <a:schemeClr val="bg1"/>
                </a:solidFill>
              </a:rPr>
              <a:t>.</a:t>
            </a: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sz="3600" b="1" dirty="0" smtClean="0">
                <a:solidFill>
                  <a:schemeClr val="bg1"/>
                </a:solidFill>
              </a:rPr>
              <a:t>DNS</a:t>
            </a:r>
            <a:endParaRPr lang="es-MX" sz="3600" b="1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92080" y="5410200"/>
            <a:ext cx="3056384" cy="1017984"/>
          </a:xfrm>
        </p:spPr>
        <p:txBody>
          <a:bodyPr/>
          <a:lstStyle/>
          <a:p>
            <a:r>
              <a:rPr lang="en-US" sz="2000" dirty="0" smtClean="0">
                <a:solidFill>
                  <a:schemeClr val="tx1"/>
                </a:solidFill>
              </a:rPr>
              <a:t>1 OCTUBRE 2014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GUADALAJARA, JAL.</a:t>
            </a:r>
            <a:endParaRPr lang="es-MX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11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DNS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2014 </a:t>
            </a:r>
            <a:r>
              <a:rPr lang="en-US" sz="2800" dirty="0" err="1" smtClean="0"/>
              <a:t>terminará</a:t>
            </a:r>
            <a:r>
              <a:rPr lang="en-US" sz="2800" dirty="0" smtClean="0"/>
              <a:t> con </a:t>
            </a:r>
            <a:r>
              <a:rPr lang="en-US" sz="2800" dirty="0" err="1" smtClean="0"/>
              <a:t>alrededor</a:t>
            </a:r>
            <a:r>
              <a:rPr lang="en-US" sz="2800" dirty="0" smtClean="0"/>
              <a:t> de 700 TLDs.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US" sz="2400" dirty="0" err="1" smtClean="0"/>
              <a:t>Menos</a:t>
            </a:r>
            <a:r>
              <a:rPr lang="en-US" sz="2400" dirty="0" smtClean="0"/>
              <a:t> del 5% con </a:t>
            </a:r>
            <a:r>
              <a:rPr lang="en-US" sz="2400" dirty="0" err="1" smtClean="0"/>
              <a:t>más</a:t>
            </a:r>
            <a:r>
              <a:rPr lang="en-US" sz="2400" dirty="0" smtClean="0"/>
              <a:t> de 1 </a:t>
            </a:r>
            <a:r>
              <a:rPr lang="en-US" sz="2400" dirty="0" err="1" smtClean="0"/>
              <a:t>millón</a:t>
            </a:r>
            <a:r>
              <a:rPr lang="en-US" sz="2400" dirty="0" smtClean="0"/>
              <a:t> de </a:t>
            </a:r>
            <a:r>
              <a:rPr lang="en-US" sz="2400" dirty="0" err="1" smtClean="0"/>
              <a:t>dominios</a:t>
            </a:r>
            <a:r>
              <a:rPr lang="en-US" sz="2400" dirty="0" smtClean="0"/>
              <a:t> </a:t>
            </a:r>
            <a:r>
              <a:rPr lang="en-US" sz="2400" dirty="0" err="1" smtClean="0"/>
              <a:t>registrados</a:t>
            </a:r>
            <a:r>
              <a:rPr lang="en-US" sz="2400" dirty="0" smtClean="0"/>
              <a:t>.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El </a:t>
            </a:r>
            <a:r>
              <a:rPr lang="en-US" sz="2400" dirty="0" err="1" smtClean="0"/>
              <a:t>más</a:t>
            </a:r>
            <a:r>
              <a:rPr lang="en-US" sz="2400" dirty="0" smtClean="0"/>
              <a:t> </a:t>
            </a:r>
            <a:r>
              <a:rPr lang="en-US" sz="2400" dirty="0" err="1" smtClean="0"/>
              <a:t>grande</a:t>
            </a:r>
            <a:r>
              <a:rPr lang="en-US" sz="2400" dirty="0" smtClean="0"/>
              <a:t> con un </a:t>
            </a:r>
            <a:r>
              <a:rPr lang="en-US" sz="2400" dirty="0" err="1" smtClean="0"/>
              <a:t>poco</a:t>
            </a:r>
            <a:r>
              <a:rPr lang="en-US" sz="2400" dirty="0" smtClean="0"/>
              <a:t> </a:t>
            </a:r>
            <a:r>
              <a:rPr lang="en-US" sz="2400" dirty="0" err="1" smtClean="0"/>
              <a:t>más</a:t>
            </a:r>
            <a:r>
              <a:rPr lang="en-US" sz="2400" dirty="0" smtClean="0"/>
              <a:t> de 100 </a:t>
            </a:r>
            <a:r>
              <a:rPr lang="en-US" sz="2400" dirty="0" err="1" smtClean="0"/>
              <a:t>millones</a:t>
            </a:r>
            <a:r>
              <a:rPr lang="en-US" sz="2400" dirty="0" smtClean="0"/>
              <a:t> de </a:t>
            </a:r>
            <a:r>
              <a:rPr lang="en-US" sz="2400" dirty="0" err="1" smtClean="0"/>
              <a:t>dominios</a:t>
            </a:r>
            <a:r>
              <a:rPr lang="en-US" sz="2400" dirty="0" smtClean="0"/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err="1"/>
              <a:t>Casi</a:t>
            </a:r>
            <a:r>
              <a:rPr lang="en-US" sz="2800" dirty="0"/>
              <a:t> </a:t>
            </a:r>
            <a:r>
              <a:rPr lang="en-US" sz="2800" b="1" dirty="0">
                <a:solidFill>
                  <a:srgbClr val="00B0F0"/>
                </a:solidFill>
              </a:rPr>
              <a:t>300 </a:t>
            </a:r>
            <a:r>
              <a:rPr lang="en-US" sz="2800" b="1" dirty="0" err="1">
                <a:solidFill>
                  <a:srgbClr val="00B0F0"/>
                </a:solidFill>
              </a:rPr>
              <a:t>millones</a:t>
            </a:r>
            <a:r>
              <a:rPr lang="en-US" sz="2800" b="1" dirty="0">
                <a:solidFill>
                  <a:srgbClr val="00B0F0"/>
                </a:solidFill>
              </a:rPr>
              <a:t> </a:t>
            </a:r>
            <a:r>
              <a:rPr lang="en-US" sz="2800" dirty="0"/>
              <a:t>de </a:t>
            </a:r>
            <a:r>
              <a:rPr lang="en-US" sz="2800" dirty="0" err="1"/>
              <a:t>dominios</a:t>
            </a:r>
            <a:r>
              <a:rPr lang="en-US" sz="2800" dirty="0"/>
              <a:t> </a:t>
            </a:r>
            <a:r>
              <a:rPr lang="en-US" sz="2800" dirty="0" err="1" smtClean="0"/>
              <a:t>en</a:t>
            </a:r>
            <a:r>
              <a:rPr lang="en-US" sz="2800" dirty="0" smtClean="0"/>
              <a:t> total </a:t>
            </a:r>
            <a:r>
              <a:rPr lang="en-US" sz="2800" dirty="0" err="1" smtClean="0"/>
              <a:t>registrados</a:t>
            </a:r>
            <a:r>
              <a:rPr lang="en-US" sz="2800" dirty="0" smtClean="0"/>
              <a:t> </a:t>
            </a:r>
            <a:r>
              <a:rPr lang="en-US" sz="2800" dirty="0" err="1"/>
              <a:t>en</a:t>
            </a:r>
            <a:r>
              <a:rPr lang="en-US" sz="2800" dirty="0"/>
              <a:t> </a:t>
            </a:r>
            <a:r>
              <a:rPr lang="en-US" sz="2800" dirty="0" err="1"/>
              <a:t>todo</a:t>
            </a:r>
            <a:r>
              <a:rPr lang="en-US" sz="2800" dirty="0"/>
              <a:t> el </a:t>
            </a:r>
            <a:r>
              <a:rPr lang="en-US" sz="2800" dirty="0" err="1"/>
              <a:t>mundo</a:t>
            </a:r>
            <a:r>
              <a:rPr lang="en-US" sz="2800" dirty="0" smtClean="0"/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+1000 </a:t>
            </a:r>
            <a:r>
              <a:rPr lang="en-US" sz="2800" dirty="0" err="1" smtClean="0"/>
              <a:t>millones</a:t>
            </a:r>
            <a:r>
              <a:rPr lang="en-US" sz="2800" dirty="0" smtClean="0"/>
              <a:t> de hosts </a:t>
            </a:r>
            <a:r>
              <a:rPr lang="en-US" sz="2800" dirty="0" err="1" smtClean="0"/>
              <a:t>en</a:t>
            </a:r>
            <a:r>
              <a:rPr lang="en-US" sz="2800" dirty="0" smtClean="0"/>
              <a:t> </a:t>
            </a:r>
            <a:r>
              <a:rPr lang="en-US" sz="2800" dirty="0" err="1" smtClean="0"/>
              <a:t>todo</a:t>
            </a:r>
            <a:r>
              <a:rPr lang="en-US" sz="2800" dirty="0" smtClean="0"/>
              <a:t> el </a:t>
            </a:r>
            <a:r>
              <a:rPr lang="en-US" sz="2800" dirty="0" err="1" smtClean="0"/>
              <a:t>mundo</a:t>
            </a:r>
            <a:r>
              <a:rPr lang="en-US" sz="2800" dirty="0" smtClean="0"/>
              <a:t>.</a:t>
            </a: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13 </a:t>
            </a:r>
            <a:r>
              <a:rPr lang="en-US" sz="2800" dirty="0" err="1" smtClean="0"/>
              <a:t>entidades</a:t>
            </a:r>
            <a:r>
              <a:rPr lang="en-US" sz="2800" dirty="0" smtClean="0"/>
              <a:t> de root servers.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+350 </a:t>
            </a:r>
            <a:r>
              <a:rPr lang="en-US" sz="2400" dirty="0" err="1" smtClean="0"/>
              <a:t>instancias</a:t>
            </a:r>
            <a:r>
              <a:rPr lang="en-US" sz="2400" dirty="0" smtClean="0"/>
              <a:t> </a:t>
            </a:r>
            <a:r>
              <a:rPr lang="en-US" sz="2400" dirty="0" err="1" smtClean="0"/>
              <a:t>en</a:t>
            </a:r>
            <a:r>
              <a:rPr lang="en-US" sz="2400" dirty="0" smtClean="0"/>
              <a:t> </a:t>
            </a:r>
            <a:r>
              <a:rPr lang="en-US" sz="2400" dirty="0" err="1" smtClean="0"/>
              <a:t>todo</a:t>
            </a:r>
            <a:r>
              <a:rPr lang="en-US" sz="2400" dirty="0" smtClean="0"/>
              <a:t> el </a:t>
            </a:r>
            <a:r>
              <a:rPr lang="en-US" sz="2400" dirty="0" err="1" smtClean="0"/>
              <a:t>mundo</a:t>
            </a:r>
            <a:r>
              <a:rPr lang="en-US" sz="2400" dirty="0" smtClean="0"/>
              <a:t>. 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3595593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Retos</a:t>
            </a:r>
            <a:r>
              <a:rPr lang="en-US" dirty="0" smtClean="0"/>
              <a:t> de un ccTLD</a:t>
            </a:r>
            <a:endParaRPr lang="es-MX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/>
              <a:t>Nuestra función primordial consiste en implementar la </a:t>
            </a:r>
            <a:r>
              <a:rPr lang="es-MX" sz="2400" dirty="0" smtClean="0">
                <a:solidFill>
                  <a:srgbClr val="0070C0"/>
                </a:solidFill>
              </a:rPr>
              <a:t>1) Infraestructura </a:t>
            </a:r>
            <a:r>
              <a:rPr lang="es-MX" sz="2400" dirty="0">
                <a:solidFill>
                  <a:srgbClr val="0070C0"/>
                </a:solidFill>
              </a:rPr>
              <a:t>necesaria para el </a:t>
            </a:r>
            <a:r>
              <a:rPr lang="es-MX" sz="2400" u="sng" dirty="0">
                <a:solidFill>
                  <a:srgbClr val="0070C0"/>
                </a:solidFill>
              </a:rPr>
              <a:t>registro</a:t>
            </a:r>
            <a:r>
              <a:rPr lang="es-MX" sz="2400" dirty="0">
                <a:solidFill>
                  <a:srgbClr val="0070C0"/>
                </a:solidFill>
              </a:rPr>
              <a:t> de nombres </a:t>
            </a:r>
            <a:r>
              <a:rPr lang="es-MX" sz="2400" dirty="0" smtClean="0">
                <a:solidFill>
                  <a:srgbClr val="0070C0"/>
                </a:solidFill>
              </a:rPr>
              <a:t>bajo </a:t>
            </a:r>
            <a:r>
              <a:rPr lang="es-MX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.MX</a:t>
            </a:r>
            <a:r>
              <a:rPr lang="es-MX" sz="2400" dirty="0">
                <a:solidFill>
                  <a:srgbClr val="0070C0"/>
                </a:solidFill>
              </a:rPr>
              <a:t> y</a:t>
            </a:r>
            <a:r>
              <a:rPr lang="es-MX" sz="2400" dirty="0" smtClean="0">
                <a:solidFill>
                  <a:srgbClr val="0070C0"/>
                </a:solidFill>
              </a:rPr>
              <a:t> 2) Su </a:t>
            </a:r>
            <a:r>
              <a:rPr lang="es-MX" sz="2400" u="sng" dirty="0">
                <a:solidFill>
                  <a:srgbClr val="0070C0"/>
                </a:solidFill>
              </a:rPr>
              <a:t>consulta</a:t>
            </a:r>
            <a:r>
              <a:rPr lang="es-MX" sz="2400" dirty="0">
                <a:solidFill>
                  <a:srgbClr val="0070C0"/>
                </a:solidFill>
              </a:rPr>
              <a:t> </a:t>
            </a:r>
            <a:r>
              <a:rPr lang="es-MX" sz="2400" dirty="0" smtClean="0">
                <a:solidFill>
                  <a:srgbClr val="0070C0"/>
                </a:solidFill>
              </a:rPr>
              <a:t>global de </a:t>
            </a:r>
            <a:r>
              <a:rPr lang="es-MX" sz="2400" dirty="0">
                <a:solidFill>
                  <a:srgbClr val="0070C0"/>
                </a:solidFill>
              </a:rPr>
              <a:t>manera robusta</a:t>
            </a:r>
            <a:r>
              <a:rPr lang="es-MX" sz="2400" dirty="0" smtClean="0"/>
              <a:t>.</a:t>
            </a:r>
            <a:endParaRPr lang="es-MX" sz="2400" dirty="0"/>
          </a:p>
        </p:txBody>
      </p:sp>
      <p:sp>
        <p:nvSpPr>
          <p:cNvPr id="8" name="Content Placeholder 6"/>
          <p:cNvSpPr txBox="1">
            <a:spLocks/>
          </p:cNvSpPr>
          <p:nvPr/>
        </p:nvSpPr>
        <p:spPr bwMode="auto">
          <a:xfrm>
            <a:off x="685800" y="2667000"/>
            <a:ext cx="5562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s-MX" sz="2000" dirty="0" smtClean="0"/>
              <a:t>Y más de </a:t>
            </a:r>
            <a:r>
              <a:rPr lang="es-MX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800 solicitudes </a:t>
            </a:r>
            <a:r>
              <a:rPr lang="es-MX" sz="2000" dirty="0" smtClean="0"/>
              <a:t>de registro de dominios </a:t>
            </a:r>
            <a:r>
              <a:rPr lang="es-MX" sz="2000" dirty="0" smtClean="0">
                <a:solidFill>
                  <a:srgbClr val="0070C0"/>
                </a:solidFill>
              </a:rPr>
              <a:t>al día</a:t>
            </a:r>
            <a:r>
              <a:rPr lang="es-MX" sz="2000" dirty="0" smtClean="0"/>
              <a:t>.</a:t>
            </a:r>
          </a:p>
          <a:p>
            <a:pPr lvl="1"/>
            <a:r>
              <a:rPr lang="en-US" sz="1600" dirty="0" smtClean="0"/>
              <a:t>Canal de </a:t>
            </a:r>
            <a:r>
              <a:rPr lang="en-US" sz="1600" dirty="0" err="1" smtClean="0"/>
              <a:t>Distribución</a:t>
            </a:r>
            <a:r>
              <a:rPr lang="en-US" sz="1600" dirty="0" smtClean="0"/>
              <a:t>: +200 Resellers (1 de </a:t>
            </a:r>
            <a:r>
              <a:rPr lang="en-US" sz="1600" dirty="0" err="1" smtClean="0"/>
              <a:t>ellos</a:t>
            </a:r>
            <a:r>
              <a:rPr lang="en-US" sz="1600" dirty="0" smtClean="0"/>
              <a:t> </a:t>
            </a:r>
            <a:r>
              <a:rPr lang="en-US" sz="1600" dirty="0" err="1" smtClean="0"/>
              <a:t>Akky</a:t>
            </a:r>
            <a:r>
              <a:rPr lang="en-US" sz="1600" dirty="0" smtClean="0"/>
              <a:t>)</a:t>
            </a:r>
            <a:endParaRPr lang="es-MX" sz="1200" dirty="0" smtClean="0"/>
          </a:p>
          <a:p>
            <a:r>
              <a:rPr lang="es-MX" sz="2000" dirty="0"/>
              <a:t>Cada </a:t>
            </a:r>
            <a:r>
              <a:rPr lang="es-MX" sz="2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día</a:t>
            </a:r>
            <a:r>
              <a:rPr lang="es-MX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MX" sz="2000" dirty="0"/>
              <a:t>procesamos más de </a:t>
            </a:r>
            <a:r>
              <a:rPr lang="es-MX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250 </a:t>
            </a:r>
            <a:r>
              <a:rPr lang="es-MX" sz="2000" b="1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millones</a:t>
            </a:r>
            <a:r>
              <a:rPr lang="es-MX" sz="2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consultas</a:t>
            </a:r>
            <a:r>
              <a:rPr lang="es-MX" sz="2000" dirty="0"/>
              <a:t> en nuestra infraestructura (dispuesta en 8 localidades geográficas). </a:t>
            </a:r>
          </a:p>
          <a:p>
            <a:pPr lvl="1"/>
            <a:r>
              <a:rPr lang="es-MX" sz="1800" dirty="0" smtClean="0"/>
              <a:t>30</a:t>
            </a:r>
            <a:r>
              <a:rPr lang="es-MX" sz="1800" dirty="0"/>
              <a:t>% de dichas consultas originadas en territorio mexicano, el resto en EEUU y Europa</a:t>
            </a:r>
            <a:r>
              <a:rPr lang="es-MX" sz="1800" dirty="0" smtClean="0"/>
              <a:t>.</a:t>
            </a:r>
          </a:p>
          <a:p>
            <a:pPr lvl="1"/>
            <a:r>
              <a:rPr lang="en-US" sz="1800" dirty="0" err="1" smtClean="0"/>
              <a:t>Adicionalmente</a:t>
            </a:r>
            <a:r>
              <a:rPr lang="en-US" sz="1800" dirty="0" smtClean="0"/>
              <a:t> dos </a:t>
            </a:r>
            <a:r>
              <a:rPr lang="en-US" sz="1800" dirty="0" err="1" smtClean="0"/>
              <a:t>proveedores</a:t>
            </a:r>
            <a:r>
              <a:rPr lang="en-US" sz="1800" dirty="0" smtClean="0"/>
              <a:t> </a:t>
            </a:r>
            <a:r>
              <a:rPr lang="en-US" sz="1800" dirty="0" err="1" smtClean="0"/>
              <a:t>externos</a:t>
            </a:r>
            <a:r>
              <a:rPr lang="en-US" sz="1800" dirty="0" smtClean="0"/>
              <a:t>.</a:t>
            </a:r>
            <a:endParaRPr lang="es-MX" sz="1800" dirty="0"/>
          </a:p>
          <a:p>
            <a:r>
              <a:rPr lang="en-US" sz="2000" dirty="0" err="1" smtClean="0"/>
              <a:t>Crecimiento</a:t>
            </a:r>
            <a:r>
              <a:rPr lang="en-US" sz="2000" dirty="0" smtClean="0"/>
              <a:t> de 500% </a:t>
            </a:r>
            <a:r>
              <a:rPr lang="en-US" sz="2000" dirty="0" err="1" smtClean="0"/>
              <a:t>en</a:t>
            </a:r>
            <a:r>
              <a:rPr lang="en-US" sz="2000" dirty="0" smtClean="0"/>
              <a:t> los </a:t>
            </a:r>
            <a:r>
              <a:rPr lang="en-US" sz="2000" dirty="0" err="1" smtClean="0"/>
              <a:t>últimos</a:t>
            </a:r>
            <a:r>
              <a:rPr lang="en-US" sz="2000" dirty="0" smtClean="0"/>
              <a:t> 10 </a:t>
            </a:r>
            <a:r>
              <a:rPr lang="en-US" sz="2000" dirty="0" err="1" smtClean="0"/>
              <a:t>años</a:t>
            </a:r>
            <a:r>
              <a:rPr lang="en-US" sz="2000" dirty="0" smtClean="0"/>
              <a:t>.</a:t>
            </a:r>
            <a:endParaRPr lang="es-MX" sz="2000" dirty="0"/>
          </a:p>
        </p:txBody>
      </p:sp>
      <p:sp>
        <p:nvSpPr>
          <p:cNvPr id="2" name="AutoShape 2" descr="https://upload.wikimedia.org/wikipedia/commons/c/cf/H1N1_Chile_Map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3" name="AutoShape 4" descr="https://upload.wikimedia.org/wikipedia/commons/c/cf/H1N1_Chile_Map.sv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8" name="AutoShape 6" descr="https://upload.wikimedia.org/wikipedia/commons/c/cf/H1N1_Chile_Map.sv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grpSp>
        <p:nvGrpSpPr>
          <p:cNvPr id="9" name="Group 8"/>
          <p:cNvGrpSpPr/>
          <p:nvPr/>
        </p:nvGrpSpPr>
        <p:grpSpPr>
          <a:xfrm>
            <a:off x="6390482" y="2971800"/>
            <a:ext cx="2524918" cy="3067050"/>
            <a:chOff x="6390482" y="2971800"/>
            <a:chExt cx="2524918" cy="3067050"/>
          </a:xfrm>
        </p:grpSpPr>
        <p:pic>
          <p:nvPicPr>
            <p:cNvPr id="10" name="Picture 116" descr="mapa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24" r="2812"/>
            <a:stretch>
              <a:fillRect/>
            </a:stretch>
          </p:blipFill>
          <p:spPr bwMode="auto">
            <a:xfrm>
              <a:off x="6750844" y="3690937"/>
              <a:ext cx="1295400" cy="106997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utoShape 118"/>
            <p:cNvSpPr>
              <a:spLocks noChangeArrowheads="1"/>
            </p:cNvSpPr>
            <p:nvPr/>
          </p:nvSpPr>
          <p:spPr bwMode="auto">
            <a:xfrm rot="4304770">
              <a:off x="6211095" y="3656012"/>
              <a:ext cx="793750" cy="287337"/>
            </a:xfrm>
            <a:prstGeom prst="curvedUpArrow">
              <a:avLst>
                <a:gd name="adj1" fmla="val 1637"/>
                <a:gd name="adj2" fmla="val 56886"/>
                <a:gd name="adj3" fmla="val 21616"/>
              </a:avLst>
            </a:prstGeom>
            <a:solidFill>
              <a:schemeClr val="accent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3" name="Text Box 119"/>
            <p:cNvSpPr txBox="1">
              <a:spLocks noChangeArrowheads="1"/>
            </p:cNvSpPr>
            <p:nvPr/>
          </p:nvSpPr>
          <p:spPr bwMode="auto">
            <a:xfrm>
              <a:off x="6390482" y="2971800"/>
              <a:ext cx="153035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s-MX" sz="1200" b="1" dirty="0"/>
                <a:t>San Francisco, CA</a:t>
              </a:r>
            </a:p>
            <a:p>
              <a:pPr eaLnBrk="1" hangingPunct="1"/>
              <a:r>
                <a:rPr lang="es-MX" sz="1200" b="1" dirty="0"/>
                <a:t>San Jose, CA</a:t>
              </a:r>
            </a:p>
          </p:txBody>
        </p:sp>
        <p:sp>
          <p:nvSpPr>
            <p:cNvPr id="14" name="Text Box 120"/>
            <p:cNvSpPr txBox="1">
              <a:spLocks noChangeArrowheads="1"/>
            </p:cNvSpPr>
            <p:nvPr/>
          </p:nvSpPr>
          <p:spPr bwMode="auto">
            <a:xfrm>
              <a:off x="6463507" y="4843462"/>
              <a:ext cx="1560512" cy="1015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s-MX" sz="1200" b="1" dirty="0"/>
                <a:t>Monterrey, MX</a:t>
              </a:r>
            </a:p>
            <a:p>
              <a:pPr eaLnBrk="1" hangingPunct="1"/>
              <a:r>
                <a:rPr lang="es-MX" sz="1200" b="1" dirty="0"/>
                <a:t>Cd. México, </a:t>
              </a:r>
              <a:r>
                <a:rPr lang="es-MX" sz="1200" b="1" dirty="0" smtClean="0"/>
                <a:t>MX</a:t>
              </a:r>
            </a:p>
            <a:p>
              <a:pPr eaLnBrk="1" hangingPunct="1"/>
              <a:r>
                <a:rPr lang="en-US" sz="1200" b="1" dirty="0" smtClean="0"/>
                <a:t>Guadalajara, MX</a:t>
              </a:r>
            </a:p>
            <a:p>
              <a:pPr eaLnBrk="1" hangingPunct="1"/>
              <a:endParaRPr lang="en-US" sz="1200" b="1" dirty="0"/>
            </a:p>
            <a:p>
              <a:pPr eaLnBrk="1" hangingPunct="1"/>
              <a:r>
                <a:rPr lang="en-US" sz="1200" b="1" dirty="0" smtClean="0"/>
                <a:t>          Santiago, CL</a:t>
              </a:r>
              <a:endParaRPr lang="es-MX" sz="1200" b="1" dirty="0"/>
            </a:p>
          </p:txBody>
        </p:sp>
        <p:sp>
          <p:nvSpPr>
            <p:cNvPr id="15" name="AutoShape 121"/>
            <p:cNvSpPr>
              <a:spLocks noChangeArrowheads="1"/>
            </p:cNvSpPr>
            <p:nvPr/>
          </p:nvSpPr>
          <p:spPr bwMode="auto">
            <a:xfrm rot="9404058">
              <a:off x="7687469" y="3835400"/>
              <a:ext cx="722312" cy="284162"/>
            </a:xfrm>
            <a:prstGeom prst="curvedDownArrow">
              <a:avLst>
                <a:gd name="adj1" fmla="val 1506"/>
                <a:gd name="adj2" fmla="val 52344"/>
                <a:gd name="adj3" fmla="val 16694"/>
              </a:avLst>
            </a:prstGeom>
            <a:solidFill>
              <a:schemeClr val="accent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6" name="Text Box 122"/>
            <p:cNvSpPr txBox="1">
              <a:spLocks noChangeArrowheads="1"/>
            </p:cNvSpPr>
            <p:nvPr/>
          </p:nvSpPr>
          <p:spPr bwMode="auto">
            <a:xfrm>
              <a:off x="7398544" y="3403600"/>
              <a:ext cx="1174750" cy="2746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s-MX" sz="1200" b="1" dirty="0"/>
                <a:t>New York, NY</a:t>
              </a:r>
            </a:p>
          </p:txBody>
        </p:sp>
        <p:sp>
          <p:nvSpPr>
            <p:cNvPr id="17" name="AutoShape 123"/>
            <p:cNvSpPr>
              <a:spLocks noChangeArrowheads="1"/>
            </p:cNvSpPr>
            <p:nvPr/>
          </p:nvSpPr>
          <p:spPr bwMode="auto">
            <a:xfrm rot="19583529">
              <a:off x="6390482" y="4411662"/>
              <a:ext cx="722312" cy="284162"/>
            </a:xfrm>
            <a:prstGeom prst="curvedDownArrow">
              <a:avLst>
                <a:gd name="adj1" fmla="val 1506"/>
                <a:gd name="adj2" fmla="val 52344"/>
                <a:gd name="adj3" fmla="val 16694"/>
              </a:avLst>
            </a:prstGeom>
            <a:solidFill>
              <a:schemeClr val="accent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pic>
          <p:nvPicPr>
            <p:cNvPr id="19" name="Picture 6" descr="http://www.inchalam.cl/Content/imagenes/mapa_chile_88x468.jp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artisticPaintStrokes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85919" y="4843462"/>
              <a:ext cx="225255" cy="119538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AutoShape 118"/>
            <p:cNvSpPr>
              <a:spLocks noChangeArrowheads="1"/>
            </p:cNvSpPr>
            <p:nvPr/>
          </p:nvSpPr>
          <p:spPr bwMode="auto">
            <a:xfrm rot="18761501">
              <a:off x="7923228" y="5514269"/>
              <a:ext cx="575893" cy="287337"/>
            </a:xfrm>
            <a:prstGeom prst="curvedUpArrow">
              <a:avLst>
                <a:gd name="adj1" fmla="val 1637"/>
                <a:gd name="adj2" fmla="val 56886"/>
                <a:gd name="adj3" fmla="val 21616"/>
              </a:avLst>
            </a:prstGeom>
            <a:solidFill>
              <a:schemeClr val="accent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22" name="AutoShape 121"/>
            <p:cNvSpPr>
              <a:spLocks noChangeArrowheads="1"/>
            </p:cNvSpPr>
            <p:nvPr/>
          </p:nvSpPr>
          <p:spPr bwMode="auto">
            <a:xfrm rot="11158851">
              <a:off x="7178149" y="4364746"/>
              <a:ext cx="1371070" cy="202091"/>
            </a:xfrm>
            <a:prstGeom prst="curvedDownArrow">
              <a:avLst>
                <a:gd name="adj1" fmla="val 1506"/>
                <a:gd name="adj2" fmla="val 52344"/>
                <a:gd name="adj3" fmla="val 16694"/>
              </a:avLst>
            </a:prstGeom>
            <a:solidFill>
              <a:schemeClr val="accent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23" name="Text Box 122"/>
            <p:cNvSpPr txBox="1">
              <a:spLocks noChangeArrowheads="1"/>
            </p:cNvSpPr>
            <p:nvPr/>
          </p:nvSpPr>
          <p:spPr bwMode="auto">
            <a:xfrm>
              <a:off x="7994955" y="4185942"/>
              <a:ext cx="920445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s-MX" sz="1200" b="1" dirty="0" smtClean="0"/>
                <a:t>Dallas, TX</a:t>
              </a:r>
              <a:endParaRPr lang="es-MX" sz="1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474488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Tiempos</a:t>
            </a:r>
            <a:r>
              <a:rPr lang="en-US" dirty="0" smtClean="0"/>
              <a:t> de </a:t>
            </a:r>
            <a:r>
              <a:rPr lang="en-US" dirty="0" err="1" smtClean="0"/>
              <a:t>Cambio</a:t>
            </a:r>
            <a:r>
              <a:rPr lang="en-US" dirty="0" smtClean="0"/>
              <a:t> 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err="1" smtClean="0"/>
              <a:t>DNSsec</a:t>
            </a:r>
            <a:r>
              <a:rPr lang="en-US" dirty="0" smtClean="0"/>
              <a:t> </a:t>
            </a:r>
            <a:r>
              <a:rPr lang="en-US" dirty="0" err="1" smtClean="0"/>
              <a:t>fue</a:t>
            </a:r>
            <a:r>
              <a:rPr lang="en-US" dirty="0" smtClean="0"/>
              <a:t> </a:t>
            </a:r>
            <a:r>
              <a:rPr lang="en-US" dirty="0" err="1" smtClean="0"/>
              <a:t>desarrollado</a:t>
            </a:r>
            <a:r>
              <a:rPr lang="en-US" dirty="0" smtClean="0"/>
              <a:t> a </a:t>
            </a:r>
            <a:r>
              <a:rPr lang="en-US" dirty="0" err="1" smtClean="0"/>
              <a:t>mediados</a:t>
            </a:r>
            <a:r>
              <a:rPr lang="en-US" dirty="0" smtClean="0"/>
              <a:t> de los 90, </a:t>
            </a:r>
            <a:r>
              <a:rPr lang="en-US" dirty="0" err="1" smtClean="0"/>
              <a:t>aún</a:t>
            </a:r>
            <a:r>
              <a:rPr lang="en-US" dirty="0" smtClean="0"/>
              <a:t> </a:t>
            </a:r>
            <a:r>
              <a:rPr lang="en-US" dirty="0" err="1" smtClean="0"/>
              <a:t>así</a:t>
            </a:r>
            <a:r>
              <a:rPr lang="en-US" dirty="0" smtClean="0"/>
              <a:t> </a:t>
            </a:r>
            <a:r>
              <a:rPr lang="en-US" dirty="0" err="1" smtClean="0"/>
              <a:t>cubre</a:t>
            </a:r>
            <a:r>
              <a:rPr lang="en-US" dirty="0" smtClean="0"/>
              <a:t> </a:t>
            </a:r>
            <a:r>
              <a:rPr lang="en-US" dirty="0" err="1" smtClean="0"/>
              <a:t>vulnerabilidades</a:t>
            </a:r>
            <a:r>
              <a:rPr lang="en-US" dirty="0" smtClean="0"/>
              <a:t> y </a:t>
            </a:r>
            <a:r>
              <a:rPr lang="en-US" dirty="0" err="1" smtClean="0"/>
              <a:t>comportamientos</a:t>
            </a:r>
            <a:r>
              <a:rPr lang="en-US" dirty="0" smtClean="0"/>
              <a:t> </a:t>
            </a:r>
            <a:r>
              <a:rPr lang="en-US" dirty="0" err="1" smtClean="0"/>
              <a:t>actuales</a:t>
            </a:r>
            <a:r>
              <a:rPr lang="en-US" dirty="0" smtClean="0"/>
              <a:t>.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esas</a:t>
            </a:r>
            <a:r>
              <a:rPr lang="en-US" dirty="0" smtClean="0"/>
              <a:t> </a:t>
            </a:r>
            <a:r>
              <a:rPr lang="en-US" dirty="0" err="1" smtClean="0"/>
              <a:t>mismas</a:t>
            </a:r>
            <a:r>
              <a:rPr lang="en-US" dirty="0" smtClean="0"/>
              <a:t> </a:t>
            </a:r>
            <a:r>
              <a:rPr lang="en-US" dirty="0" err="1" smtClean="0"/>
              <a:t>fechas</a:t>
            </a:r>
            <a:r>
              <a:rPr lang="en-US" dirty="0" smtClean="0"/>
              <a:t> el BIND (software de DNS) no </a:t>
            </a:r>
            <a:r>
              <a:rPr lang="en-US" dirty="0" err="1" smtClean="0"/>
              <a:t>consumía</a:t>
            </a:r>
            <a:r>
              <a:rPr lang="en-US" dirty="0" smtClean="0"/>
              <a:t> </a:t>
            </a:r>
            <a:r>
              <a:rPr lang="en-US" dirty="0" err="1" smtClean="0"/>
              <a:t>más</a:t>
            </a:r>
            <a:r>
              <a:rPr lang="en-US" dirty="0" smtClean="0"/>
              <a:t> del 5% de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endParaRPr lang="en-US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El </a:t>
            </a:r>
            <a:r>
              <a:rPr lang="en-US" dirty="0" err="1" smtClean="0"/>
              <a:t>objetivo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mantener</a:t>
            </a:r>
            <a:r>
              <a:rPr lang="en-US" dirty="0" smtClean="0"/>
              <a:t> el DNS </a:t>
            </a:r>
            <a:r>
              <a:rPr lang="en-US" dirty="0" err="1" smtClean="0"/>
              <a:t>resiliente</a:t>
            </a:r>
            <a:r>
              <a:rPr lang="en-US" dirty="0" smtClean="0"/>
              <a:t> a los </a:t>
            </a:r>
            <a:r>
              <a:rPr lang="en-US" dirty="0" err="1" smtClean="0"/>
              <a:t>atacantes</a:t>
            </a:r>
            <a:r>
              <a:rPr lang="en-US" dirty="0" smtClean="0"/>
              <a:t>, locales y </a:t>
            </a:r>
            <a:r>
              <a:rPr lang="en-US" dirty="0" err="1" smtClean="0"/>
              <a:t>externos</a:t>
            </a:r>
            <a:r>
              <a:rPr lang="en-US" dirty="0" smtClean="0"/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err="1"/>
              <a:t>Nuevos</a:t>
            </a:r>
            <a:r>
              <a:rPr lang="en-US" dirty="0"/>
              <a:t> TLDs </a:t>
            </a:r>
            <a:r>
              <a:rPr lang="en-US" dirty="0" err="1"/>
              <a:t>nacen</a:t>
            </a:r>
            <a:r>
              <a:rPr lang="en-US" dirty="0"/>
              <a:t> con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ventaja</a:t>
            </a:r>
            <a:r>
              <a:rPr lang="en-US" dirty="0"/>
              <a:t> </a:t>
            </a:r>
            <a:r>
              <a:rPr lang="en-US" dirty="0" err="1"/>
              <a:t>competitiva</a:t>
            </a:r>
            <a:endParaRPr lang="en-US" dirty="0"/>
          </a:p>
          <a:p>
            <a:pPr lvl="1"/>
            <a:r>
              <a:rPr lang="en-US" dirty="0" err="1"/>
              <a:t>Todos</a:t>
            </a:r>
            <a:r>
              <a:rPr lang="en-US" dirty="0"/>
              <a:t> </a:t>
            </a:r>
            <a:r>
              <a:rPr lang="en-US" dirty="0" err="1"/>
              <a:t>ellos</a:t>
            </a:r>
            <a:r>
              <a:rPr lang="en-US" dirty="0"/>
              <a:t> </a:t>
            </a:r>
            <a:r>
              <a:rPr lang="en-US" dirty="0" err="1"/>
              <a:t>tienen</a:t>
            </a:r>
            <a:r>
              <a:rPr lang="en-US" dirty="0"/>
              <a:t> </a:t>
            </a:r>
            <a:r>
              <a:rPr lang="en-US" dirty="0" err="1"/>
              <a:t>por</a:t>
            </a:r>
            <a:r>
              <a:rPr lang="en-US" dirty="0"/>
              <a:t> </a:t>
            </a:r>
            <a:r>
              <a:rPr lang="en-US" dirty="0" err="1"/>
              <a:t>obligación</a:t>
            </a:r>
            <a:r>
              <a:rPr lang="en-US" dirty="0"/>
              <a:t> contractual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habilitar</a:t>
            </a:r>
            <a:r>
              <a:rPr lang="en-US" dirty="0"/>
              <a:t> el </a:t>
            </a:r>
            <a:r>
              <a:rPr lang="en-US" dirty="0" err="1"/>
              <a:t>DNSsec</a:t>
            </a:r>
            <a:r>
              <a:rPr lang="en-US" dirty="0"/>
              <a:t> antes de </a:t>
            </a:r>
            <a:r>
              <a:rPr lang="en-US" dirty="0" err="1"/>
              <a:t>abrir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zona</a:t>
            </a:r>
            <a:r>
              <a:rPr lang="en-US" dirty="0"/>
              <a:t>.</a:t>
            </a:r>
          </a:p>
          <a:p>
            <a:pPr lvl="1"/>
            <a:r>
              <a:rPr lang="en-US" dirty="0" err="1"/>
              <a:t>Muy</a:t>
            </a:r>
            <a:r>
              <a:rPr lang="en-US" dirty="0"/>
              <a:t> </a:t>
            </a:r>
            <a:r>
              <a:rPr lang="en-US" dirty="0" err="1"/>
              <a:t>pocos</a:t>
            </a:r>
            <a:r>
              <a:rPr lang="en-US" dirty="0"/>
              <a:t> Registrars (</a:t>
            </a:r>
            <a:r>
              <a:rPr lang="en-US" dirty="0" err="1"/>
              <a:t>Distribuidores</a:t>
            </a:r>
            <a:r>
              <a:rPr lang="en-US" dirty="0"/>
              <a:t> EN EL MUNDO, </a:t>
            </a:r>
            <a:r>
              <a:rPr lang="en-US" dirty="0" err="1"/>
              <a:t>promoviendod</a:t>
            </a:r>
            <a:r>
              <a:rPr lang="en-US" dirty="0"/>
              <a:t> </a:t>
            </a:r>
            <a:r>
              <a:rPr lang="en-US" dirty="0" err="1"/>
              <a:t>activamente</a:t>
            </a:r>
            <a:r>
              <a:rPr lang="en-US" dirty="0"/>
              <a:t> el </a:t>
            </a:r>
            <a:r>
              <a:rPr lang="en-US" dirty="0" err="1"/>
              <a:t>DNSsec</a:t>
            </a:r>
            <a:r>
              <a:rPr lang="en-US" dirty="0"/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err="1"/>
              <a:t>Oportunidad</a:t>
            </a:r>
            <a:r>
              <a:rPr lang="en-US" dirty="0"/>
              <a:t> de </a:t>
            </a:r>
            <a:r>
              <a:rPr lang="en-US" dirty="0" err="1"/>
              <a:t>Negocio</a:t>
            </a: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303691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Dimensiones</a:t>
            </a:r>
            <a:r>
              <a:rPr lang="en-US" dirty="0" smtClean="0"/>
              <a:t> </a:t>
            </a:r>
            <a:r>
              <a:rPr lang="en-US" dirty="0" err="1" smtClean="0"/>
              <a:t>tecnológicas</a:t>
            </a:r>
            <a:r>
              <a:rPr lang="en-US" dirty="0" smtClean="0"/>
              <a:t> DNS .MX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IPv4 e IPv6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err="1" smtClean="0"/>
              <a:t>Nodos</a:t>
            </a:r>
            <a:r>
              <a:rPr lang="en-US" sz="2400" dirty="0" smtClean="0"/>
              <a:t> </a:t>
            </a:r>
            <a:r>
              <a:rPr lang="en-US" sz="2400" dirty="0" err="1" smtClean="0"/>
              <a:t>en</a:t>
            </a:r>
            <a:r>
              <a:rPr lang="en-US" sz="2400" dirty="0" smtClean="0"/>
              <a:t> </a:t>
            </a:r>
            <a:r>
              <a:rPr lang="en-US" sz="2400" dirty="0" err="1" smtClean="0"/>
              <a:t>Anycast</a:t>
            </a:r>
            <a:r>
              <a:rPr lang="en-US" sz="2400" dirty="0" smtClean="0"/>
              <a:t> o </a:t>
            </a:r>
            <a:r>
              <a:rPr lang="en-US" sz="2400" dirty="0" err="1" smtClean="0"/>
              <a:t>en</a:t>
            </a:r>
            <a:r>
              <a:rPr lang="en-US" sz="2400" dirty="0" smtClean="0"/>
              <a:t> </a:t>
            </a:r>
            <a:r>
              <a:rPr lang="en-US" sz="2400" dirty="0" err="1" smtClean="0"/>
              <a:t>Proveedores</a:t>
            </a:r>
            <a:r>
              <a:rPr lang="en-US" sz="2400" dirty="0" smtClean="0"/>
              <a:t> </a:t>
            </a:r>
            <a:r>
              <a:rPr lang="en-US" sz="2400" dirty="0" err="1" smtClean="0"/>
              <a:t>externos</a:t>
            </a:r>
            <a:endParaRPr lang="en-US" sz="2400" dirty="0" smtClean="0"/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US" sz="2000" dirty="0" err="1" smtClean="0"/>
              <a:t>Solución</a:t>
            </a:r>
            <a:r>
              <a:rPr lang="en-US" sz="2000" dirty="0" smtClean="0"/>
              <a:t> .MX, </a:t>
            </a:r>
            <a:r>
              <a:rPr lang="en-US" sz="2000" dirty="0" err="1" smtClean="0"/>
              <a:t>UltraDNS</a:t>
            </a:r>
            <a:r>
              <a:rPr lang="en-US" sz="2000" dirty="0" smtClean="0"/>
              <a:t>, PCH (</a:t>
            </a:r>
            <a:r>
              <a:rPr lang="en-US" sz="2000" dirty="0" err="1" smtClean="0"/>
              <a:t>ingeniería</a:t>
            </a:r>
            <a:r>
              <a:rPr lang="en-US" sz="2000" dirty="0" smtClean="0"/>
              <a:t> de </a:t>
            </a:r>
            <a:r>
              <a:rPr lang="en-US" sz="2000" dirty="0" err="1" smtClean="0"/>
              <a:t>tráfico</a:t>
            </a:r>
            <a:r>
              <a:rPr lang="en-US" sz="2000" dirty="0" smtClean="0"/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err="1" smtClean="0"/>
              <a:t>Versiones</a:t>
            </a:r>
            <a:r>
              <a:rPr lang="en-US" sz="2400" dirty="0" smtClean="0"/>
              <a:t> de SW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BIND, NSD, </a:t>
            </a:r>
            <a:r>
              <a:rPr lang="en-US" sz="2000" dirty="0" err="1" smtClean="0"/>
              <a:t>Nominum</a:t>
            </a:r>
            <a:endParaRPr lang="en-US" sz="20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err="1" smtClean="0"/>
              <a:t>Sistemas</a:t>
            </a:r>
            <a:r>
              <a:rPr lang="en-US" sz="2400" dirty="0" smtClean="0"/>
              <a:t> </a:t>
            </a:r>
            <a:r>
              <a:rPr lang="en-US" sz="2400" dirty="0" err="1" smtClean="0"/>
              <a:t>operativos</a:t>
            </a:r>
            <a:endParaRPr lang="en-US" sz="2400" dirty="0" smtClean="0"/>
          </a:p>
          <a:p>
            <a:pPr lvl="2"/>
            <a:r>
              <a:rPr lang="es-MX" sz="1800" dirty="0" err="1" smtClean="0"/>
              <a:t>FreeBSD</a:t>
            </a:r>
            <a:r>
              <a:rPr lang="es-MX" sz="1800" dirty="0" smtClean="0"/>
              <a:t>, </a:t>
            </a:r>
            <a:r>
              <a:rPr lang="es-MX" sz="1800" dirty="0" err="1" smtClean="0"/>
              <a:t>RedHat</a:t>
            </a:r>
            <a:r>
              <a:rPr lang="es-MX" sz="1800" dirty="0" smtClean="0"/>
              <a:t>, </a:t>
            </a:r>
            <a:r>
              <a:rPr lang="es-MX" sz="1800" dirty="0" err="1" smtClean="0"/>
              <a:t>Debian</a:t>
            </a:r>
            <a:endParaRPr lang="es-MX" sz="1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err="1" smtClean="0"/>
              <a:t>Ruteadores</a:t>
            </a:r>
            <a:endParaRPr lang="en-US" sz="2400" dirty="0" smtClean="0"/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Dell, Cisco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err="1" smtClean="0"/>
              <a:t>Garantías</a:t>
            </a:r>
            <a:r>
              <a:rPr lang="en-US" sz="2400" dirty="0" smtClean="0"/>
              <a:t> y </a:t>
            </a:r>
            <a:r>
              <a:rPr lang="en-US" sz="2400" dirty="0" err="1" smtClean="0"/>
              <a:t>Contratos</a:t>
            </a:r>
            <a:r>
              <a:rPr lang="en-US" sz="2400" dirty="0" smtClean="0"/>
              <a:t> de </a:t>
            </a:r>
            <a:r>
              <a:rPr lang="en-US" sz="2400" dirty="0" err="1" smtClean="0"/>
              <a:t>servicio</a:t>
            </a:r>
            <a:r>
              <a:rPr lang="en-US" sz="2400" dirty="0" smtClean="0"/>
              <a:t> </a:t>
            </a:r>
            <a:r>
              <a:rPr lang="en-US" sz="2400" dirty="0" err="1" smtClean="0"/>
              <a:t>en</a:t>
            </a:r>
            <a:r>
              <a:rPr lang="en-US" sz="2400" dirty="0" smtClean="0"/>
              <a:t> </a:t>
            </a:r>
            <a:r>
              <a:rPr lang="en-US" sz="2400" dirty="0" err="1" smtClean="0"/>
              <a:t>infraestructura</a:t>
            </a:r>
            <a:r>
              <a:rPr lang="en-US" sz="2400" dirty="0" smtClean="0"/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err="1" smtClean="0"/>
              <a:t>Esquema</a:t>
            </a:r>
            <a:r>
              <a:rPr lang="en-US" sz="2400" dirty="0" smtClean="0"/>
              <a:t> de </a:t>
            </a:r>
            <a:r>
              <a:rPr lang="en-US" sz="2400" dirty="0" err="1" smtClean="0"/>
              <a:t>Monitoreo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6210683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Tiempos</a:t>
            </a:r>
            <a:r>
              <a:rPr lang="en-US" dirty="0" smtClean="0"/>
              <a:t> de </a:t>
            </a:r>
            <a:r>
              <a:rPr lang="en-US" dirty="0" err="1" smtClean="0"/>
              <a:t>Cambio</a:t>
            </a:r>
            <a:r>
              <a:rPr lang="en-US" dirty="0" smtClean="0"/>
              <a:t> 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La </a:t>
            </a:r>
            <a:r>
              <a:rPr lang="en-US" dirty="0"/>
              <a:t>IETF </a:t>
            </a:r>
            <a:r>
              <a:rPr lang="en-US" dirty="0" err="1"/>
              <a:t>publicó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Nov del </a:t>
            </a:r>
            <a:r>
              <a:rPr lang="en-US" dirty="0" err="1"/>
              <a:t>año</a:t>
            </a:r>
            <a:r>
              <a:rPr lang="en-US" dirty="0"/>
              <a:t> </a:t>
            </a:r>
            <a:r>
              <a:rPr lang="en-US" dirty="0" err="1"/>
              <a:t>pasado</a:t>
            </a:r>
            <a:r>
              <a:rPr lang="en-US" dirty="0"/>
              <a:t>:</a:t>
            </a:r>
          </a:p>
          <a:p>
            <a:pPr lvl="1"/>
            <a:r>
              <a:rPr lang="es-MX" dirty="0">
                <a:hlinkClick r:id="rId2"/>
              </a:rPr>
              <a:t>http://www.ietf.org/blog/2013/11/strengthening-the-internet</a:t>
            </a:r>
            <a:r>
              <a:rPr lang="es-MX" dirty="0" smtClean="0">
                <a:hlinkClick r:id="rId2"/>
              </a:rPr>
              <a:t>/</a:t>
            </a:r>
            <a:endParaRPr lang="es-MX" dirty="0" smtClean="0"/>
          </a:p>
          <a:p>
            <a:pPr lvl="1"/>
            <a:r>
              <a:rPr lang="en-US" dirty="0" err="1" smtClean="0"/>
              <a:t>Retos</a:t>
            </a:r>
            <a:r>
              <a:rPr lang="en-US" dirty="0" smtClean="0"/>
              <a:t>: </a:t>
            </a:r>
            <a:r>
              <a:rPr lang="en-US" dirty="0" err="1" smtClean="0"/>
              <a:t>Sobrevigilancia</a:t>
            </a:r>
            <a:r>
              <a:rPr lang="en-US" dirty="0" smtClean="0"/>
              <a:t>, Guerra de Botnets, </a:t>
            </a:r>
            <a:r>
              <a:rPr lang="en-US" dirty="0" err="1" smtClean="0"/>
              <a:t>Cyberhacktivismo</a:t>
            </a:r>
            <a:r>
              <a:rPr lang="en-US" dirty="0" smtClean="0"/>
              <a:t>, etc.</a:t>
            </a:r>
            <a:endParaRPr lang="es-MX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err="1" smtClean="0"/>
              <a:t>Principales</a:t>
            </a:r>
            <a:r>
              <a:rPr lang="en-US" dirty="0" smtClean="0"/>
              <a:t> </a:t>
            </a:r>
            <a:r>
              <a:rPr lang="en-US" dirty="0" err="1" smtClean="0"/>
              <a:t>desarrollos</a:t>
            </a:r>
            <a:r>
              <a:rPr lang="en-US" dirty="0" smtClean="0"/>
              <a:t> del DNS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US" dirty="0" smtClean="0"/>
              <a:t>BIND (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todas</a:t>
            </a:r>
            <a:r>
              <a:rPr lang="en-US" dirty="0" smtClean="0"/>
              <a:t> </a:t>
            </a:r>
            <a:r>
              <a:rPr lang="en-US" dirty="0" err="1" smtClean="0"/>
              <a:t>sus</a:t>
            </a:r>
            <a:r>
              <a:rPr lang="en-US" dirty="0" smtClean="0"/>
              <a:t> </a:t>
            </a:r>
            <a:r>
              <a:rPr lang="en-US" dirty="0" err="1" smtClean="0"/>
              <a:t>versiones</a:t>
            </a:r>
            <a:r>
              <a:rPr lang="en-US" dirty="0" smtClean="0"/>
              <a:t>): 80%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US" dirty="0" smtClean="0"/>
              <a:t>MS Windows: 15%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US" dirty="0" err="1" smtClean="0"/>
              <a:t>TinyDNS</a:t>
            </a:r>
            <a:r>
              <a:rPr lang="en-US" dirty="0" smtClean="0"/>
              <a:t>: 2%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US" dirty="0" err="1" smtClean="0"/>
              <a:t>Otros</a:t>
            </a:r>
            <a:r>
              <a:rPr lang="en-US" dirty="0" smtClean="0"/>
              <a:t> (</a:t>
            </a:r>
            <a:r>
              <a:rPr lang="en-US" dirty="0" err="1" smtClean="0"/>
              <a:t>MyDNS</a:t>
            </a:r>
            <a:r>
              <a:rPr lang="en-US" dirty="0" smtClean="0"/>
              <a:t>, </a:t>
            </a:r>
            <a:r>
              <a:rPr lang="en-US" dirty="0" err="1" smtClean="0"/>
              <a:t>Nominum</a:t>
            </a:r>
            <a:r>
              <a:rPr lang="en-US" dirty="0" smtClean="0"/>
              <a:t> ANS, Cisco): 2% 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US" dirty="0" err="1" smtClean="0"/>
              <a:t>Menos</a:t>
            </a:r>
            <a:r>
              <a:rPr lang="en-US" dirty="0" smtClean="0"/>
              <a:t> de 100,000 DNS </a:t>
            </a:r>
            <a:r>
              <a:rPr lang="en-US" dirty="0" err="1" smtClean="0"/>
              <a:t>en</a:t>
            </a:r>
            <a:r>
              <a:rPr lang="en-US" dirty="0" smtClean="0"/>
              <a:t> el </a:t>
            </a:r>
            <a:r>
              <a:rPr lang="en-US" dirty="0" err="1" smtClean="0"/>
              <a:t>mundo</a:t>
            </a:r>
            <a:r>
              <a:rPr lang="en-US" dirty="0" smtClean="0"/>
              <a:t>.</a:t>
            </a: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701342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1943249"/>
          </a:xfrm>
        </p:spPr>
        <p:txBody>
          <a:bodyPr>
            <a:no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Retos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en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Materia</a:t>
            </a:r>
            <a:r>
              <a:rPr lang="en-US" dirty="0" smtClean="0">
                <a:solidFill>
                  <a:schemeClr val="bg1"/>
                </a:solidFill>
              </a:rPr>
              <a:t> de </a:t>
            </a:r>
            <a:r>
              <a:rPr lang="en-US" dirty="0" err="1" smtClean="0">
                <a:solidFill>
                  <a:schemeClr val="bg1"/>
                </a:solidFill>
              </a:rPr>
              <a:t>Seguridad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y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Estabilidad</a:t>
            </a:r>
            <a:r>
              <a:rPr lang="en-US" dirty="0">
                <a:solidFill>
                  <a:schemeClr val="bg1"/>
                </a:solidFill>
              </a:rPr>
              <a:t>.</a:t>
            </a: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sz="3600" b="1" dirty="0" smtClean="0">
                <a:solidFill>
                  <a:schemeClr val="bg1"/>
                </a:solidFill>
              </a:rPr>
              <a:t>DNS</a:t>
            </a:r>
            <a:endParaRPr lang="es-MX" sz="3600" b="1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92080" y="5410200"/>
            <a:ext cx="3056384" cy="1017984"/>
          </a:xfrm>
        </p:spPr>
        <p:txBody>
          <a:bodyPr/>
          <a:lstStyle/>
          <a:p>
            <a:r>
              <a:rPr lang="en-US" sz="2000" dirty="0" smtClean="0">
                <a:solidFill>
                  <a:schemeClr val="tx1"/>
                </a:solidFill>
              </a:rPr>
              <a:t>1 OCTUBRE 2014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GUADALAJARA, JAL.</a:t>
            </a:r>
            <a:endParaRPr lang="es-MX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7876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err="1" smtClean="0"/>
              <a:t>Número</a:t>
            </a:r>
            <a:r>
              <a:rPr lang="en-US" dirty="0" smtClean="0"/>
              <a:t> de </a:t>
            </a:r>
            <a:r>
              <a:rPr lang="en-US" dirty="0" err="1" smtClean="0"/>
              <a:t>trasacciones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los DNS del .MX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US" dirty="0" err="1" smtClean="0"/>
              <a:t>Mes</a:t>
            </a:r>
            <a:r>
              <a:rPr lang="en-US" dirty="0" smtClean="0"/>
              <a:t>: </a:t>
            </a:r>
            <a:r>
              <a:rPr lang="es-MX" dirty="0" smtClean="0"/>
              <a:t>64,462,315,313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US" dirty="0" smtClean="0"/>
              <a:t>Al </a:t>
            </a:r>
            <a:r>
              <a:rPr lang="en-US" dirty="0" err="1" smtClean="0"/>
              <a:t>año</a:t>
            </a:r>
            <a:r>
              <a:rPr lang="en-US" dirty="0"/>
              <a:t>: </a:t>
            </a:r>
            <a:r>
              <a:rPr lang="en-US" dirty="0" smtClean="0"/>
              <a:t>773,547 </a:t>
            </a:r>
            <a:r>
              <a:rPr lang="en-US" dirty="0" err="1" smtClean="0"/>
              <a:t>millones</a:t>
            </a:r>
            <a:endParaRPr lang="en-US" dirty="0" smtClean="0"/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US" dirty="0" smtClean="0"/>
              <a:t>2815 </a:t>
            </a:r>
            <a:r>
              <a:rPr lang="en-US" dirty="0" err="1" smtClean="0"/>
              <a:t>cada</a:t>
            </a:r>
            <a:r>
              <a:rPr lang="en-US" dirty="0" smtClean="0"/>
              <a:t> </a:t>
            </a:r>
            <a:r>
              <a:rPr lang="en-US" dirty="0" err="1" smtClean="0"/>
              <a:t>segundo</a:t>
            </a:r>
            <a:r>
              <a:rPr lang="en-US" dirty="0"/>
              <a:t>!</a:t>
            </a:r>
            <a:r>
              <a:rPr lang="en-US" dirty="0" smtClean="0"/>
              <a:t>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8763166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33154</TotalTime>
  <Words>483</Words>
  <Application>Microsoft Office PowerPoint</Application>
  <PresentationFormat>On-screen Show (4:3)</PresentationFormat>
  <Paragraphs>65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1_Office Theme</vt:lpstr>
      <vt:lpstr>Retos en Materia de Seguridad y Estabilidad. DNS</vt:lpstr>
      <vt:lpstr>El DNS</vt:lpstr>
      <vt:lpstr>Retos de un ccTLD</vt:lpstr>
      <vt:lpstr>Tiempos de Cambio </vt:lpstr>
      <vt:lpstr>Dimensiones tecnológicas DNS .MX</vt:lpstr>
      <vt:lpstr>Tiempos de Cambio </vt:lpstr>
      <vt:lpstr>Retos en Materia de Seguridad y Estabilidad. DNS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Oscar A. Robles-Garay</dc:creator>
  <cp:lastModifiedBy>Oscar A. Robles-Garay</cp:lastModifiedBy>
  <cp:revision>130</cp:revision>
  <dcterms:created xsi:type="dcterms:W3CDTF">2014-06-17T19:53:40Z</dcterms:created>
  <dcterms:modified xsi:type="dcterms:W3CDTF">2014-10-01T19:21:39Z</dcterms:modified>
</cp:coreProperties>
</file>