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266" r:id="rId3"/>
    <p:sldId id="256" r:id="rId4"/>
    <p:sldId id="257" r:id="rId5"/>
    <p:sldId id="260" r:id="rId6"/>
    <p:sldId id="262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-395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1A14F-2BB5-AF42-B990-C9C5DAB6ECF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48EED-A255-A445-A7AF-A933C033B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9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49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ICANN Commissioned a report to determine how much the global, interoperable Internet contributes to economic and business success.</a:t>
            </a:r>
          </a:p>
          <a:p>
            <a:endParaRPr lang="en-US" sz="1600" dirty="0"/>
          </a:p>
          <a:p>
            <a:r>
              <a:rPr lang="en-US" sz="1600" dirty="0" smtClean="0"/>
              <a:t>The report introduced the concept of “e-friction”.  This is broadly defined as barriers to Internet access, </a:t>
            </a:r>
            <a:r>
              <a:rPr lang="en-US" sz="1600" dirty="0"/>
              <a:t>w</a:t>
            </a:r>
            <a:r>
              <a:rPr lang="en-US" sz="1600" dirty="0" smtClean="0"/>
              <a:t>hether within a country or across national borders. </a:t>
            </a:r>
          </a:p>
          <a:p>
            <a:endParaRPr lang="en-US" sz="1600" dirty="0"/>
          </a:p>
          <a:p>
            <a:r>
              <a:rPr lang="en-US" sz="1600" dirty="0" smtClean="0"/>
              <a:t>The results were released at the World Economic Forum in January.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8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The four categories of friction BCG chose to study are:</a:t>
            </a:r>
          </a:p>
          <a:p>
            <a:endParaRPr lang="en-US" sz="1600" dirty="0"/>
          </a:p>
          <a:p>
            <a:pPr marL="342900" indent="-342900">
              <a:buAutoNum type="arabicParenR"/>
            </a:pPr>
            <a:r>
              <a:rPr lang="en-US" sz="1600" dirty="0" smtClean="0"/>
              <a:t>Infrastructure – This counts for one half and includes factors like broadband penetration, connection speeds, IPv6 deployment, Internet Exchange Points, etc.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Industry – Things like ease of starting a business, access to ICT skills, access to financing, strong business legal framework, Intellectual property, Enforceable contracts, </a:t>
            </a:r>
            <a:r>
              <a:rPr lang="en-US" sz="1600" dirty="0" err="1" smtClean="0"/>
              <a:t>etc</a:t>
            </a:r>
            <a:endParaRPr lang="en-US" sz="1600" dirty="0" smtClean="0"/>
          </a:p>
          <a:p>
            <a:pPr marL="342900" indent="-342900">
              <a:buAutoNum type="arabicParenR"/>
            </a:pPr>
            <a:r>
              <a:rPr lang="en-US" sz="1600" dirty="0" smtClean="0"/>
              <a:t>Individual – This includes trust in online payment systems, online financial services, literacy, percentage of people online, among other factors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Information – This score covers local content, local domain (website) registrations, freedom of the press,  freedom of access to official data (e.g. e-government programs)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91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The result of the calculations is a country index that calculates the level of friction in each category and adds them together.</a:t>
            </a:r>
          </a:p>
          <a:p>
            <a:endParaRPr lang="en-US" sz="1600" dirty="0"/>
          </a:p>
          <a:p>
            <a:r>
              <a:rPr lang="en-US" sz="1600" dirty="0" smtClean="0"/>
              <a:t>Country scores are based on a combination of the four factors.  In this chart, the larger the bar, the greater the friction.</a:t>
            </a:r>
          </a:p>
          <a:p>
            <a:endParaRPr lang="en-US" sz="1600" dirty="0"/>
          </a:p>
          <a:p>
            <a:r>
              <a:rPr lang="en-US" sz="1600" dirty="0" smtClean="0"/>
              <a:t>The countries chosen were a factor of which countries had available data.  </a:t>
            </a:r>
          </a:p>
          <a:p>
            <a:endParaRPr lang="en-US" sz="1600" dirty="0"/>
          </a:p>
          <a:p>
            <a:r>
              <a:rPr lang="en-US" sz="1600" dirty="0" smtClean="0"/>
              <a:t>Open, trading economies and advanced world economies with low infrastructure friction do very well in the survey.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78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BCG also pioneered studies on how much of a nation’s GDP comes from the digital economy.</a:t>
            </a:r>
          </a:p>
          <a:p>
            <a:endParaRPr lang="en-US" sz="1600" dirty="0"/>
          </a:p>
          <a:p>
            <a:r>
              <a:rPr lang="en-US" sz="1600" dirty="0" smtClean="0"/>
              <a:t>Low e-friction correlates with high e-GDP.  The difference between countries in the top quintile and lowest quintile of the index is 2.5% of GDP.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62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The BCG study also surveyed several thousand Small and Medium Enterprises (SMEs) in the countries reviewed.</a:t>
            </a:r>
          </a:p>
          <a:p>
            <a:endParaRPr lang="en-US" sz="1600" dirty="0"/>
          </a:p>
          <a:p>
            <a:r>
              <a:rPr lang="en-US" sz="1600" dirty="0" smtClean="0"/>
              <a:t>SMEs in low e-friction countries who embrace e-solutions can increase revenue growth by 7 %.  </a:t>
            </a:r>
          </a:p>
          <a:p>
            <a:endParaRPr lang="en-US" sz="1600" dirty="0"/>
          </a:p>
          <a:p>
            <a:r>
              <a:rPr lang="en-US" sz="1600" dirty="0" smtClean="0"/>
              <a:t>These SMEs are 50% more likely to be exporters of goods or services and 63% more likely to source inputs internationally.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211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Detailed country-by-country analysis is available in a supplement to the report.  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8EED-A255-A445-A7AF-A933C033BD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0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6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9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4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0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8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4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0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7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4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3E9DE-07DF-0E45-9FFB-AF936274275C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E7CF-0EAE-854A-A99D-5C8A83E14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28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ICANN + Boston Consulting Group</a:t>
            </a:r>
            <a:br>
              <a:rPr lang="en-US" dirty="0" smtClean="0"/>
            </a:br>
            <a:r>
              <a:rPr lang="en-US" dirty="0" smtClean="0"/>
              <a:t>Report on e-Friction</a:t>
            </a:r>
            <a:br>
              <a:rPr lang="en-US" dirty="0" smtClean="0"/>
            </a:br>
            <a:r>
              <a:rPr lang="en-US" dirty="0" err="1" smtClean="0"/>
              <a:t>Informe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e-</a:t>
            </a:r>
            <a:r>
              <a:rPr lang="en-US" dirty="0" err="1" smtClean="0"/>
              <a:t>fricción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026400" cy="17526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Guadalajara, Mexico</a:t>
            </a:r>
          </a:p>
          <a:p>
            <a:pPr algn="l"/>
            <a:r>
              <a:rPr lang="en-US" dirty="0" smtClean="0"/>
              <a:t>Oct 1,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9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4-04-01 at 3.05.54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7" b="4007"/>
          <a:stretch>
            <a:fillRect/>
          </a:stretch>
        </p:blipFill>
        <p:spPr>
          <a:xfrm>
            <a:off x="2725738" y="330729"/>
            <a:ext cx="4454525" cy="6027737"/>
          </a:xfrm>
        </p:spPr>
      </p:pic>
      <p:sp>
        <p:nvSpPr>
          <p:cNvPr id="2" name="TextBox 1"/>
          <p:cNvSpPr txBox="1"/>
          <p:nvPr/>
        </p:nvSpPr>
        <p:spPr>
          <a:xfrm>
            <a:off x="749300" y="3810000"/>
            <a:ext cx="1790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“ENGRASAR LAS RUEDAS DE LA ECONOMÍA DE INTERNET”</a:t>
            </a:r>
          </a:p>
        </p:txBody>
      </p:sp>
    </p:spTree>
    <p:extLst>
      <p:ext uri="{BB962C8B-B14F-4D97-AF65-F5344CB8AC3E}">
        <p14:creationId xmlns:p14="http://schemas.microsoft.com/office/powerpoint/2010/main" val="44209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0"/>
            <a:ext cx="892968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33800" y="759936"/>
            <a:ext cx="12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INDUSTRIA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330791" y="2914134"/>
            <a:ext cx="205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INFRAESTRUCTURA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885168"/>
            <a:ext cx="1640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INFORMACIÓN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3885168"/>
            <a:ext cx="1382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INDIVIDUOS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390134"/>
            <a:ext cx="17202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CUATRO</a:t>
            </a:r>
          </a:p>
          <a:p>
            <a:r>
              <a:rPr lang="en-US" i="1" dirty="0" smtClean="0"/>
              <a:t>COMPONENTES</a:t>
            </a:r>
          </a:p>
          <a:p>
            <a:r>
              <a:rPr lang="en-US" i="1" dirty="0" smtClean="0"/>
              <a:t>DE</a:t>
            </a:r>
          </a:p>
          <a:p>
            <a:r>
              <a:rPr lang="en-US" i="1" dirty="0" smtClean="0"/>
              <a:t>E-FRICCIÓN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368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400" y="0"/>
            <a:ext cx="553064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0" y="4667408"/>
            <a:ext cx="43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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4000" y="114300"/>
            <a:ext cx="1313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EL ÍNDICE</a:t>
            </a:r>
          </a:p>
          <a:p>
            <a:r>
              <a:rPr lang="en-US" i="1" dirty="0" smtClean="0"/>
              <a:t>E-FRICCIÓN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790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9144000" cy="5766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50" y="0"/>
            <a:ext cx="7858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LOS PAISES </a:t>
            </a:r>
            <a:r>
              <a:rPr lang="en-US" sz="1600" i="1" dirty="0" smtClean="0"/>
              <a:t>CON </a:t>
            </a:r>
            <a:r>
              <a:rPr lang="en-US" sz="1600" i="1" dirty="0" smtClean="0"/>
              <a:t>MENOR </a:t>
            </a:r>
            <a:r>
              <a:rPr lang="en-US" sz="1600" i="1" dirty="0" smtClean="0"/>
              <a:t>E-FRICCIÓN </a:t>
            </a:r>
            <a:r>
              <a:rPr lang="en-US" sz="1600" i="1" dirty="0" smtClean="0"/>
              <a:t>SON AQUELLOS CON</a:t>
            </a:r>
            <a:r>
              <a:rPr lang="en-US" sz="1600" i="1" dirty="0" smtClean="0"/>
              <a:t> UNA </a:t>
            </a:r>
            <a:r>
              <a:rPr lang="en-US" sz="1600" i="1" dirty="0" smtClean="0"/>
              <a:t>“ECONOMIA </a:t>
            </a:r>
            <a:r>
              <a:rPr lang="en-US" sz="1600" i="1" dirty="0" smtClean="0"/>
              <a:t>DIGITAL</a:t>
            </a:r>
            <a:r>
              <a:rPr lang="en-US" sz="1600" i="1" dirty="0" smtClean="0"/>
              <a:t>” MÁS IMPORTANTE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0790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0400"/>
            <a:ext cx="9144000" cy="5535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0100" y="183634"/>
            <a:ext cx="671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INTERNET AYUDA A </a:t>
            </a:r>
            <a:r>
              <a:rPr lang="en-US" i="1" dirty="0" smtClean="0"/>
              <a:t>QUE LAS EMPRESAS INCREMENTEN SUS </a:t>
            </a:r>
            <a:r>
              <a:rPr lang="en-US" i="1" dirty="0" smtClean="0"/>
              <a:t>INGRESOS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790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4-04-01 at 3.09.18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94" r="-41594"/>
          <a:stretch>
            <a:fillRect/>
          </a:stretch>
        </p:blipFill>
        <p:spPr>
          <a:xfrm>
            <a:off x="1346200" y="406400"/>
            <a:ext cx="7086600" cy="5719763"/>
          </a:xfrm>
        </p:spPr>
      </p:pic>
      <p:sp>
        <p:nvSpPr>
          <p:cNvPr id="7" name="TextBox 6"/>
          <p:cNvSpPr txBox="1"/>
          <p:nvPr/>
        </p:nvSpPr>
        <p:spPr>
          <a:xfrm>
            <a:off x="3759200" y="6228834"/>
            <a:ext cx="270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www.bgcperspectives.com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435100"/>
            <a:ext cx="2252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ANÁLISIS DETALLADO</a:t>
            </a:r>
          </a:p>
          <a:p>
            <a:r>
              <a:rPr lang="en-US" i="1" dirty="0" smtClean="0"/>
              <a:t>POR </a:t>
            </a:r>
            <a:r>
              <a:rPr lang="en-US" i="1" dirty="0" smtClean="0"/>
              <a:t>PAIS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42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450</Words>
  <Application>Microsoft Office PowerPoint</Application>
  <PresentationFormat>On-screen Show (4:3)</PresentationFormat>
  <Paragraphs>57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ICANN + Boston Consulting Group Report on e-Friction Informe sobre e-fricción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Suemnicht</dc:creator>
  <cp:lastModifiedBy>Alexandra Dans</cp:lastModifiedBy>
  <cp:revision>15</cp:revision>
  <dcterms:created xsi:type="dcterms:W3CDTF">2014-01-24T16:37:08Z</dcterms:created>
  <dcterms:modified xsi:type="dcterms:W3CDTF">2014-09-30T09:53:53Z</dcterms:modified>
</cp:coreProperties>
</file>