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8" r:id="rId2"/>
    <p:sldId id="257" r:id="rId3"/>
    <p:sldId id="259" r:id="rId4"/>
    <p:sldId id="260" r:id="rId5"/>
    <p:sldId id="272" r:id="rId6"/>
    <p:sldId id="265" r:id="rId7"/>
    <p:sldId id="270" r:id="rId8"/>
    <p:sldId id="271" r:id="rId9"/>
    <p:sldId id="273" r:id="rId10"/>
    <p:sldId id="261" r:id="rId1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00A1"/>
    <a:srgbClr val="009700"/>
    <a:srgbClr val="D7D700"/>
    <a:srgbClr val="B60000"/>
    <a:srgbClr val="DDDD00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8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0_London_MtgLogo_Apr2014_tsk-FS2-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473200"/>
            <a:ext cx="5474391" cy="391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217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6" name="Picture 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7" name="Picture 6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54113109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>
              <a:defRPr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pic>
        <p:nvPicPr>
          <p:cNvPr id="7" name="Picture 6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16" name="Picture 1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457200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1827213"/>
            <a:ext cx="7313612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6E180-BCDA-45BD-BC07-52A358D68F5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7081578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615104_m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3479" y="0"/>
            <a:ext cx="9507819" cy="7010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152400"/>
            <a:ext cx="9144000" cy="1828800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l"/>
            <a:endParaRPr lang="en-US" sz="60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1815" y="5182766"/>
            <a:ext cx="4114800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l"/>
            <a:r>
              <a:rPr lang="en-US" dirty="0" smtClean="0"/>
              <a:t>Name, Title</a:t>
            </a:r>
          </a:p>
          <a:p>
            <a:pPr algn="l"/>
            <a:r>
              <a:rPr lang="en-US" dirty="0" smtClean="0"/>
              <a:t>Session</a:t>
            </a:r>
          </a:p>
          <a:p>
            <a:pPr algn="l"/>
            <a:r>
              <a:rPr lang="en-US" dirty="0" smtClean="0"/>
              <a:t>Date</a:t>
            </a:r>
            <a:r>
              <a:rPr lang="en-US" baseline="0" dirty="0" smtClean="0"/>
              <a:t> of Presentation</a:t>
            </a:r>
            <a:endParaRPr lang="en-US" dirty="0"/>
          </a:p>
        </p:txBody>
      </p:sp>
      <p:pic>
        <p:nvPicPr>
          <p:cNvPr id="8" name="Picture 7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800" y="5867400"/>
            <a:ext cx="1085165" cy="84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31766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 b="1" i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45745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10" name="Picture 9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 bwMode="auto">
          <a:xfrm>
            <a:off x="-308" y="-5822"/>
            <a:ext cx="6934508" cy="686382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63627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Oval 1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2" name="Picture 2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2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5022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pic>
        <p:nvPicPr>
          <p:cNvPr id="12" name="Picture 1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269804559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476500"/>
            <a:ext cx="8086725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2" name="Picture 1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  <p:pic>
        <p:nvPicPr>
          <p:cNvPr id="8" name="Picture 7" descr="50_London_MtgLogo_Apr2014_tsk-FS2-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5765145"/>
            <a:ext cx="1511991" cy="108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457200" y="10668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18" name="Picture 17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304800" y="10668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78105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6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600075" y="1767840"/>
            <a:ext cx="1875073" cy="67056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2628900" y="176784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0075" y="266890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628900" y="266890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0075" y="356997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628900" y="356997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00075" y="447103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2628900" y="447103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00075" y="537210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2628900" y="537210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17526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28900" y="26670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28900" y="35814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628900" y="44577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628900" y="53721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38" name="Picture 37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36" name="TextBox 3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7299827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75" r:id="rId3"/>
    <p:sldLayoutId id="2147483676" r:id="rId4"/>
    <p:sldLayoutId id="2147483677" r:id="rId5"/>
    <p:sldLayoutId id="2147483681" r:id="rId6"/>
    <p:sldLayoutId id="2147483683" r:id="rId7"/>
    <p:sldLayoutId id="2147483684" r:id="rId8"/>
    <p:sldLayoutId id="2147483685" r:id="rId9"/>
    <p:sldLayoutId id="2147483689" r:id="rId10"/>
    <p:sldLayoutId id="2147483691" r:id="rId11"/>
    <p:sldLayoutId id="2147483690" r:id="rId12"/>
    <p:sldLayoutId id="2147483686" r:id="rId13"/>
    <p:sldLayoutId id="2147483694" r:id="rId14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 II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447800"/>
            <a:ext cx="1705337" cy="1981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381000"/>
            <a:ext cx="1676400" cy="46966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8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8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8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8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8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800" dirty="0" smtClean="0">
                <a:solidFill>
                  <a:srgbClr val="DDDD00"/>
                </a:solidFill>
                <a:latin typeface="Arial"/>
                <a:cs typeface="Arial"/>
              </a:rPr>
              <a:t>2 </a:t>
            </a:r>
          </a:p>
        </p:txBody>
      </p:sp>
    </p:spTree>
    <p:extLst>
      <p:ext uri="{BB962C8B-B14F-4D97-AF65-F5344CB8AC3E}">
        <p14:creationId xmlns:p14="http://schemas.microsoft.com/office/powerpoint/2010/main" val="4247278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 for your voice</a:t>
            </a:r>
            <a:r>
              <a:rPr lang="en-US" dirty="0" smtClean="0"/>
              <a:t>!</a:t>
            </a:r>
          </a:p>
          <a:p>
            <a:r>
              <a:rPr lang="en-US" sz="1800" dirty="0" smtClean="0"/>
              <a:t>Raul Bauer, </a:t>
            </a:r>
            <a:r>
              <a:rPr lang="en-US" sz="1800" dirty="0" err="1" smtClean="0"/>
              <a:t>OlivierCrepon-LeBlond</a:t>
            </a:r>
            <a:r>
              <a:rPr lang="en-US" sz="1800" dirty="0" smtClean="0"/>
              <a:t>, Michael Forde, </a:t>
            </a:r>
            <a:r>
              <a:rPr lang="en-US" sz="1800" dirty="0" err="1" smtClean="0"/>
              <a:t>Lianna</a:t>
            </a:r>
            <a:r>
              <a:rPr lang="en-US" sz="1800" dirty="0" smtClean="0"/>
              <a:t> </a:t>
            </a:r>
            <a:r>
              <a:rPr lang="en-US" sz="1800" dirty="0" err="1" smtClean="0"/>
              <a:t>Galstyan</a:t>
            </a:r>
            <a:r>
              <a:rPr lang="en-US" sz="1800" dirty="0" smtClean="0"/>
              <a:t>, Werner </a:t>
            </a:r>
            <a:r>
              <a:rPr lang="en-CA" sz="1800" dirty="0" err="1" smtClean="0"/>
              <a:t>Hülsmann</a:t>
            </a:r>
            <a:r>
              <a:rPr lang="en-CA" sz="1800" dirty="0" smtClean="0"/>
              <a:t>, Konstantin </a:t>
            </a:r>
            <a:r>
              <a:rPr lang="en-CA" sz="1800" dirty="0" err="1" smtClean="0"/>
              <a:t>Kalaitzidis</a:t>
            </a:r>
            <a:r>
              <a:rPr lang="en-CA" sz="1800" dirty="0" smtClean="0"/>
              <a:t>, </a:t>
            </a:r>
            <a:r>
              <a:rPr lang="en-CA" sz="1800" dirty="0" err="1" smtClean="0"/>
              <a:t>Sophioe</a:t>
            </a:r>
            <a:r>
              <a:rPr lang="en-CA" sz="1800" dirty="0" smtClean="0"/>
              <a:t> Liang, Thomas </a:t>
            </a:r>
            <a:r>
              <a:rPr lang="en-CA" sz="1800" dirty="0" err="1" smtClean="0"/>
              <a:t>Lowenhaupt</a:t>
            </a:r>
            <a:r>
              <a:rPr lang="en-CA" sz="1800" dirty="0" smtClean="0"/>
              <a:t>, </a:t>
            </a:r>
            <a:r>
              <a:rPr lang="en-CA" sz="1800" dirty="0" err="1" smtClean="0"/>
              <a:t>Bogdan</a:t>
            </a:r>
            <a:r>
              <a:rPr lang="en-CA" sz="1800" dirty="0" smtClean="0"/>
              <a:t> </a:t>
            </a:r>
            <a:r>
              <a:rPr lang="en-CA" sz="1800" dirty="0" err="1" smtClean="0"/>
              <a:t>Manolea,Sais</a:t>
            </a:r>
            <a:r>
              <a:rPr lang="en-CA" sz="1800" dirty="0" smtClean="0"/>
              <a:t> </a:t>
            </a:r>
            <a:r>
              <a:rPr lang="en-CA" sz="1800" dirty="0" err="1" smtClean="0"/>
              <a:t>Mchangama</a:t>
            </a:r>
            <a:r>
              <a:rPr lang="en-CA" sz="1800" dirty="0" smtClean="0"/>
              <a:t>, H.R. Mohan, </a:t>
            </a:r>
            <a:r>
              <a:rPr lang="en-CA" sz="1800" dirty="0" err="1" smtClean="0"/>
              <a:t>Yubelkys</a:t>
            </a:r>
            <a:r>
              <a:rPr lang="en-CA" sz="1800" dirty="0" smtClean="0"/>
              <a:t> Montalvo, </a:t>
            </a:r>
            <a:r>
              <a:rPr lang="en-CA" sz="1800" dirty="0" err="1" smtClean="0"/>
              <a:t>Anothony</a:t>
            </a:r>
            <a:r>
              <a:rPr lang="en-CA" sz="1800" dirty="0" smtClean="0"/>
              <a:t> </a:t>
            </a:r>
            <a:r>
              <a:rPr lang="en-CA" sz="1800" dirty="0" err="1" smtClean="0"/>
              <a:t>Niiganii</a:t>
            </a:r>
            <a:r>
              <a:rPr lang="en-CA" sz="1800" dirty="0" smtClean="0"/>
              <a:t>, Y.J. Park, Allan </a:t>
            </a:r>
            <a:r>
              <a:rPr lang="en-CA" sz="1800" dirty="0" err="1" smtClean="0"/>
              <a:t>Skuce</a:t>
            </a:r>
            <a:r>
              <a:rPr lang="en-CA" sz="1800" dirty="0" smtClean="0"/>
              <a:t>, </a:t>
            </a:r>
            <a:r>
              <a:rPr lang="en-CA" sz="1800" dirty="0" err="1" smtClean="0"/>
              <a:t>Karaitiana</a:t>
            </a:r>
            <a:r>
              <a:rPr lang="en-CA" sz="1800" dirty="0" smtClean="0"/>
              <a:t> </a:t>
            </a:r>
            <a:r>
              <a:rPr lang="en-CA" sz="1800" dirty="0" err="1" smtClean="0"/>
              <a:t>Taiuru</a:t>
            </a:r>
            <a:r>
              <a:rPr lang="en-CA" sz="1800" dirty="0" smtClean="0"/>
              <a:t>, Dev </a:t>
            </a:r>
            <a:r>
              <a:rPr lang="en-CA" sz="1800" dirty="0" err="1" smtClean="0"/>
              <a:t>Anand</a:t>
            </a:r>
            <a:r>
              <a:rPr lang="en-CA" sz="1800" dirty="0" smtClean="0"/>
              <a:t> </a:t>
            </a:r>
            <a:r>
              <a:rPr lang="en-CA" sz="1800" dirty="0" err="1" smtClean="0"/>
              <a:t>Teelucksingh</a:t>
            </a:r>
            <a:r>
              <a:rPr lang="en-CA" sz="1800" dirty="0" smtClean="0"/>
              <a:t>, </a:t>
            </a:r>
            <a:r>
              <a:rPr lang="en-CA" sz="1800" dirty="0" err="1" smtClean="0"/>
              <a:t>Stéphane</a:t>
            </a:r>
            <a:r>
              <a:rPr lang="en-CA" sz="1800" dirty="0" smtClean="0"/>
              <a:t> Van </a:t>
            </a:r>
            <a:r>
              <a:rPr lang="en-CA" sz="1800" dirty="0" err="1" smtClean="0"/>
              <a:t>Gelder</a:t>
            </a:r>
            <a:endParaRPr lang="en-CA" sz="1800" dirty="0" smtClean="0"/>
          </a:p>
          <a:p>
            <a:endParaRPr lang="en-CA" sz="1800" dirty="0" smtClean="0"/>
          </a:p>
          <a:p>
            <a:r>
              <a:rPr lang="en-US" sz="2000" dirty="0" smtClean="0">
                <a:solidFill>
                  <a:srgbClr val="FFFF00"/>
                </a:solidFill>
              </a:rPr>
              <a:t>Murray </a:t>
            </a:r>
            <a:r>
              <a:rPr lang="en-US" sz="2000" dirty="0" err="1" smtClean="0">
                <a:solidFill>
                  <a:srgbClr val="FFFF00"/>
                </a:solidFill>
              </a:rPr>
              <a:t>McKercher</a:t>
            </a:r>
            <a:endParaRPr lang="en-US" sz="2000" dirty="0" smtClean="0">
              <a:solidFill>
                <a:srgbClr val="FFFF00"/>
              </a:solidFill>
            </a:endParaRPr>
          </a:p>
          <a:p>
            <a:r>
              <a:rPr lang="en-US" sz="2000" dirty="0" smtClean="0">
                <a:solidFill>
                  <a:srgbClr val="FFFF00"/>
                </a:solidFill>
              </a:rPr>
              <a:t>murray@infocommunications.ca</a:t>
            </a:r>
          </a:p>
          <a:p>
            <a:r>
              <a:rPr lang="en-US" sz="1600" dirty="0" smtClean="0"/>
              <a:t> </a:t>
            </a:r>
            <a:r>
              <a:rPr lang="en-US" sz="1600" dirty="0"/>
              <a:t>NARALO ATLAS II Thematic Group </a:t>
            </a:r>
            <a:r>
              <a:rPr lang="en-US" sz="1600" dirty="0" smtClean="0"/>
              <a:t>5, June 21,2014 London</a:t>
            </a:r>
            <a:endParaRPr lang="en-US" sz="1600" dirty="0"/>
          </a:p>
          <a:p>
            <a:endParaRPr lang="en-US" dirty="0"/>
          </a:p>
        </p:txBody>
      </p:sp>
      <p:pic>
        <p:nvPicPr>
          <p:cNvPr id="3" name="Picture 2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381000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96807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Social Media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3" name="Picture 12" descr="logo_de_twitter_png_by_itamy15-d50do0c.png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367189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facebook.pn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3716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1371600" y="1981200"/>
            <a:ext cx="2586260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pPr algn="l"/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twitter.com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/</a:t>
            </a:r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ICANN_AtLarge</a:t>
            </a:r>
            <a:endParaRPr lang="en-US" sz="16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7539" y="1981200"/>
            <a:ext cx="2586861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pPr algn="l"/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facebook.com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/</a:t>
            </a:r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icann.atlarge</a:t>
            </a:r>
            <a:endParaRPr lang="en-US" sz="16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71600" y="3657600"/>
            <a:ext cx="2896240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pPr algn="l"/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youtube.com</a:t>
            </a: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/user/</a:t>
            </a:r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icannatlarge</a:t>
            </a:r>
            <a:endParaRPr lang="en-US" sz="1600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048000"/>
            <a:ext cx="914400" cy="990600"/>
          </a:xfrm>
          <a:prstGeom prst="rect">
            <a:avLst/>
          </a:prstGeom>
        </p:spPr>
      </p:pic>
      <p:pic>
        <p:nvPicPr>
          <p:cNvPr id="17" name="Picture 16" descr="Logo for ligh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20184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>
                <a:solidFill>
                  <a:srgbClr val="FFFF00"/>
                </a:solidFill>
              </a:rPr>
              <a:t>The End-User Perspective within </a:t>
            </a:r>
            <a:r>
              <a:rPr lang="en-CA" dirty="0" smtClean="0">
                <a:solidFill>
                  <a:srgbClr val="FFFF00"/>
                </a:solidFill>
              </a:rPr>
              <a:t>ICANN: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75712"/>
            <a:ext cx="1066800" cy="11434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381000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07639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sz="2800" dirty="0"/>
              <a:t>Why is </a:t>
            </a:r>
            <a:r>
              <a:rPr lang="en-CA" sz="2800" dirty="0" smtClean="0"/>
              <a:t>the End-User Perspective </a:t>
            </a:r>
            <a:r>
              <a:rPr lang="en-CA" sz="2800" dirty="0"/>
              <a:t>important</a:t>
            </a:r>
            <a:r>
              <a:rPr lang="en-CA" sz="2800" dirty="0" smtClean="0"/>
              <a:t>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The Internet provides improved communication and sharing of information between </a:t>
            </a:r>
            <a:r>
              <a:rPr lang="en-US" dirty="0" smtClean="0">
                <a:solidFill>
                  <a:srgbClr val="FF0000"/>
                </a:solidFill>
              </a:rPr>
              <a:t>people</a:t>
            </a:r>
            <a:r>
              <a:rPr lang="en-US" dirty="0" smtClean="0"/>
              <a:t> using computers and mobile phones</a:t>
            </a:r>
            <a:endParaRPr lang="en-US" u="sng" dirty="0" smtClean="0"/>
          </a:p>
          <a:p>
            <a:r>
              <a:rPr lang="en-US" dirty="0" smtClean="0"/>
              <a:t>ICANN as the current steward of a Global System that connects </a:t>
            </a:r>
            <a:r>
              <a:rPr lang="en-US" dirty="0" smtClean="0">
                <a:solidFill>
                  <a:srgbClr val="FF0000"/>
                </a:solidFill>
              </a:rPr>
              <a:t>people</a:t>
            </a:r>
            <a:r>
              <a:rPr lang="en-US" dirty="0" smtClean="0"/>
              <a:t> needs to keep the system working.</a:t>
            </a:r>
          </a:p>
          <a:p>
            <a:endParaRPr lang="en-US" dirty="0"/>
          </a:p>
        </p:txBody>
      </p:sp>
      <p:pic>
        <p:nvPicPr>
          <p:cNvPr id="5" name="Picture 4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48600" y="13298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29217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500"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¡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fld id="{4A9B2F6E-78ED-4961-86FE-1890925B7040}" type="slidenum">
              <a:rPr lang="en-GB" altLang="en-US" sz="12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5</a:t>
            </a:fld>
            <a:endParaRPr lang="en-GB" altLang="en-US" sz="1200" smtClean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200" dirty="0" smtClean="0">
                <a:ea typeface="+mj-ea"/>
              </a:rPr>
              <a:t>Why </a:t>
            </a:r>
            <a:r>
              <a:rPr lang="en-GB" sz="3200" dirty="0" smtClean="0">
                <a:ea typeface="+mj-ea"/>
              </a:rPr>
              <a:t>is ICANN important </a:t>
            </a:r>
            <a:r>
              <a:rPr lang="en-GB" sz="3200" dirty="0" smtClean="0">
                <a:ea typeface="+mj-ea"/>
              </a:rPr>
              <a:t>for Internet Users?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charset="0"/>
              <a:buChar char="¡"/>
              <a:defRPr/>
            </a:pPr>
            <a:r>
              <a:rPr lang="en-GB" dirty="0" smtClean="0">
                <a:ea typeface="+mn-ea"/>
              </a:rPr>
              <a:t>Because </a:t>
            </a:r>
            <a:r>
              <a:rPr lang="en-GB" dirty="0" smtClean="0">
                <a:ea typeface="+mn-ea"/>
              </a:rPr>
              <a:t>operational policies are </a:t>
            </a:r>
            <a:r>
              <a:rPr lang="en-GB" dirty="0" smtClean="0">
                <a:ea typeface="+mn-ea"/>
              </a:rPr>
              <a:t>decided </a:t>
            </a:r>
            <a:r>
              <a:rPr lang="en-GB" dirty="0" smtClean="0">
                <a:ea typeface="+mn-ea"/>
              </a:rPr>
              <a:t>within ICANN that will </a:t>
            </a:r>
            <a:r>
              <a:rPr lang="en-GB" dirty="0" smtClean="0">
                <a:ea typeface="+mn-ea"/>
              </a:rPr>
              <a:t>affect all Internet users</a:t>
            </a:r>
          </a:p>
          <a:p>
            <a:pPr eaLnBrk="1" hangingPunct="1">
              <a:buFont typeface="Wingdings" charset="0"/>
              <a:buChar char="¡"/>
              <a:defRPr/>
            </a:pPr>
            <a:r>
              <a:rPr lang="en-GB" dirty="0" smtClean="0">
                <a:ea typeface="+mn-ea"/>
              </a:rPr>
              <a:t>Because a true multi-stakeholder system of governance involves Users</a:t>
            </a:r>
          </a:p>
          <a:p>
            <a:pPr eaLnBrk="1" hangingPunct="1">
              <a:buFont typeface="Wingdings" charset="0"/>
              <a:buChar char="¡"/>
              <a:defRPr/>
            </a:pPr>
            <a:r>
              <a:rPr lang="en-GB" dirty="0" smtClean="0">
                <a:ea typeface="+mn-ea"/>
              </a:rPr>
              <a:t>Because the strength of the Internet is that it is User-Centric</a:t>
            </a:r>
          </a:p>
        </p:txBody>
      </p:sp>
    </p:spTree>
    <p:extLst>
      <p:ext uri="{BB962C8B-B14F-4D97-AF65-F5344CB8AC3E}">
        <p14:creationId xmlns:p14="http://schemas.microsoft.com/office/powerpoint/2010/main" val="1100866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ICANN Needs to listen to users to be a legitimate multi-stakeholder organization.</a:t>
            </a:r>
          </a:p>
          <a:p>
            <a:endParaRPr lang="en-US" dirty="0"/>
          </a:p>
          <a:p>
            <a:r>
              <a:rPr lang="en-US" dirty="0" smtClean="0"/>
              <a:t>ICANN Needs end user feedback and End Users need an open forum to raise issues of a policy nature.</a:t>
            </a:r>
          </a:p>
          <a:p>
            <a:endParaRPr lang="en-US" dirty="0"/>
          </a:p>
        </p:txBody>
      </p:sp>
      <p:pic>
        <p:nvPicPr>
          <p:cNvPr id="3" name="Picture 2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48600" y="13298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44281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To Nigel </a:t>
            </a:r>
            <a:r>
              <a:rPr lang="en-US" dirty="0" err="1" smtClean="0"/>
              <a:t>Hicksons</a:t>
            </a:r>
            <a:r>
              <a:rPr lang="en-US" dirty="0" smtClean="0"/>
              <a:t> comments today…</a:t>
            </a:r>
          </a:p>
          <a:p>
            <a:endParaRPr lang="en-US" dirty="0"/>
          </a:p>
          <a:p>
            <a:r>
              <a:rPr lang="en-US" dirty="0" smtClean="0"/>
              <a:t>User can address Internet Governance issues in the context of ICANN’s responsibilities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48600" y="13298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0737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Where does Identity fit?</a:t>
            </a:r>
          </a:p>
          <a:p>
            <a:endParaRPr lang="en-US" dirty="0"/>
          </a:p>
          <a:p>
            <a:r>
              <a:rPr lang="en-US" dirty="0" smtClean="0"/>
              <a:t>Names? </a:t>
            </a:r>
            <a:r>
              <a:rPr lang="en-US" dirty="0" smtClean="0"/>
              <a:t>Numbers? </a:t>
            </a:r>
          </a:p>
          <a:p>
            <a:r>
              <a:rPr lang="en-US" dirty="0" smtClean="0"/>
              <a:t>Identity?</a:t>
            </a:r>
          </a:p>
          <a:p>
            <a:r>
              <a:rPr lang="en-US" dirty="0" smtClean="0"/>
              <a:t>People hold their identity in high regard.</a:t>
            </a:r>
          </a:p>
          <a:p>
            <a:endParaRPr lang="en-US" dirty="0"/>
          </a:p>
        </p:txBody>
      </p:sp>
      <p:pic>
        <p:nvPicPr>
          <p:cNvPr id="3" name="Picture 2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48600" y="13298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45569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295400" y="418856"/>
            <a:ext cx="5143500" cy="609600"/>
          </a:xfrm>
        </p:spPr>
        <p:txBody>
          <a:bodyPr/>
          <a:lstStyle/>
          <a:p>
            <a:r>
              <a:rPr lang="en-CA" sz="2800" b="1" dirty="0">
                <a:solidFill>
                  <a:srgbClr val="FFFF00"/>
                </a:solidFill>
              </a:rPr>
              <a:t>Why? Are end users important to ICANN</a:t>
            </a:r>
            <a:r>
              <a:rPr lang="en-CA" sz="2800" b="1" dirty="0" smtClean="0">
                <a:solidFill>
                  <a:srgbClr val="FFFF00"/>
                </a:solidFill>
              </a:rPr>
              <a:t>?</a:t>
            </a:r>
          </a:p>
          <a:p>
            <a:endParaRPr lang="en-CA" sz="2800" dirty="0"/>
          </a:p>
          <a:p>
            <a:pPr lvl="0"/>
            <a:r>
              <a:rPr lang="en-CA" sz="2800" b="1" dirty="0" smtClean="0"/>
              <a:t>1. A true Multi-stakeholder </a:t>
            </a:r>
            <a:r>
              <a:rPr lang="en-CA" sz="2800" b="1" dirty="0"/>
              <a:t>Model of Governance</a:t>
            </a:r>
            <a:endParaRPr lang="en-CA" sz="2800" dirty="0"/>
          </a:p>
          <a:p>
            <a:pPr lvl="0"/>
            <a:r>
              <a:rPr lang="en-CA" sz="2800" b="1" dirty="0" smtClean="0"/>
              <a:t>2. Focus on the </a:t>
            </a:r>
            <a:r>
              <a:rPr lang="en-CA" sz="2800" b="1" dirty="0"/>
              <a:t>importance of Identity</a:t>
            </a:r>
            <a:endParaRPr lang="en-CA" sz="2800" dirty="0"/>
          </a:p>
          <a:p>
            <a:pPr lvl="0"/>
            <a:r>
              <a:rPr lang="en-CA" sz="2800" b="1" dirty="0" smtClean="0"/>
              <a:t>3. The </a:t>
            </a:r>
            <a:r>
              <a:rPr lang="en-CA" sz="2800" b="1" dirty="0"/>
              <a:t>important need for input from </a:t>
            </a:r>
            <a:r>
              <a:rPr lang="en-CA" sz="2800" b="1" dirty="0">
                <a:solidFill>
                  <a:srgbClr val="FF0000"/>
                </a:solidFill>
              </a:rPr>
              <a:t>people</a:t>
            </a:r>
            <a:r>
              <a:rPr lang="en-CA" sz="2800" b="1" dirty="0"/>
              <a:t> in how this precious global resource should be managed.</a:t>
            </a:r>
            <a:endParaRPr lang="en-CA" sz="28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48600" y="13298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50842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3361</TotalTime>
  <Pages>0</Pages>
  <Words>301</Words>
  <Characters>0</Characters>
  <Application>Microsoft Office PowerPoint</Application>
  <PresentationFormat>On-screen Show (4:3)</PresentationFormat>
  <Lines>0</Lines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MS PGothic</vt:lpstr>
      <vt:lpstr>MS PGothic</vt:lpstr>
      <vt:lpstr>Arial</vt:lpstr>
      <vt:lpstr>Calibri</vt:lpstr>
      <vt:lpstr>Courier New</vt:lpstr>
      <vt:lpstr>DINOT-Light</vt:lpstr>
      <vt:lpstr>DINOT-Medium</vt:lpstr>
      <vt:lpstr>Georgia</vt:lpstr>
      <vt:lpstr>Gill Sans</vt:lpstr>
      <vt:lpstr>Verdana</vt:lpstr>
      <vt:lpstr>Wingdings</vt:lpstr>
      <vt:lpstr>ヒラギノ角ゴ ProN W3</vt:lpstr>
      <vt:lpstr>Blank</vt:lpstr>
      <vt:lpstr>PowerPoint Presentation</vt:lpstr>
      <vt:lpstr>PowerPoint Presentation</vt:lpstr>
      <vt:lpstr>PowerPoint Presentation</vt:lpstr>
      <vt:lpstr>PowerPoint Presentation</vt:lpstr>
      <vt:lpstr>Why is ICANN important for Internet Users?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User</cp:lastModifiedBy>
  <cp:revision>148</cp:revision>
  <dcterms:modified xsi:type="dcterms:W3CDTF">2014-06-21T13:51:10Z</dcterms:modified>
</cp:coreProperties>
</file>