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4" r:id="rId5"/>
    <p:sldId id="261" r:id="rId6"/>
    <p:sldId id="262" r:id="rId7"/>
    <p:sldId id="263" r:id="rId8"/>
    <p:sldId id="259" r:id="rId9"/>
    <p:sldId id="260" r:id="rId10"/>
    <p:sldId id="266" r:id="rId11"/>
    <p:sldId id="265" r:id="rId12"/>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34" d="100"/>
          <a:sy n="34" d="100"/>
        </p:scale>
        <p:origin x="-161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P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17/06/2014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323718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17/06/2014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5915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P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17/06/2014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4464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17/06/2014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960659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P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0D4D6-2438-41A7-B216-731BD9D9226B}" type="datetimeFigureOut">
              <a:rPr lang="es-PE" smtClean="0"/>
              <a:t>17/06/2014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161892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Date Placeholder 4"/>
          <p:cNvSpPr>
            <a:spLocks noGrp="1"/>
          </p:cNvSpPr>
          <p:nvPr>
            <p:ph type="dt" sz="half" idx="10"/>
          </p:nvPr>
        </p:nvSpPr>
        <p:spPr/>
        <p:txBody>
          <a:bodyPr/>
          <a:lstStyle/>
          <a:p>
            <a:fld id="{61F0D4D6-2438-41A7-B216-731BD9D9226B}" type="datetimeFigureOut">
              <a:rPr lang="es-PE" smtClean="0"/>
              <a:t>17/06/2014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4621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P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7" name="Date Placeholder 6"/>
          <p:cNvSpPr>
            <a:spLocks noGrp="1"/>
          </p:cNvSpPr>
          <p:nvPr>
            <p:ph type="dt" sz="half" idx="10"/>
          </p:nvPr>
        </p:nvSpPr>
        <p:spPr/>
        <p:txBody>
          <a:bodyPr/>
          <a:lstStyle/>
          <a:p>
            <a:fld id="{61F0D4D6-2438-41A7-B216-731BD9D9226B}" type="datetimeFigureOut">
              <a:rPr lang="es-PE" smtClean="0"/>
              <a:t>17/06/2014</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03469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Date Placeholder 2"/>
          <p:cNvSpPr>
            <a:spLocks noGrp="1"/>
          </p:cNvSpPr>
          <p:nvPr>
            <p:ph type="dt" sz="half" idx="10"/>
          </p:nvPr>
        </p:nvSpPr>
        <p:spPr/>
        <p:txBody>
          <a:bodyPr/>
          <a:lstStyle/>
          <a:p>
            <a:fld id="{61F0D4D6-2438-41A7-B216-731BD9D9226B}" type="datetimeFigureOut">
              <a:rPr lang="es-PE" smtClean="0"/>
              <a:t>17/06/2014</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52933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F0D4D6-2438-41A7-B216-731BD9D9226B}" type="datetimeFigureOut">
              <a:rPr lang="es-PE" smtClean="0"/>
              <a:t>17/06/2014</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23544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17/06/2014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4179245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17/06/2014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38506915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P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0D4D6-2438-41A7-B216-731BD9D9226B}" type="datetimeFigureOut">
              <a:rPr lang="es-PE" smtClean="0"/>
              <a:t>17/06/2014</a:t>
            </a:fld>
            <a:endParaRPr lang="es-P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1C9C0-3582-4010-A183-470B89FD54FB}" type="slidenum">
              <a:rPr lang="es-PE" smtClean="0"/>
              <a:t>‹#›</a:t>
            </a:fld>
            <a:endParaRPr lang="es-PE"/>
          </a:p>
        </p:txBody>
      </p:sp>
    </p:spTree>
    <p:extLst>
      <p:ext uri="{BB962C8B-B14F-4D97-AF65-F5344CB8AC3E}">
        <p14:creationId xmlns:p14="http://schemas.microsoft.com/office/powerpoint/2010/main" val="1303753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icann.org/translation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GLOBALIZATION GROUP </a:t>
            </a:r>
            <a:endParaRPr lang="es-PE" b="1" dirty="0"/>
          </a:p>
        </p:txBody>
      </p:sp>
      <p:sp>
        <p:nvSpPr>
          <p:cNvPr id="3" name="Subtitle 2"/>
          <p:cNvSpPr>
            <a:spLocks noGrp="1"/>
          </p:cNvSpPr>
          <p:nvPr>
            <p:ph type="subTitle" idx="1"/>
          </p:nvPr>
        </p:nvSpPr>
        <p:spPr/>
        <p:txBody>
          <a:bodyPr>
            <a:normAutofit fontScale="92500" lnSpcReduction="10000"/>
          </a:bodyPr>
          <a:lstStyle/>
          <a:p>
            <a:r>
              <a:rPr lang="en-US" b="1" dirty="0" smtClean="0"/>
              <a:t>Q5. Operational Matters</a:t>
            </a:r>
          </a:p>
          <a:p>
            <a:pPr marL="342900" indent="-342900">
              <a:buFontTx/>
              <a:buChar char="-"/>
            </a:pPr>
            <a:r>
              <a:rPr lang="en-US" b="1" dirty="0" smtClean="0"/>
              <a:t>ICANN Presence </a:t>
            </a:r>
            <a:r>
              <a:rPr lang="en-US" b="1" dirty="0"/>
              <a:t>W</a:t>
            </a:r>
            <a:r>
              <a:rPr lang="en-US" b="1" dirty="0" smtClean="0"/>
              <a:t>orldwide</a:t>
            </a:r>
          </a:p>
          <a:p>
            <a:pPr marL="342900" indent="-342900">
              <a:buFontTx/>
              <a:buChar char="-"/>
            </a:pPr>
            <a:r>
              <a:rPr lang="en-US" b="1" dirty="0" smtClean="0"/>
              <a:t>Public Comments Process</a:t>
            </a:r>
          </a:p>
          <a:p>
            <a:pPr marL="342900" indent="-342900">
              <a:buFontTx/>
              <a:buChar char="-"/>
            </a:pPr>
            <a:r>
              <a:rPr lang="en-US" b="1" dirty="0" smtClean="0"/>
              <a:t>Languages</a:t>
            </a:r>
          </a:p>
          <a:p>
            <a:endParaRPr lang="es-PE" b="1" dirty="0"/>
          </a:p>
        </p:txBody>
      </p:sp>
    </p:spTree>
    <p:extLst>
      <p:ext uri="{BB962C8B-B14F-4D97-AF65-F5344CB8AC3E}">
        <p14:creationId xmlns:p14="http://schemas.microsoft.com/office/powerpoint/2010/main" val="218031990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PE" b="1" dirty="0" smtClean="0"/>
              <a:t>Languages</a:t>
            </a:r>
            <a:endParaRPr lang="es-PE" b="1" dirty="0"/>
          </a:p>
        </p:txBody>
      </p:sp>
    </p:spTree>
    <p:extLst>
      <p:ext uri="{BB962C8B-B14F-4D97-AF65-F5344CB8AC3E}">
        <p14:creationId xmlns:p14="http://schemas.microsoft.com/office/powerpoint/2010/main" val="8971391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ICANN Languages for interpretation and Translation</a:t>
            </a:r>
            <a:endParaRPr lang="es-PE" sz="3600" b="1" dirty="0"/>
          </a:p>
        </p:txBody>
      </p:sp>
      <p:sp>
        <p:nvSpPr>
          <p:cNvPr id="3" name="Content Placeholder 2"/>
          <p:cNvSpPr>
            <a:spLocks noGrp="1"/>
          </p:cNvSpPr>
          <p:nvPr>
            <p:ph idx="1"/>
          </p:nvPr>
        </p:nvSpPr>
        <p:spPr/>
        <p:txBody>
          <a:bodyPr/>
          <a:lstStyle/>
          <a:p>
            <a:r>
              <a:rPr lang="en-US" dirty="0" smtClean="0"/>
              <a:t> ICANN has now </a:t>
            </a:r>
            <a:r>
              <a:rPr lang="en-US" dirty="0"/>
              <a:t>have language experts who are in charge of the 6 UN Official Languages. In addition, we have largely improved the simultaneous interpretation services at ICANN’s public meetings</a:t>
            </a:r>
            <a:r>
              <a:rPr lang="en-US" dirty="0" smtClean="0"/>
              <a:t>.</a:t>
            </a:r>
          </a:p>
          <a:p>
            <a:r>
              <a:rPr lang="en-US" dirty="0"/>
              <a:t>Conference interpretation has covered all the main sessions (i.e. Opening Ceremony, Public Forum, GAC, ALAC, Board Meetings, Fellowship Program, DNSSEC, etc.), offering support and services for the local and global communities </a:t>
            </a:r>
            <a:r>
              <a:rPr lang="en-US" dirty="0" smtClean="0"/>
              <a:t>alike.</a:t>
            </a:r>
          </a:p>
          <a:p>
            <a:r>
              <a:rPr lang="en-US" dirty="0" smtClean="0"/>
              <a:t>Details of the current Translation policy can be read at : </a:t>
            </a:r>
            <a:r>
              <a:rPr lang="es-PE" dirty="0" smtClean="0">
                <a:hlinkClick r:id="rId2"/>
              </a:rPr>
              <a:t>https</a:t>
            </a:r>
            <a:r>
              <a:rPr lang="es-PE" dirty="0">
                <a:hlinkClick r:id="rId2"/>
              </a:rPr>
              <a:t>://</a:t>
            </a:r>
            <a:r>
              <a:rPr lang="es-PE" dirty="0" smtClean="0">
                <a:hlinkClick r:id="rId2"/>
              </a:rPr>
              <a:t>www.icann.org/translations</a:t>
            </a:r>
            <a:endParaRPr lang="es-PE" dirty="0" smtClean="0"/>
          </a:p>
          <a:p>
            <a:endParaRPr lang="en-US" dirty="0"/>
          </a:p>
          <a:p>
            <a:endParaRPr lang="es-PE" dirty="0"/>
          </a:p>
        </p:txBody>
      </p:sp>
    </p:spTree>
    <p:extLst>
      <p:ext uri="{BB962C8B-B14F-4D97-AF65-F5344CB8AC3E}">
        <p14:creationId xmlns:p14="http://schemas.microsoft.com/office/powerpoint/2010/main" val="377692253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PE" b="1" dirty="0" smtClean="0"/>
              <a:t>ICANN Presence Worldwide</a:t>
            </a:r>
            <a:endParaRPr lang="es-PE" b="1" dirty="0"/>
          </a:p>
        </p:txBody>
      </p:sp>
    </p:spTree>
    <p:extLst>
      <p:ext uri="{BB962C8B-B14F-4D97-AF65-F5344CB8AC3E}">
        <p14:creationId xmlns:p14="http://schemas.microsoft.com/office/powerpoint/2010/main" val="34699115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b="1" dirty="0" smtClean="0"/>
              <a:t>ICANN Office, Hub and Engagement Offices Worldwide</a:t>
            </a:r>
            <a:br>
              <a:rPr lang="en-US" sz="4000" b="1" dirty="0" smtClean="0"/>
            </a:br>
            <a:r>
              <a:rPr lang="en-US" dirty="0" smtClean="0"/>
              <a:t/>
            </a:r>
            <a:br>
              <a:rPr lang="en-US" dirty="0" smtClean="0"/>
            </a:br>
            <a:endParaRPr lang="es-P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15390007"/>
              </p:ext>
            </p:extLst>
          </p:nvPr>
        </p:nvGraphicFramePr>
        <p:xfrm>
          <a:off x="1734527" y="1626398"/>
          <a:ext cx="8494098" cy="4414527"/>
        </p:xfrm>
        <a:graphic>
          <a:graphicData uri="http://schemas.openxmlformats.org/drawingml/2006/table">
            <a:tbl>
              <a:tblPr>
                <a:tableStyleId>{5C22544A-7EE6-4342-B048-85BDC9FD1C3A}</a:tableStyleId>
              </a:tblPr>
              <a:tblGrid>
                <a:gridCol w="3751839"/>
                <a:gridCol w="1716247"/>
                <a:gridCol w="1513006"/>
                <a:gridCol w="1513006"/>
              </a:tblGrid>
              <a:tr h="317513">
                <a:tc>
                  <a:txBody>
                    <a:bodyPr/>
                    <a:lstStyle/>
                    <a:p>
                      <a:pPr algn="l" fontAlgn="b"/>
                      <a:endParaRPr lang="es-PE"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ctr" fontAlgn="b"/>
                      <a:r>
                        <a:rPr lang="es-PE" sz="1200" u="none" strike="noStrike" dirty="0" err="1">
                          <a:effectLst/>
                        </a:rPr>
                        <a:t>Location</a:t>
                      </a:r>
                      <a:endParaRPr lang="es-PE" sz="12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Type of Office</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Region</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Head Count</a:t>
                      </a:r>
                      <a:endParaRPr lang="es-PE" sz="1200" b="1"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Los Angeles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176</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Istanbul</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8</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Singapore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10</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dirty="0">
                          <a:effectLst/>
                        </a:rPr>
                        <a:t>Brussels</a:t>
                      </a:r>
                      <a:endParaRPr lang="es-PE"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11</a:t>
                      </a:r>
                      <a:endParaRPr lang="es-PE" sz="1200" b="0" i="0" u="none" strike="noStrike">
                        <a:solidFill>
                          <a:srgbClr val="000000"/>
                        </a:solidFill>
                        <a:effectLst/>
                        <a:latin typeface="Calibri" panose="020F0502020204030204" pitchFamily="34" charset="0"/>
                      </a:endParaRPr>
                    </a:p>
                  </a:txBody>
                  <a:tcPr marL="7620" marR="7620" marT="7620" marB="0" anchor="b"/>
                </a:tc>
              </a:tr>
              <a:tr h="286858">
                <a:tc>
                  <a:txBody>
                    <a:bodyPr/>
                    <a:lstStyle/>
                    <a:p>
                      <a:pPr algn="l" fontAlgn="b"/>
                      <a:r>
                        <a:rPr lang="es-PE" sz="1200" u="none" strike="noStrike">
                          <a:effectLst/>
                        </a:rPr>
                        <a:t>Washington D.C.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dirty="0">
                          <a:effectLst/>
                        </a:rPr>
                        <a:t>24</a:t>
                      </a:r>
                      <a:endParaRPr lang="es-PE" sz="1200" b="0" i="0" u="none" strike="noStrike" dirty="0">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Geneva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Beijing</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Montevideo</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28</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21</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4</a:t>
                      </a:r>
                      <a:endParaRPr lang="es-PE" sz="1200" b="0" i="0" u="none" strike="noStrike">
                        <a:solidFill>
                          <a:srgbClr val="000000"/>
                        </a:solidFill>
                        <a:effectLst/>
                        <a:latin typeface="Calibri" panose="020F0502020204030204" pitchFamily="34" charset="0"/>
                      </a:endParaRPr>
                    </a:p>
                  </a:txBody>
                  <a:tcPr marL="7620" marR="7620" marT="7620" marB="0" anchor="b"/>
                </a:tc>
              </a:tr>
              <a:tr h="317513">
                <a:tc>
                  <a:txBody>
                    <a:bodyPr/>
                    <a:lstStyle/>
                    <a:p>
                      <a:pPr algn="l" fontAlgn="b"/>
                      <a:r>
                        <a:rPr lang="es-PE" sz="1200" u="none" strike="noStrike">
                          <a:effectLst/>
                        </a:rPr>
                        <a:t>Total Headcount</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dirty="0">
                          <a:effectLst/>
                        </a:rPr>
                        <a:t>286</a:t>
                      </a:r>
                      <a:endParaRPr lang="es-PE" sz="1200" b="1"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7606023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PE" b="1" dirty="0" smtClean="0"/>
              <a:t>Public Comments Process</a:t>
            </a:r>
            <a:endParaRPr lang="es-PE" b="1" dirty="0"/>
          </a:p>
        </p:txBody>
      </p:sp>
    </p:spTree>
    <p:extLst>
      <p:ext uri="{BB962C8B-B14F-4D97-AF65-F5344CB8AC3E}">
        <p14:creationId xmlns:p14="http://schemas.microsoft.com/office/powerpoint/2010/main" val="359436147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3323" y="-165667"/>
            <a:ext cx="12588905" cy="1325563"/>
          </a:xfrm>
        </p:spPr>
        <p:txBody>
          <a:bodyPr>
            <a:normAutofit/>
          </a:bodyPr>
          <a:lstStyle/>
          <a:p>
            <a:r>
              <a:rPr lang="en-US" sz="3200" b="1" dirty="0" smtClean="0"/>
              <a:t>2013</a:t>
            </a:r>
            <a:r>
              <a:rPr lang="en-US" sz="3600" b="1" dirty="0" smtClean="0"/>
              <a:t> ICANN Public Comment Schedule (High Demand)</a:t>
            </a:r>
            <a:endParaRPr lang="es-PE" sz="3600" b="1" dirty="0"/>
          </a:p>
        </p:txBody>
      </p:sp>
      <p:pic>
        <p:nvPicPr>
          <p:cNvPr id="4" name="Content Placeholder 3"/>
          <p:cNvPicPr>
            <a:picLocks noGrp="1" noChangeAspect="1"/>
          </p:cNvPicPr>
          <p:nvPr>
            <p:ph idx="1"/>
          </p:nvPr>
        </p:nvPicPr>
        <p:blipFill>
          <a:blip r:embed="rId2"/>
          <a:stretch>
            <a:fillRect/>
          </a:stretch>
        </p:blipFill>
        <p:spPr>
          <a:xfrm>
            <a:off x="590679" y="746222"/>
            <a:ext cx="11045713" cy="6468487"/>
          </a:xfrm>
          <a:prstGeom prst="rect">
            <a:avLst/>
          </a:prstGeom>
        </p:spPr>
      </p:pic>
    </p:spTree>
    <p:extLst>
      <p:ext uri="{BB962C8B-B14F-4D97-AF65-F5344CB8AC3E}">
        <p14:creationId xmlns:p14="http://schemas.microsoft.com/office/powerpoint/2010/main" val="60136479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Effectiveness of the Public Comments Period and its Meaningfulness to the PDP Final Result</a:t>
            </a:r>
            <a:endParaRPr lang="es-PE" b="1" dirty="0"/>
          </a:p>
        </p:txBody>
      </p:sp>
      <p:pic>
        <p:nvPicPr>
          <p:cNvPr id="4" name="Content Placeholder 3"/>
          <p:cNvPicPr>
            <a:picLocks noGrp="1" noChangeAspect="1"/>
          </p:cNvPicPr>
          <p:nvPr>
            <p:ph idx="1"/>
          </p:nvPr>
        </p:nvPicPr>
        <p:blipFill>
          <a:blip r:embed="rId2"/>
          <a:stretch>
            <a:fillRect/>
          </a:stretch>
        </p:blipFill>
        <p:spPr>
          <a:xfrm>
            <a:off x="871254" y="1825626"/>
            <a:ext cx="9997255" cy="5032375"/>
          </a:xfrm>
          <a:prstGeom prst="rect">
            <a:avLst/>
          </a:prstGeom>
        </p:spPr>
      </p:pic>
    </p:spTree>
    <p:extLst>
      <p:ext uri="{BB962C8B-B14F-4D97-AF65-F5344CB8AC3E}">
        <p14:creationId xmlns:p14="http://schemas.microsoft.com/office/powerpoint/2010/main" val="32923783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Accountability and Transparency of PDPs Public Comment Processes </a:t>
            </a:r>
            <a:endParaRPr lang="es-PE" sz="3600" b="1" dirty="0"/>
          </a:p>
        </p:txBody>
      </p:sp>
      <p:pic>
        <p:nvPicPr>
          <p:cNvPr id="4" name="Content Placeholder 3"/>
          <p:cNvPicPr>
            <a:picLocks noGrp="1" noChangeAspect="1"/>
          </p:cNvPicPr>
          <p:nvPr>
            <p:ph idx="1"/>
          </p:nvPr>
        </p:nvPicPr>
        <p:blipFill>
          <a:blip r:embed="rId2"/>
          <a:stretch>
            <a:fillRect/>
          </a:stretch>
        </p:blipFill>
        <p:spPr>
          <a:xfrm>
            <a:off x="1240428" y="1825625"/>
            <a:ext cx="9908653" cy="4351338"/>
          </a:xfrm>
          <a:prstGeom prst="rect">
            <a:avLst/>
          </a:prstGeom>
        </p:spPr>
      </p:pic>
    </p:spTree>
    <p:extLst>
      <p:ext uri="{BB962C8B-B14F-4D97-AF65-F5344CB8AC3E}">
        <p14:creationId xmlns:p14="http://schemas.microsoft.com/office/powerpoint/2010/main" val="424780196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Public Comments- Current  Process  </a:t>
            </a:r>
            <a:endParaRPr lang="es-PE" sz="3600" b="1" dirty="0"/>
          </a:p>
        </p:txBody>
      </p:sp>
      <p:sp>
        <p:nvSpPr>
          <p:cNvPr id="3" name="Content Placeholder 2"/>
          <p:cNvSpPr>
            <a:spLocks noGrp="1"/>
          </p:cNvSpPr>
          <p:nvPr>
            <p:ph idx="1"/>
          </p:nvPr>
        </p:nvSpPr>
        <p:spPr/>
        <p:txBody>
          <a:bodyPr>
            <a:normAutofit fontScale="77500" lnSpcReduction="20000"/>
          </a:bodyPr>
          <a:lstStyle/>
          <a:p>
            <a:r>
              <a:rPr lang="en-US" b="1" dirty="0" smtClean="0"/>
              <a:t>Current Public </a:t>
            </a:r>
            <a:r>
              <a:rPr lang="en-US" b="1" dirty="0"/>
              <a:t>Comments </a:t>
            </a:r>
            <a:r>
              <a:rPr lang="en-US" b="1" dirty="0" smtClean="0"/>
              <a:t>process</a:t>
            </a:r>
          </a:p>
          <a:p>
            <a:r>
              <a:rPr lang="en-US" dirty="0"/>
              <a:t>Each public comment topic is subject to a Comment and a Reply period as follows:</a:t>
            </a:r>
          </a:p>
          <a:p>
            <a:r>
              <a:rPr lang="en-US" dirty="0"/>
              <a:t>The official minimum Comment period </a:t>
            </a:r>
            <a:r>
              <a:rPr lang="en-US" b="1" u="sng" dirty="0"/>
              <a:t>is 21 days.</a:t>
            </a:r>
          </a:p>
          <a:p>
            <a:r>
              <a:rPr lang="en-US" dirty="0"/>
              <a:t>The official minimum Reply period </a:t>
            </a:r>
            <a:r>
              <a:rPr lang="en-US" b="1" dirty="0"/>
              <a:t>is </a:t>
            </a:r>
            <a:r>
              <a:rPr lang="en-US" b="1" u="sng" dirty="0"/>
              <a:t>21 days</a:t>
            </a:r>
            <a:r>
              <a:rPr lang="en-US" b="1" dirty="0"/>
              <a:t>.</a:t>
            </a:r>
          </a:p>
          <a:p>
            <a:r>
              <a:rPr lang="en-US" dirty="0"/>
              <a:t>If no substantive comments are received during the Comment period, then there will be </a:t>
            </a:r>
            <a:r>
              <a:rPr lang="en-US" b="1" dirty="0"/>
              <a:t>no Reply period</a:t>
            </a:r>
            <a:r>
              <a:rPr lang="en-US" dirty="0"/>
              <a:t>.</a:t>
            </a:r>
          </a:p>
          <a:p>
            <a:r>
              <a:rPr lang="en-US" dirty="0"/>
              <a:t>During the Reply period, participants should address previous comments submitted; new posts concerning the topic should not be introduced. When constructing Replies, contributors are asked to cite the original poster's name, comment date, and any particular text that is pertinent.</a:t>
            </a:r>
          </a:p>
          <a:p>
            <a:r>
              <a:rPr lang="es-PE" b="1" i="1" dirty="0" err="1" smtClean="0"/>
              <a:t>What</a:t>
            </a:r>
            <a:r>
              <a:rPr lang="es-PE" b="1" i="1" dirty="0" smtClean="0"/>
              <a:t> </a:t>
            </a:r>
            <a:r>
              <a:rPr lang="es-PE" b="1" i="1" dirty="0" err="1"/>
              <a:t>happens</a:t>
            </a:r>
            <a:r>
              <a:rPr lang="es-PE" b="1" i="1" dirty="0"/>
              <a:t> to the </a:t>
            </a:r>
            <a:r>
              <a:rPr lang="es-PE" b="1" i="1" dirty="0" smtClean="0"/>
              <a:t>input</a:t>
            </a:r>
            <a:r>
              <a:rPr lang="es-PE" i="1" dirty="0" smtClean="0"/>
              <a:t>: </a:t>
            </a:r>
            <a:r>
              <a:rPr lang="es-PE" i="1" dirty="0" err="1" smtClean="0"/>
              <a:t>See</a:t>
            </a:r>
            <a:r>
              <a:rPr lang="es-PE" i="1" dirty="0" smtClean="0"/>
              <a:t> </a:t>
            </a:r>
            <a:r>
              <a:rPr lang="en-US" b="1" dirty="0" smtClean="0"/>
              <a:t>Section </a:t>
            </a:r>
            <a:r>
              <a:rPr lang="en-US" b="1" dirty="0"/>
              <a:t>6. NOTICE AND COMMENT ON POLICY ACTIONS</a:t>
            </a:r>
            <a:r>
              <a:rPr lang="es-PE" i="1" dirty="0" smtClean="0"/>
              <a:t>. The Board </a:t>
            </a:r>
            <a:r>
              <a:rPr lang="es-PE" i="1" dirty="0" err="1" smtClean="0"/>
              <a:t>shall</a:t>
            </a:r>
            <a:r>
              <a:rPr lang="es-PE" i="1" dirty="0" smtClean="0"/>
              <a:t> : </a:t>
            </a:r>
            <a:r>
              <a:rPr lang="en-US" dirty="0"/>
              <a:t>b. provide a reasonable opportunity for parties to comment on the adoption of the proposed policies, to see the comments of others, and to reply to those comments, prior to any action by the </a:t>
            </a:r>
            <a:r>
              <a:rPr lang="en-US" dirty="0" smtClean="0"/>
              <a:t>Board.</a:t>
            </a:r>
            <a:endParaRPr lang="es-PE" b="1" dirty="0"/>
          </a:p>
        </p:txBody>
      </p:sp>
    </p:spTree>
    <p:extLst>
      <p:ext uri="{BB962C8B-B14F-4D97-AF65-F5344CB8AC3E}">
        <p14:creationId xmlns:p14="http://schemas.microsoft.com/office/powerpoint/2010/main" val="40670647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E" sz="3200" b="1" dirty="0" smtClean="0"/>
              <a:t>Proposed Short-Term Improvements </a:t>
            </a:r>
            <a:r>
              <a:rPr lang="es-PE" sz="3200" b="1" dirty="0"/>
              <a:t>to the Public Comments process</a:t>
            </a:r>
          </a:p>
        </p:txBody>
      </p:sp>
      <p:sp>
        <p:nvSpPr>
          <p:cNvPr id="3" name="Content Placeholder 2"/>
          <p:cNvSpPr>
            <a:spLocks noGrp="1"/>
          </p:cNvSpPr>
          <p:nvPr>
            <p:ph idx="1"/>
          </p:nvPr>
        </p:nvSpPr>
        <p:spPr/>
        <p:txBody>
          <a:bodyPr>
            <a:normAutofit fontScale="62500" lnSpcReduction="20000"/>
          </a:bodyPr>
          <a:lstStyle/>
          <a:p>
            <a:r>
              <a:rPr lang="es-PE" dirty="0" smtClean="0"/>
              <a:t>The </a:t>
            </a:r>
            <a:r>
              <a:rPr lang="es-PE" dirty="0" err="1"/>
              <a:t>immediate</a:t>
            </a:r>
            <a:r>
              <a:rPr lang="es-PE" dirty="0"/>
              <a:t> </a:t>
            </a:r>
            <a:r>
              <a:rPr lang="es-PE" dirty="0" err="1"/>
              <a:t>improvements</a:t>
            </a:r>
            <a:r>
              <a:rPr lang="es-PE" dirty="0"/>
              <a:t> to be </a:t>
            </a:r>
            <a:r>
              <a:rPr lang="es-PE" dirty="0" err="1"/>
              <a:t>implemented</a:t>
            </a:r>
            <a:r>
              <a:rPr lang="es-PE" dirty="0"/>
              <a:t> </a:t>
            </a:r>
            <a:r>
              <a:rPr lang="es-PE" dirty="0" err="1"/>
              <a:t>after</a:t>
            </a:r>
            <a:r>
              <a:rPr lang="es-PE" dirty="0"/>
              <a:t> the London meeting </a:t>
            </a:r>
            <a:r>
              <a:rPr lang="es-PE" dirty="0" err="1"/>
              <a:t>include</a:t>
            </a:r>
            <a:r>
              <a:rPr lang="es-PE" dirty="0"/>
              <a:t>:</a:t>
            </a:r>
          </a:p>
          <a:p>
            <a:pPr lvl="0"/>
            <a:r>
              <a:rPr lang="es-PE" dirty="0"/>
              <a:t>The </a:t>
            </a:r>
            <a:r>
              <a:rPr lang="es-PE" dirty="0" err="1"/>
              <a:t>reply</a:t>
            </a:r>
            <a:r>
              <a:rPr lang="es-PE" dirty="0"/>
              <a:t> </a:t>
            </a:r>
            <a:r>
              <a:rPr lang="es-PE" dirty="0" err="1"/>
              <a:t>comment</a:t>
            </a:r>
            <a:r>
              <a:rPr lang="es-PE" dirty="0"/>
              <a:t> </a:t>
            </a:r>
            <a:r>
              <a:rPr lang="es-PE" dirty="0" err="1"/>
              <a:t>phase</a:t>
            </a:r>
            <a:r>
              <a:rPr lang="es-PE" dirty="0"/>
              <a:t> of </a:t>
            </a:r>
            <a:r>
              <a:rPr lang="es-PE" dirty="0" err="1"/>
              <a:t>public</a:t>
            </a:r>
            <a:r>
              <a:rPr lang="es-PE" dirty="0"/>
              <a:t> </a:t>
            </a:r>
            <a:r>
              <a:rPr lang="es-PE" dirty="0" err="1"/>
              <a:t>comment</a:t>
            </a:r>
            <a:r>
              <a:rPr lang="es-PE" dirty="0"/>
              <a:t> </a:t>
            </a:r>
            <a:r>
              <a:rPr lang="es-PE" dirty="0" err="1"/>
              <a:t>forums</a:t>
            </a:r>
            <a:r>
              <a:rPr lang="es-PE" dirty="0"/>
              <a:t> </a:t>
            </a:r>
            <a:r>
              <a:rPr lang="es-PE" dirty="0" err="1"/>
              <a:t>will</a:t>
            </a:r>
            <a:r>
              <a:rPr lang="es-PE" dirty="0"/>
              <a:t> be </a:t>
            </a:r>
            <a:r>
              <a:rPr lang="es-PE" dirty="0" err="1"/>
              <a:t>eliminated</a:t>
            </a:r>
            <a:r>
              <a:rPr lang="es-PE" dirty="0"/>
              <a:t>. Data </a:t>
            </a:r>
            <a:r>
              <a:rPr lang="es-PE" dirty="0" err="1"/>
              <a:t>evaluation</a:t>
            </a:r>
            <a:r>
              <a:rPr lang="es-PE" dirty="0"/>
              <a:t> and </a:t>
            </a:r>
            <a:r>
              <a:rPr lang="es-PE" dirty="0" err="1"/>
              <a:t>community</a:t>
            </a:r>
            <a:r>
              <a:rPr lang="es-PE" dirty="0"/>
              <a:t> </a:t>
            </a:r>
            <a:r>
              <a:rPr lang="es-PE" dirty="0" err="1"/>
              <a:t>feedback</a:t>
            </a:r>
            <a:r>
              <a:rPr lang="es-PE" dirty="0"/>
              <a:t> </a:t>
            </a:r>
            <a:r>
              <a:rPr lang="es-PE" dirty="0" err="1"/>
              <a:t>confirm</a:t>
            </a:r>
            <a:r>
              <a:rPr lang="es-PE" dirty="0"/>
              <a:t> </a:t>
            </a:r>
            <a:r>
              <a:rPr lang="es-PE" dirty="0" err="1"/>
              <a:t>that</a:t>
            </a:r>
            <a:r>
              <a:rPr lang="es-PE" dirty="0"/>
              <a:t> </a:t>
            </a:r>
            <a:r>
              <a:rPr lang="es-PE" dirty="0" err="1"/>
              <a:t>this</a:t>
            </a:r>
            <a:r>
              <a:rPr lang="es-PE" dirty="0"/>
              <a:t> </a:t>
            </a:r>
            <a:r>
              <a:rPr lang="es-PE" dirty="0" err="1"/>
              <a:t>experiment</a:t>
            </a:r>
            <a:r>
              <a:rPr lang="es-PE" dirty="0"/>
              <a:t> </a:t>
            </a:r>
            <a:r>
              <a:rPr lang="es-PE" dirty="0" err="1"/>
              <a:t>inspired</a:t>
            </a:r>
            <a:r>
              <a:rPr lang="es-PE" dirty="0"/>
              <a:t> </a:t>
            </a:r>
            <a:r>
              <a:rPr lang="es-PE" dirty="0" err="1"/>
              <a:t>by</a:t>
            </a:r>
            <a:r>
              <a:rPr lang="es-PE" dirty="0"/>
              <a:t> the ATRT1 </a:t>
            </a:r>
            <a:r>
              <a:rPr lang="es-PE" dirty="0" err="1"/>
              <a:t>recommendations</a:t>
            </a:r>
            <a:r>
              <a:rPr lang="es-PE" dirty="0"/>
              <a:t> has </a:t>
            </a:r>
            <a:r>
              <a:rPr lang="es-PE" dirty="0" err="1"/>
              <a:t>not</a:t>
            </a:r>
            <a:r>
              <a:rPr lang="es-PE" dirty="0"/>
              <a:t> </a:t>
            </a:r>
            <a:r>
              <a:rPr lang="es-PE" dirty="0" err="1"/>
              <a:t>been</a:t>
            </a:r>
            <a:r>
              <a:rPr lang="es-PE" dirty="0"/>
              <a:t> </a:t>
            </a:r>
            <a:r>
              <a:rPr lang="es-PE" dirty="0" err="1"/>
              <a:t>effective</a:t>
            </a:r>
            <a:r>
              <a:rPr lang="es-PE" dirty="0"/>
              <a:t>.</a:t>
            </a:r>
          </a:p>
          <a:p>
            <a:pPr lvl="0"/>
            <a:r>
              <a:rPr lang="es-PE" dirty="0"/>
              <a:t>Staff </a:t>
            </a:r>
            <a:r>
              <a:rPr lang="es-PE" dirty="0" err="1"/>
              <a:t>will</a:t>
            </a:r>
            <a:r>
              <a:rPr lang="es-PE" dirty="0"/>
              <a:t> </a:t>
            </a:r>
            <a:r>
              <a:rPr lang="es-PE" dirty="0" err="1"/>
              <a:t>establish</a:t>
            </a:r>
            <a:r>
              <a:rPr lang="es-PE" dirty="0"/>
              <a:t> a </a:t>
            </a:r>
            <a:r>
              <a:rPr lang="es-PE" dirty="0" err="1"/>
              <a:t>standardized</a:t>
            </a:r>
            <a:r>
              <a:rPr lang="es-PE" dirty="0"/>
              <a:t> </a:t>
            </a:r>
            <a:r>
              <a:rPr lang="es-PE" dirty="0" err="1"/>
              <a:t>schedule</a:t>
            </a:r>
            <a:r>
              <a:rPr lang="es-PE" dirty="0"/>
              <a:t> for the </a:t>
            </a:r>
            <a:r>
              <a:rPr lang="es-PE" dirty="0" err="1"/>
              <a:t>opening</a:t>
            </a:r>
            <a:r>
              <a:rPr lang="es-PE" dirty="0"/>
              <a:t> of </a:t>
            </a:r>
            <a:r>
              <a:rPr lang="es-PE" dirty="0" err="1"/>
              <a:t>future</a:t>
            </a:r>
            <a:r>
              <a:rPr lang="es-PE" dirty="0"/>
              <a:t> </a:t>
            </a:r>
            <a:r>
              <a:rPr lang="es-PE" dirty="0" err="1"/>
              <a:t>public</a:t>
            </a:r>
            <a:r>
              <a:rPr lang="es-PE" dirty="0"/>
              <a:t> </a:t>
            </a:r>
            <a:r>
              <a:rPr lang="es-PE" dirty="0" err="1"/>
              <a:t>comment</a:t>
            </a:r>
            <a:r>
              <a:rPr lang="es-PE" dirty="0"/>
              <a:t> </a:t>
            </a:r>
            <a:r>
              <a:rPr lang="es-PE" dirty="0" err="1"/>
              <a:t>periods</a:t>
            </a:r>
            <a:r>
              <a:rPr lang="es-PE" dirty="0"/>
              <a:t> at regular </a:t>
            </a:r>
            <a:r>
              <a:rPr lang="es-PE" dirty="0" err="1"/>
              <a:t>intervals</a:t>
            </a:r>
            <a:r>
              <a:rPr lang="es-PE" dirty="0"/>
              <a:t>. </a:t>
            </a:r>
            <a:r>
              <a:rPr lang="es-PE" dirty="0" err="1"/>
              <a:t>We</a:t>
            </a:r>
            <a:r>
              <a:rPr lang="es-PE" dirty="0"/>
              <a:t> </a:t>
            </a:r>
            <a:r>
              <a:rPr lang="es-PE" dirty="0" err="1"/>
              <a:t>intend</a:t>
            </a:r>
            <a:r>
              <a:rPr lang="es-PE" dirty="0"/>
              <a:t> to open </a:t>
            </a:r>
            <a:r>
              <a:rPr lang="es-PE" dirty="0" err="1"/>
              <a:t>public</a:t>
            </a:r>
            <a:r>
              <a:rPr lang="es-PE" dirty="0"/>
              <a:t> </a:t>
            </a:r>
            <a:r>
              <a:rPr lang="es-PE" dirty="0" err="1"/>
              <a:t>comment</a:t>
            </a:r>
            <a:r>
              <a:rPr lang="es-PE" dirty="0"/>
              <a:t> </a:t>
            </a:r>
            <a:r>
              <a:rPr lang="es-PE" dirty="0" err="1"/>
              <a:t>periods</a:t>
            </a:r>
            <a:r>
              <a:rPr lang="es-PE" dirty="0"/>
              <a:t> </a:t>
            </a:r>
            <a:r>
              <a:rPr lang="es-PE" dirty="0" err="1"/>
              <a:t>on</a:t>
            </a:r>
            <a:r>
              <a:rPr lang="es-PE" dirty="0"/>
              <a:t> </a:t>
            </a:r>
            <a:r>
              <a:rPr lang="es-PE" dirty="0" err="1"/>
              <a:t>an</a:t>
            </a:r>
            <a:r>
              <a:rPr lang="es-PE" dirty="0"/>
              <a:t> </a:t>
            </a:r>
            <a:r>
              <a:rPr lang="es-PE" dirty="0" err="1"/>
              <a:t>established</a:t>
            </a:r>
            <a:r>
              <a:rPr lang="es-PE" dirty="0"/>
              <a:t> </a:t>
            </a:r>
            <a:r>
              <a:rPr lang="es-PE" dirty="0" err="1"/>
              <a:t>monthly</a:t>
            </a:r>
            <a:r>
              <a:rPr lang="es-PE" dirty="0"/>
              <a:t> </a:t>
            </a:r>
            <a:r>
              <a:rPr lang="es-PE" dirty="0" err="1"/>
              <a:t>schedule</a:t>
            </a:r>
            <a:r>
              <a:rPr lang="es-PE" dirty="0"/>
              <a:t> - </a:t>
            </a:r>
            <a:r>
              <a:rPr lang="es-PE" dirty="0" err="1"/>
              <a:t>likely</a:t>
            </a:r>
            <a:r>
              <a:rPr lang="es-PE" dirty="0"/>
              <a:t> </a:t>
            </a:r>
            <a:r>
              <a:rPr lang="es-PE" dirty="0" err="1"/>
              <a:t>two</a:t>
            </a:r>
            <a:r>
              <a:rPr lang="es-PE" dirty="0"/>
              <a:t> times a </a:t>
            </a:r>
            <a:r>
              <a:rPr lang="es-PE" dirty="0" err="1"/>
              <a:t>month</a:t>
            </a:r>
            <a:r>
              <a:rPr lang="es-PE" dirty="0"/>
              <a:t> (</a:t>
            </a:r>
            <a:r>
              <a:rPr lang="es-PE" dirty="0" err="1"/>
              <a:t>e.g</a:t>
            </a:r>
            <a:r>
              <a:rPr lang="es-PE" dirty="0"/>
              <a:t>., </a:t>
            </a:r>
            <a:r>
              <a:rPr lang="es-PE" dirty="0" err="1"/>
              <a:t>first</a:t>
            </a:r>
            <a:r>
              <a:rPr lang="es-PE" dirty="0"/>
              <a:t> </a:t>
            </a:r>
            <a:r>
              <a:rPr lang="es-PE" dirty="0" err="1"/>
              <a:t>Monday</a:t>
            </a:r>
            <a:r>
              <a:rPr lang="es-PE" dirty="0"/>
              <a:t> and </a:t>
            </a:r>
            <a:r>
              <a:rPr lang="es-PE" dirty="0" err="1"/>
              <a:t>third</a:t>
            </a:r>
            <a:r>
              <a:rPr lang="es-PE" dirty="0"/>
              <a:t> </a:t>
            </a:r>
            <a:r>
              <a:rPr lang="es-PE" dirty="0" err="1"/>
              <a:t>Monday</a:t>
            </a:r>
            <a:r>
              <a:rPr lang="es-PE" dirty="0"/>
              <a:t> of </a:t>
            </a:r>
            <a:r>
              <a:rPr lang="es-PE" dirty="0" err="1"/>
              <a:t>every</a:t>
            </a:r>
            <a:r>
              <a:rPr lang="es-PE" dirty="0"/>
              <a:t> </a:t>
            </a:r>
            <a:r>
              <a:rPr lang="es-PE" dirty="0" err="1"/>
              <a:t>month</a:t>
            </a:r>
            <a:r>
              <a:rPr lang="es-PE" dirty="0"/>
              <a:t>). </a:t>
            </a:r>
            <a:r>
              <a:rPr lang="es-PE" dirty="0" err="1"/>
              <a:t>It</a:t>
            </a:r>
            <a:r>
              <a:rPr lang="es-PE" dirty="0"/>
              <a:t> </a:t>
            </a:r>
            <a:r>
              <a:rPr lang="es-PE" dirty="0" err="1"/>
              <a:t>is</a:t>
            </a:r>
            <a:r>
              <a:rPr lang="es-PE" dirty="0"/>
              <a:t> </a:t>
            </a:r>
            <a:r>
              <a:rPr lang="es-PE" dirty="0" err="1"/>
              <a:t>hoped</a:t>
            </a:r>
            <a:r>
              <a:rPr lang="es-PE" dirty="0"/>
              <a:t> </a:t>
            </a:r>
            <a:r>
              <a:rPr lang="es-PE" dirty="0" err="1"/>
              <a:t>that</a:t>
            </a:r>
            <a:r>
              <a:rPr lang="es-PE" dirty="0"/>
              <a:t> </a:t>
            </a:r>
            <a:r>
              <a:rPr lang="es-PE" dirty="0" err="1"/>
              <a:t>this</a:t>
            </a:r>
            <a:r>
              <a:rPr lang="es-PE" dirty="0"/>
              <a:t> </a:t>
            </a:r>
            <a:r>
              <a:rPr lang="es-PE" dirty="0" err="1"/>
              <a:t>will</a:t>
            </a:r>
            <a:r>
              <a:rPr lang="es-PE" dirty="0"/>
              <a:t> </a:t>
            </a:r>
            <a:r>
              <a:rPr lang="es-PE" dirty="0" err="1"/>
              <a:t>enable</a:t>
            </a:r>
            <a:r>
              <a:rPr lang="es-PE" dirty="0"/>
              <a:t> the </a:t>
            </a:r>
            <a:r>
              <a:rPr lang="es-PE" dirty="0" err="1"/>
              <a:t>various</a:t>
            </a:r>
            <a:r>
              <a:rPr lang="es-PE" dirty="0"/>
              <a:t> ICANN </a:t>
            </a:r>
            <a:r>
              <a:rPr lang="es-PE" dirty="0" err="1"/>
              <a:t>communities</a:t>
            </a:r>
            <a:r>
              <a:rPr lang="es-PE" dirty="0"/>
              <a:t> and </a:t>
            </a:r>
            <a:r>
              <a:rPr lang="es-PE" dirty="0" err="1"/>
              <a:t>their</a:t>
            </a:r>
            <a:r>
              <a:rPr lang="es-PE" dirty="0"/>
              <a:t> </a:t>
            </a:r>
            <a:r>
              <a:rPr lang="es-PE" dirty="0" err="1"/>
              <a:t>members</a:t>
            </a:r>
            <a:r>
              <a:rPr lang="es-PE" dirty="0"/>
              <a:t> to </a:t>
            </a:r>
            <a:r>
              <a:rPr lang="es-PE" dirty="0" err="1"/>
              <a:t>better</a:t>
            </a:r>
            <a:r>
              <a:rPr lang="es-PE" dirty="0"/>
              <a:t> </a:t>
            </a:r>
            <a:r>
              <a:rPr lang="es-PE" dirty="0" err="1"/>
              <a:t>organize</a:t>
            </a:r>
            <a:r>
              <a:rPr lang="es-PE" dirty="0"/>
              <a:t> </a:t>
            </a:r>
            <a:r>
              <a:rPr lang="es-PE" dirty="0" err="1"/>
              <a:t>their</a:t>
            </a:r>
            <a:r>
              <a:rPr lang="es-PE" dirty="0"/>
              <a:t> </a:t>
            </a:r>
            <a:r>
              <a:rPr lang="es-PE" dirty="0" err="1"/>
              <a:t>work</a:t>
            </a:r>
            <a:r>
              <a:rPr lang="es-PE" dirty="0"/>
              <a:t>.</a:t>
            </a:r>
          </a:p>
          <a:p>
            <a:pPr lvl="0"/>
            <a:r>
              <a:rPr lang="es-PE" dirty="0" err="1"/>
              <a:t>Expectations</a:t>
            </a:r>
            <a:r>
              <a:rPr lang="es-PE" dirty="0"/>
              <a:t> </a:t>
            </a:r>
            <a:r>
              <a:rPr lang="es-PE" dirty="0" err="1"/>
              <a:t>will</a:t>
            </a:r>
            <a:r>
              <a:rPr lang="es-PE" dirty="0"/>
              <a:t> be </a:t>
            </a:r>
            <a:r>
              <a:rPr lang="es-PE" dirty="0" err="1"/>
              <a:t>established</a:t>
            </a:r>
            <a:r>
              <a:rPr lang="es-PE" dirty="0"/>
              <a:t> and </a:t>
            </a:r>
            <a:r>
              <a:rPr lang="es-PE" dirty="0" err="1"/>
              <a:t>enforced</a:t>
            </a:r>
            <a:r>
              <a:rPr lang="es-PE" dirty="0"/>
              <a:t> </a:t>
            </a:r>
            <a:r>
              <a:rPr lang="es-PE" dirty="0" err="1"/>
              <a:t>among</a:t>
            </a:r>
            <a:r>
              <a:rPr lang="es-PE" dirty="0"/>
              <a:t> ICANN staff to </a:t>
            </a:r>
            <a:r>
              <a:rPr lang="es-PE" dirty="0" err="1"/>
              <a:t>ensure</a:t>
            </a:r>
            <a:r>
              <a:rPr lang="es-PE" dirty="0"/>
              <a:t> </a:t>
            </a:r>
            <a:r>
              <a:rPr lang="es-PE" dirty="0" err="1"/>
              <a:t>prompt</a:t>
            </a:r>
            <a:r>
              <a:rPr lang="es-PE" dirty="0"/>
              <a:t> </a:t>
            </a:r>
            <a:r>
              <a:rPr lang="es-PE" dirty="0" err="1"/>
              <a:t>creation</a:t>
            </a:r>
            <a:r>
              <a:rPr lang="es-PE" dirty="0"/>
              <a:t> of post-</a:t>
            </a:r>
            <a:r>
              <a:rPr lang="es-PE" dirty="0" err="1"/>
              <a:t>public</a:t>
            </a:r>
            <a:r>
              <a:rPr lang="es-PE" dirty="0"/>
              <a:t> </a:t>
            </a:r>
            <a:r>
              <a:rPr lang="es-PE" dirty="0" err="1"/>
              <a:t>comment</a:t>
            </a:r>
            <a:r>
              <a:rPr lang="es-PE" dirty="0"/>
              <a:t> </a:t>
            </a:r>
            <a:r>
              <a:rPr lang="es-PE" dirty="0" err="1"/>
              <a:t>period</a:t>
            </a:r>
            <a:r>
              <a:rPr lang="es-PE" dirty="0"/>
              <a:t> </a:t>
            </a:r>
            <a:r>
              <a:rPr lang="es-PE" dirty="0" err="1"/>
              <a:t>summary</a:t>
            </a:r>
            <a:r>
              <a:rPr lang="es-PE" dirty="0"/>
              <a:t> </a:t>
            </a:r>
            <a:r>
              <a:rPr lang="es-PE" dirty="0" err="1"/>
              <a:t>reports</a:t>
            </a:r>
            <a:r>
              <a:rPr lang="es-PE" dirty="0"/>
              <a:t>. </a:t>
            </a:r>
            <a:r>
              <a:rPr lang="es-PE" dirty="0" err="1"/>
              <a:t>Compliance</a:t>
            </a:r>
            <a:r>
              <a:rPr lang="es-PE" dirty="0"/>
              <a:t> </a:t>
            </a:r>
            <a:r>
              <a:rPr lang="es-PE" dirty="0" err="1"/>
              <a:t>with</a:t>
            </a:r>
            <a:r>
              <a:rPr lang="es-PE" dirty="0"/>
              <a:t> </a:t>
            </a:r>
            <a:r>
              <a:rPr lang="es-PE" dirty="0" err="1"/>
              <a:t>these</a:t>
            </a:r>
            <a:r>
              <a:rPr lang="es-PE" dirty="0"/>
              <a:t> new </a:t>
            </a:r>
            <a:r>
              <a:rPr lang="es-PE" dirty="0" err="1"/>
              <a:t>processes</a:t>
            </a:r>
            <a:r>
              <a:rPr lang="es-PE" dirty="0"/>
              <a:t> </a:t>
            </a:r>
            <a:r>
              <a:rPr lang="es-PE" dirty="0" err="1"/>
              <a:t>will</a:t>
            </a:r>
            <a:r>
              <a:rPr lang="es-PE" dirty="0"/>
              <a:t> be </a:t>
            </a:r>
            <a:r>
              <a:rPr lang="es-PE" dirty="0" err="1"/>
              <a:t>rigorously</a:t>
            </a:r>
            <a:r>
              <a:rPr lang="es-PE" dirty="0"/>
              <a:t> </a:t>
            </a:r>
            <a:r>
              <a:rPr lang="es-PE" dirty="0" err="1"/>
              <a:t>managed</a:t>
            </a:r>
            <a:r>
              <a:rPr lang="es-PE" dirty="0"/>
              <a:t> and </a:t>
            </a:r>
            <a:r>
              <a:rPr lang="es-PE" dirty="0" err="1"/>
              <a:t>metrics</a:t>
            </a:r>
            <a:r>
              <a:rPr lang="es-PE" dirty="0"/>
              <a:t> </a:t>
            </a:r>
            <a:r>
              <a:rPr lang="es-PE" dirty="0" err="1"/>
              <a:t>recorded</a:t>
            </a:r>
            <a:r>
              <a:rPr lang="es-PE" dirty="0"/>
              <a:t>.</a:t>
            </a:r>
          </a:p>
          <a:p>
            <a:pPr lvl="0"/>
            <a:r>
              <a:rPr lang="es-PE" dirty="0"/>
              <a:t>A </a:t>
            </a:r>
            <a:r>
              <a:rPr lang="es-PE" dirty="0" err="1"/>
              <a:t>process</a:t>
            </a:r>
            <a:r>
              <a:rPr lang="es-PE" dirty="0"/>
              <a:t> for </a:t>
            </a:r>
            <a:r>
              <a:rPr lang="es-PE" dirty="0" err="1"/>
              <a:t>community</a:t>
            </a:r>
            <a:r>
              <a:rPr lang="es-PE" dirty="0"/>
              <a:t> </a:t>
            </a:r>
            <a:r>
              <a:rPr lang="es-PE" dirty="0" err="1"/>
              <a:t>complaints</a:t>
            </a:r>
            <a:r>
              <a:rPr lang="es-PE" dirty="0"/>
              <a:t> </a:t>
            </a:r>
            <a:r>
              <a:rPr lang="es-PE" dirty="0" err="1"/>
              <a:t>about</a:t>
            </a:r>
            <a:r>
              <a:rPr lang="es-PE" dirty="0"/>
              <a:t> </a:t>
            </a:r>
            <a:r>
              <a:rPr lang="es-PE" dirty="0" err="1"/>
              <a:t>summary</a:t>
            </a:r>
            <a:r>
              <a:rPr lang="es-PE" dirty="0"/>
              <a:t> </a:t>
            </a:r>
            <a:r>
              <a:rPr lang="es-PE" dirty="0" err="1"/>
              <a:t>report</a:t>
            </a:r>
            <a:r>
              <a:rPr lang="es-PE" dirty="0"/>
              <a:t> </a:t>
            </a:r>
            <a:r>
              <a:rPr lang="es-PE" dirty="0" err="1"/>
              <a:t>content</a:t>
            </a:r>
            <a:r>
              <a:rPr lang="es-PE" dirty="0"/>
              <a:t> and </a:t>
            </a:r>
            <a:r>
              <a:rPr lang="es-PE" dirty="0" err="1"/>
              <a:t>mechanisms</a:t>
            </a:r>
            <a:r>
              <a:rPr lang="es-PE" dirty="0"/>
              <a:t> for </a:t>
            </a:r>
            <a:r>
              <a:rPr lang="es-PE" dirty="0" err="1"/>
              <a:t>corrections</a:t>
            </a:r>
            <a:r>
              <a:rPr lang="es-PE" dirty="0"/>
              <a:t> </a:t>
            </a:r>
            <a:r>
              <a:rPr lang="es-PE" dirty="0" err="1"/>
              <a:t>will</a:t>
            </a:r>
            <a:r>
              <a:rPr lang="es-PE" dirty="0"/>
              <a:t> be </a:t>
            </a:r>
            <a:r>
              <a:rPr lang="es-PE" dirty="0" err="1"/>
              <a:t>instituted</a:t>
            </a:r>
            <a:r>
              <a:rPr lang="es-PE" dirty="0"/>
              <a:t>.</a:t>
            </a:r>
          </a:p>
          <a:p>
            <a:pPr lvl="0"/>
            <a:r>
              <a:rPr lang="es-PE" dirty="0"/>
              <a:t>ICANN </a:t>
            </a:r>
            <a:r>
              <a:rPr lang="es-PE" dirty="0" err="1"/>
              <a:t>will</a:t>
            </a:r>
            <a:r>
              <a:rPr lang="es-PE" dirty="0"/>
              <a:t> </a:t>
            </a:r>
            <a:r>
              <a:rPr lang="es-PE" dirty="0" err="1"/>
              <a:t>return</a:t>
            </a:r>
            <a:r>
              <a:rPr lang="es-PE" dirty="0"/>
              <a:t> to a </a:t>
            </a:r>
            <a:r>
              <a:rPr lang="es-PE" dirty="0" err="1"/>
              <a:t>minimum</a:t>
            </a:r>
            <a:r>
              <a:rPr lang="es-PE" dirty="0"/>
              <a:t> </a:t>
            </a:r>
            <a:r>
              <a:rPr lang="es-PE" dirty="0" err="1"/>
              <a:t>comment</a:t>
            </a:r>
            <a:r>
              <a:rPr lang="es-PE" dirty="0"/>
              <a:t> </a:t>
            </a:r>
            <a:r>
              <a:rPr lang="es-PE" dirty="0" err="1"/>
              <a:t>period</a:t>
            </a:r>
            <a:r>
              <a:rPr lang="es-PE" dirty="0"/>
              <a:t> </a:t>
            </a:r>
            <a:r>
              <a:rPr lang="es-PE" dirty="0" err="1"/>
              <a:t>format</a:t>
            </a:r>
            <a:r>
              <a:rPr lang="es-PE" dirty="0"/>
              <a:t>. For the </a:t>
            </a:r>
            <a:r>
              <a:rPr lang="es-PE" dirty="0" err="1"/>
              <a:t>next</a:t>
            </a:r>
            <a:r>
              <a:rPr lang="es-PE" dirty="0"/>
              <a:t> </a:t>
            </a:r>
            <a:r>
              <a:rPr lang="es-PE" dirty="0" err="1"/>
              <a:t>six</a:t>
            </a:r>
            <a:r>
              <a:rPr lang="es-PE" dirty="0"/>
              <a:t> </a:t>
            </a:r>
            <a:r>
              <a:rPr lang="es-PE" dirty="0" err="1"/>
              <a:t>months</a:t>
            </a:r>
            <a:r>
              <a:rPr lang="es-PE" dirty="0"/>
              <a:t> (</a:t>
            </a:r>
            <a:r>
              <a:rPr lang="es-PE" dirty="0" err="1"/>
              <a:t>after</a:t>
            </a:r>
            <a:r>
              <a:rPr lang="es-PE" dirty="0"/>
              <a:t> the new </a:t>
            </a:r>
            <a:r>
              <a:rPr lang="es-PE" dirty="0" err="1"/>
              <a:t>processes</a:t>
            </a:r>
            <a:r>
              <a:rPr lang="es-PE" dirty="0"/>
              <a:t> are </a:t>
            </a:r>
            <a:r>
              <a:rPr lang="es-PE" dirty="0" err="1"/>
              <a:t>implemented</a:t>
            </a:r>
            <a:r>
              <a:rPr lang="es-PE" dirty="0"/>
              <a:t>) the default </a:t>
            </a:r>
            <a:r>
              <a:rPr lang="es-PE" dirty="0" err="1"/>
              <a:t>minimum</a:t>
            </a:r>
            <a:r>
              <a:rPr lang="es-PE" dirty="0"/>
              <a:t> </a:t>
            </a:r>
            <a:r>
              <a:rPr lang="es-PE" dirty="0" err="1"/>
              <a:t>comment</a:t>
            </a:r>
            <a:r>
              <a:rPr lang="es-PE" dirty="0"/>
              <a:t> </a:t>
            </a:r>
            <a:r>
              <a:rPr lang="es-PE" dirty="0" err="1"/>
              <a:t>period</a:t>
            </a:r>
            <a:r>
              <a:rPr lang="es-PE" dirty="0"/>
              <a:t> </a:t>
            </a:r>
            <a:r>
              <a:rPr lang="es-PE" dirty="0" err="1"/>
              <a:t>will</a:t>
            </a:r>
            <a:r>
              <a:rPr lang="es-PE" dirty="0"/>
              <a:t> be 40 </a:t>
            </a:r>
            <a:r>
              <a:rPr lang="es-PE" dirty="0" err="1"/>
              <a:t>days</a:t>
            </a:r>
            <a:r>
              <a:rPr lang="es-PE" dirty="0"/>
              <a:t>.</a:t>
            </a:r>
          </a:p>
          <a:p>
            <a:r>
              <a:rPr lang="es-PE" b="1" dirty="0" err="1"/>
              <a:t>Proposed</a:t>
            </a:r>
            <a:r>
              <a:rPr lang="es-PE" b="1" dirty="0"/>
              <a:t> </a:t>
            </a:r>
            <a:r>
              <a:rPr lang="es-PE" b="1" dirty="0" err="1"/>
              <a:t>implementation</a:t>
            </a:r>
            <a:r>
              <a:rPr lang="es-PE" b="1" dirty="0"/>
              <a:t> date: </a:t>
            </a:r>
            <a:r>
              <a:rPr lang="es-PE" b="1" dirty="0" err="1"/>
              <a:t>end</a:t>
            </a:r>
            <a:r>
              <a:rPr lang="es-PE" b="1" dirty="0"/>
              <a:t> of </a:t>
            </a:r>
            <a:r>
              <a:rPr lang="es-PE" b="1" dirty="0" err="1"/>
              <a:t>July</a:t>
            </a:r>
            <a:r>
              <a:rPr lang="es-PE" b="1" dirty="0"/>
              <a:t> 2014 </a:t>
            </a:r>
            <a:r>
              <a:rPr lang="es-PE" dirty="0"/>
              <a:t>– </a:t>
            </a:r>
            <a:r>
              <a:rPr lang="es-PE" dirty="0" err="1"/>
              <a:t>thus</a:t>
            </a:r>
            <a:r>
              <a:rPr lang="es-PE" dirty="0"/>
              <a:t> the new </a:t>
            </a:r>
            <a:r>
              <a:rPr lang="es-PE" dirty="0" err="1"/>
              <a:t>processes</a:t>
            </a:r>
            <a:r>
              <a:rPr lang="es-PE" dirty="0"/>
              <a:t> </a:t>
            </a:r>
            <a:r>
              <a:rPr lang="es-PE" dirty="0" err="1"/>
              <a:t>will</a:t>
            </a:r>
            <a:r>
              <a:rPr lang="es-PE" dirty="0"/>
              <a:t> </a:t>
            </a:r>
            <a:r>
              <a:rPr lang="es-PE" dirty="0" err="1"/>
              <a:t>apply</a:t>
            </a:r>
            <a:r>
              <a:rPr lang="es-PE" dirty="0"/>
              <a:t> to </a:t>
            </a:r>
            <a:r>
              <a:rPr lang="es-PE" dirty="0" err="1"/>
              <a:t>all</a:t>
            </a:r>
            <a:r>
              <a:rPr lang="es-PE" dirty="0"/>
              <a:t> new </a:t>
            </a:r>
            <a:r>
              <a:rPr lang="es-PE" dirty="0" err="1"/>
              <a:t>public</a:t>
            </a:r>
            <a:r>
              <a:rPr lang="es-PE" dirty="0"/>
              <a:t> </a:t>
            </a:r>
            <a:r>
              <a:rPr lang="es-PE" dirty="0" err="1"/>
              <a:t>comment</a:t>
            </a:r>
            <a:r>
              <a:rPr lang="es-PE" dirty="0"/>
              <a:t> </a:t>
            </a:r>
            <a:r>
              <a:rPr lang="es-PE" dirty="0" err="1"/>
              <a:t>forums</a:t>
            </a:r>
            <a:r>
              <a:rPr lang="es-PE" dirty="0"/>
              <a:t> </a:t>
            </a:r>
            <a:r>
              <a:rPr lang="es-PE" dirty="0" err="1"/>
              <a:t>opened</a:t>
            </a:r>
            <a:r>
              <a:rPr lang="es-PE" dirty="0"/>
              <a:t> </a:t>
            </a:r>
            <a:r>
              <a:rPr lang="es-PE" dirty="0" err="1"/>
              <a:t>after</a:t>
            </a:r>
            <a:r>
              <a:rPr lang="es-PE" dirty="0"/>
              <a:t> </a:t>
            </a:r>
            <a:r>
              <a:rPr lang="es-PE" dirty="0" err="1"/>
              <a:t>that</a:t>
            </a:r>
            <a:r>
              <a:rPr lang="es-PE" dirty="0"/>
              <a:t> </a:t>
            </a:r>
            <a:r>
              <a:rPr lang="es-PE" dirty="0" err="1"/>
              <a:t>implementation</a:t>
            </a:r>
            <a:r>
              <a:rPr lang="es-PE" dirty="0"/>
              <a:t> date.  </a:t>
            </a:r>
            <a:r>
              <a:rPr lang="es-PE" dirty="0" err="1"/>
              <a:t>These</a:t>
            </a:r>
            <a:r>
              <a:rPr lang="es-PE" dirty="0"/>
              <a:t> short-</a:t>
            </a:r>
            <a:r>
              <a:rPr lang="es-PE" dirty="0" err="1"/>
              <a:t>term</a:t>
            </a:r>
            <a:r>
              <a:rPr lang="es-PE" dirty="0"/>
              <a:t> </a:t>
            </a:r>
            <a:r>
              <a:rPr lang="es-PE" dirty="0" err="1"/>
              <a:t>changes</a:t>
            </a:r>
            <a:r>
              <a:rPr lang="es-PE" dirty="0"/>
              <a:t> </a:t>
            </a:r>
            <a:r>
              <a:rPr lang="es-PE" dirty="0" err="1"/>
              <a:t>will</a:t>
            </a:r>
            <a:r>
              <a:rPr lang="es-PE" dirty="0"/>
              <a:t> be </a:t>
            </a:r>
            <a:r>
              <a:rPr lang="es-PE" dirty="0" err="1"/>
              <a:t>evaluated</a:t>
            </a:r>
            <a:r>
              <a:rPr lang="es-PE" dirty="0"/>
              <a:t> for </a:t>
            </a:r>
            <a:r>
              <a:rPr lang="es-PE" dirty="0" err="1"/>
              <a:t>their</a:t>
            </a:r>
            <a:r>
              <a:rPr lang="es-PE" dirty="0"/>
              <a:t> </a:t>
            </a:r>
            <a:r>
              <a:rPr lang="es-PE" dirty="0" err="1"/>
              <a:t>effectiveness</a:t>
            </a:r>
            <a:r>
              <a:rPr lang="es-PE" dirty="0"/>
              <a:t> </a:t>
            </a:r>
            <a:r>
              <a:rPr lang="es-PE" dirty="0" err="1"/>
              <a:t>after</a:t>
            </a:r>
            <a:r>
              <a:rPr lang="es-PE" dirty="0"/>
              <a:t> </a:t>
            </a:r>
            <a:r>
              <a:rPr lang="es-PE" dirty="0" err="1"/>
              <a:t>six</a:t>
            </a:r>
            <a:r>
              <a:rPr lang="es-PE" dirty="0"/>
              <a:t> </a:t>
            </a:r>
            <a:r>
              <a:rPr lang="es-PE" dirty="0" err="1"/>
              <a:t>months</a:t>
            </a:r>
            <a:r>
              <a:rPr lang="es-PE" dirty="0"/>
              <a:t> </a:t>
            </a:r>
            <a:r>
              <a:rPr lang="es-PE" dirty="0" err="1"/>
              <a:t>while</a:t>
            </a:r>
            <a:r>
              <a:rPr lang="es-PE" dirty="0"/>
              <a:t> </a:t>
            </a:r>
            <a:r>
              <a:rPr lang="es-PE" dirty="0" err="1"/>
              <a:t>longer-term</a:t>
            </a:r>
            <a:r>
              <a:rPr lang="es-PE" dirty="0"/>
              <a:t> </a:t>
            </a:r>
            <a:r>
              <a:rPr lang="es-PE" dirty="0" err="1"/>
              <a:t>improvements</a:t>
            </a:r>
            <a:r>
              <a:rPr lang="es-PE" dirty="0"/>
              <a:t> are </a:t>
            </a:r>
            <a:r>
              <a:rPr lang="es-PE" dirty="0" err="1"/>
              <a:t>developed</a:t>
            </a:r>
            <a:r>
              <a:rPr lang="es-PE" dirty="0"/>
              <a:t>.</a:t>
            </a:r>
          </a:p>
          <a:p>
            <a:endParaRPr lang="es-PE" dirty="0"/>
          </a:p>
        </p:txBody>
      </p:sp>
    </p:spTree>
    <p:extLst>
      <p:ext uri="{BB962C8B-B14F-4D97-AF65-F5344CB8AC3E}">
        <p14:creationId xmlns:p14="http://schemas.microsoft.com/office/powerpoint/2010/main" val="27379715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TotalTime>
  <Words>619</Words>
  <Application>Microsoft Macintosh PowerPoint</Application>
  <PresentationFormat>Custom</PresentationFormat>
  <Paragraphs>82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GLOBALIZATION GROUP </vt:lpstr>
      <vt:lpstr>ICANN Presence Worldwide</vt:lpstr>
      <vt:lpstr> ICANN Office, Hub and Engagement Offices Worldwide  </vt:lpstr>
      <vt:lpstr>Public Comments Process</vt:lpstr>
      <vt:lpstr>2013 ICANN Public Comment Schedule (High Demand)</vt:lpstr>
      <vt:lpstr>Effectiveness of the Public Comments Period and its Meaningfulness to the PDP Final Result</vt:lpstr>
      <vt:lpstr>Accountability and Transparency of PDPs Public Comment Processes </vt:lpstr>
      <vt:lpstr>Public Comments- Current  Process  </vt:lpstr>
      <vt:lpstr>Proposed Short-Term Improvements to the Public Comments process</vt:lpstr>
      <vt:lpstr>Languages</vt:lpstr>
      <vt:lpstr>ICANN Languages for interpretation and Translation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GROUP</dc:title>
  <dc:creator>Silvia Vivanco</dc:creator>
  <cp:lastModifiedBy>Rinalia Abdul Rahim</cp:lastModifiedBy>
  <cp:revision>17</cp:revision>
  <dcterms:created xsi:type="dcterms:W3CDTF">2014-06-16T23:39:23Z</dcterms:created>
  <dcterms:modified xsi:type="dcterms:W3CDTF">2014-06-17T08:05:24Z</dcterms:modified>
</cp:coreProperties>
</file>