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9" d="100"/>
          <a:sy n="89" d="100"/>
        </p:scale>
        <p:origin x="466" y="7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s-P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323718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8591535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s-P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844649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960659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s-P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F0D4D6-2438-41A7-B216-731BD9D9226B}" type="datetimeFigureOut">
              <a:rPr lang="es-PE" smtClean="0"/>
              <a:t>16/06/2014</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21618927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5" name="Date Placeholder 4"/>
          <p:cNvSpPr>
            <a:spLocks noGrp="1"/>
          </p:cNvSpPr>
          <p:nvPr>
            <p:ph type="dt" sz="half" idx="10"/>
          </p:nvPr>
        </p:nvSpPr>
        <p:spPr/>
        <p:txBody>
          <a:bodyPr/>
          <a:lstStyle/>
          <a:p>
            <a:fld id="{61F0D4D6-2438-41A7-B216-731BD9D9226B}" type="datetimeFigureOut">
              <a:rPr lang="es-PE" smtClean="0"/>
              <a:t>16/06/2014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246210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s-P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7" name="Date Placeholder 6"/>
          <p:cNvSpPr>
            <a:spLocks noGrp="1"/>
          </p:cNvSpPr>
          <p:nvPr>
            <p:ph type="dt" sz="half" idx="10"/>
          </p:nvPr>
        </p:nvSpPr>
        <p:spPr/>
        <p:txBody>
          <a:bodyPr/>
          <a:lstStyle/>
          <a:p>
            <a:fld id="{61F0D4D6-2438-41A7-B216-731BD9D9226B}" type="datetimeFigureOut">
              <a:rPr lang="es-PE" smtClean="0"/>
              <a:t>16/06/2014</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034695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PE"/>
          </a:p>
        </p:txBody>
      </p:sp>
      <p:sp>
        <p:nvSpPr>
          <p:cNvPr id="3" name="Date Placeholder 2"/>
          <p:cNvSpPr>
            <a:spLocks noGrp="1"/>
          </p:cNvSpPr>
          <p:nvPr>
            <p:ph type="dt" sz="half" idx="10"/>
          </p:nvPr>
        </p:nvSpPr>
        <p:spPr/>
        <p:txBody>
          <a:bodyPr/>
          <a:lstStyle/>
          <a:p>
            <a:fld id="{61F0D4D6-2438-41A7-B216-731BD9D9226B}" type="datetimeFigureOut">
              <a:rPr lang="es-PE" smtClean="0"/>
              <a:t>16/06/2014</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52933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F0D4D6-2438-41A7-B216-731BD9D9226B}" type="datetimeFigureOut">
              <a:rPr lang="es-PE" smtClean="0"/>
              <a:t>16/06/2014</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1235445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P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0D4D6-2438-41A7-B216-731BD9D9226B}" type="datetimeFigureOut">
              <a:rPr lang="es-PE" smtClean="0"/>
              <a:t>16/06/2014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41792459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s-P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0D4D6-2438-41A7-B216-731BD9D9226B}" type="datetimeFigureOut">
              <a:rPr lang="es-PE" smtClean="0"/>
              <a:t>16/06/2014</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F971C9C0-3582-4010-A183-470B89FD54FB}" type="slidenum">
              <a:rPr lang="es-PE" smtClean="0"/>
              <a:t>‹#›</a:t>
            </a:fld>
            <a:endParaRPr lang="es-PE"/>
          </a:p>
        </p:txBody>
      </p:sp>
    </p:spTree>
    <p:extLst>
      <p:ext uri="{BB962C8B-B14F-4D97-AF65-F5344CB8AC3E}">
        <p14:creationId xmlns:p14="http://schemas.microsoft.com/office/powerpoint/2010/main" val="3850691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P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F0D4D6-2438-41A7-B216-731BD9D9226B}" type="datetimeFigureOut">
              <a:rPr lang="es-PE" smtClean="0"/>
              <a:t>16/06/2014</a:t>
            </a:fld>
            <a:endParaRPr lang="es-P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P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71C9C0-3582-4010-A183-470B89FD54FB}" type="slidenum">
              <a:rPr lang="es-PE" smtClean="0"/>
              <a:t>‹#›</a:t>
            </a:fld>
            <a:endParaRPr lang="es-PE"/>
          </a:p>
        </p:txBody>
      </p:sp>
    </p:spTree>
    <p:extLst>
      <p:ext uri="{BB962C8B-B14F-4D97-AF65-F5344CB8AC3E}">
        <p14:creationId xmlns:p14="http://schemas.microsoft.com/office/powerpoint/2010/main" val="1303753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icann.org/translation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GLOBALIZATION GROUP </a:t>
            </a:r>
            <a:endParaRPr lang="es-PE" b="1" dirty="0"/>
          </a:p>
        </p:txBody>
      </p:sp>
      <p:sp>
        <p:nvSpPr>
          <p:cNvPr id="3" name="Subtitle 2"/>
          <p:cNvSpPr>
            <a:spLocks noGrp="1"/>
          </p:cNvSpPr>
          <p:nvPr>
            <p:ph type="subTitle" idx="1"/>
          </p:nvPr>
        </p:nvSpPr>
        <p:spPr/>
        <p:txBody>
          <a:bodyPr/>
          <a:lstStyle/>
          <a:p>
            <a:r>
              <a:rPr lang="en-US" b="1" dirty="0" smtClean="0"/>
              <a:t>5. Operational Matters </a:t>
            </a:r>
            <a:endParaRPr lang="es-PE" b="1" dirty="0"/>
          </a:p>
        </p:txBody>
      </p:sp>
    </p:spTree>
    <p:extLst>
      <p:ext uri="{BB962C8B-B14F-4D97-AF65-F5344CB8AC3E}">
        <p14:creationId xmlns:p14="http://schemas.microsoft.com/office/powerpoint/2010/main" val="2180319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000" b="1" dirty="0" smtClean="0"/>
              <a:t>ICANN Office, Hub and Engagement offices</a:t>
            </a:r>
            <a:r>
              <a:rPr lang="en-US" dirty="0" smtClean="0"/>
              <a:t/>
            </a:r>
            <a:br>
              <a:rPr lang="en-US" dirty="0" smtClean="0"/>
            </a:br>
            <a:endParaRPr lang="es-PE"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20184270"/>
              </p:ext>
            </p:extLst>
          </p:nvPr>
        </p:nvGraphicFramePr>
        <p:xfrm>
          <a:off x="2044460" y="2501656"/>
          <a:ext cx="6650965" cy="2863980"/>
        </p:xfrm>
        <a:graphic>
          <a:graphicData uri="http://schemas.openxmlformats.org/drawingml/2006/table">
            <a:tbl>
              <a:tblPr>
                <a:tableStyleId>{5C22544A-7EE6-4342-B048-85BDC9FD1C3A}</a:tableStyleId>
              </a:tblPr>
              <a:tblGrid>
                <a:gridCol w="2937728"/>
                <a:gridCol w="1343839"/>
                <a:gridCol w="1184699"/>
                <a:gridCol w="1184699"/>
              </a:tblGrid>
              <a:tr h="204570">
                <a:tc>
                  <a:txBody>
                    <a:bodyPr/>
                    <a:lstStyle/>
                    <a:p>
                      <a:pPr algn="l" fontAlgn="b"/>
                      <a:endParaRPr lang="es-PE" sz="12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ctr" fontAlgn="b"/>
                      <a:r>
                        <a:rPr lang="es-PE" sz="1200" u="none" strike="noStrike" dirty="0" err="1">
                          <a:effectLst/>
                        </a:rPr>
                        <a:t>Location</a:t>
                      </a:r>
                      <a:endParaRPr lang="es-PE" sz="12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s-PE" sz="1200" u="none" strike="noStrike">
                          <a:effectLst/>
                        </a:rPr>
                        <a:t>Type of Office</a:t>
                      </a:r>
                      <a:endParaRPr lang="es-PE" sz="12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s-PE" sz="1200" u="none" strike="noStrike">
                          <a:effectLst/>
                        </a:rPr>
                        <a:t>Region</a:t>
                      </a:r>
                      <a:endParaRPr lang="es-PE" sz="12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s-PE" sz="1200" u="none" strike="noStrike">
                          <a:effectLst/>
                        </a:rPr>
                        <a:t>Head Count</a:t>
                      </a:r>
                      <a:endParaRPr lang="es-PE" sz="1200" b="1"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Los Angeles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Hub</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176</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Istanbul</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Hub</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8</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Singapore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Hub</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APAC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10</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Brussels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11</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Washington D.C.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24</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Geneva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Beijing</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APAC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Montevideo</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Engagement</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1</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Remote Users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Remote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Americas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28</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Remote Users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Remote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EMEA</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21</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Remote Users</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Remote</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s-PE" sz="1200" u="none" strike="noStrike">
                          <a:effectLst/>
                        </a:rPr>
                        <a:t>APAC</a:t>
                      </a:r>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a:effectLst/>
                        </a:rPr>
                        <a:t>4</a:t>
                      </a:r>
                      <a:endParaRPr lang="es-PE" sz="1200" b="0" i="0" u="none" strike="noStrike">
                        <a:solidFill>
                          <a:srgbClr val="000000"/>
                        </a:solidFill>
                        <a:effectLst/>
                        <a:latin typeface="Calibri" panose="020F0502020204030204" pitchFamily="34" charset="0"/>
                      </a:endParaRPr>
                    </a:p>
                  </a:txBody>
                  <a:tcPr marL="7620" marR="7620" marT="7620" marB="0" anchor="b"/>
                </a:tc>
              </a:tr>
              <a:tr h="204570">
                <a:tc>
                  <a:txBody>
                    <a:bodyPr/>
                    <a:lstStyle/>
                    <a:p>
                      <a:pPr algn="l" fontAlgn="b"/>
                      <a:r>
                        <a:rPr lang="es-PE" sz="1200" u="none" strike="noStrike">
                          <a:effectLst/>
                        </a:rPr>
                        <a:t>Total Headcount</a:t>
                      </a:r>
                      <a:endParaRPr lang="es-PE" sz="1200" b="1"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s-PE" sz="12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s-PE" sz="1200" u="none" strike="noStrike" dirty="0">
                          <a:effectLst/>
                        </a:rPr>
                        <a:t>286</a:t>
                      </a:r>
                      <a:endParaRPr lang="es-PE" sz="1200" b="1" i="0" u="none" strike="noStrike" dirty="0">
                        <a:solidFill>
                          <a:srgbClr val="00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1760602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ICANN Languages for interpretation and Translation</a:t>
            </a:r>
            <a:endParaRPr lang="es-PE" sz="3600" b="1" dirty="0"/>
          </a:p>
        </p:txBody>
      </p:sp>
      <p:sp>
        <p:nvSpPr>
          <p:cNvPr id="3" name="Content Placeholder 2"/>
          <p:cNvSpPr>
            <a:spLocks noGrp="1"/>
          </p:cNvSpPr>
          <p:nvPr>
            <p:ph idx="1"/>
          </p:nvPr>
        </p:nvSpPr>
        <p:spPr/>
        <p:txBody>
          <a:bodyPr/>
          <a:lstStyle/>
          <a:p>
            <a:r>
              <a:rPr lang="en-US" dirty="0" smtClean="0"/>
              <a:t> ICANN has now </a:t>
            </a:r>
            <a:r>
              <a:rPr lang="en-US" dirty="0"/>
              <a:t>have language experts who are in charge of the 6 UN Official Languages. In addition, we have largely improved the simultaneous interpretation services at ICANN’s public meetings</a:t>
            </a:r>
            <a:r>
              <a:rPr lang="en-US" dirty="0" smtClean="0"/>
              <a:t>.</a:t>
            </a:r>
          </a:p>
          <a:p>
            <a:r>
              <a:rPr lang="en-US" dirty="0"/>
              <a:t>Conference interpretation has covered all the main sessions (i.e. Opening Ceremony, Public Forum, GAC, ALAC, Board Meetings, Fellowship Program, DNSSEC, etc.), offering support and services for the local and global communities </a:t>
            </a:r>
            <a:r>
              <a:rPr lang="en-US" dirty="0" smtClean="0"/>
              <a:t>alike.</a:t>
            </a:r>
          </a:p>
          <a:p>
            <a:r>
              <a:rPr lang="en-US" dirty="0" smtClean="0"/>
              <a:t>Details of the current </a:t>
            </a:r>
            <a:r>
              <a:rPr lang="en-US" smtClean="0"/>
              <a:t>Translation policy can be read at : </a:t>
            </a:r>
            <a:r>
              <a:rPr lang="es-PE" smtClean="0">
                <a:hlinkClick r:id="rId2"/>
              </a:rPr>
              <a:t>https</a:t>
            </a:r>
            <a:r>
              <a:rPr lang="es-PE" dirty="0">
                <a:hlinkClick r:id="rId2"/>
              </a:rPr>
              <a:t>://</a:t>
            </a:r>
            <a:r>
              <a:rPr lang="es-PE" dirty="0" smtClean="0">
                <a:hlinkClick r:id="rId2"/>
              </a:rPr>
              <a:t>www.icann.org/translations</a:t>
            </a:r>
            <a:endParaRPr lang="es-PE" dirty="0" smtClean="0"/>
          </a:p>
          <a:p>
            <a:endParaRPr lang="en-US" dirty="0"/>
          </a:p>
          <a:p>
            <a:endParaRPr lang="es-PE" dirty="0"/>
          </a:p>
        </p:txBody>
      </p:sp>
    </p:spTree>
    <p:extLst>
      <p:ext uri="{BB962C8B-B14F-4D97-AF65-F5344CB8AC3E}">
        <p14:creationId xmlns:p14="http://schemas.microsoft.com/office/powerpoint/2010/main" val="1555642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Operational matters- Current Public Process – PART A  </a:t>
            </a:r>
            <a:endParaRPr lang="es-PE" sz="3600" b="1" dirty="0"/>
          </a:p>
        </p:txBody>
      </p:sp>
      <p:sp>
        <p:nvSpPr>
          <p:cNvPr id="3" name="Content Placeholder 2"/>
          <p:cNvSpPr>
            <a:spLocks noGrp="1"/>
          </p:cNvSpPr>
          <p:nvPr>
            <p:ph idx="1"/>
          </p:nvPr>
        </p:nvSpPr>
        <p:spPr/>
        <p:txBody>
          <a:bodyPr>
            <a:normAutofit fontScale="77500" lnSpcReduction="20000"/>
          </a:bodyPr>
          <a:lstStyle/>
          <a:p>
            <a:r>
              <a:rPr lang="en-US" b="1" dirty="0" smtClean="0"/>
              <a:t>Current Public </a:t>
            </a:r>
            <a:r>
              <a:rPr lang="en-US" b="1" dirty="0"/>
              <a:t>Comments </a:t>
            </a:r>
            <a:r>
              <a:rPr lang="en-US" b="1" dirty="0" smtClean="0"/>
              <a:t>process</a:t>
            </a:r>
          </a:p>
          <a:p>
            <a:r>
              <a:rPr lang="en-US" dirty="0"/>
              <a:t>Each public comment topic is subject to a Comment and a Reply period as follows:</a:t>
            </a:r>
          </a:p>
          <a:p>
            <a:r>
              <a:rPr lang="en-US" dirty="0"/>
              <a:t>The official minimum Comment period </a:t>
            </a:r>
            <a:r>
              <a:rPr lang="en-US" b="1" u="sng" dirty="0"/>
              <a:t>is 21 days.</a:t>
            </a:r>
          </a:p>
          <a:p>
            <a:r>
              <a:rPr lang="en-US" dirty="0"/>
              <a:t>The official minimum Reply period </a:t>
            </a:r>
            <a:r>
              <a:rPr lang="en-US" b="1" dirty="0"/>
              <a:t>is </a:t>
            </a:r>
            <a:r>
              <a:rPr lang="en-US" b="1" u="sng" dirty="0"/>
              <a:t>21 days</a:t>
            </a:r>
            <a:r>
              <a:rPr lang="en-US" b="1" dirty="0"/>
              <a:t>.</a:t>
            </a:r>
          </a:p>
          <a:p>
            <a:r>
              <a:rPr lang="en-US" dirty="0"/>
              <a:t>If no substantive comments are received during the Comment period, then there will be </a:t>
            </a:r>
            <a:r>
              <a:rPr lang="en-US" b="1" dirty="0"/>
              <a:t>no Reply period</a:t>
            </a:r>
            <a:r>
              <a:rPr lang="en-US" dirty="0"/>
              <a:t>.</a:t>
            </a:r>
          </a:p>
          <a:p>
            <a:r>
              <a:rPr lang="en-US" dirty="0"/>
              <a:t>During the Reply period, participants should address previous comments submitted; new posts concerning the topic should not be introduced. When constructing Replies, contributors are asked to cite the original poster's name, comment date, and any particular text that is pertinent.</a:t>
            </a:r>
          </a:p>
          <a:p>
            <a:r>
              <a:rPr lang="es-PE" b="1" i="1" dirty="0" err="1" smtClean="0"/>
              <a:t>What</a:t>
            </a:r>
            <a:r>
              <a:rPr lang="es-PE" b="1" i="1" dirty="0" smtClean="0"/>
              <a:t> </a:t>
            </a:r>
            <a:r>
              <a:rPr lang="es-PE" b="1" i="1" dirty="0" err="1"/>
              <a:t>happens</a:t>
            </a:r>
            <a:r>
              <a:rPr lang="es-PE" b="1" i="1" dirty="0"/>
              <a:t> to the </a:t>
            </a:r>
            <a:r>
              <a:rPr lang="es-PE" b="1" i="1" dirty="0" smtClean="0"/>
              <a:t>input</a:t>
            </a:r>
            <a:r>
              <a:rPr lang="es-PE" i="1" dirty="0" smtClean="0"/>
              <a:t>: </a:t>
            </a:r>
            <a:r>
              <a:rPr lang="es-PE" i="1" dirty="0" err="1" smtClean="0"/>
              <a:t>See</a:t>
            </a:r>
            <a:r>
              <a:rPr lang="es-PE" i="1" dirty="0" smtClean="0"/>
              <a:t> </a:t>
            </a:r>
            <a:r>
              <a:rPr lang="en-US" b="1" dirty="0" smtClean="0"/>
              <a:t>Section </a:t>
            </a:r>
            <a:r>
              <a:rPr lang="en-US" b="1" dirty="0"/>
              <a:t>6. NOTICE AND COMMENT ON POLICY ACTIONS</a:t>
            </a:r>
            <a:r>
              <a:rPr lang="es-PE" i="1" dirty="0" smtClean="0"/>
              <a:t>. The Board </a:t>
            </a:r>
            <a:r>
              <a:rPr lang="es-PE" i="1" dirty="0" err="1" smtClean="0"/>
              <a:t>shall</a:t>
            </a:r>
            <a:r>
              <a:rPr lang="es-PE" i="1" dirty="0" smtClean="0"/>
              <a:t> : </a:t>
            </a:r>
            <a:r>
              <a:rPr lang="en-US" dirty="0"/>
              <a:t>b. provide a reasonable opportunity for parties to comment on the adoption of the proposed policies, to see the comments of others, and to reply to those comments, prior to any action by the </a:t>
            </a:r>
            <a:r>
              <a:rPr lang="en-US" dirty="0" smtClean="0"/>
              <a:t>Board.</a:t>
            </a:r>
            <a:endParaRPr lang="es-PE" b="1" dirty="0"/>
          </a:p>
        </p:txBody>
      </p:sp>
    </p:spTree>
    <p:extLst>
      <p:ext uri="{BB962C8B-B14F-4D97-AF65-F5344CB8AC3E}">
        <p14:creationId xmlns:p14="http://schemas.microsoft.com/office/powerpoint/2010/main" val="4067064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PE" sz="3600" b="1" dirty="0"/>
              <a:t>PART B. </a:t>
            </a:r>
            <a:r>
              <a:rPr lang="es-PE" sz="3600" b="1" dirty="0" err="1"/>
              <a:t>Immediate</a:t>
            </a:r>
            <a:r>
              <a:rPr lang="es-PE" sz="3600" b="1" dirty="0"/>
              <a:t> Short-</a:t>
            </a:r>
            <a:r>
              <a:rPr lang="es-PE" sz="3600" b="1" dirty="0" err="1"/>
              <a:t>term</a:t>
            </a:r>
            <a:r>
              <a:rPr lang="es-PE" sz="3600" b="1" dirty="0"/>
              <a:t> </a:t>
            </a:r>
            <a:r>
              <a:rPr lang="es-PE" sz="3600" b="1" dirty="0" err="1"/>
              <a:t>Improvements</a:t>
            </a:r>
            <a:r>
              <a:rPr lang="es-PE" sz="3600" b="1" dirty="0"/>
              <a:t> to the </a:t>
            </a:r>
            <a:r>
              <a:rPr lang="es-PE" sz="3600" b="1" dirty="0" err="1"/>
              <a:t>Public</a:t>
            </a:r>
            <a:r>
              <a:rPr lang="es-PE" sz="3600" b="1" dirty="0"/>
              <a:t> </a:t>
            </a:r>
            <a:r>
              <a:rPr lang="es-PE" sz="3600" b="1" dirty="0" err="1"/>
              <a:t>Comments</a:t>
            </a:r>
            <a:r>
              <a:rPr lang="es-PE" sz="3600" b="1" dirty="0"/>
              <a:t> </a:t>
            </a:r>
            <a:r>
              <a:rPr lang="es-PE" sz="3600" b="1" dirty="0" err="1"/>
              <a:t>process</a:t>
            </a:r>
            <a:endParaRPr lang="es-PE" sz="3600" b="1" dirty="0"/>
          </a:p>
        </p:txBody>
      </p:sp>
      <p:sp>
        <p:nvSpPr>
          <p:cNvPr id="3" name="Content Placeholder 2"/>
          <p:cNvSpPr>
            <a:spLocks noGrp="1"/>
          </p:cNvSpPr>
          <p:nvPr>
            <p:ph idx="1"/>
          </p:nvPr>
        </p:nvSpPr>
        <p:spPr/>
        <p:txBody>
          <a:bodyPr>
            <a:normAutofit fontScale="62500" lnSpcReduction="20000"/>
          </a:bodyPr>
          <a:lstStyle/>
          <a:p>
            <a:r>
              <a:rPr lang="es-PE" dirty="0" smtClean="0"/>
              <a:t>The </a:t>
            </a:r>
            <a:r>
              <a:rPr lang="es-PE" dirty="0" err="1"/>
              <a:t>immediate</a:t>
            </a:r>
            <a:r>
              <a:rPr lang="es-PE" dirty="0"/>
              <a:t> </a:t>
            </a:r>
            <a:r>
              <a:rPr lang="es-PE" dirty="0" err="1"/>
              <a:t>improvements</a:t>
            </a:r>
            <a:r>
              <a:rPr lang="es-PE" dirty="0"/>
              <a:t> to be </a:t>
            </a:r>
            <a:r>
              <a:rPr lang="es-PE" dirty="0" err="1"/>
              <a:t>implemented</a:t>
            </a:r>
            <a:r>
              <a:rPr lang="es-PE" dirty="0"/>
              <a:t> </a:t>
            </a:r>
            <a:r>
              <a:rPr lang="es-PE" dirty="0" err="1"/>
              <a:t>after</a:t>
            </a:r>
            <a:r>
              <a:rPr lang="es-PE" dirty="0"/>
              <a:t> the London meeting </a:t>
            </a:r>
            <a:r>
              <a:rPr lang="es-PE" dirty="0" err="1"/>
              <a:t>include</a:t>
            </a:r>
            <a:r>
              <a:rPr lang="es-PE" dirty="0"/>
              <a:t>:</a:t>
            </a:r>
          </a:p>
          <a:p>
            <a:pPr lvl="0"/>
            <a:r>
              <a:rPr lang="es-PE" dirty="0"/>
              <a:t>The </a:t>
            </a:r>
            <a:r>
              <a:rPr lang="es-PE" dirty="0" err="1"/>
              <a:t>reply</a:t>
            </a:r>
            <a:r>
              <a:rPr lang="es-PE" dirty="0"/>
              <a:t> </a:t>
            </a:r>
            <a:r>
              <a:rPr lang="es-PE" dirty="0" err="1"/>
              <a:t>comment</a:t>
            </a:r>
            <a:r>
              <a:rPr lang="es-PE" dirty="0"/>
              <a:t> </a:t>
            </a:r>
            <a:r>
              <a:rPr lang="es-PE" dirty="0" err="1"/>
              <a:t>phase</a:t>
            </a:r>
            <a:r>
              <a:rPr lang="es-PE" dirty="0"/>
              <a:t> of </a:t>
            </a:r>
            <a:r>
              <a:rPr lang="es-PE" dirty="0" err="1"/>
              <a:t>public</a:t>
            </a:r>
            <a:r>
              <a:rPr lang="es-PE" dirty="0"/>
              <a:t> </a:t>
            </a:r>
            <a:r>
              <a:rPr lang="es-PE" dirty="0" err="1"/>
              <a:t>comment</a:t>
            </a:r>
            <a:r>
              <a:rPr lang="es-PE" dirty="0"/>
              <a:t> </a:t>
            </a:r>
            <a:r>
              <a:rPr lang="es-PE" dirty="0" err="1"/>
              <a:t>forums</a:t>
            </a:r>
            <a:r>
              <a:rPr lang="es-PE" dirty="0"/>
              <a:t> </a:t>
            </a:r>
            <a:r>
              <a:rPr lang="es-PE" dirty="0" err="1"/>
              <a:t>will</a:t>
            </a:r>
            <a:r>
              <a:rPr lang="es-PE" dirty="0"/>
              <a:t> be </a:t>
            </a:r>
            <a:r>
              <a:rPr lang="es-PE" dirty="0" err="1"/>
              <a:t>eliminated</a:t>
            </a:r>
            <a:r>
              <a:rPr lang="es-PE" dirty="0"/>
              <a:t>. Data </a:t>
            </a:r>
            <a:r>
              <a:rPr lang="es-PE" dirty="0" err="1"/>
              <a:t>evaluation</a:t>
            </a:r>
            <a:r>
              <a:rPr lang="es-PE" dirty="0"/>
              <a:t> and </a:t>
            </a:r>
            <a:r>
              <a:rPr lang="es-PE" dirty="0" err="1"/>
              <a:t>community</a:t>
            </a:r>
            <a:r>
              <a:rPr lang="es-PE" dirty="0"/>
              <a:t> </a:t>
            </a:r>
            <a:r>
              <a:rPr lang="es-PE" dirty="0" err="1"/>
              <a:t>feedback</a:t>
            </a:r>
            <a:r>
              <a:rPr lang="es-PE" dirty="0"/>
              <a:t> </a:t>
            </a:r>
            <a:r>
              <a:rPr lang="es-PE" dirty="0" err="1"/>
              <a:t>confirm</a:t>
            </a:r>
            <a:r>
              <a:rPr lang="es-PE" dirty="0"/>
              <a:t> </a:t>
            </a:r>
            <a:r>
              <a:rPr lang="es-PE" dirty="0" err="1"/>
              <a:t>that</a:t>
            </a:r>
            <a:r>
              <a:rPr lang="es-PE" dirty="0"/>
              <a:t> </a:t>
            </a:r>
            <a:r>
              <a:rPr lang="es-PE" dirty="0" err="1"/>
              <a:t>this</a:t>
            </a:r>
            <a:r>
              <a:rPr lang="es-PE" dirty="0"/>
              <a:t> </a:t>
            </a:r>
            <a:r>
              <a:rPr lang="es-PE" dirty="0" err="1"/>
              <a:t>experiment</a:t>
            </a:r>
            <a:r>
              <a:rPr lang="es-PE" dirty="0"/>
              <a:t> </a:t>
            </a:r>
            <a:r>
              <a:rPr lang="es-PE" dirty="0" err="1"/>
              <a:t>inspired</a:t>
            </a:r>
            <a:r>
              <a:rPr lang="es-PE" dirty="0"/>
              <a:t> </a:t>
            </a:r>
            <a:r>
              <a:rPr lang="es-PE" dirty="0" err="1"/>
              <a:t>by</a:t>
            </a:r>
            <a:r>
              <a:rPr lang="es-PE" dirty="0"/>
              <a:t> the ATRT1 </a:t>
            </a:r>
            <a:r>
              <a:rPr lang="es-PE" dirty="0" err="1"/>
              <a:t>recommendations</a:t>
            </a:r>
            <a:r>
              <a:rPr lang="es-PE" dirty="0"/>
              <a:t> has </a:t>
            </a:r>
            <a:r>
              <a:rPr lang="es-PE" dirty="0" err="1"/>
              <a:t>not</a:t>
            </a:r>
            <a:r>
              <a:rPr lang="es-PE" dirty="0"/>
              <a:t> </a:t>
            </a:r>
            <a:r>
              <a:rPr lang="es-PE" dirty="0" err="1"/>
              <a:t>been</a:t>
            </a:r>
            <a:r>
              <a:rPr lang="es-PE" dirty="0"/>
              <a:t> </a:t>
            </a:r>
            <a:r>
              <a:rPr lang="es-PE" dirty="0" err="1"/>
              <a:t>effective</a:t>
            </a:r>
            <a:r>
              <a:rPr lang="es-PE" dirty="0"/>
              <a:t>.</a:t>
            </a:r>
          </a:p>
          <a:p>
            <a:pPr lvl="0"/>
            <a:r>
              <a:rPr lang="es-PE" dirty="0"/>
              <a:t>Staff </a:t>
            </a:r>
            <a:r>
              <a:rPr lang="es-PE" dirty="0" err="1"/>
              <a:t>will</a:t>
            </a:r>
            <a:r>
              <a:rPr lang="es-PE" dirty="0"/>
              <a:t> </a:t>
            </a:r>
            <a:r>
              <a:rPr lang="es-PE" dirty="0" err="1"/>
              <a:t>establish</a:t>
            </a:r>
            <a:r>
              <a:rPr lang="es-PE" dirty="0"/>
              <a:t> a </a:t>
            </a:r>
            <a:r>
              <a:rPr lang="es-PE" dirty="0" err="1"/>
              <a:t>standardized</a:t>
            </a:r>
            <a:r>
              <a:rPr lang="es-PE" dirty="0"/>
              <a:t> </a:t>
            </a:r>
            <a:r>
              <a:rPr lang="es-PE" dirty="0" err="1"/>
              <a:t>schedule</a:t>
            </a:r>
            <a:r>
              <a:rPr lang="es-PE" dirty="0"/>
              <a:t> for the </a:t>
            </a:r>
            <a:r>
              <a:rPr lang="es-PE" dirty="0" err="1"/>
              <a:t>opening</a:t>
            </a:r>
            <a:r>
              <a:rPr lang="es-PE" dirty="0"/>
              <a:t> of </a:t>
            </a:r>
            <a:r>
              <a:rPr lang="es-PE" dirty="0" err="1"/>
              <a:t>future</a:t>
            </a:r>
            <a:r>
              <a:rPr lang="es-PE" dirty="0"/>
              <a:t> </a:t>
            </a:r>
            <a:r>
              <a:rPr lang="es-PE" dirty="0" err="1"/>
              <a:t>public</a:t>
            </a:r>
            <a:r>
              <a:rPr lang="es-PE" dirty="0"/>
              <a:t> </a:t>
            </a:r>
            <a:r>
              <a:rPr lang="es-PE" dirty="0" err="1"/>
              <a:t>comment</a:t>
            </a:r>
            <a:r>
              <a:rPr lang="es-PE" dirty="0"/>
              <a:t> </a:t>
            </a:r>
            <a:r>
              <a:rPr lang="es-PE" dirty="0" err="1"/>
              <a:t>periods</a:t>
            </a:r>
            <a:r>
              <a:rPr lang="es-PE" dirty="0"/>
              <a:t> at regular </a:t>
            </a:r>
            <a:r>
              <a:rPr lang="es-PE" dirty="0" err="1"/>
              <a:t>intervals</a:t>
            </a:r>
            <a:r>
              <a:rPr lang="es-PE" dirty="0"/>
              <a:t>. </a:t>
            </a:r>
            <a:r>
              <a:rPr lang="es-PE" dirty="0" err="1"/>
              <a:t>We</a:t>
            </a:r>
            <a:r>
              <a:rPr lang="es-PE" dirty="0"/>
              <a:t> </a:t>
            </a:r>
            <a:r>
              <a:rPr lang="es-PE" dirty="0" err="1"/>
              <a:t>intend</a:t>
            </a:r>
            <a:r>
              <a:rPr lang="es-PE" dirty="0"/>
              <a:t> to open </a:t>
            </a:r>
            <a:r>
              <a:rPr lang="es-PE" dirty="0" err="1"/>
              <a:t>public</a:t>
            </a:r>
            <a:r>
              <a:rPr lang="es-PE" dirty="0"/>
              <a:t> </a:t>
            </a:r>
            <a:r>
              <a:rPr lang="es-PE" dirty="0" err="1"/>
              <a:t>comment</a:t>
            </a:r>
            <a:r>
              <a:rPr lang="es-PE" dirty="0"/>
              <a:t> </a:t>
            </a:r>
            <a:r>
              <a:rPr lang="es-PE" dirty="0" err="1"/>
              <a:t>periods</a:t>
            </a:r>
            <a:r>
              <a:rPr lang="es-PE" dirty="0"/>
              <a:t> </a:t>
            </a:r>
            <a:r>
              <a:rPr lang="es-PE" dirty="0" err="1"/>
              <a:t>on</a:t>
            </a:r>
            <a:r>
              <a:rPr lang="es-PE" dirty="0"/>
              <a:t> </a:t>
            </a:r>
            <a:r>
              <a:rPr lang="es-PE" dirty="0" err="1"/>
              <a:t>an</a:t>
            </a:r>
            <a:r>
              <a:rPr lang="es-PE" dirty="0"/>
              <a:t> </a:t>
            </a:r>
            <a:r>
              <a:rPr lang="es-PE" dirty="0" err="1"/>
              <a:t>established</a:t>
            </a:r>
            <a:r>
              <a:rPr lang="es-PE" dirty="0"/>
              <a:t> </a:t>
            </a:r>
            <a:r>
              <a:rPr lang="es-PE" dirty="0" err="1"/>
              <a:t>monthly</a:t>
            </a:r>
            <a:r>
              <a:rPr lang="es-PE" dirty="0"/>
              <a:t> </a:t>
            </a:r>
            <a:r>
              <a:rPr lang="es-PE" dirty="0" err="1"/>
              <a:t>schedule</a:t>
            </a:r>
            <a:r>
              <a:rPr lang="es-PE" dirty="0"/>
              <a:t> - </a:t>
            </a:r>
            <a:r>
              <a:rPr lang="es-PE" dirty="0" err="1"/>
              <a:t>likely</a:t>
            </a:r>
            <a:r>
              <a:rPr lang="es-PE" dirty="0"/>
              <a:t> </a:t>
            </a:r>
            <a:r>
              <a:rPr lang="es-PE" dirty="0" err="1"/>
              <a:t>two</a:t>
            </a:r>
            <a:r>
              <a:rPr lang="es-PE" dirty="0"/>
              <a:t> times a </a:t>
            </a:r>
            <a:r>
              <a:rPr lang="es-PE" dirty="0" err="1"/>
              <a:t>month</a:t>
            </a:r>
            <a:r>
              <a:rPr lang="es-PE" dirty="0"/>
              <a:t> (</a:t>
            </a:r>
            <a:r>
              <a:rPr lang="es-PE" dirty="0" err="1"/>
              <a:t>e.g</a:t>
            </a:r>
            <a:r>
              <a:rPr lang="es-PE" dirty="0"/>
              <a:t>., </a:t>
            </a:r>
            <a:r>
              <a:rPr lang="es-PE" dirty="0" err="1"/>
              <a:t>first</a:t>
            </a:r>
            <a:r>
              <a:rPr lang="es-PE" dirty="0"/>
              <a:t> </a:t>
            </a:r>
            <a:r>
              <a:rPr lang="es-PE" dirty="0" err="1"/>
              <a:t>Monday</a:t>
            </a:r>
            <a:r>
              <a:rPr lang="es-PE" dirty="0"/>
              <a:t> and </a:t>
            </a:r>
            <a:r>
              <a:rPr lang="es-PE" dirty="0" err="1"/>
              <a:t>third</a:t>
            </a:r>
            <a:r>
              <a:rPr lang="es-PE" dirty="0"/>
              <a:t> </a:t>
            </a:r>
            <a:r>
              <a:rPr lang="es-PE" dirty="0" err="1"/>
              <a:t>Monday</a:t>
            </a:r>
            <a:r>
              <a:rPr lang="es-PE" dirty="0"/>
              <a:t> of </a:t>
            </a:r>
            <a:r>
              <a:rPr lang="es-PE" dirty="0" err="1"/>
              <a:t>every</a:t>
            </a:r>
            <a:r>
              <a:rPr lang="es-PE" dirty="0"/>
              <a:t> </a:t>
            </a:r>
            <a:r>
              <a:rPr lang="es-PE" dirty="0" err="1"/>
              <a:t>month</a:t>
            </a:r>
            <a:r>
              <a:rPr lang="es-PE" dirty="0"/>
              <a:t>). </a:t>
            </a:r>
            <a:r>
              <a:rPr lang="es-PE" dirty="0" err="1"/>
              <a:t>It</a:t>
            </a:r>
            <a:r>
              <a:rPr lang="es-PE" dirty="0"/>
              <a:t> </a:t>
            </a:r>
            <a:r>
              <a:rPr lang="es-PE" dirty="0" err="1"/>
              <a:t>is</a:t>
            </a:r>
            <a:r>
              <a:rPr lang="es-PE" dirty="0"/>
              <a:t> </a:t>
            </a:r>
            <a:r>
              <a:rPr lang="es-PE" dirty="0" err="1"/>
              <a:t>hoped</a:t>
            </a:r>
            <a:r>
              <a:rPr lang="es-PE" dirty="0"/>
              <a:t> </a:t>
            </a:r>
            <a:r>
              <a:rPr lang="es-PE" dirty="0" err="1"/>
              <a:t>that</a:t>
            </a:r>
            <a:r>
              <a:rPr lang="es-PE" dirty="0"/>
              <a:t> </a:t>
            </a:r>
            <a:r>
              <a:rPr lang="es-PE" dirty="0" err="1"/>
              <a:t>this</a:t>
            </a:r>
            <a:r>
              <a:rPr lang="es-PE" dirty="0"/>
              <a:t> </a:t>
            </a:r>
            <a:r>
              <a:rPr lang="es-PE" dirty="0" err="1"/>
              <a:t>will</a:t>
            </a:r>
            <a:r>
              <a:rPr lang="es-PE" dirty="0"/>
              <a:t> </a:t>
            </a:r>
            <a:r>
              <a:rPr lang="es-PE" dirty="0" err="1"/>
              <a:t>enable</a:t>
            </a:r>
            <a:r>
              <a:rPr lang="es-PE" dirty="0"/>
              <a:t> the </a:t>
            </a:r>
            <a:r>
              <a:rPr lang="es-PE" dirty="0" err="1"/>
              <a:t>various</a:t>
            </a:r>
            <a:r>
              <a:rPr lang="es-PE" dirty="0"/>
              <a:t> ICANN </a:t>
            </a:r>
            <a:r>
              <a:rPr lang="es-PE" dirty="0" err="1"/>
              <a:t>communities</a:t>
            </a:r>
            <a:r>
              <a:rPr lang="es-PE" dirty="0"/>
              <a:t> and </a:t>
            </a:r>
            <a:r>
              <a:rPr lang="es-PE" dirty="0" err="1"/>
              <a:t>their</a:t>
            </a:r>
            <a:r>
              <a:rPr lang="es-PE" dirty="0"/>
              <a:t> </a:t>
            </a:r>
            <a:r>
              <a:rPr lang="es-PE" dirty="0" err="1"/>
              <a:t>members</a:t>
            </a:r>
            <a:r>
              <a:rPr lang="es-PE" dirty="0"/>
              <a:t> to </a:t>
            </a:r>
            <a:r>
              <a:rPr lang="es-PE" dirty="0" err="1"/>
              <a:t>better</a:t>
            </a:r>
            <a:r>
              <a:rPr lang="es-PE" dirty="0"/>
              <a:t> </a:t>
            </a:r>
            <a:r>
              <a:rPr lang="es-PE" dirty="0" err="1"/>
              <a:t>organize</a:t>
            </a:r>
            <a:r>
              <a:rPr lang="es-PE" dirty="0"/>
              <a:t> </a:t>
            </a:r>
            <a:r>
              <a:rPr lang="es-PE" dirty="0" err="1"/>
              <a:t>their</a:t>
            </a:r>
            <a:r>
              <a:rPr lang="es-PE" dirty="0"/>
              <a:t> </a:t>
            </a:r>
            <a:r>
              <a:rPr lang="es-PE" dirty="0" err="1"/>
              <a:t>work</a:t>
            </a:r>
            <a:r>
              <a:rPr lang="es-PE" dirty="0"/>
              <a:t>.</a:t>
            </a:r>
          </a:p>
          <a:p>
            <a:pPr lvl="0"/>
            <a:r>
              <a:rPr lang="es-PE" dirty="0" err="1"/>
              <a:t>Expectations</a:t>
            </a:r>
            <a:r>
              <a:rPr lang="es-PE" dirty="0"/>
              <a:t> </a:t>
            </a:r>
            <a:r>
              <a:rPr lang="es-PE" dirty="0" err="1"/>
              <a:t>will</a:t>
            </a:r>
            <a:r>
              <a:rPr lang="es-PE" dirty="0"/>
              <a:t> be </a:t>
            </a:r>
            <a:r>
              <a:rPr lang="es-PE" dirty="0" err="1"/>
              <a:t>established</a:t>
            </a:r>
            <a:r>
              <a:rPr lang="es-PE" dirty="0"/>
              <a:t> and </a:t>
            </a:r>
            <a:r>
              <a:rPr lang="es-PE" dirty="0" err="1"/>
              <a:t>enforced</a:t>
            </a:r>
            <a:r>
              <a:rPr lang="es-PE" dirty="0"/>
              <a:t> </a:t>
            </a:r>
            <a:r>
              <a:rPr lang="es-PE" dirty="0" err="1"/>
              <a:t>among</a:t>
            </a:r>
            <a:r>
              <a:rPr lang="es-PE" dirty="0"/>
              <a:t> ICANN staff to </a:t>
            </a:r>
            <a:r>
              <a:rPr lang="es-PE" dirty="0" err="1"/>
              <a:t>ensure</a:t>
            </a:r>
            <a:r>
              <a:rPr lang="es-PE" dirty="0"/>
              <a:t> </a:t>
            </a:r>
            <a:r>
              <a:rPr lang="es-PE" dirty="0" err="1"/>
              <a:t>prompt</a:t>
            </a:r>
            <a:r>
              <a:rPr lang="es-PE" dirty="0"/>
              <a:t> </a:t>
            </a:r>
            <a:r>
              <a:rPr lang="es-PE" dirty="0" err="1"/>
              <a:t>creation</a:t>
            </a:r>
            <a:r>
              <a:rPr lang="es-PE" dirty="0"/>
              <a:t> of post-</a:t>
            </a:r>
            <a:r>
              <a:rPr lang="es-PE" dirty="0" err="1"/>
              <a:t>public</a:t>
            </a:r>
            <a:r>
              <a:rPr lang="es-PE" dirty="0"/>
              <a:t> </a:t>
            </a:r>
            <a:r>
              <a:rPr lang="es-PE" dirty="0" err="1"/>
              <a:t>comment</a:t>
            </a:r>
            <a:r>
              <a:rPr lang="es-PE" dirty="0"/>
              <a:t> </a:t>
            </a:r>
            <a:r>
              <a:rPr lang="es-PE" dirty="0" err="1"/>
              <a:t>period</a:t>
            </a:r>
            <a:r>
              <a:rPr lang="es-PE" dirty="0"/>
              <a:t> </a:t>
            </a:r>
            <a:r>
              <a:rPr lang="es-PE" dirty="0" err="1"/>
              <a:t>summary</a:t>
            </a:r>
            <a:r>
              <a:rPr lang="es-PE" dirty="0"/>
              <a:t> </a:t>
            </a:r>
            <a:r>
              <a:rPr lang="es-PE" dirty="0" err="1"/>
              <a:t>reports</a:t>
            </a:r>
            <a:r>
              <a:rPr lang="es-PE" dirty="0"/>
              <a:t>. </a:t>
            </a:r>
            <a:r>
              <a:rPr lang="es-PE" dirty="0" err="1"/>
              <a:t>Compliance</a:t>
            </a:r>
            <a:r>
              <a:rPr lang="es-PE" dirty="0"/>
              <a:t> </a:t>
            </a:r>
            <a:r>
              <a:rPr lang="es-PE" dirty="0" err="1"/>
              <a:t>with</a:t>
            </a:r>
            <a:r>
              <a:rPr lang="es-PE" dirty="0"/>
              <a:t> </a:t>
            </a:r>
            <a:r>
              <a:rPr lang="es-PE" dirty="0" err="1"/>
              <a:t>these</a:t>
            </a:r>
            <a:r>
              <a:rPr lang="es-PE" dirty="0"/>
              <a:t> new </a:t>
            </a:r>
            <a:r>
              <a:rPr lang="es-PE" dirty="0" err="1"/>
              <a:t>processes</a:t>
            </a:r>
            <a:r>
              <a:rPr lang="es-PE" dirty="0"/>
              <a:t> </a:t>
            </a:r>
            <a:r>
              <a:rPr lang="es-PE" dirty="0" err="1"/>
              <a:t>will</a:t>
            </a:r>
            <a:r>
              <a:rPr lang="es-PE" dirty="0"/>
              <a:t> be </a:t>
            </a:r>
            <a:r>
              <a:rPr lang="es-PE" dirty="0" err="1"/>
              <a:t>rigorously</a:t>
            </a:r>
            <a:r>
              <a:rPr lang="es-PE" dirty="0"/>
              <a:t> </a:t>
            </a:r>
            <a:r>
              <a:rPr lang="es-PE" dirty="0" err="1"/>
              <a:t>managed</a:t>
            </a:r>
            <a:r>
              <a:rPr lang="es-PE" dirty="0"/>
              <a:t> and </a:t>
            </a:r>
            <a:r>
              <a:rPr lang="es-PE" dirty="0" err="1"/>
              <a:t>metrics</a:t>
            </a:r>
            <a:r>
              <a:rPr lang="es-PE" dirty="0"/>
              <a:t> </a:t>
            </a:r>
            <a:r>
              <a:rPr lang="es-PE" dirty="0" err="1"/>
              <a:t>recorded</a:t>
            </a:r>
            <a:r>
              <a:rPr lang="es-PE" dirty="0"/>
              <a:t>.</a:t>
            </a:r>
          </a:p>
          <a:p>
            <a:pPr lvl="0"/>
            <a:r>
              <a:rPr lang="es-PE" dirty="0"/>
              <a:t>A </a:t>
            </a:r>
            <a:r>
              <a:rPr lang="es-PE" dirty="0" err="1"/>
              <a:t>process</a:t>
            </a:r>
            <a:r>
              <a:rPr lang="es-PE" dirty="0"/>
              <a:t> for </a:t>
            </a:r>
            <a:r>
              <a:rPr lang="es-PE" dirty="0" err="1"/>
              <a:t>community</a:t>
            </a:r>
            <a:r>
              <a:rPr lang="es-PE" dirty="0"/>
              <a:t> </a:t>
            </a:r>
            <a:r>
              <a:rPr lang="es-PE" dirty="0" err="1"/>
              <a:t>complaints</a:t>
            </a:r>
            <a:r>
              <a:rPr lang="es-PE" dirty="0"/>
              <a:t> </a:t>
            </a:r>
            <a:r>
              <a:rPr lang="es-PE" dirty="0" err="1"/>
              <a:t>about</a:t>
            </a:r>
            <a:r>
              <a:rPr lang="es-PE" dirty="0"/>
              <a:t> </a:t>
            </a:r>
            <a:r>
              <a:rPr lang="es-PE" dirty="0" err="1"/>
              <a:t>summary</a:t>
            </a:r>
            <a:r>
              <a:rPr lang="es-PE" dirty="0"/>
              <a:t> </a:t>
            </a:r>
            <a:r>
              <a:rPr lang="es-PE" dirty="0" err="1"/>
              <a:t>report</a:t>
            </a:r>
            <a:r>
              <a:rPr lang="es-PE" dirty="0"/>
              <a:t> </a:t>
            </a:r>
            <a:r>
              <a:rPr lang="es-PE" dirty="0" err="1"/>
              <a:t>content</a:t>
            </a:r>
            <a:r>
              <a:rPr lang="es-PE" dirty="0"/>
              <a:t> and </a:t>
            </a:r>
            <a:r>
              <a:rPr lang="es-PE" dirty="0" err="1"/>
              <a:t>mechanisms</a:t>
            </a:r>
            <a:r>
              <a:rPr lang="es-PE" dirty="0"/>
              <a:t> for </a:t>
            </a:r>
            <a:r>
              <a:rPr lang="es-PE" dirty="0" err="1"/>
              <a:t>corrections</a:t>
            </a:r>
            <a:r>
              <a:rPr lang="es-PE" dirty="0"/>
              <a:t> </a:t>
            </a:r>
            <a:r>
              <a:rPr lang="es-PE" dirty="0" err="1"/>
              <a:t>will</a:t>
            </a:r>
            <a:r>
              <a:rPr lang="es-PE" dirty="0"/>
              <a:t> be </a:t>
            </a:r>
            <a:r>
              <a:rPr lang="es-PE" dirty="0" err="1"/>
              <a:t>instituted</a:t>
            </a:r>
            <a:r>
              <a:rPr lang="es-PE" dirty="0"/>
              <a:t>.</a:t>
            </a:r>
          </a:p>
          <a:p>
            <a:pPr lvl="0"/>
            <a:r>
              <a:rPr lang="es-PE" dirty="0"/>
              <a:t>ICANN </a:t>
            </a:r>
            <a:r>
              <a:rPr lang="es-PE" dirty="0" err="1"/>
              <a:t>will</a:t>
            </a:r>
            <a:r>
              <a:rPr lang="es-PE" dirty="0"/>
              <a:t> </a:t>
            </a:r>
            <a:r>
              <a:rPr lang="es-PE" dirty="0" err="1"/>
              <a:t>return</a:t>
            </a:r>
            <a:r>
              <a:rPr lang="es-PE" dirty="0"/>
              <a:t> to a </a:t>
            </a:r>
            <a:r>
              <a:rPr lang="es-PE" dirty="0" err="1"/>
              <a:t>minimum</a:t>
            </a:r>
            <a:r>
              <a:rPr lang="es-PE" dirty="0"/>
              <a:t> </a:t>
            </a:r>
            <a:r>
              <a:rPr lang="es-PE" dirty="0" err="1"/>
              <a:t>comment</a:t>
            </a:r>
            <a:r>
              <a:rPr lang="es-PE" dirty="0"/>
              <a:t> </a:t>
            </a:r>
            <a:r>
              <a:rPr lang="es-PE" dirty="0" err="1"/>
              <a:t>period</a:t>
            </a:r>
            <a:r>
              <a:rPr lang="es-PE" dirty="0"/>
              <a:t> </a:t>
            </a:r>
            <a:r>
              <a:rPr lang="es-PE" dirty="0" err="1"/>
              <a:t>format</a:t>
            </a:r>
            <a:r>
              <a:rPr lang="es-PE" dirty="0"/>
              <a:t>. For the </a:t>
            </a:r>
            <a:r>
              <a:rPr lang="es-PE" dirty="0" err="1"/>
              <a:t>next</a:t>
            </a:r>
            <a:r>
              <a:rPr lang="es-PE" dirty="0"/>
              <a:t> </a:t>
            </a:r>
            <a:r>
              <a:rPr lang="es-PE" dirty="0" err="1"/>
              <a:t>six</a:t>
            </a:r>
            <a:r>
              <a:rPr lang="es-PE" dirty="0"/>
              <a:t> </a:t>
            </a:r>
            <a:r>
              <a:rPr lang="es-PE" dirty="0" err="1"/>
              <a:t>months</a:t>
            </a:r>
            <a:r>
              <a:rPr lang="es-PE" dirty="0"/>
              <a:t> (</a:t>
            </a:r>
            <a:r>
              <a:rPr lang="es-PE" dirty="0" err="1"/>
              <a:t>after</a:t>
            </a:r>
            <a:r>
              <a:rPr lang="es-PE" dirty="0"/>
              <a:t> the new </a:t>
            </a:r>
            <a:r>
              <a:rPr lang="es-PE" dirty="0" err="1"/>
              <a:t>processes</a:t>
            </a:r>
            <a:r>
              <a:rPr lang="es-PE" dirty="0"/>
              <a:t> are </a:t>
            </a:r>
            <a:r>
              <a:rPr lang="es-PE" dirty="0" err="1"/>
              <a:t>implemented</a:t>
            </a:r>
            <a:r>
              <a:rPr lang="es-PE" dirty="0"/>
              <a:t>) the default </a:t>
            </a:r>
            <a:r>
              <a:rPr lang="es-PE" dirty="0" err="1"/>
              <a:t>minimum</a:t>
            </a:r>
            <a:r>
              <a:rPr lang="es-PE" dirty="0"/>
              <a:t> </a:t>
            </a:r>
            <a:r>
              <a:rPr lang="es-PE" dirty="0" err="1"/>
              <a:t>comment</a:t>
            </a:r>
            <a:r>
              <a:rPr lang="es-PE" dirty="0"/>
              <a:t> </a:t>
            </a:r>
            <a:r>
              <a:rPr lang="es-PE" dirty="0" err="1"/>
              <a:t>period</a:t>
            </a:r>
            <a:r>
              <a:rPr lang="es-PE" dirty="0"/>
              <a:t> </a:t>
            </a:r>
            <a:r>
              <a:rPr lang="es-PE" dirty="0" err="1"/>
              <a:t>will</a:t>
            </a:r>
            <a:r>
              <a:rPr lang="es-PE" dirty="0"/>
              <a:t> be 40 </a:t>
            </a:r>
            <a:r>
              <a:rPr lang="es-PE" dirty="0" err="1"/>
              <a:t>days</a:t>
            </a:r>
            <a:r>
              <a:rPr lang="es-PE" dirty="0"/>
              <a:t>.</a:t>
            </a:r>
          </a:p>
          <a:p>
            <a:r>
              <a:rPr lang="es-PE" b="1" dirty="0" err="1"/>
              <a:t>Proposed</a:t>
            </a:r>
            <a:r>
              <a:rPr lang="es-PE" b="1" dirty="0"/>
              <a:t> </a:t>
            </a:r>
            <a:r>
              <a:rPr lang="es-PE" b="1" dirty="0" err="1"/>
              <a:t>implementation</a:t>
            </a:r>
            <a:r>
              <a:rPr lang="es-PE" b="1" dirty="0"/>
              <a:t> date: </a:t>
            </a:r>
            <a:r>
              <a:rPr lang="es-PE" b="1" dirty="0" err="1"/>
              <a:t>end</a:t>
            </a:r>
            <a:r>
              <a:rPr lang="es-PE" b="1" dirty="0"/>
              <a:t> of </a:t>
            </a:r>
            <a:r>
              <a:rPr lang="es-PE" b="1" dirty="0" err="1"/>
              <a:t>July</a:t>
            </a:r>
            <a:r>
              <a:rPr lang="es-PE" b="1" dirty="0"/>
              <a:t> 2014 </a:t>
            </a:r>
            <a:r>
              <a:rPr lang="es-PE" dirty="0"/>
              <a:t>– </a:t>
            </a:r>
            <a:r>
              <a:rPr lang="es-PE" dirty="0" err="1"/>
              <a:t>thus</a:t>
            </a:r>
            <a:r>
              <a:rPr lang="es-PE" dirty="0"/>
              <a:t> the new </a:t>
            </a:r>
            <a:r>
              <a:rPr lang="es-PE" dirty="0" err="1"/>
              <a:t>processes</a:t>
            </a:r>
            <a:r>
              <a:rPr lang="es-PE" dirty="0"/>
              <a:t> </a:t>
            </a:r>
            <a:r>
              <a:rPr lang="es-PE" dirty="0" err="1"/>
              <a:t>will</a:t>
            </a:r>
            <a:r>
              <a:rPr lang="es-PE" dirty="0"/>
              <a:t> </a:t>
            </a:r>
            <a:r>
              <a:rPr lang="es-PE" dirty="0" err="1"/>
              <a:t>apply</a:t>
            </a:r>
            <a:r>
              <a:rPr lang="es-PE" dirty="0"/>
              <a:t> to </a:t>
            </a:r>
            <a:r>
              <a:rPr lang="es-PE" dirty="0" err="1"/>
              <a:t>all</a:t>
            </a:r>
            <a:r>
              <a:rPr lang="es-PE" dirty="0"/>
              <a:t> new </a:t>
            </a:r>
            <a:r>
              <a:rPr lang="es-PE" dirty="0" err="1"/>
              <a:t>public</a:t>
            </a:r>
            <a:r>
              <a:rPr lang="es-PE" dirty="0"/>
              <a:t> </a:t>
            </a:r>
            <a:r>
              <a:rPr lang="es-PE" dirty="0" err="1"/>
              <a:t>comment</a:t>
            </a:r>
            <a:r>
              <a:rPr lang="es-PE" dirty="0"/>
              <a:t> </a:t>
            </a:r>
            <a:r>
              <a:rPr lang="es-PE" dirty="0" err="1"/>
              <a:t>forums</a:t>
            </a:r>
            <a:r>
              <a:rPr lang="es-PE" dirty="0"/>
              <a:t> </a:t>
            </a:r>
            <a:r>
              <a:rPr lang="es-PE" dirty="0" err="1"/>
              <a:t>opened</a:t>
            </a:r>
            <a:r>
              <a:rPr lang="es-PE" dirty="0"/>
              <a:t> </a:t>
            </a:r>
            <a:r>
              <a:rPr lang="es-PE" dirty="0" err="1"/>
              <a:t>after</a:t>
            </a:r>
            <a:r>
              <a:rPr lang="es-PE" dirty="0"/>
              <a:t> </a:t>
            </a:r>
            <a:r>
              <a:rPr lang="es-PE" dirty="0" err="1"/>
              <a:t>that</a:t>
            </a:r>
            <a:r>
              <a:rPr lang="es-PE" dirty="0"/>
              <a:t> </a:t>
            </a:r>
            <a:r>
              <a:rPr lang="es-PE" dirty="0" err="1"/>
              <a:t>implementation</a:t>
            </a:r>
            <a:r>
              <a:rPr lang="es-PE" dirty="0"/>
              <a:t> date.  </a:t>
            </a:r>
            <a:r>
              <a:rPr lang="es-PE" dirty="0" err="1"/>
              <a:t>These</a:t>
            </a:r>
            <a:r>
              <a:rPr lang="es-PE" dirty="0"/>
              <a:t> short-</a:t>
            </a:r>
            <a:r>
              <a:rPr lang="es-PE" dirty="0" err="1"/>
              <a:t>term</a:t>
            </a:r>
            <a:r>
              <a:rPr lang="es-PE" dirty="0"/>
              <a:t> </a:t>
            </a:r>
            <a:r>
              <a:rPr lang="es-PE" dirty="0" err="1"/>
              <a:t>changes</a:t>
            </a:r>
            <a:r>
              <a:rPr lang="es-PE" dirty="0"/>
              <a:t> </a:t>
            </a:r>
            <a:r>
              <a:rPr lang="es-PE" dirty="0" err="1"/>
              <a:t>will</a:t>
            </a:r>
            <a:r>
              <a:rPr lang="es-PE" dirty="0"/>
              <a:t> be </a:t>
            </a:r>
            <a:r>
              <a:rPr lang="es-PE" dirty="0" err="1"/>
              <a:t>evaluated</a:t>
            </a:r>
            <a:r>
              <a:rPr lang="es-PE" dirty="0"/>
              <a:t> for </a:t>
            </a:r>
            <a:r>
              <a:rPr lang="es-PE" dirty="0" err="1"/>
              <a:t>their</a:t>
            </a:r>
            <a:r>
              <a:rPr lang="es-PE" dirty="0"/>
              <a:t> </a:t>
            </a:r>
            <a:r>
              <a:rPr lang="es-PE" dirty="0" err="1"/>
              <a:t>effectiveness</a:t>
            </a:r>
            <a:r>
              <a:rPr lang="es-PE" dirty="0"/>
              <a:t> </a:t>
            </a:r>
            <a:r>
              <a:rPr lang="es-PE" dirty="0" err="1"/>
              <a:t>after</a:t>
            </a:r>
            <a:r>
              <a:rPr lang="es-PE" dirty="0"/>
              <a:t> </a:t>
            </a:r>
            <a:r>
              <a:rPr lang="es-PE" dirty="0" err="1"/>
              <a:t>six</a:t>
            </a:r>
            <a:r>
              <a:rPr lang="es-PE" dirty="0"/>
              <a:t> </a:t>
            </a:r>
            <a:r>
              <a:rPr lang="es-PE" dirty="0" err="1"/>
              <a:t>months</a:t>
            </a:r>
            <a:r>
              <a:rPr lang="es-PE" dirty="0"/>
              <a:t> </a:t>
            </a:r>
            <a:r>
              <a:rPr lang="es-PE" dirty="0" err="1"/>
              <a:t>while</a:t>
            </a:r>
            <a:r>
              <a:rPr lang="es-PE" dirty="0"/>
              <a:t> </a:t>
            </a:r>
            <a:r>
              <a:rPr lang="es-PE" dirty="0" err="1"/>
              <a:t>longer-term</a:t>
            </a:r>
            <a:r>
              <a:rPr lang="es-PE" dirty="0"/>
              <a:t> </a:t>
            </a:r>
            <a:r>
              <a:rPr lang="es-PE" dirty="0" err="1"/>
              <a:t>improvements</a:t>
            </a:r>
            <a:r>
              <a:rPr lang="es-PE" dirty="0"/>
              <a:t> are </a:t>
            </a:r>
            <a:r>
              <a:rPr lang="es-PE" dirty="0" err="1"/>
              <a:t>developed</a:t>
            </a:r>
            <a:r>
              <a:rPr lang="es-PE" dirty="0"/>
              <a:t>.</a:t>
            </a:r>
          </a:p>
          <a:p>
            <a:endParaRPr lang="es-PE" dirty="0"/>
          </a:p>
        </p:txBody>
      </p:sp>
    </p:spTree>
    <p:extLst>
      <p:ext uri="{BB962C8B-B14F-4D97-AF65-F5344CB8AC3E}">
        <p14:creationId xmlns:p14="http://schemas.microsoft.com/office/powerpoint/2010/main" val="2737971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TotalTime>
  <Words>568</Words>
  <Application>Microsoft Office PowerPoint</Application>
  <PresentationFormat>Widescreen</PresentationFormat>
  <Paragraphs>73</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GLOBALIZATION GROUP </vt:lpstr>
      <vt:lpstr> ICANN Office, Hub and Engagement offices </vt:lpstr>
      <vt:lpstr>ICANN Languages for interpretation and Translation</vt:lpstr>
      <vt:lpstr>Operational matters- Current Public Process – PART A  </vt:lpstr>
      <vt:lpstr>PART B. Immediate Short-term Improvements to the Public Comments process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 GROUP</dc:title>
  <dc:creator>Silvia Vivanco</dc:creator>
  <cp:lastModifiedBy>Silvia Vivanco</cp:lastModifiedBy>
  <cp:revision>15</cp:revision>
  <dcterms:created xsi:type="dcterms:W3CDTF">2014-06-16T23:39:23Z</dcterms:created>
  <dcterms:modified xsi:type="dcterms:W3CDTF">2014-06-17T01:49:44Z</dcterms:modified>
</cp:coreProperties>
</file>