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P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323718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5915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P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4464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960659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P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161892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4621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P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7" name="Date Placeholder 6"/>
          <p:cNvSpPr>
            <a:spLocks noGrp="1"/>
          </p:cNvSpPr>
          <p:nvPr>
            <p:ph type="dt" sz="half" idx="10"/>
          </p:nvPr>
        </p:nvSpPr>
        <p:spPr/>
        <p:txBody>
          <a:bodyPr/>
          <a:lstStyle/>
          <a:p>
            <a:fld id="{61F0D4D6-2438-41A7-B216-731BD9D9226B}" type="datetimeFigureOut">
              <a:rPr lang="es-PE" smtClean="0"/>
              <a:t>16/06/2014</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03469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Date Placeholder 2"/>
          <p:cNvSpPr>
            <a:spLocks noGrp="1"/>
          </p:cNvSpPr>
          <p:nvPr>
            <p:ph type="dt" sz="half" idx="10"/>
          </p:nvPr>
        </p:nvSpPr>
        <p:spPr/>
        <p:txBody>
          <a:bodyPr/>
          <a:lstStyle/>
          <a:p>
            <a:fld id="{61F0D4D6-2438-41A7-B216-731BD9D9226B}" type="datetimeFigureOut">
              <a:rPr lang="es-PE" smtClean="0"/>
              <a:t>16/06/2014</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52933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F0D4D6-2438-41A7-B216-731BD9D9226B}" type="datetimeFigureOut">
              <a:rPr lang="es-PE" smtClean="0"/>
              <a:t>16/06/2014</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23544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4179245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3850691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P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0D4D6-2438-41A7-B216-731BD9D9226B}" type="datetimeFigureOut">
              <a:rPr lang="es-PE" smtClean="0"/>
              <a:t>16/06/2014</a:t>
            </a:fld>
            <a:endParaRPr lang="es-P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1C9C0-3582-4010-A183-470B89FD54FB}" type="slidenum">
              <a:rPr lang="es-PE" smtClean="0"/>
              <a:t>‹#›</a:t>
            </a:fld>
            <a:endParaRPr lang="es-PE"/>
          </a:p>
        </p:txBody>
      </p:sp>
    </p:spTree>
    <p:extLst>
      <p:ext uri="{BB962C8B-B14F-4D97-AF65-F5344CB8AC3E}">
        <p14:creationId xmlns:p14="http://schemas.microsoft.com/office/powerpoint/2010/main" val="1303753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GLOBALIZATION GROUP </a:t>
            </a:r>
            <a:endParaRPr lang="es-PE" b="1" dirty="0"/>
          </a:p>
        </p:txBody>
      </p:sp>
      <p:sp>
        <p:nvSpPr>
          <p:cNvPr id="3" name="Subtitle 2"/>
          <p:cNvSpPr>
            <a:spLocks noGrp="1"/>
          </p:cNvSpPr>
          <p:nvPr>
            <p:ph type="subTitle" idx="1"/>
          </p:nvPr>
        </p:nvSpPr>
        <p:spPr/>
        <p:txBody>
          <a:bodyPr/>
          <a:lstStyle/>
          <a:p>
            <a:r>
              <a:rPr lang="en-US" b="1" dirty="0" smtClean="0"/>
              <a:t>5. Operational Matters </a:t>
            </a:r>
            <a:endParaRPr lang="es-PE" b="1" dirty="0"/>
          </a:p>
        </p:txBody>
      </p:sp>
    </p:spTree>
    <p:extLst>
      <p:ext uri="{BB962C8B-B14F-4D97-AF65-F5344CB8AC3E}">
        <p14:creationId xmlns:p14="http://schemas.microsoft.com/office/powerpoint/2010/main" val="2180319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b="1" dirty="0" smtClean="0"/>
              <a:t>ICANN Office, Hub and Engagement offices</a:t>
            </a:r>
            <a:r>
              <a:rPr lang="en-US" dirty="0" smtClean="0"/>
              <a:t/>
            </a:r>
            <a:br>
              <a:rPr lang="en-US" dirty="0" smtClean="0"/>
            </a:br>
            <a:endParaRPr lang="es-P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0184270"/>
              </p:ext>
            </p:extLst>
          </p:nvPr>
        </p:nvGraphicFramePr>
        <p:xfrm>
          <a:off x="2044460" y="2501656"/>
          <a:ext cx="6650965" cy="2863980"/>
        </p:xfrm>
        <a:graphic>
          <a:graphicData uri="http://schemas.openxmlformats.org/drawingml/2006/table">
            <a:tbl>
              <a:tblPr>
                <a:tableStyleId>{5C22544A-7EE6-4342-B048-85BDC9FD1C3A}</a:tableStyleId>
              </a:tblPr>
              <a:tblGrid>
                <a:gridCol w="2937728"/>
                <a:gridCol w="1343839"/>
                <a:gridCol w="1184699"/>
                <a:gridCol w="1184699"/>
              </a:tblGrid>
              <a:tr h="204570">
                <a:tc>
                  <a:txBody>
                    <a:bodyPr/>
                    <a:lstStyle/>
                    <a:p>
                      <a:pPr algn="l" fontAlgn="b"/>
                      <a:endParaRPr lang="es-PE"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ctr" fontAlgn="b"/>
                      <a:r>
                        <a:rPr lang="es-PE" sz="1200" u="none" strike="noStrike" dirty="0" err="1">
                          <a:effectLst/>
                        </a:rPr>
                        <a:t>Location</a:t>
                      </a:r>
                      <a:endParaRPr lang="es-PE" sz="12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Type of Office</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Region</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Head Count</a:t>
                      </a:r>
                      <a:endParaRPr lang="es-PE" sz="1200" b="1"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Los Angeles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176</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Istanbul</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8</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Singapore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10</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Brussels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Washington D.C.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24</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Geneva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Beijing</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Montevideo</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28</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4</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Total Headcount</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dirty="0">
                          <a:effectLst/>
                        </a:rPr>
                        <a:t>286</a:t>
                      </a:r>
                      <a:endParaRPr lang="es-PE" sz="1200" b="1"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760602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ICANN Languages for interpretation and Translation</a:t>
            </a:r>
            <a:endParaRPr lang="es-PE" sz="3600" b="1" dirty="0"/>
          </a:p>
        </p:txBody>
      </p:sp>
      <p:sp>
        <p:nvSpPr>
          <p:cNvPr id="3" name="Content Placeholder 2"/>
          <p:cNvSpPr>
            <a:spLocks noGrp="1"/>
          </p:cNvSpPr>
          <p:nvPr>
            <p:ph idx="1"/>
          </p:nvPr>
        </p:nvSpPr>
        <p:spPr/>
        <p:txBody>
          <a:bodyPr/>
          <a:lstStyle/>
          <a:p>
            <a:r>
              <a:rPr lang="en-US" dirty="0" smtClean="0"/>
              <a:t> ICANN has now </a:t>
            </a:r>
            <a:r>
              <a:rPr lang="en-US" dirty="0"/>
              <a:t>have language experts who are in charge of the 6 UN Official Languages. In addition, we have largely improved the simultaneous interpretation services at ICANN’s public meetings</a:t>
            </a:r>
            <a:r>
              <a:rPr lang="en-US" dirty="0" smtClean="0"/>
              <a:t>.</a:t>
            </a:r>
          </a:p>
          <a:p>
            <a:r>
              <a:rPr lang="en-US" dirty="0"/>
              <a:t>Conference interpretation has covered all the main sessions (i.e. Opening Ceremony, Public Forum, GAC, ALAC, Board Meetings, Fellowship Program, DNSSEC, etc.), offering support and services for the local and global communities alike.</a:t>
            </a:r>
            <a:endParaRPr lang="es-PE" dirty="0"/>
          </a:p>
        </p:txBody>
      </p:sp>
    </p:spTree>
    <p:extLst>
      <p:ext uri="{BB962C8B-B14F-4D97-AF65-F5344CB8AC3E}">
        <p14:creationId xmlns:p14="http://schemas.microsoft.com/office/powerpoint/2010/main" val="1555642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Operational matters- Current Public Process – PART A  </a:t>
            </a:r>
            <a:endParaRPr lang="es-PE" sz="3600" b="1" dirty="0"/>
          </a:p>
        </p:txBody>
      </p:sp>
      <p:sp>
        <p:nvSpPr>
          <p:cNvPr id="3" name="Content Placeholder 2"/>
          <p:cNvSpPr>
            <a:spLocks noGrp="1"/>
          </p:cNvSpPr>
          <p:nvPr>
            <p:ph idx="1"/>
          </p:nvPr>
        </p:nvSpPr>
        <p:spPr/>
        <p:txBody>
          <a:bodyPr>
            <a:normAutofit fontScale="77500" lnSpcReduction="20000"/>
          </a:bodyPr>
          <a:lstStyle/>
          <a:p>
            <a:r>
              <a:rPr lang="en-US" b="1" dirty="0" smtClean="0"/>
              <a:t>Current Public </a:t>
            </a:r>
            <a:r>
              <a:rPr lang="en-US" b="1" dirty="0"/>
              <a:t>Comments </a:t>
            </a:r>
            <a:r>
              <a:rPr lang="en-US" b="1" dirty="0" smtClean="0"/>
              <a:t>process</a:t>
            </a:r>
          </a:p>
          <a:p>
            <a:r>
              <a:rPr lang="en-US" dirty="0"/>
              <a:t>Each public comment topic is subject to a Comment and a Reply period as follows:</a:t>
            </a:r>
          </a:p>
          <a:p>
            <a:r>
              <a:rPr lang="en-US" dirty="0"/>
              <a:t>The official minimum Comment period </a:t>
            </a:r>
            <a:r>
              <a:rPr lang="en-US" b="1" u="sng" dirty="0"/>
              <a:t>is 21 days.</a:t>
            </a:r>
          </a:p>
          <a:p>
            <a:r>
              <a:rPr lang="en-US" dirty="0"/>
              <a:t>The official minimum Reply period </a:t>
            </a:r>
            <a:r>
              <a:rPr lang="en-US" b="1" dirty="0"/>
              <a:t>is </a:t>
            </a:r>
            <a:r>
              <a:rPr lang="en-US" b="1" u="sng" dirty="0"/>
              <a:t>21 days</a:t>
            </a:r>
            <a:r>
              <a:rPr lang="en-US" b="1" dirty="0"/>
              <a:t>.</a:t>
            </a:r>
          </a:p>
          <a:p>
            <a:r>
              <a:rPr lang="en-US" dirty="0"/>
              <a:t>If no substantive comments are received during the Comment period, then there will be </a:t>
            </a:r>
            <a:r>
              <a:rPr lang="en-US" b="1" dirty="0"/>
              <a:t>no Reply period</a:t>
            </a:r>
            <a:r>
              <a:rPr lang="en-US" dirty="0"/>
              <a:t>.</a:t>
            </a:r>
          </a:p>
          <a:p>
            <a:r>
              <a:rPr lang="en-US" dirty="0"/>
              <a:t>During the Reply period, participants should address previous comments submitted; new posts concerning the topic should not be introduced. When constructing Replies, contributors are asked to cite the original poster's name, comment date, and any particular text that is pertinent.</a:t>
            </a:r>
          </a:p>
          <a:p>
            <a:r>
              <a:rPr lang="es-PE" b="1" i="1" dirty="0" err="1" smtClean="0"/>
              <a:t>What</a:t>
            </a:r>
            <a:r>
              <a:rPr lang="es-PE" b="1" i="1" dirty="0" smtClean="0"/>
              <a:t> </a:t>
            </a:r>
            <a:r>
              <a:rPr lang="es-PE" b="1" i="1" dirty="0" err="1"/>
              <a:t>happens</a:t>
            </a:r>
            <a:r>
              <a:rPr lang="es-PE" b="1" i="1" dirty="0"/>
              <a:t> to the </a:t>
            </a:r>
            <a:r>
              <a:rPr lang="es-PE" b="1" i="1" dirty="0" smtClean="0"/>
              <a:t>input</a:t>
            </a:r>
            <a:r>
              <a:rPr lang="es-PE" i="1" dirty="0" smtClean="0"/>
              <a:t>: </a:t>
            </a:r>
            <a:r>
              <a:rPr lang="es-PE" i="1" dirty="0" err="1" smtClean="0"/>
              <a:t>See</a:t>
            </a:r>
            <a:r>
              <a:rPr lang="es-PE" i="1" dirty="0" smtClean="0"/>
              <a:t> </a:t>
            </a:r>
            <a:r>
              <a:rPr lang="en-US" b="1" dirty="0" smtClean="0"/>
              <a:t>Section </a:t>
            </a:r>
            <a:r>
              <a:rPr lang="en-US" b="1" dirty="0"/>
              <a:t>6. NOTICE AND COMMENT ON POLICY ACTIONS</a:t>
            </a:r>
            <a:r>
              <a:rPr lang="es-PE" i="1" dirty="0" smtClean="0"/>
              <a:t>. The Board </a:t>
            </a:r>
            <a:r>
              <a:rPr lang="es-PE" i="1" dirty="0" err="1" smtClean="0"/>
              <a:t>shall</a:t>
            </a:r>
            <a:r>
              <a:rPr lang="es-PE" i="1" dirty="0" smtClean="0"/>
              <a:t> : </a:t>
            </a:r>
            <a:r>
              <a:rPr lang="en-US" dirty="0"/>
              <a:t>b. provide a reasonable opportunity for parties to comment on the adoption of the proposed policies, to see the comments of others, and to reply to those comments, prior to any action by the </a:t>
            </a:r>
            <a:r>
              <a:rPr lang="en-US" dirty="0" smtClean="0"/>
              <a:t>Board.</a:t>
            </a:r>
            <a:endParaRPr lang="es-PE" b="1" dirty="0"/>
          </a:p>
        </p:txBody>
      </p:sp>
    </p:spTree>
    <p:extLst>
      <p:ext uri="{BB962C8B-B14F-4D97-AF65-F5344CB8AC3E}">
        <p14:creationId xmlns:p14="http://schemas.microsoft.com/office/powerpoint/2010/main" val="4067064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E" sz="3600" b="1" dirty="0"/>
              <a:t>PART B. </a:t>
            </a:r>
            <a:r>
              <a:rPr lang="es-PE" sz="3600" b="1" dirty="0" err="1"/>
              <a:t>Immediate</a:t>
            </a:r>
            <a:r>
              <a:rPr lang="es-PE" sz="3600" b="1" dirty="0"/>
              <a:t> Short-</a:t>
            </a:r>
            <a:r>
              <a:rPr lang="es-PE" sz="3600" b="1" dirty="0" err="1"/>
              <a:t>term</a:t>
            </a:r>
            <a:r>
              <a:rPr lang="es-PE" sz="3600" b="1" dirty="0"/>
              <a:t> </a:t>
            </a:r>
            <a:r>
              <a:rPr lang="es-PE" sz="3600" b="1" dirty="0" err="1"/>
              <a:t>Improvements</a:t>
            </a:r>
            <a:r>
              <a:rPr lang="es-PE" sz="3600" b="1" dirty="0"/>
              <a:t> to the </a:t>
            </a:r>
            <a:r>
              <a:rPr lang="es-PE" sz="3600" b="1" dirty="0" err="1"/>
              <a:t>Public</a:t>
            </a:r>
            <a:r>
              <a:rPr lang="es-PE" sz="3600" b="1" dirty="0"/>
              <a:t> </a:t>
            </a:r>
            <a:r>
              <a:rPr lang="es-PE" sz="3600" b="1" dirty="0" err="1"/>
              <a:t>Comments</a:t>
            </a:r>
            <a:r>
              <a:rPr lang="es-PE" sz="3600" b="1" dirty="0"/>
              <a:t> </a:t>
            </a:r>
            <a:r>
              <a:rPr lang="es-PE" sz="3600" b="1" dirty="0" err="1"/>
              <a:t>process</a:t>
            </a:r>
            <a:endParaRPr lang="es-PE" sz="3600" b="1" dirty="0"/>
          </a:p>
        </p:txBody>
      </p:sp>
      <p:sp>
        <p:nvSpPr>
          <p:cNvPr id="3" name="Content Placeholder 2"/>
          <p:cNvSpPr>
            <a:spLocks noGrp="1"/>
          </p:cNvSpPr>
          <p:nvPr>
            <p:ph idx="1"/>
          </p:nvPr>
        </p:nvSpPr>
        <p:spPr/>
        <p:txBody>
          <a:bodyPr>
            <a:normAutofit fontScale="62500" lnSpcReduction="20000"/>
          </a:bodyPr>
          <a:lstStyle/>
          <a:p>
            <a:r>
              <a:rPr lang="es-PE" dirty="0" smtClean="0"/>
              <a:t>The </a:t>
            </a:r>
            <a:r>
              <a:rPr lang="es-PE" dirty="0" err="1"/>
              <a:t>immediate</a:t>
            </a:r>
            <a:r>
              <a:rPr lang="es-PE" dirty="0"/>
              <a:t> </a:t>
            </a:r>
            <a:r>
              <a:rPr lang="es-PE" dirty="0" err="1"/>
              <a:t>improvements</a:t>
            </a:r>
            <a:r>
              <a:rPr lang="es-PE" dirty="0"/>
              <a:t> to be </a:t>
            </a:r>
            <a:r>
              <a:rPr lang="es-PE" dirty="0" err="1"/>
              <a:t>implemented</a:t>
            </a:r>
            <a:r>
              <a:rPr lang="es-PE" dirty="0"/>
              <a:t> </a:t>
            </a:r>
            <a:r>
              <a:rPr lang="es-PE" dirty="0" err="1"/>
              <a:t>after</a:t>
            </a:r>
            <a:r>
              <a:rPr lang="es-PE" dirty="0"/>
              <a:t> the London meeting </a:t>
            </a:r>
            <a:r>
              <a:rPr lang="es-PE" dirty="0" err="1"/>
              <a:t>include</a:t>
            </a:r>
            <a:r>
              <a:rPr lang="es-PE" dirty="0"/>
              <a:t>:</a:t>
            </a:r>
          </a:p>
          <a:p>
            <a:pPr lvl="0"/>
            <a:r>
              <a:rPr lang="es-PE" dirty="0"/>
              <a:t>The </a:t>
            </a:r>
            <a:r>
              <a:rPr lang="es-PE" dirty="0" err="1"/>
              <a:t>reply</a:t>
            </a:r>
            <a:r>
              <a:rPr lang="es-PE" dirty="0"/>
              <a:t> </a:t>
            </a:r>
            <a:r>
              <a:rPr lang="es-PE" dirty="0" err="1"/>
              <a:t>comment</a:t>
            </a:r>
            <a:r>
              <a:rPr lang="es-PE" dirty="0"/>
              <a:t> </a:t>
            </a:r>
            <a:r>
              <a:rPr lang="es-PE" dirty="0" err="1"/>
              <a:t>phase</a:t>
            </a:r>
            <a:r>
              <a:rPr lang="es-PE" dirty="0"/>
              <a:t> of </a:t>
            </a:r>
            <a:r>
              <a:rPr lang="es-PE" dirty="0" err="1"/>
              <a:t>public</a:t>
            </a:r>
            <a:r>
              <a:rPr lang="es-PE" dirty="0"/>
              <a:t> </a:t>
            </a:r>
            <a:r>
              <a:rPr lang="es-PE" dirty="0" err="1"/>
              <a:t>comment</a:t>
            </a:r>
            <a:r>
              <a:rPr lang="es-PE" dirty="0"/>
              <a:t> </a:t>
            </a:r>
            <a:r>
              <a:rPr lang="es-PE" dirty="0" err="1"/>
              <a:t>forums</a:t>
            </a:r>
            <a:r>
              <a:rPr lang="es-PE" dirty="0"/>
              <a:t> </a:t>
            </a:r>
            <a:r>
              <a:rPr lang="es-PE" dirty="0" err="1"/>
              <a:t>will</a:t>
            </a:r>
            <a:r>
              <a:rPr lang="es-PE" dirty="0"/>
              <a:t> be </a:t>
            </a:r>
            <a:r>
              <a:rPr lang="es-PE" dirty="0" err="1"/>
              <a:t>eliminated</a:t>
            </a:r>
            <a:r>
              <a:rPr lang="es-PE" dirty="0"/>
              <a:t>. Data </a:t>
            </a:r>
            <a:r>
              <a:rPr lang="es-PE" dirty="0" err="1"/>
              <a:t>evaluation</a:t>
            </a:r>
            <a:r>
              <a:rPr lang="es-PE" dirty="0"/>
              <a:t> and </a:t>
            </a:r>
            <a:r>
              <a:rPr lang="es-PE" dirty="0" err="1"/>
              <a:t>community</a:t>
            </a:r>
            <a:r>
              <a:rPr lang="es-PE" dirty="0"/>
              <a:t> </a:t>
            </a:r>
            <a:r>
              <a:rPr lang="es-PE" dirty="0" err="1"/>
              <a:t>feedback</a:t>
            </a:r>
            <a:r>
              <a:rPr lang="es-PE" dirty="0"/>
              <a:t> </a:t>
            </a:r>
            <a:r>
              <a:rPr lang="es-PE" dirty="0" err="1"/>
              <a:t>confirm</a:t>
            </a:r>
            <a:r>
              <a:rPr lang="es-PE" dirty="0"/>
              <a:t> </a:t>
            </a:r>
            <a:r>
              <a:rPr lang="es-PE" dirty="0" err="1"/>
              <a:t>that</a:t>
            </a:r>
            <a:r>
              <a:rPr lang="es-PE" dirty="0"/>
              <a:t> </a:t>
            </a:r>
            <a:r>
              <a:rPr lang="es-PE" dirty="0" err="1"/>
              <a:t>this</a:t>
            </a:r>
            <a:r>
              <a:rPr lang="es-PE" dirty="0"/>
              <a:t> </a:t>
            </a:r>
            <a:r>
              <a:rPr lang="es-PE" dirty="0" err="1"/>
              <a:t>experiment</a:t>
            </a:r>
            <a:r>
              <a:rPr lang="es-PE" dirty="0"/>
              <a:t> </a:t>
            </a:r>
            <a:r>
              <a:rPr lang="es-PE" dirty="0" err="1"/>
              <a:t>inspired</a:t>
            </a:r>
            <a:r>
              <a:rPr lang="es-PE" dirty="0"/>
              <a:t> </a:t>
            </a:r>
            <a:r>
              <a:rPr lang="es-PE" dirty="0" err="1"/>
              <a:t>by</a:t>
            </a:r>
            <a:r>
              <a:rPr lang="es-PE" dirty="0"/>
              <a:t> the ATRT1 </a:t>
            </a:r>
            <a:r>
              <a:rPr lang="es-PE" dirty="0" err="1"/>
              <a:t>recommendations</a:t>
            </a:r>
            <a:r>
              <a:rPr lang="es-PE" dirty="0"/>
              <a:t> has </a:t>
            </a:r>
            <a:r>
              <a:rPr lang="es-PE" dirty="0" err="1"/>
              <a:t>not</a:t>
            </a:r>
            <a:r>
              <a:rPr lang="es-PE" dirty="0"/>
              <a:t> </a:t>
            </a:r>
            <a:r>
              <a:rPr lang="es-PE" dirty="0" err="1"/>
              <a:t>been</a:t>
            </a:r>
            <a:r>
              <a:rPr lang="es-PE" dirty="0"/>
              <a:t> </a:t>
            </a:r>
            <a:r>
              <a:rPr lang="es-PE" dirty="0" err="1"/>
              <a:t>effective</a:t>
            </a:r>
            <a:r>
              <a:rPr lang="es-PE" dirty="0"/>
              <a:t>.</a:t>
            </a:r>
          </a:p>
          <a:p>
            <a:pPr lvl="0"/>
            <a:r>
              <a:rPr lang="es-PE" dirty="0"/>
              <a:t>Staff </a:t>
            </a:r>
            <a:r>
              <a:rPr lang="es-PE" dirty="0" err="1"/>
              <a:t>will</a:t>
            </a:r>
            <a:r>
              <a:rPr lang="es-PE" dirty="0"/>
              <a:t> </a:t>
            </a:r>
            <a:r>
              <a:rPr lang="es-PE" dirty="0" err="1"/>
              <a:t>establish</a:t>
            </a:r>
            <a:r>
              <a:rPr lang="es-PE" dirty="0"/>
              <a:t> a </a:t>
            </a:r>
            <a:r>
              <a:rPr lang="es-PE" dirty="0" err="1"/>
              <a:t>standardized</a:t>
            </a:r>
            <a:r>
              <a:rPr lang="es-PE" dirty="0"/>
              <a:t> </a:t>
            </a:r>
            <a:r>
              <a:rPr lang="es-PE" dirty="0" err="1"/>
              <a:t>schedule</a:t>
            </a:r>
            <a:r>
              <a:rPr lang="es-PE" dirty="0"/>
              <a:t> for the </a:t>
            </a:r>
            <a:r>
              <a:rPr lang="es-PE" dirty="0" err="1"/>
              <a:t>opening</a:t>
            </a:r>
            <a:r>
              <a:rPr lang="es-PE" dirty="0"/>
              <a:t> of </a:t>
            </a:r>
            <a:r>
              <a:rPr lang="es-PE" dirty="0" err="1"/>
              <a:t>future</a:t>
            </a:r>
            <a:r>
              <a:rPr lang="es-PE" dirty="0"/>
              <a:t> </a:t>
            </a:r>
            <a:r>
              <a:rPr lang="es-PE" dirty="0" err="1"/>
              <a:t>public</a:t>
            </a:r>
            <a:r>
              <a:rPr lang="es-PE" dirty="0"/>
              <a:t> </a:t>
            </a:r>
            <a:r>
              <a:rPr lang="es-PE" dirty="0" err="1"/>
              <a:t>comment</a:t>
            </a:r>
            <a:r>
              <a:rPr lang="es-PE" dirty="0"/>
              <a:t> </a:t>
            </a:r>
            <a:r>
              <a:rPr lang="es-PE" dirty="0" err="1"/>
              <a:t>periods</a:t>
            </a:r>
            <a:r>
              <a:rPr lang="es-PE" dirty="0"/>
              <a:t> at regular </a:t>
            </a:r>
            <a:r>
              <a:rPr lang="es-PE" dirty="0" err="1"/>
              <a:t>intervals</a:t>
            </a:r>
            <a:r>
              <a:rPr lang="es-PE" dirty="0"/>
              <a:t>. </a:t>
            </a:r>
            <a:r>
              <a:rPr lang="es-PE" dirty="0" err="1"/>
              <a:t>We</a:t>
            </a:r>
            <a:r>
              <a:rPr lang="es-PE" dirty="0"/>
              <a:t> </a:t>
            </a:r>
            <a:r>
              <a:rPr lang="es-PE" dirty="0" err="1"/>
              <a:t>intend</a:t>
            </a:r>
            <a:r>
              <a:rPr lang="es-PE" dirty="0"/>
              <a:t> to open </a:t>
            </a:r>
            <a:r>
              <a:rPr lang="es-PE" dirty="0" err="1"/>
              <a:t>public</a:t>
            </a:r>
            <a:r>
              <a:rPr lang="es-PE" dirty="0"/>
              <a:t> </a:t>
            </a:r>
            <a:r>
              <a:rPr lang="es-PE" dirty="0" err="1"/>
              <a:t>comment</a:t>
            </a:r>
            <a:r>
              <a:rPr lang="es-PE" dirty="0"/>
              <a:t> </a:t>
            </a:r>
            <a:r>
              <a:rPr lang="es-PE" dirty="0" err="1"/>
              <a:t>periods</a:t>
            </a:r>
            <a:r>
              <a:rPr lang="es-PE" dirty="0"/>
              <a:t> </a:t>
            </a:r>
            <a:r>
              <a:rPr lang="es-PE" dirty="0" err="1"/>
              <a:t>on</a:t>
            </a:r>
            <a:r>
              <a:rPr lang="es-PE" dirty="0"/>
              <a:t> </a:t>
            </a:r>
            <a:r>
              <a:rPr lang="es-PE" dirty="0" err="1"/>
              <a:t>an</a:t>
            </a:r>
            <a:r>
              <a:rPr lang="es-PE" dirty="0"/>
              <a:t> </a:t>
            </a:r>
            <a:r>
              <a:rPr lang="es-PE" dirty="0" err="1"/>
              <a:t>established</a:t>
            </a:r>
            <a:r>
              <a:rPr lang="es-PE" dirty="0"/>
              <a:t> </a:t>
            </a:r>
            <a:r>
              <a:rPr lang="es-PE" dirty="0" err="1"/>
              <a:t>monthly</a:t>
            </a:r>
            <a:r>
              <a:rPr lang="es-PE" dirty="0"/>
              <a:t> </a:t>
            </a:r>
            <a:r>
              <a:rPr lang="es-PE" dirty="0" err="1"/>
              <a:t>schedule</a:t>
            </a:r>
            <a:r>
              <a:rPr lang="es-PE" dirty="0"/>
              <a:t> - </a:t>
            </a:r>
            <a:r>
              <a:rPr lang="es-PE" dirty="0" err="1"/>
              <a:t>likely</a:t>
            </a:r>
            <a:r>
              <a:rPr lang="es-PE" dirty="0"/>
              <a:t> </a:t>
            </a:r>
            <a:r>
              <a:rPr lang="es-PE" dirty="0" err="1"/>
              <a:t>two</a:t>
            </a:r>
            <a:r>
              <a:rPr lang="es-PE" dirty="0"/>
              <a:t> times a </a:t>
            </a:r>
            <a:r>
              <a:rPr lang="es-PE" dirty="0" err="1"/>
              <a:t>month</a:t>
            </a:r>
            <a:r>
              <a:rPr lang="es-PE" dirty="0"/>
              <a:t> (</a:t>
            </a:r>
            <a:r>
              <a:rPr lang="es-PE" dirty="0" err="1"/>
              <a:t>e.g</a:t>
            </a:r>
            <a:r>
              <a:rPr lang="es-PE" dirty="0"/>
              <a:t>., </a:t>
            </a:r>
            <a:r>
              <a:rPr lang="es-PE" dirty="0" err="1"/>
              <a:t>first</a:t>
            </a:r>
            <a:r>
              <a:rPr lang="es-PE" dirty="0"/>
              <a:t> </a:t>
            </a:r>
            <a:r>
              <a:rPr lang="es-PE" dirty="0" err="1"/>
              <a:t>Monday</a:t>
            </a:r>
            <a:r>
              <a:rPr lang="es-PE" dirty="0"/>
              <a:t> and </a:t>
            </a:r>
            <a:r>
              <a:rPr lang="es-PE" dirty="0" err="1"/>
              <a:t>third</a:t>
            </a:r>
            <a:r>
              <a:rPr lang="es-PE" dirty="0"/>
              <a:t> </a:t>
            </a:r>
            <a:r>
              <a:rPr lang="es-PE" dirty="0" err="1"/>
              <a:t>Monday</a:t>
            </a:r>
            <a:r>
              <a:rPr lang="es-PE" dirty="0"/>
              <a:t> of </a:t>
            </a:r>
            <a:r>
              <a:rPr lang="es-PE" dirty="0" err="1"/>
              <a:t>every</a:t>
            </a:r>
            <a:r>
              <a:rPr lang="es-PE" dirty="0"/>
              <a:t> </a:t>
            </a:r>
            <a:r>
              <a:rPr lang="es-PE" dirty="0" err="1"/>
              <a:t>month</a:t>
            </a:r>
            <a:r>
              <a:rPr lang="es-PE" dirty="0"/>
              <a:t>). </a:t>
            </a:r>
            <a:r>
              <a:rPr lang="es-PE" dirty="0" err="1"/>
              <a:t>It</a:t>
            </a:r>
            <a:r>
              <a:rPr lang="es-PE" dirty="0"/>
              <a:t> </a:t>
            </a:r>
            <a:r>
              <a:rPr lang="es-PE" dirty="0" err="1"/>
              <a:t>is</a:t>
            </a:r>
            <a:r>
              <a:rPr lang="es-PE" dirty="0"/>
              <a:t> </a:t>
            </a:r>
            <a:r>
              <a:rPr lang="es-PE" dirty="0" err="1"/>
              <a:t>hoped</a:t>
            </a:r>
            <a:r>
              <a:rPr lang="es-PE" dirty="0"/>
              <a:t> </a:t>
            </a:r>
            <a:r>
              <a:rPr lang="es-PE" dirty="0" err="1"/>
              <a:t>that</a:t>
            </a:r>
            <a:r>
              <a:rPr lang="es-PE" dirty="0"/>
              <a:t> </a:t>
            </a:r>
            <a:r>
              <a:rPr lang="es-PE" dirty="0" err="1"/>
              <a:t>this</a:t>
            </a:r>
            <a:r>
              <a:rPr lang="es-PE" dirty="0"/>
              <a:t> </a:t>
            </a:r>
            <a:r>
              <a:rPr lang="es-PE" dirty="0" err="1"/>
              <a:t>will</a:t>
            </a:r>
            <a:r>
              <a:rPr lang="es-PE" dirty="0"/>
              <a:t> </a:t>
            </a:r>
            <a:r>
              <a:rPr lang="es-PE" dirty="0" err="1"/>
              <a:t>enable</a:t>
            </a:r>
            <a:r>
              <a:rPr lang="es-PE" dirty="0"/>
              <a:t> the </a:t>
            </a:r>
            <a:r>
              <a:rPr lang="es-PE" dirty="0" err="1"/>
              <a:t>various</a:t>
            </a:r>
            <a:r>
              <a:rPr lang="es-PE" dirty="0"/>
              <a:t> ICANN </a:t>
            </a:r>
            <a:r>
              <a:rPr lang="es-PE" dirty="0" err="1"/>
              <a:t>communities</a:t>
            </a:r>
            <a:r>
              <a:rPr lang="es-PE" dirty="0"/>
              <a:t> and </a:t>
            </a:r>
            <a:r>
              <a:rPr lang="es-PE" dirty="0" err="1"/>
              <a:t>their</a:t>
            </a:r>
            <a:r>
              <a:rPr lang="es-PE" dirty="0"/>
              <a:t> </a:t>
            </a:r>
            <a:r>
              <a:rPr lang="es-PE" dirty="0" err="1"/>
              <a:t>members</a:t>
            </a:r>
            <a:r>
              <a:rPr lang="es-PE" dirty="0"/>
              <a:t> to </a:t>
            </a:r>
            <a:r>
              <a:rPr lang="es-PE" dirty="0" err="1"/>
              <a:t>better</a:t>
            </a:r>
            <a:r>
              <a:rPr lang="es-PE" dirty="0"/>
              <a:t> </a:t>
            </a:r>
            <a:r>
              <a:rPr lang="es-PE" dirty="0" err="1"/>
              <a:t>organize</a:t>
            </a:r>
            <a:r>
              <a:rPr lang="es-PE" dirty="0"/>
              <a:t> </a:t>
            </a:r>
            <a:r>
              <a:rPr lang="es-PE" dirty="0" err="1"/>
              <a:t>their</a:t>
            </a:r>
            <a:r>
              <a:rPr lang="es-PE" dirty="0"/>
              <a:t> </a:t>
            </a:r>
            <a:r>
              <a:rPr lang="es-PE" dirty="0" err="1"/>
              <a:t>work</a:t>
            </a:r>
            <a:r>
              <a:rPr lang="es-PE" dirty="0"/>
              <a:t>.</a:t>
            </a:r>
          </a:p>
          <a:p>
            <a:pPr lvl="0"/>
            <a:r>
              <a:rPr lang="es-PE" dirty="0" err="1"/>
              <a:t>Expectations</a:t>
            </a:r>
            <a:r>
              <a:rPr lang="es-PE" dirty="0"/>
              <a:t> </a:t>
            </a:r>
            <a:r>
              <a:rPr lang="es-PE" dirty="0" err="1"/>
              <a:t>will</a:t>
            </a:r>
            <a:r>
              <a:rPr lang="es-PE" dirty="0"/>
              <a:t> be </a:t>
            </a:r>
            <a:r>
              <a:rPr lang="es-PE" dirty="0" err="1"/>
              <a:t>established</a:t>
            </a:r>
            <a:r>
              <a:rPr lang="es-PE" dirty="0"/>
              <a:t> and </a:t>
            </a:r>
            <a:r>
              <a:rPr lang="es-PE" dirty="0" err="1"/>
              <a:t>enforced</a:t>
            </a:r>
            <a:r>
              <a:rPr lang="es-PE" dirty="0"/>
              <a:t> </a:t>
            </a:r>
            <a:r>
              <a:rPr lang="es-PE" dirty="0" err="1"/>
              <a:t>among</a:t>
            </a:r>
            <a:r>
              <a:rPr lang="es-PE" dirty="0"/>
              <a:t> ICANN staff to </a:t>
            </a:r>
            <a:r>
              <a:rPr lang="es-PE" dirty="0" err="1"/>
              <a:t>ensure</a:t>
            </a:r>
            <a:r>
              <a:rPr lang="es-PE" dirty="0"/>
              <a:t> </a:t>
            </a:r>
            <a:r>
              <a:rPr lang="es-PE" dirty="0" err="1"/>
              <a:t>prompt</a:t>
            </a:r>
            <a:r>
              <a:rPr lang="es-PE" dirty="0"/>
              <a:t> </a:t>
            </a:r>
            <a:r>
              <a:rPr lang="es-PE" dirty="0" err="1"/>
              <a:t>creation</a:t>
            </a:r>
            <a:r>
              <a:rPr lang="es-PE" dirty="0"/>
              <a:t> of post-</a:t>
            </a:r>
            <a:r>
              <a:rPr lang="es-PE" dirty="0" err="1"/>
              <a:t>public</a:t>
            </a:r>
            <a:r>
              <a:rPr lang="es-PE" dirty="0"/>
              <a:t> </a:t>
            </a:r>
            <a:r>
              <a:rPr lang="es-PE" dirty="0" err="1"/>
              <a:t>comment</a:t>
            </a:r>
            <a:r>
              <a:rPr lang="es-PE" dirty="0"/>
              <a:t> </a:t>
            </a:r>
            <a:r>
              <a:rPr lang="es-PE" dirty="0" err="1"/>
              <a:t>period</a:t>
            </a:r>
            <a:r>
              <a:rPr lang="es-PE" dirty="0"/>
              <a:t> </a:t>
            </a:r>
            <a:r>
              <a:rPr lang="es-PE" dirty="0" err="1"/>
              <a:t>summary</a:t>
            </a:r>
            <a:r>
              <a:rPr lang="es-PE" dirty="0"/>
              <a:t> </a:t>
            </a:r>
            <a:r>
              <a:rPr lang="es-PE" dirty="0" err="1"/>
              <a:t>reports</a:t>
            </a:r>
            <a:r>
              <a:rPr lang="es-PE" dirty="0"/>
              <a:t>. </a:t>
            </a:r>
            <a:r>
              <a:rPr lang="es-PE" dirty="0" err="1"/>
              <a:t>Compliance</a:t>
            </a:r>
            <a:r>
              <a:rPr lang="es-PE" dirty="0"/>
              <a:t> </a:t>
            </a:r>
            <a:r>
              <a:rPr lang="es-PE" dirty="0" err="1"/>
              <a:t>with</a:t>
            </a:r>
            <a:r>
              <a:rPr lang="es-PE" dirty="0"/>
              <a:t> </a:t>
            </a:r>
            <a:r>
              <a:rPr lang="es-PE" dirty="0" err="1"/>
              <a:t>these</a:t>
            </a:r>
            <a:r>
              <a:rPr lang="es-PE" dirty="0"/>
              <a:t> new </a:t>
            </a:r>
            <a:r>
              <a:rPr lang="es-PE" dirty="0" err="1"/>
              <a:t>processes</a:t>
            </a:r>
            <a:r>
              <a:rPr lang="es-PE" dirty="0"/>
              <a:t> </a:t>
            </a:r>
            <a:r>
              <a:rPr lang="es-PE" dirty="0" err="1"/>
              <a:t>will</a:t>
            </a:r>
            <a:r>
              <a:rPr lang="es-PE" dirty="0"/>
              <a:t> be </a:t>
            </a:r>
            <a:r>
              <a:rPr lang="es-PE" dirty="0" err="1"/>
              <a:t>rigorously</a:t>
            </a:r>
            <a:r>
              <a:rPr lang="es-PE" dirty="0"/>
              <a:t> </a:t>
            </a:r>
            <a:r>
              <a:rPr lang="es-PE" dirty="0" err="1"/>
              <a:t>managed</a:t>
            </a:r>
            <a:r>
              <a:rPr lang="es-PE" dirty="0"/>
              <a:t> and </a:t>
            </a:r>
            <a:r>
              <a:rPr lang="es-PE" dirty="0" err="1"/>
              <a:t>metrics</a:t>
            </a:r>
            <a:r>
              <a:rPr lang="es-PE" dirty="0"/>
              <a:t> </a:t>
            </a:r>
            <a:r>
              <a:rPr lang="es-PE" dirty="0" err="1"/>
              <a:t>recorded</a:t>
            </a:r>
            <a:r>
              <a:rPr lang="es-PE" dirty="0"/>
              <a:t>.</a:t>
            </a:r>
          </a:p>
          <a:p>
            <a:pPr lvl="0"/>
            <a:r>
              <a:rPr lang="es-PE" dirty="0"/>
              <a:t>A </a:t>
            </a:r>
            <a:r>
              <a:rPr lang="es-PE" dirty="0" err="1"/>
              <a:t>process</a:t>
            </a:r>
            <a:r>
              <a:rPr lang="es-PE" dirty="0"/>
              <a:t> for </a:t>
            </a:r>
            <a:r>
              <a:rPr lang="es-PE" dirty="0" err="1"/>
              <a:t>community</a:t>
            </a:r>
            <a:r>
              <a:rPr lang="es-PE" dirty="0"/>
              <a:t> </a:t>
            </a:r>
            <a:r>
              <a:rPr lang="es-PE" dirty="0" err="1"/>
              <a:t>complaints</a:t>
            </a:r>
            <a:r>
              <a:rPr lang="es-PE" dirty="0"/>
              <a:t> </a:t>
            </a:r>
            <a:r>
              <a:rPr lang="es-PE" dirty="0" err="1"/>
              <a:t>about</a:t>
            </a:r>
            <a:r>
              <a:rPr lang="es-PE" dirty="0"/>
              <a:t> </a:t>
            </a:r>
            <a:r>
              <a:rPr lang="es-PE" dirty="0" err="1"/>
              <a:t>summary</a:t>
            </a:r>
            <a:r>
              <a:rPr lang="es-PE" dirty="0"/>
              <a:t> </a:t>
            </a:r>
            <a:r>
              <a:rPr lang="es-PE" dirty="0" err="1"/>
              <a:t>report</a:t>
            </a:r>
            <a:r>
              <a:rPr lang="es-PE" dirty="0"/>
              <a:t> </a:t>
            </a:r>
            <a:r>
              <a:rPr lang="es-PE" dirty="0" err="1"/>
              <a:t>content</a:t>
            </a:r>
            <a:r>
              <a:rPr lang="es-PE" dirty="0"/>
              <a:t> and </a:t>
            </a:r>
            <a:r>
              <a:rPr lang="es-PE" dirty="0" err="1"/>
              <a:t>mechanisms</a:t>
            </a:r>
            <a:r>
              <a:rPr lang="es-PE" dirty="0"/>
              <a:t> for </a:t>
            </a:r>
            <a:r>
              <a:rPr lang="es-PE" dirty="0" err="1"/>
              <a:t>corrections</a:t>
            </a:r>
            <a:r>
              <a:rPr lang="es-PE" dirty="0"/>
              <a:t> </a:t>
            </a:r>
            <a:r>
              <a:rPr lang="es-PE" dirty="0" err="1"/>
              <a:t>will</a:t>
            </a:r>
            <a:r>
              <a:rPr lang="es-PE" dirty="0"/>
              <a:t> be </a:t>
            </a:r>
            <a:r>
              <a:rPr lang="es-PE" dirty="0" err="1"/>
              <a:t>instituted</a:t>
            </a:r>
            <a:r>
              <a:rPr lang="es-PE" dirty="0"/>
              <a:t>.</a:t>
            </a:r>
          </a:p>
          <a:p>
            <a:pPr lvl="0"/>
            <a:r>
              <a:rPr lang="es-PE" dirty="0"/>
              <a:t>ICANN </a:t>
            </a:r>
            <a:r>
              <a:rPr lang="es-PE" dirty="0" err="1"/>
              <a:t>will</a:t>
            </a:r>
            <a:r>
              <a:rPr lang="es-PE" dirty="0"/>
              <a:t> </a:t>
            </a:r>
            <a:r>
              <a:rPr lang="es-PE" dirty="0" err="1"/>
              <a:t>return</a:t>
            </a:r>
            <a:r>
              <a:rPr lang="es-PE" dirty="0"/>
              <a:t> to a </a:t>
            </a:r>
            <a:r>
              <a:rPr lang="es-PE" dirty="0" err="1"/>
              <a:t>minimum</a:t>
            </a:r>
            <a:r>
              <a:rPr lang="es-PE" dirty="0"/>
              <a:t> </a:t>
            </a:r>
            <a:r>
              <a:rPr lang="es-PE" dirty="0" err="1"/>
              <a:t>comment</a:t>
            </a:r>
            <a:r>
              <a:rPr lang="es-PE" dirty="0"/>
              <a:t> </a:t>
            </a:r>
            <a:r>
              <a:rPr lang="es-PE" dirty="0" err="1"/>
              <a:t>period</a:t>
            </a:r>
            <a:r>
              <a:rPr lang="es-PE" dirty="0"/>
              <a:t> </a:t>
            </a:r>
            <a:r>
              <a:rPr lang="es-PE" dirty="0" err="1"/>
              <a:t>format</a:t>
            </a:r>
            <a:r>
              <a:rPr lang="es-PE" dirty="0"/>
              <a:t>. For the </a:t>
            </a:r>
            <a:r>
              <a:rPr lang="es-PE" dirty="0" err="1"/>
              <a:t>next</a:t>
            </a:r>
            <a:r>
              <a:rPr lang="es-PE" dirty="0"/>
              <a:t> </a:t>
            </a:r>
            <a:r>
              <a:rPr lang="es-PE" dirty="0" err="1"/>
              <a:t>six</a:t>
            </a:r>
            <a:r>
              <a:rPr lang="es-PE" dirty="0"/>
              <a:t> </a:t>
            </a:r>
            <a:r>
              <a:rPr lang="es-PE" dirty="0" err="1"/>
              <a:t>months</a:t>
            </a:r>
            <a:r>
              <a:rPr lang="es-PE" dirty="0"/>
              <a:t> (</a:t>
            </a:r>
            <a:r>
              <a:rPr lang="es-PE" dirty="0" err="1"/>
              <a:t>after</a:t>
            </a:r>
            <a:r>
              <a:rPr lang="es-PE" dirty="0"/>
              <a:t> the new </a:t>
            </a:r>
            <a:r>
              <a:rPr lang="es-PE" dirty="0" err="1"/>
              <a:t>processes</a:t>
            </a:r>
            <a:r>
              <a:rPr lang="es-PE" dirty="0"/>
              <a:t> are </a:t>
            </a:r>
            <a:r>
              <a:rPr lang="es-PE" dirty="0" err="1"/>
              <a:t>implemented</a:t>
            </a:r>
            <a:r>
              <a:rPr lang="es-PE" dirty="0"/>
              <a:t>) the default </a:t>
            </a:r>
            <a:r>
              <a:rPr lang="es-PE" dirty="0" err="1"/>
              <a:t>minimum</a:t>
            </a:r>
            <a:r>
              <a:rPr lang="es-PE" dirty="0"/>
              <a:t> </a:t>
            </a:r>
            <a:r>
              <a:rPr lang="es-PE" dirty="0" err="1"/>
              <a:t>comment</a:t>
            </a:r>
            <a:r>
              <a:rPr lang="es-PE" dirty="0"/>
              <a:t> </a:t>
            </a:r>
            <a:r>
              <a:rPr lang="es-PE" dirty="0" err="1"/>
              <a:t>period</a:t>
            </a:r>
            <a:r>
              <a:rPr lang="es-PE" dirty="0"/>
              <a:t> </a:t>
            </a:r>
            <a:r>
              <a:rPr lang="es-PE" dirty="0" err="1"/>
              <a:t>will</a:t>
            </a:r>
            <a:r>
              <a:rPr lang="es-PE" dirty="0"/>
              <a:t> be 40 </a:t>
            </a:r>
            <a:r>
              <a:rPr lang="es-PE" dirty="0" err="1"/>
              <a:t>days</a:t>
            </a:r>
            <a:r>
              <a:rPr lang="es-PE" dirty="0"/>
              <a:t>.</a:t>
            </a:r>
          </a:p>
          <a:p>
            <a:r>
              <a:rPr lang="es-PE" b="1" dirty="0" err="1"/>
              <a:t>Proposed</a:t>
            </a:r>
            <a:r>
              <a:rPr lang="es-PE" b="1" dirty="0"/>
              <a:t> </a:t>
            </a:r>
            <a:r>
              <a:rPr lang="es-PE" b="1" dirty="0" err="1"/>
              <a:t>implementation</a:t>
            </a:r>
            <a:r>
              <a:rPr lang="es-PE" b="1" dirty="0"/>
              <a:t> date: </a:t>
            </a:r>
            <a:r>
              <a:rPr lang="es-PE" b="1" dirty="0" err="1"/>
              <a:t>end</a:t>
            </a:r>
            <a:r>
              <a:rPr lang="es-PE" b="1" dirty="0"/>
              <a:t> of </a:t>
            </a:r>
            <a:r>
              <a:rPr lang="es-PE" b="1" dirty="0" err="1"/>
              <a:t>July</a:t>
            </a:r>
            <a:r>
              <a:rPr lang="es-PE" b="1" dirty="0"/>
              <a:t> 2014 </a:t>
            </a:r>
            <a:r>
              <a:rPr lang="es-PE" dirty="0"/>
              <a:t>– </a:t>
            </a:r>
            <a:r>
              <a:rPr lang="es-PE" dirty="0" err="1"/>
              <a:t>thus</a:t>
            </a:r>
            <a:r>
              <a:rPr lang="es-PE" dirty="0"/>
              <a:t> the new </a:t>
            </a:r>
            <a:r>
              <a:rPr lang="es-PE" dirty="0" err="1"/>
              <a:t>processes</a:t>
            </a:r>
            <a:r>
              <a:rPr lang="es-PE" dirty="0"/>
              <a:t> </a:t>
            </a:r>
            <a:r>
              <a:rPr lang="es-PE" dirty="0" err="1"/>
              <a:t>will</a:t>
            </a:r>
            <a:r>
              <a:rPr lang="es-PE" dirty="0"/>
              <a:t> </a:t>
            </a:r>
            <a:r>
              <a:rPr lang="es-PE" dirty="0" err="1"/>
              <a:t>apply</a:t>
            </a:r>
            <a:r>
              <a:rPr lang="es-PE" dirty="0"/>
              <a:t> to </a:t>
            </a:r>
            <a:r>
              <a:rPr lang="es-PE" dirty="0" err="1"/>
              <a:t>all</a:t>
            </a:r>
            <a:r>
              <a:rPr lang="es-PE" dirty="0"/>
              <a:t> new </a:t>
            </a:r>
            <a:r>
              <a:rPr lang="es-PE" dirty="0" err="1"/>
              <a:t>public</a:t>
            </a:r>
            <a:r>
              <a:rPr lang="es-PE" dirty="0"/>
              <a:t> </a:t>
            </a:r>
            <a:r>
              <a:rPr lang="es-PE" dirty="0" err="1"/>
              <a:t>comment</a:t>
            </a:r>
            <a:r>
              <a:rPr lang="es-PE" dirty="0"/>
              <a:t> </a:t>
            </a:r>
            <a:r>
              <a:rPr lang="es-PE" dirty="0" err="1"/>
              <a:t>forums</a:t>
            </a:r>
            <a:r>
              <a:rPr lang="es-PE" dirty="0"/>
              <a:t> </a:t>
            </a:r>
            <a:r>
              <a:rPr lang="es-PE" dirty="0" err="1"/>
              <a:t>opened</a:t>
            </a:r>
            <a:r>
              <a:rPr lang="es-PE" dirty="0"/>
              <a:t> </a:t>
            </a:r>
            <a:r>
              <a:rPr lang="es-PE" dirty="0" err="1"/>
              <a:t>after</a:t>
            </a:r>
            <a:r>
              <a:rPr lang="es-PE" dirty="0"/>
              <a:t> </a:t>
            </a:r>
            <a:r>
              <a:rPr lang="es-PE" dirty="0" err="1"/>
              <a:t>that</a:t>
            </a:r>
            <a:r>
              <a:rPr lang="es-PE" dirty="0"/>
              <a:t> </a:t>
            </a:r>
            <a:r>
              <a:rPr lang="es-PE" dirty="0" err="1"/>
              <a:t>implementation</a:t>
            </a:r>
            <a:r>
              <a:rPr lang="es-PE" dirty="0"/>
              <a:t> date.  </a:t>
            </a:r>
            <a:r>
              <a:rPr lang="es-PE" dirty="0" err="1"/>
              <a:t>These</a:t>
            </a:r>
            <a:r>
              <a:rPr lang="es-PE" dirty="0"/>
              <a:t> short-</a:t>
            </a:r>
            <a:r>
              <a:rPr lang="es-PE" dirty="0" err="1"/>
              <a:t>term</a:t>
            </a:r>
            <a:r>
              <a:rPr lang="es-PE" dirty="0"/>
              <a:t> </a:t>
            </a:r>
            <a:r>
              <a:rPr lang="es-PE" dirty="0" err="1"/>
              <a:t>changes</a:t>
            </a:r>
            <a:r>
              <a:rPr lang="es-PE" dirty="0"/>
              <a:t> </a:t>
            </a:r>
            <a:r>
              <a:rPr lang="es-PE" dirty="0" err="1"/>
              <a:t>will</a:t>
            </a:r>
            <a:r>
              <a:rPr lang="es-PE" dirty="0"/>
              <a:t> be </a:t>
            </a:r>
            <a:r>
              <a:rPr lang="es-PE" dirty="0" err="1"/>
              <a:t>evaluated</a:t>
            </a:r>
            <a:r>
              <a:rPr lang="es-PE" dirty="0"/>
              <a:t> for </a:t>
            </a:r>
            <a:r>
              <a:rPr lang="es-PE" dirty="0" err="1"/>
              <a:t>their</a:t>
            </a:r>
            <a:r>
              <a:rPr lang="es-PE" dirty="0"/>
              <a:t> </a:t>
            </a:r>
            <a:r>
              <a:rPr lang="es-PE" dirty="0" err="1"/>
              <a:t>effectiveness</a:t>
            </a:r>
            <a:r>
              <a:rPr lang="es-PE" dirty="0"/>
              <a:t> </a:t>
            </a:r>
            <a:r>
              <a:rPr lang="es-PE" dirty="0" err="1"/>
              <a:t>after</a:t>
            </a:r>
            <a:r>
              <a:rPr lang="es-PE" dirty="0"/>
              <a:t> </a:t>
            </a:r>
            <a:r>
              <a:rPr lang="es-PE" dirty="0" err="1"/>
              <a:t>six</a:t>
            </a:r>
            <a:r>
              <a:rPr lang="es-PE" dirty="0"/>
              <a:t> </a:t>
            </a:r>
            <a:r>
              <a:rPr lang="es-PE" dirty="0" err="1"/>
              <a:t>months</a:t>
            </a:r>
            <a:r>
              <a:rPr lang="es-PE" dirty="0"/>
              <a:t> </a:t>
            </a:r>
            <a:r>
              <a:rPr lang="es-PE" dirty="0" err="1"/>
              <a:t>while</a:t>
            </a:r>
            <a:r>
              <a:rPr lang="es-PE" dirty="0"/>
              <a:t> </a:t>
            </a:r>
            <a:r>
              <a:rPr lang="es-PE" dirty="0" err="1"/>
              <a:t>longer-term</a:t>
            </a:r>
            <a:r>
              <a:rPr lang="es-PE" dirty="0"/>
              <a:t> </a:t>
            </a:r>
            <a:r>
              <a:rPr lang="es-PE" dirty="0" err="1"/>
              <a:t>improvements</a:t>
            </a:r>
            <a:r>
              <a:rPr lang="es-PE" dirty="0"/>
              <a:t> are </a:t>
            </a:r>
            <a:r>
              <a:rPr lang="es-PE" dirty="0" err="1"/>
              <a:t>developed</a:t>
            </a:r>
            <a:r>
              <a:rPr lang="es-PE" dirty="0"/>
              <a:t>.</a:t>
            </a:r>
          </a:p>
          <a:p>
            <a:endParaRPr lang="es-PE" dirty="0"/>
          </a:p>
        </p:txBody>
      </p:sp>
    </p:spTree>
    <p:extLst>
      <p:ext uri="{BB962C8B-B14F-4D97-AF65-F5344CB8AC3E}">
        <p14:creationId xmlns:p14="http://schemas.microsoft.com/office/powerpoint/2010/main" val="2737971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554</Words>
  <Application>Microsoft Office PowerPoint</Application>
  <PresentationFormat>Widescreen</PresentationFormat>
  <Paragraphs>72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GLOBALIZATION GROUP </vt:lpstr>
      <vt:lpstr> ICANN Office, Hub and Engagement offices </vt:lpstr>
      <vt:lpstr>ICANN Languages for interpretation and Translation</vt:lpstr>
      <vt:lpstr>Operational matters- Current Public Process – PART A  </vt:lpstr>
      <vt:lpstr>PART B. Immediate Short-term Improvements to the Public Comments process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GROUP</dc:title>
  <dc:creator>Silvia Vivanco</dc:creator>
  <cp:lastModifiedBy>Silvia Vivanco</cp:lastModifiedBy>
  <cp:revision>14</cp:revision>
  <dcterms:created xsi:type="dcterms:W3CDTF">2014-06-16T23:39:23Z</dcterms:created>
  <dcterms:modified xsi:type="dcterms:W3CDTF">2014-06-17T01:34:57Z</dcterms:modified>
</cp:coreProperties>
</file>