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91" r:id="rId2"/>
  </p:sldMasterIdLst>
  <p:notesMasterIdLst>
    <p:notesMasterId r:id="rId9"/>
  </p:notesMasterIdLst>
  <p:handoutMasterIdLst>
    <p:handoutMasterId r:id="rId10"/>
  </p:handoutMasterIdLst>
  <p:sldIdLst>
    <p:sldId id="268" r:id="rId3"/>
    <p:sldId id="282" r:id="rId4"/>
    <p:sldId id="270" r:id="rId5"/>
    <p:sldId id="271" r:id="rId6"/>
    <p:sldId id="284" r:id="rId7"/>
    <p:sldId id="272" r:id="rId8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1pPr>
    <a:lvl2pPr marL="190500" indent="2667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2pPr>
    <a:lvl3pPr marL="382588" indent="531813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3pPr>
    <a:lvl4pPr marL="574675" indent="796925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4pPr>
    <a:lvl5pPr marL="766763" indent="1062038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Gill Sans"/>
        <a:ea typeface="ヒラギノ角ゴ ProN W3"/>
        <a:cs typeface="ヒラギノ角ゴ ProN W3"/>
        <a:sym typeface="Gill San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7D700"/>
    <a:srgbClr val="009700"/>
    <a:srgbClr val="B60000"/>
    <a:srgbClr val="A100A1"/>
    <a:srgbClr val="DDDD00"/>
    <a:srgbClr val="1A8A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6057559F-2EF6-4D41-A8EC-68231D9677ED}" type="datetimeFigureOut">
              <a:rPr lang="en-US"/>
              <a:pPr>
                <a:defRPr/>
              </a:pPr>
              <a:t>6/25/2014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DD8DC9AD-EEE9-42D0-9460-9807DB8E11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8183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9361C9E6-46C6-48C9-8499-805046F399A9}" type="datetimeFigureOut">
              <a:rPr lang="en-US"/>
              <a:pPr>
                <a:defRPr/>
              </a:pPr>
              <a:t>6/25/2014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8350"/>
            <a:ext cx="51181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79CDEC1E-1568-43C7-BE7C-7411256D1B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3352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9038" tIns="49520" rIns="99038" bIns="49520"/>
          <a:lstStyle/>
          <a:p>
            <a:pPr defTabSz="914400"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994316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9038" tIns="49520" rIns="99038" bIns="49520"/>
          <a:lstStyle/>
          <a:p>
            <a:pPr defTabSz="914400"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5450524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50_London_MtgLogo_Apr2014_tsk-FS2-01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473200"/>
            <a:ext cx="5473700" cy="391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3"/>
          <p:cNvSpPr txBox="1"/>
          <p:nvPr userDrawn="1"/>
        </p:nvSpPr>
        <p:spPr>
          <a:xfrm>
            <a:off x="381000" y="6248400"/>
            <a:ext cx="1303338" cy="346075"/>
          </a:xfrm>
          <a:prstGeom prst="rect">
            <a:avLst/>
          </a:prstGeom>
          <a:noFill/>
        </p:spPr>
        <p:txBody>
          <a:bodyPr wrap="none" lIns="38405" tIns="19202" rIns="38405" bIns="19202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037BC0"/>
                </a:solidFill>
                <a:latin typeface="Arial"/>
                <a:ea typeface="ヒラギノ角ゴ ProN W3" charset="0"/>
                <a:cs typeface="Arial"/>
                <a:sym typeface="Gill Sans" charset="0"/>
              </a:rPr>
              <a:t>#ICANN50</a:t>
            </a:r>
          </a:p>
        </p:txBody>
      </p:sp>
      <p:pic>
        <p:nvPicPr>
          <p:cNvPr id="4" name="Picture 4" descr="Screen Shot 2014-05-12 at 10.25.23 AM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5851525"/>
            <a:ext cx="77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62A794-C669-4C0A-9F68-9CDCE099F9D6}" type="datetimeFigureOut">
              <a:rPr lang="fr-FR"/>
              <a:pPr>
                <a:defRPr/>
              </a:pPr>
              <a:t>25/06/2014</a:t>
            </a:fld>
            <a:endParaRPr lang="en-GB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12A5A-DA26-466C-8C9A-F04413DBE6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C5E84-20E2-469A-9473-B586145240CC}" type="datetimeFigureOut">
              <a:rPr lang="fr-FR"/>
              <a:pPr>
                <a:defRPr/>
              </a:pPr>
              <a:t>25/06/2014</a:t>
            </a:fld>
            <a:endParaRPr lang="en-GB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97F98-88A6-4F62-886C-A01F1DF7CD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70C83-BAA3-4BC5-A129-7AE0C0F29044}" type="datetimeFigureOut">
              <a:rPr lang="fr-FR"/>
              <a:pPr>
                <a:defRPr/>
              </a:pPr>
              <a:t>25/06/2014</a:t>
            </a:fld>
            <a:endParaRPr lang="en-GB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15A05-63CC-4C17-AF6A-87EC5DE308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F26208-AC8C-40B6-B66E-D8424AA2D7E4}" type="datetimeFigureOut">
              <a:rPr lang="fr-FR"/>
              <a:pPr>
                <a:defRPr/>
              </a:pPr>
              <a:t>25/06/2014</a:t>
            </a:fld>
            <a:endParaRPr lang="en-GB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BA0DC-7E3F-4BFF-9779-67F4F827E93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84DEC-1E41-4051-AB42-9C1473283BB2}" type="datetimeFigureOut">
              <a:rPr lang="fr-FR"/>
              <a:pPr>
                <a:defRPr/>
              </a:pPr>
              <a:t>25/06/2014</a:t>
            </a:fld>
            <a:endParaRPr lang="en-GB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47EA2-D5A6-47F2-B984-24A4337FF26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2C65A-D653-41A7-85BD-BCE7035E287F}" type="datetimeFigureOut">
              <a:rPr lang="fr-FR"/>
              <a:pPr>
                <a:defRPr/>
              </a:pPr>
              <a:t>25/06/2014</a:t>
            </a:fld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6B1FF-B56A-4CD8-9AF9-7C2C111DBF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DCF63-B063-462C-A337-1B0F9ECABBA1}" type="datetimeFigureOut">
              <a:rPr lang="fr-FR"/>
              <a:pPr>
                <a:defRPr/>
              </a:pPr>
              <a:t>25/06/2014</a:t>
            </a:fld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BC38C7-7EE1-43F4-8D61-B867AFF3D9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1589855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" descr="ICANN_Logo_W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083550" y="6019800"/>
            <a:ext cx="8318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/>
          <p:nvPr userDrawn="1"/>
        </p:nvSpPr>
        <p:spPr>
          <a:xfrm>
            <a:off x="9525" y="2590800"/>
            <a:ext cx="9132888" cy="1676400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ym typeface="Gill Sans" charset="0"/>
            </a:endParaRPr>
          </a:p>
        </p:txBody>
      </p:sp>
      <p:sp>
        <p:nvSpPr>
          <p:cNvPr id="6" name="TextBox 2"/>
          <p:cNvSpPr txBox="1"/>
          <p:nvPr userDrawn="1"/>
        </p:nvSpPr>
        <p:spPr>
          <a:xfrm>
            <a:off x="565150" y="6324600"/>
            <a:ext cx="1303338" cy="346075"/>
          </a:xfrm>
          <a:prstGeom prst="rect">
            <a:avLst/>
          </a:prstGeom>
          <a:noFill/>
        </p:spPr>
        <p:txBody>
          <a:bodyPr wrap="none" lIns="38405" tIns="19202" rIns="38405" bIns="19202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chemeClr val="bg1"/>
                </a:solidFill>
                <a:latin typeface="Arial"/>
                <a:ea typeface="ヒラギノ角ゴ ProN W3" charset="0"/>
                <a:cs typeface="Arial"/>
                <a:sym typeface="Gill Sans" charset="0"/>
              </a:rPr>
              <a:t>#ICANN50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0" y="2628900"/>
            <a:ext cx="9144000" cy="16383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3700" b="1" i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5022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>
          <a:xfrm>
            <a:off x="9525" y="2590800"/>
            <a:ext cx="9132888" cy="1676400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ym typeface="Gill Sans" charset="0"/>
            </a:endParaRPr>
          </a:p>
        </p:txBody>
      </p:sp>
      <p:pic>
        <p:nvPicPr>
          <p:cNvPr id="6" name="Picture 11" descr="ICANN_Logo_W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083550" y="6019800"/>
            <a:ext cx="8318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5"/>
          <p:cNvSpPr txBox="1"/>
          <p:nvPr userDrawn="1"/>
        </p:nvSpPr>
        <p:spPr>
          <a:xfrm>
            <a:off x="565150" y="6324600"/>
            <a:ext cx="1303338" cy="346075"/>
          </a:xfrm>
          <a:prstGeom prst="rect">
            <a:avLst/>
          </a:prstGeom>
          <a:noFill/>
        </p:spPr>
        <p:txBody>
          <a:bodyPr wrap="none" lIns="38405" tIns="19202" rIns="38405" bIns="19202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chemeClr val="bg1"/>
                </a:solidFill>
                <a:latin typeface="Arial"/>
                <a:ea typeface="ヒラギノ角ゴ ProN W3" charset="0"/>
                <a:cs typeface="Arial"/>
                <a:sym typeface="Gill Sans" charset="0"/>
              </a:rPr>
              <a:t>#ICANN50</a:t>
            </a:r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0" y="2628900"/>
            <a:ext cx="9144000" cy="16383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370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ICANN_Watermark_G_CMYK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219200"/>
            <a:ext cx="5670550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3"/>
          <p:cNvSpPr/>
          <p:nvPr userDrawn="1"/>
        </p:nvSpPr>
        <p:spPr bwMode="auto">
          <a:xfrm>
            <a:off x="457200" y="838200"/>
            <a:ext cx="7924800" cy="510540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lIns="0" tIns="0" rIns="0" bIns="0" anchor="ctr">
            <a:spAutoFit/>
          </a:bodyPr>
          <a:lstStyle/>
          <a:p>
            <a:pPr>
              <a:lnSpc>
                <a:spcPct val="10000"/>
              </a:lnSpc>
              <a:defRPr/>
            </a:pPr>
            <a:endParaRPr lang="en-US" sz="7200" dirty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pic>
        <p:nvPicPr>
          <p:cNvPr id="5" name="Picture 1" descr="ICANN_Logo_B_RGB.png"/>
          <p:cNvPicPr>
            <a:picLocks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081963" y="6019800"/>
            <a:ext cx="8286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 userDrawn="1"/>
        </p:nvSpPr>
        <p:spPr>
          <a:xfrm>
            <a:off x="565150" y="6324600"/>
            <a:ext cx="1303338" cy="346075"/>
          </a:xfrm>
          <a:prstGeom prst="rect">
            <a:avLst/>
          </a:prstGeom>
          <a:noFill/>
        </p:spPr>
        <p:txBody>
          <a:bodyPr wrap="none" lIns="38405" tIns="19202" rIns="38405" bIns="19202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037BC0"/>
                </a:solidFill>
                <a:latin typeface="Arial"/>
                <a:ea typeface="ヒラギノ角ゴ ProN W3" charset="0"/>
                <a:cs typeface="Arial"/>
                <a:sym typeface="Gill Sans" charset="0"/>
              </a:rPr>
              <a:t>#ICANN50</a:t>
            </a:r>
          </a:p>
        </p:txBody>
      </p:sp>
      <p:pic>
        <p:nvPicPr>
          <p:cNvPr id="8" name="Picture 7" descr="50_London_MtgLogo_Apr2014_tsk-FS2-01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5765800"/>
            <a:ext cx="15113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4" y="2476500"/>
            <a:ext cx="8086725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4800">
                <a:ln>
                  <a:noFill/>
                </a:ln>
                <a:solidFill>
                  <a:srgbClr val="00334D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46"/>
          <p:cNvSpPr/>
          <p:nvPr userDrawn="1"/>
        </p:nvSpPr>
        <p:spPr bwMode="auto">
          <a:xfrm>
            <a:off x="0" y="3371850"/>
            <a:ext cx="9144000" cy="114300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anchor="ctr">
            <a:spAutoFit/>
          </a:bodyPr>
          <a:lstStyle/>
          <a:p>
            <a:pPr>
              <a:lnSpc>
                <a:spcPct val="10000"/>
              </a:lnSpc>
              <a:defRPr/>
            </a:pPr>
            <a:endParaRPr lang="en-US" sz="3000" dirty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5" name="Rectangle 17"/>
          <p:cNvSpPr/>
          <p:nvPr userDrawn="1"/>
        </p:nvSpPr>
        <p:spPr>
          <a:xfrm>
            <a:off x="600075" y="1768475"/>
            <a:ext cx="1874838" cy="66992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ym typeface="Gill Sans" charset="0"/>
            </a:endParaRPr>
          </a:p>
        </p:txBody>
      </p:sp>
      <p:sp>
        <p:nvSpPr>
          <p:cNvPr id="16" name="Rectangle 19"/>
          <p:cNvSpPr/>
          <p:nvPr userDrawn="1"/>
        </p:nvSpPr>
        <p:spPr>
          <a:xfrm>
            <a:off x="2628900" y="1768475"/>
            <a:ext cx="4629150" cy="669925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 dirty="0">
              <a:solidFill>
                <a:srgbClr val="00334D"/>
              </a:solidFill>
              <a:sym typeface="Gill Sans" charset="0"/>
            </a:endParaRPr>
          </a:p>
        </p:txBody>
      </p:sp>
      <p:sp>
        <p:nvSpPr>
          <p:cNvPr id="17" name="Rectangle 24"/>
          <p:cNvSpPr/>
          <p:nvPr userDrawn="1"/>
        </p:nvSpPr>
        <p:spPr>
          <a:xfrm>
            <a:off x="600075" y="2668588"/>
            <a:ext cx="1874838" cy="671512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olidFill>
                <a:schemeClr val="bg1"/>
              </a:solidFill>
              <a:sym typeface="Gill Sans" charset="0"/>
            </a:endParaRPr>
          </a:p>
        </p:txBody>
      </p:sp>
      <p:sp>
        <p:nvSpPr>
          <p:cNvPr id="18" name="Rectangle 25"/>
          <p:cNvSpPr/>
          <p:nvPr userDrawn="1"/>
        </p:nvSpPr>
        <p:spPr>
          <a:xfrm>
            <a:off x="2628900" y="2668588"/>
            <a:ext cx="4629150" cy="671512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 dirty="0">
              <a:solidFill>
                <a:srgbClr val="00334D"/>
              </a:solidFill>
              <a:sym typeface="Gill Sans" charset="0"/>
            </a:endParaRPr>
          </a:p>
        </p:txBody>
      </p:sp>
      <p:sp>
        <p:nvSpPr>
          <p:cNvPr id="19" name="Rectangle 26"/>
          <p:cNvSpPr/>
          <p:nvPr userDrawn="1"/>
        </p:nvSpPr>
        <p:spPr>
          <a:xfrm>
            <a:off x="600075" y="3570288"/>
            <a:ext cx="1874838" cy="669925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ym typeface="Gill Sans" charset="0"/>
            </a:endParaRPr>
          </a:p>
        </p:txBody>
      </p:sp>
      <p:sp>
        <p:nvSpPr>
          <p:cNvPr id="20" name="Rectangle 27"/>
          <p:cNvSpPr/>
          <p:nvPr userDrawn="1"/>
        </p:nvSpPr>
        <p:spPr>
          <a:xfrm>
            <a:off x="2628900" y="3570288"/>
            <a:ext cx="4629150" cy="669925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 dirty="0">
              <a:solidFill>
                <a:srgbClr val="00334D"/>
              </a:solidFill>
              <a:sym typeface="Gill Sans" charset="0"/>
            </a:endParaRPr>
          </a:p>
        </p:txBody>
      </p:sp>
      <p:sp>
        <p:nvSpPr>
          <p:cNvPr id="21" name="Rectangle 28"/>
          <p:cNvSpPr/>
          <p:nvPr userDrawn="1"/>
        </p:nvSpPr>
        <p:spPr>
          <a:xfrm>
            <a:off x="600075" y="4470400"/>
            <a:ext cx="1874838" cy="671513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ym typeface="Gill Sans" charset="0"/>
            </a:endParaRPr>
          </a:p>
        </p:txBody>
      </p:sp>
      <p:sp>
        <p:nvSpPr>
          <p:cNvPr id="22" name="Rectangle 29"/>
          <p:cNvSpPr/>
          <p:nvPr userDrawn="1"/>
        </p:nvSpPr>
        <p:spPr>
          <a:xfrm>
            <a:off x="2628900" y="4470400"/>
            <a:ext cx="4629150" cy="671513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 dirty="0">
              <a:solidFill>
                <a:srgbClr val="00334D"/>
              </a:solidFill>
              <a:sym typeface="Gill Sans" charset="0"/>
            </a:endParaRPr>
          </a:p>
        </p:txBody>
      </p:sp>
      <p:sp>
        <p:nvSpPr>
          <p:cNvPr id="23" name="Rectangle 30"/>
          <p:cNvSpPr/>
          <p:nvPr userDrawn="1"/>
        </p:nvSpPr>
        <p:spPr>
          <a:xfrm>
            <a:off x="600075" y="5372100"/>
            <a:ext cx="1874838" cy="669925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olidFill>
                <a:schemeClr val="bg1"/>
              </a:solidFill>
              <a:sym typeface="Gill Sans" charset="0"/>
            </a:endParaRPr>
          </a:p>
        </p:txBody>
      </p:sp>
      <p:sp>
        <p:nvSpPr>
          <p:cNvPr id="24" name="Rectangle 31"/>
          <p:cNvSpPr/>
          <p:nvPr userDrawn="1"/>
        </p:nvSpPr>
        <p:spPr>
          <a:xfrm>
            <a:off x="2628900" y="5372100"/>
            <a:ext cx="4629150" cy="669925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 dirty="0">
              <a:solidFill>
                <a:srgbClr val="00334D"/>
              </a:solidFill>
              <a:sym typeface="Gill Sans" charset="0"/>
            </a:endParaRPr>
          </a:p>
        </p:txBody>
      </p:sp>
      <p:pic>
        <p:nvPicPr>
          <p:cNvPr id="25" name="Picture 37" descr="ICANN_Logo_B_RGB.png"/>
          <p:cNvPicPr>
            <a:picLocks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081963" y="6019800"/>
            <a:ext cx="8286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35"/>
          <p:cNvSpPr txBox="1"/>
          <p:nvPr userDrawn="1"/>
        </p:nvSpPr>
        <p:spPr>
          <a:xfrm>
            <a:off x="565150" y="6324600"/>
            <a:ext cx="1303338" cy="346075"/>
          </a:xfrm>
          <a:prstGeom prst="rect">
            <a:avLst/>
          </a:prstGeom>
          <a:noFill/>
        </p:spPr>
        <p:txBody>
          <a:bodyPr wrap="none" lIns="38405" tIns="19202" rIns="38405" bIns="19202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037BC0"/>
                </a:solidFill>
                <a:latin typeface="Arial"/>
                <a:ea typeface="ヒラギノ角ゴ ProN W3" charset="0"/>
                <a:cs typeface="Arial"/>
                <a:sym typeface="Gill Sans" charset="0"/>
              </a:rPr>
              <a:t>#ICANN50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96835" y="175692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596835" y="2662681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90355" y="3564122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35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596835" y="4466339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2628900" y="17526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2628900" y="26670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2628900" y="35814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2628900" y="44577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19"/>
          </p:nvPr>
        </p:nvSpPr>
        <p:spPr>
          <a:xfrm>
            <a:off x="2628900" y="5372100"/>
            <a:ext cx="46291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0"/>
          </p:nvPr>
        </p:nvSpPr>
        <p:spPr>
          <a:xfrm>
            <a:off x="600075" y="53721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</p:grpSp>
      <p:sp>
        <p:nvSpPr>
          <p:cNvPr id="9" name="TextBox 1"/>
          <p:cNvSpPr txBox="1"/>
          <p:nvPr userDrawn="1"/>
        </p:nvSpPr>
        <p:spPr>
          <a:xfrm>
            <a:off x="338138" y="635000"/>
            <a:ext cx="577850" cy="346075"/>
          </a:xfrm>
          <a:prstGeom prst="rect">
            <a:avLst/>
          </a:prstGeom>
          <a:noFill/>
        </p:spPr>
        <p:txBody>
          <a:bodyPr wrap="none" lIns="38405" tIns="19202" rIns="38405" bIns="19202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chemeClr val="bg1"/>
                </a:solidFill>
                <a:latin typeface="Georgia"/>
                <a:ea typeface="ヒラギノ角ゴ ProN W3" charset="0"/>
                <a:cs typeface="Georgia"/>
                <a:sym typeface="Gill Sans" charset="0"/>
              </a:rPr>
              <a:t>Text</a:t>
            </a:r>
          </a:p>
        </p:txBody>
      </p:sp>
      <p:pic>
        <p:nvPicPr>
          <p:cNvPr id="10" name="Picture 11" descr="blue-gradient-abstract-hd-wallpaper-1920x1080-7772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2"/>
          <p:cNvSpPr/>
          <p:nvPr userDrawn="1"/>
        </p:nvSpPr>
        <p:spPr>
          <a:xfrm>
            <a:off x="8486775" y="3173413"/>
            <a:ext cx="784225" cy="77946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 dirty="0">
              <a:sym typeface="Gill Sans" charset="0"/>
            </a:endParaRPr>
          </a:p>
        </p:txBody>
      </p:sp>
      <p:sp>
        <p:nvSpPr>
          <p:cNvPr id="12" name="Oval 3"/>
          <p:cNvSpPr/>
          <p:nvPr userDrawn="1"/>
        </p:nvSpPr>
        <p:spPr>
          <a:xfrm>
            <a:off x="8661400" y="3811588"/>
            <a:ext cx="965200" cy="935037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ym typeface="Gill Sans" charset="0"/>
            </a:endParaRPr>
          </a:p>
        </p:txBody>
      </p:sp>
      <p:sp>
        <p:nvSpPr>
          <p:cNvPr id="13" name="Oval 4"/>
          <p:cNvSpPr/>
          <p:nvPr userDrawn="1"/>
        </p:nvSpPr>
        <p:spPr>
          <a:xfrm>
            <a:off x="8429625" y="2181225"/>
            <a:ext cx="1250950" cy="125095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ym typeface="Gill Sans" charset="0"/>
            </a:endParaRPr>
          </a:p>
        </p:txBody>
      </p:sp>
      <p:sp>
        <p:nvSpPr>
          <p:cNvPr id="14" name="Oval 5"/>
          <p:cNvSpPr/>
          <p:nvPr userDrawn="1"/>
        </p:nvSpPr>
        <p:spPr>
          <a:xfrm>
            <a:off x="7893050" y="1571625"/>
            <a:ext cx="1250950" cy="125095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ym typeface="Gill Sans" charset="0"/>
            </a:endParaRPr>
          </a:p>
        </p:txBody>
      </p:sp>
      <p:pic>
        <p:nvPicPr>
          <p:cNvPr id="15" name="Picture 9" descr="ICANN_Logo_W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083550" y="6019800"/>
            <a:ext cx="8318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0"/>
          <p:cNvSpPr txBox="1"/>
          <p:nvPr userDrawn="1"/>
        </p:nvSpPr>
        <p:spPr>
          <a:xfrm>
            <a:off x="565150" y="6324600"/>
            <a:ext cx="1303338" cy="346075"/>
          </a:xfrm>
          <a:prstGeom prst="rect">
            <a:avLst/>
          </a:prstGeom>
          <a:noFill/>
        </p:spPr>
        <p:txBody>
          <a:bodyPr wrap="none" lIns="38405" tIns="19202" rIns="38405" bIns="19202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chemeClr val="bg1"/>
                </a:solidFill>
                <a:latin typeface="Arial"/>
                <a:ea typeface="ヒラギノ角ゴ ProN W3" charset="0"/>
                <a:cs typeface="Arial"/>
                <a:sym typeface="Gill Sans" charset="0"/>
              </a:rPr>
              <a:t>#ICANN50</a:t>
            </a:r>
          </a:p>
        </p:txBody>
      </p:sp>
      <p:sp>
        <p:nvSpPr>
          <p:cNvPr id="78131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en-GB"/>
              <a:t>Cliquez pour modifier le style du titre</a:t>
            </a:r>
          </a:p>
        </p:txBody>
      </p:sp>
      <p:sp>
        <p:nvSpPr>
          <p:cNvPr id="78132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GB"/>
              <a:t>Cliquez pour modifier le style des sous-titres du masque</a:t>
            </a:r>
          </a:p>
        </p:txBody>
      </p:sp>
      <p:sp>
        <p:nvSpPr>
          <p:cNvPr id="17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9ABC3-A60B-46ED-A295-AF11AC99E4A6}" type="datetimeFigureOut">
              <a:rPr lang="fr-FR"/>
              <a:pPr>
                <a:defRPr/>
              </a:pPr>
              <a:t>25/06/2014</a:t>
            </a:fld>
            <a:endParaRPr lang="en-GB"/>
          </a:p>
        </p:txBody>
      </p:sp>
      <p:sp>
        <p:nvSpPr>
          <p:cNvPr id="1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DE9F0-C797-47B7-A879-C40E65B685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8C215E-8122-4243-823B-BB70D5BFFC2C}" type="datetimeFigureOut">
              <a:rPr lang="fr-FR"/>
              <a:pPr>
                <a:defRPr/>
              </a:pPr>
              <a:t>25/06/2014</a:t>
            </a:fld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3C5E3-F926-4F2D-BD29-B95D1CCB4B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986201-43BC-4A66-AE06-1F551B3DD125}" type="datetimeFigureOut">
              <a:rPr lang="fr-FR"/>
              <a:pPr>
                <a:defRPr/>
              </a:pPr>
              <a:t>25/06/2014</a:t>
            </a:fld>
            <a:endParaRPr lang="en-GB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907D8-148A-4040-8891-2569A37EAD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FAD5C-D7CD-4AC5-996E-50AA949DC936}" type="datetimeFigureOut">
              <a:rPr lang="fr-FR"/>
              <a:pPr>
                <a:defRPr/>
              </a:pPr>
              <a:t>25/06/2014</a:t>
            </a:fld>
            <a:endParaRPr lang="en-GB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08468-DC94-497E-97A6-979E050641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338138" y="635000"/>
            <a:ext cx="577850" cy="346075"/>
          </a:xfrm>
          <a:prstGeom prst="rect">
            <a:avLst/>
          </a:prstGeom>
          <a:noFill/>
        </p:spPr>
        <p:txBody>
          <a:bodyPr wrap="none" lIns="38405" tIns="19202" rIns="38405" bIns="19202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chemeClr val="bg1"/>
                </a:solidFill>
                <a:latin typeface="Georgia"/>
                <a:ea typeface="ヒラギノ角ゴ ProN W3" charset="0"/>
                <a:cs typeface="Georgia"/>
                <a:sym typeface="Gill Sans" charset="0"/>
              </a:rPr>
              <a:t>Text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+mj-lt"/>
          <a:ea typeface="+mj-ea"/>
          <a:cs typeface="+mj-cs"/>
          <a:sym typeface="DINOT-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Arial" charset="0"/>
          <a:ea typeface="ヒラギノ角ゴ ProN W3" charset="0"/>
          <a:cs typeface="ヒラギノ角ゴ ProN W3" charset="0"/>
          <a:sym typeface="DINOT-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Arial" charset="0"/>
          <a:ea typeface="ヒラギノ角ゴ ProN W3" charset="0"/>
          <a:cs typeface="ヒラギノ角ゴ ProN W3" charset="0"/>
          <a:sym typeface="DINOT-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Arial" charset="0"/>
          <a:ea typeface="ヒラギノ角ゴ ProN W3" charset="0"/>
          <a:cs typeface="ヒラギノ角ゴ ProN W3" charset="0"/>
          <a:sym typeface="DINOT-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Arial" charset="0"/>
          <a:ea typeface="ヒラギノ角ゴ ProN W3" charset="0"/>
          <a:cs typeface="ヒラギノ角ゴ ProN W3" charset="0"/>
          <a:sym typeface="DINOT-Light"/>
        </a:defRPr>
      </a:lvl5pPr>
      <a:lvl6pPr marL="192024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6pPr>
      <a:lvl7pPr marL="384048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7pPr>
      <a:lvl8pPr marL="576072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8pPr>
      <a:lvl9pPr marL="768096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9pPr>
    </p:titleStyle>
    <p:bodyStyle>
      <a:lvl1pPr marL="373063" indent="-239713" algn="l" rtl="0" eaLnBrk="0" fontAlgn="base" hangingPunct="0">
        <a:spcBef>
          <a:spcPts val="1425"/>
        </a:spcBef>
        <a:spcAft>
          <a:spcPct val="0"/>
        </a:spcAft>
        <a:buSzPct val="171000"/>
        <a:buFont typeface="Gill Sans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marL="558800" indent="-239713" algn="l" rtl="0" eaLnBrk="0" fontAlgn="base" hangingPunct="0">
        <a:spcBef>
          <a:spcPts val="1425"/>
        </a:spcBef>
        <a:spcAft>
          <a:spcPct val="0"/>
        </a:spcAft>
        <a:buSzPct val="171000"/>
        <a:buFont typeface="Gill Sans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marL="746125" indent="-239713" algn="l" rtl="0" eaLnBrk="0" fontAlgn="base" hangingPunct="0">
        <a:spcBef>
          <a:spcPts val="1425"/>
        </a:spcBef>
        <a:spcAft>
          <a:spcPct val="0"/>
        </a:spcAft>
        <a:buSzPct val="171000"/>
        <a:buFont typeface="Gill Sans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marL="933450" indent="-239713" algn="l" rtl="0" eaLnBrk="0" fontAlgn="base" hangingPunct="0">
        <a:spcBef>
          <a:spcPts val="1425"/>
        </a:spcBef>
        <a:spcAft>
          <a:spcPct val="0"/>
        </a:spcAft>
        <a:buSzPct val="171000"/>
        <a:buFont typeface="Gill Sans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marL="1119188" indent="-239713" algn="l" rtl="0" eaLnBrk="0" fontAlgn="base" hangingPunct="0">
        <a:spcBef>
          <a:spcPts val="1425"/>
        </a:spcBef>
        <a:spcAft>
          <a:spcPct val="0"/>
        </a:spcAft>
        <a:buSzPct val="171000"/>
        <a:buFont typeface="Gill Sans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marL="1312164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1504188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696212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88236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780291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780292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780293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fr-FR"/>
            </a:p>
          </p:txBody>
        </p:sp>
      </p:grpSp>
      <p:sp>
        <p:nvSpPr>
          <p:cNvPr id="717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modifier le style du titre</a:t>
            </a:r>
          </a:p>
        </p:txBody>
      </p:sp>
      <p:sp>
        <p:nvSpPr>
          <p:cNvPr id="717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</a:p>
        </p:txBody>
      </p:sp>
      <p:sp>
        <p:nvSpPr>
          <p:cNvPr id="78029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0446181-4F73-4E5A-B260-3B7E343FB399}" type="datetimeFigureOut">
              <a:rPr lang="fr-FR"/>
              <a:pPr>
                <a:defRPr/>
              </a:pPr>
              <a:t>25/06/2014</a:t>
            </a:fld>
            <a:endParaRPr lang="en-GB"/>
          </a:p>
        </p:txBody>
      </p:sp>
      <p:sp>
        <p:nvSpPr>
          <p:cNvPr id="78029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8029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pPr>
              <a:defRPr/>
            </a:pPr>
            <a:fld id="{B82485D4-30A2-46C9-8478-93733DE46F7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338138" y="635000"/>
            <a:ext cx="577850" cy="346075"/>
          </a:xfrm>
          <a:prstGeom prst="rect">
            <a:avLst/>
          </a:prstGeom>
          <a:noFill/>
        </p:spPr>
        <p:txBody>
          <a:bodyPr wrap="none" lIns="38405" tIns="19202" rIns="38405" bIns="19202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chemeClr val="bg1"/>
                </a:solidFill>
                <a:latin typeface="Georgia"/>
                <a:ea typeface="ヒラギノ角ゴ ProN W3" charset="0"/>
                <a:cs typeface="Georgia"/>
                <a:sym typeface="Gill Sans" charset="0"/>
              </a:rPr>
              <a:t>Text</a:t>
            </a:r>
          </a:p>
        </p:txBody>
      </p:sp>
      <p:pic>
        <p:nvPicPr>
          <p:cNvPr id="7177" name="Picture 11" descr="blue-gradient-abstract-hd-wallpaper-1920x1080-7772.pn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2"/>
          <p:cNvSpPr/>
          <p:nvPr userDrawn="1"/>
        </p:nvSpPr>
        <p:spPr>
          <a:xfrm>
            <a:off x="8486775" y="3173413"/>
            <a:ext cx="784225" cy="77946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 dirty="0">
              <a:sym typeface="Gill Sans" charset="0"/>
            </a:endParaRPr>
          </a:p>
        </p:txBody>
      </p:sp>
      <p:sp>
        <p:nvSpPr>
          <p:cNvPr id="5" name="Oval 3"/>
          <p:cNvSpPr/>
          <p:nvPr userDrawn="1"/>
        </p:nvSpPr>
        <p:spPr>
          <a:xfrm>
            <a:off x="8661400" y="3811588"/>
            <a:ext cx="965200" cy="935037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ym typeface="Gill Sans" charset="0"/>
            </a:endParaRPr>
          </a:p>
        </p:txBody>
      </p:sp>
      <p:sp>
        <p:nvSpPr>
          <p:cNvPr id="6" name="Oval 4"/>
          <p:cNvSpPr/>
          <p:nvPr userDrawn="1"/>
        </p:nvSpPr>
        <p:spPr>
          <a:xfrm>
            <a:off x="8429625" y="2181225"/>
            <a:ext cx="1250950" cy="125095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ym typeface="Gill Sans" charset="0"/>
            </a:endParaRPr>
          </a:p>
        </p:txBody>
      </p:sp>
      <p:sp>
        <p:nvSpPr>
          <p:cNvPr id="7" name="Oval 5"/>
          <p:cNvSpPr/>
          <p:nvPr userDrawn="1"/>
        </p:nvSpPr>
        <p:spPr>
          <a:xfrm>
            <a:off x="7893050" y="1571625"/>
            <a:ext cx="1250950" cy="125095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anchor="ctr"/>
          <a:lstStyle/>
          <a:p>
            <a:pPr algn="ctr">
              <a:defRPr/>
            </a:pPr>
            <a:endParaRPr lang="en-US">
              <a:sym typeface="Gill Sans" charset="0"/>
            </a:endParaRPr>
          </a:p>
        </p:txBody>
      </p:sp>
      <p:pic>
        <p:nvPicPr>
          <p:cNvPr id="7182" name="Picture 9" descr="ICANN_Logo_W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083550" y="6019800"/>
            <a:ext cx="8318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10"/>
          <p:cNvSpPr txBox="1"/>
          <p:nvPr userDrawn="1"/>
        </p:nvSpPr>
        <p:spPr>
          <a:xfrm>
            <a:off x="565150" y="6324600"/>
            <a:ext cx="1303338" cy="346075"/>
          </a:xfrm>
          <a:prstGeom prst="rect">
            <a:avLst/>
          </a:prstGeom>
          <a:noFill/>
        </p:spPr>
        <p:txBody>
          <a:bodyPr wrap="none" lIns="38405" tIns="19202" rIns="38405" bIns="19202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chemeClr val="bg1"/>
                </a:solidFill>
                <a:latin typeface="Arial"/>
                <a:ea typeface="ヒラギノ角ゴ ProN W3" charset="0"/>
                <a:cs typeface="Arial"/>
                <a:sym typeface="Gill Sans" charset="0"/>
              </a:rPr>
              <a:t>#ICANN50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ATLAS II 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1447800"/>
            <a:ext cx="17049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304800" y="381000"/>
            <a:ext cx="16764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405" tIns="19202" rIns="38405" bIns="19202">
            <a:spAutoFit/>
          </a:bodyPr>
          <a:lstStyle/>
          <a:p>
            <a:pPr algn="ctr"/>
            <a:r>
              <a:rPr lang="en-US" sz="2800">
                <a:solidFill>
                  <a:schemeClr val="tx2"/>
                </a:solidFill>
                <a:latin typeface="Arial" charset="0"/>
                <a:cs typeface="Arial" charset="0"/>
              </a:rPr>
              <a:t>#</a:t>
            </a:r>
            <a:r>
              <a:rPr lang="en-US" sz="2800">
                <a:solidFill>
                  <a:srgbClr val="660066"/>
                </a:solidFill>
                <a:latin typeface="Arial" charset="0"/>
                <a:cs typeface="Arial" charset="0"/>
              </a:rPr>
              <a:t>A</a:t>
            </a:r>
            <a:r>
              <a:rPr lang="en-US" sz="2800">
                <a:solidFill>
                  <a:srgbClr val="800000"/>
                </a:solidFill>
                <a:latin typeface="Arial" charset="0"/>
                <a:cs typeface="Arial" charset="0"/>
              </a:rPr>
              <a:t>T</a:t>
            </a:r>
            <a:r>
              <a:rPr lang="en-US" sz="2800">
                <a:solidFill>
                  <a:srgbClr val="FF6600"/>
                </a:solidFill>
                <a:latin typeface="Arial" charset="0"/>
                <a:cs typeface="Arial" charset="0"/>
              </a:rPr>
              <a:t>L</a:t>
            </a:r>
            <a:r>
              <a:rPr lang="en-US" sz="2800">
                <a:solidFill>
                  <a:srgbClr val="0000FF"/>
                </a:solidFill>
                <a:latin typeface="Arial" charset="0"/>
                <a:cs typeface="Arial" charset="0"/>
              </a:rPr>
              <a:t>A</a:t>
            </a:r>
            <a:r>
              <a:rPr lang="en-US" sz="2800">
                <a:solidFill>
                  <a:srgbClr val="008000"/>
                </a:solidFill>
                <a:latin typeface="Arial" charset="0"/>
                <a:cs typeface="Arial" charset="0"/>
              </a:rPr>
              <a:t>S</a:t>
            </a:r>
            <a:r>
              <a:rPr lang="en-US" sz="2800">
                <a:solidFill>
                  <a:srgbClr val="DDDD00"/>
                </a:solidFill>
                <a:latin typeface="Arial" charset="0"/>
                <a:cs typeface="Arial" charset="0"/>
              </a:rPr>
              <a:t>2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7600" y="152400"/>
            <a:ext cx="1527175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itle 1"/>
          <p:cNvSpPr>
            <a:spLocks/>
          </p:cNvSpPr>
          <p:nvPr/>
        </p:nvSpPr>
        <p:spPr bwMode="auto">
          <a:xfrm>
            <a:off x="901700" y="1782763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0" hangingPunct="0"/>
            <a:r>
              <a:rPr lang="en-US" sz="2800">
                <a:solidFill>
                  <a:schemeClr val="bg1"/>
                </a:solidFill>
                <a:latin typeface="Trebuchet MS" pitchFamily="34" charset="0"/>
                <a:sym typeface="DINOT-Light"/>
              </a:rPr>
              <a:t>The At-Large Advisory Committee (ALAC)</a:t>
            </a:r>
          </a:p>
        </p:txBody>
      </p:sp>
      <p:sp>
        <p:nvSpPr>
          <p:cNvPr id="22531" name="Subtitle 2"/>
          <p:cNvSpPr>
            <a:spLocks/>
          </p:cNvSpPr>
          <p:nvPr/>
        </p:nvSpPr>
        <p:spPr bwMode="auto">
          <a:xfrm>
            <a:off x="1587500" y="3540125"/>
            <a:ext cx="640080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457200" eaLnBrk="0" hangingPunct="0">
              <a:spcBef>
                <a:spcPts val="1425"/>
              </a:spcBef>
              <a:buSzPct val="171000"/>
              <a:buFont typeface="Gill Sans"/>
              <a:buNone/>
            </a:pPr>
            <a:r>
              <a:rPr lang="en-US" i="1">
                <a:solidFill>
                  <a:srgbClr val="FFFFFF"/>
                </a:solidFill>
                <a:latin typeface="Trebuchet MS" pitchFamily="34" charset="0"/>
              </a:rPr>
              <a:t>An Introduction by</a:t>
            </a:r>
            <a:br>
              <a:rPr lang="en-US" i="1">
                <a:solidFill>
                  <a:srgbClr val="FFFFFF"/>
                </a:solidFill>
                <a:latin typeface="Trebuchet MS" pitchFamily="34" charset="0"/>
              </a:rPr>
            </a:br>
            <a:r>
              <a:rPr lang="en-US" i="1">
                <a:solidFill>
                  <a:srgbClr val="FFFFFF"/>
                </a:solidFill>
                <a:latin typeface="Trebuchet MS" pitchFamily="34" charset="0"/>
              </a:rPr>
              <a:t>Dr. Olivier MJ Crépin-Leblond</a:t>
            </a:r>
            <a:br>
              <a:rPr lang="en-US" i="1">
                <a:solidFill>
                  <a:srgbClr val="FFFFFF"/>
                </a:solidFill>
                <a:latin typeface="Trebuchet MS" pitchFamily="34" charset="0"/>
              </a:rPr>
            </a:br>
            <a:r>
              <a:rPr lang="en-US" i="1">
                <a:solidFill>
                  <a:srgbClr val="FFFFFF"/>
                </a:solidFill>
                <a:latin typeface="Trebuchet MS" pitchFamily="34" charset="0"/>
              </a:rPr>
              <a:t>ALAC Chair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ChangeArrowheads="1"/>
          </p:cNvSpPr>
          <p:nvPr/>
        </p:nvSpPr>
        <p:spPr bwMode="auto">
          <a:xfrm>
            <a:off x="179388" y="1524000"/>
            <a:ext cx="1954212" cy="49164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>
              <a:solidFill>
                <a:schemeClr val="bg1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3352800" y="6477000"/>
            <a:ext cx="28082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Source: http://www.icann.org/en/about/</a:t>
            </a:r>
          </a:p>
        </p:txBody>
      </p:sp>
      <p:sp>
        <p:nvSpPr>
          <p:cNvPr id="23555" name="Line 46"/>
          <p:cNvSpPr>
            <a:spLocks noChangeShapeType="1"/>
          </p:cNvSpPr>
          <p:nvPr/>
        </p:nvSpPr>
        <p:spPr bwMode="auto">
          <a:xfrm flipH="1" flipV="1">
            <a:off x="7413625" y="4229100"/>
            <a:ext cx="0" cy="533400"/>
          </a:xfrm>
          <a:prstGeom prst="line">
            <a:avLst/>
          </a:prstGeom>
          <a:noFill/>
          <a:ln w="31750">
            <a:solidFill>
              <a:srgbClr val="47412D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cxnSp>
        <p:nvCxnSpPr>
          <p:cNvPr id="4" name="Straight Arrow Connector 82"/>
          <p:cNvCxnSpPr>
            <a:cxnSpLocks noChangeShapeType="1"/>
          </p:cNvCxnSpPr>
          <p:nvPr/>
        </p:nvCxnSpPr>
        <p:spPr bwMode="auto">
          <a:xfrm rot="5400000" flipH="1" flipV="1">
            <a:off x="4475163" y="3373437"/>
            <a:ext cx="1881188" cy="468313"/>
          </a:xfrm>
          <a:prstGeom prst="straightConnector1">
            <a:avLst/>
          </a:prstGeom>
          <a:noFill/>
          <a:ln w="31750">
            <a:solidFill>
              <a:srgbClr val="502878"/>
            </a:solidFill>
            <a:round/>
            <a:headEnd/>
            <a:tailEnd type="triangle" w="med" len="med"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23557" name="Line 4"/>
          <p:cNvSpPr>
            <a:spLocks noChangeShapeType="1"/>
          </p:cNvSpPr>
          <p:nvPr/>
        </p:nvSpPr>
        <p:spPr bwMode="auto">
          <a:xfrm flipH="1" flipV="1">
            <a:off x="6376988" y="2616200"/>
            <a:ext cx="384175" cy="566738"/>
          </a:xfrm>
          <a:prstGeom prst="line">
            <a:avLst/>
          </a:prstGeom>
          <a:noFill/>
          <a:ln w="31750">
            <a:solidFill>
              <a:srgbClr val="47412D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3558" name="AutoShape 5"/>
          <p:cNvSpPr>
            <a:spLocks noChangeArrowheads="1"/>
          </p:cNvSpPr>
          <p:nvPr/>
        </p:nvSpPr>
        <p:spPr bwMode="auto">
          <a:xfrm>
            <a:off x="2397125" y="1790700"/>
            <a:ext cx="4570413" cy="457200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 w="25400">
            <a:solidFill>
              <a:srgbClr val="808080"/>
            </a:solidFill>
            <a:round/>
            <a:headEnd/>
            <a:tailEnd/>
          </a:ln>
        </p:spPr>
        <p:txBody>
          <a:bodyPr wrap="none" tIns="137160" anchor="ctr" anchorCtr="1"/>
          <a:lstStyle/>
          <a:p>
            <a:pPr algn="ctr" eaLnBrk="0" hangingPunct="0"/>
            <a:r>
              <a:rPr lang="en-US" sz="1800" b="1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Board of Directors</a:t>
            </a:r>
            <a:endParaRPr lang="en-US" sz="1800">
              <a:solidFill>
                <a:schemeClr val="bg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3559" name="Rectangle 6"/>
          <p:cNvSpPr>
            <a:spLocks noChangeArrowheads="1"/>
          </p:cNvSpPr>
          <p:nvPr/>
        </p:nvSpPr>
        <p:spPr bwMode="auto">
          <a:xfrm>
            <a:off x="2397125" y="2171700"/>
            <a:ext cx="4572000" cy="152400"/>
          </a:xfrm>
          <a:prstGeom prst="rect">
            <a:avLst/>
          </a:prstGeom>
          <a:solidFill>
            <a:srgbClr val="808080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tx1"/>
              </a:solidFill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23560" name="AutoShape 7"/>
          <p:cNvSpPr>
            <a:spLocks noChangeArrowheads="1"/>
          </p:cNvSpPr>
          <p:nvPr/>
        </p:nvSpPr>
        <p:spPr bwMode="auto">
          <a:xfrm>
            <a:off x="342900" y="2344738"/>
            <a:ext cx="1444625" cy="423862"/>
          </a:xfrm>
          <a:prstGeom prst="roundRect">
            <a:avLst>
              <a:gd name="adj" fmla="val 16667"/>
            </a:avLst>
          </a:prstGeom>
          <a:solidFill>
            <a:srgbClr val="800000"/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President and CEO</a:t>
            </a:r>
          </a:p>
        </p:txBody>
      </p:sp>
      <p:sp>
        <p:nvSpPr>
          <p:cNvPr id="23561" name="Rectangle 8"/>
          <p:cNvSpPr>
            <a:spLocks noChangeArrowheads="1"/>
          </p:cNvSpPr>
          <p:nvPr/>
        </p:nvSpPr>
        <p:spPr bwMode="auto">
          <a:xfrm>
            <a:off x="2547938" y="2462213"/>
            <a:ext cx="171450" cy="169862"/>
          </a:xfrm>
          <a:prstGeom prst="rect">
            <a:avLst/>
          </a:prstGeom>
          <a:solidFill>
            <a:srgbClr val="800000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16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2889250" y="2462213"/>
            <a:ext cx="169863" cy="16986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fr-FR" sz="1200" b="1" dirty="0">
                <a:solidFill>
                  <a:srgbClr val="FFFFFF"/>
                </a:solidFill>
                <a:latin typeface="Arial Narrow" pitchFamily="34" charset="0"/>
                <a:ea typeface="ＭＳ Ｐゴシック" pitchFamily="34" charset="-128"/>
                <a:cs typeface="+mn-cs"/>
              </a:rPr>
              <a:t>9</a:t>
            </a: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3059113" y="2462213"/>
            <a:ext cx="169862" cy="16986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fr-FR" sz="1200" b="1" dirty="0">
                <a:solidFill>
                  <a:srgbClr val="FFFFFF"/>
                </a:solidFill>
                <a:latin typeface="Arial Narrow" pitchFamily="34" charset="0"/>
                <a:ea typeface="ＭＳ Ｐゴシック" pitchFamily="34" charset="-128"/>
                <a:cs typeface="+mn-cs"/>
              </a:rPr>
              <a:t>10</a:t>
            </a:r>
          </a:p>
        </p:txBody>
      </p:sp>
      <p:sp>
        <p:nvSpPr>
          <p:cNvPr id="23564" name="Rectangle 11"/>
          <p:cNvSpPr>
            <a:spLocks noChangeArrowheads="1"/>
          </p:cNvSpPr>
          <p:nvPr/>
        </p:nvSpPr>
        <p:spPr bwMode="auto">
          <a:xfrm>
            <a:off x="3228975" y="2462213"/>
            <a:ext cx="169863" cy="169862"/>
          </a:xfrm>
          <a:prstGeom prst="rect">
            <a:avLst/>
          </a:prstGeom>
          <a:solidFill>
            <a:srgbClr val="99CC00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13</a:t>
            </a:r>
          </a:p>
        </p:txBody>
      </p:sp>
      <p:sp>
        <p:nvSpPr>
          <p:cNvPr id="23565" name="Rectangle 12"/>
          <p:cNvSpPr>
            <a:spLocks noChangeArrowheads="1"/>
          </p:cNvSpPr>
          <p:nvPr/>
        </p:nvSpPr>
        <p:spPr bwMode="auto">
          <a:xfrm>
            <a:off x="3398838" y="2462213"/>
            <a:ext cx="169862" cy="169862"/>
          </a:xfrm>
          <a:prstGeom prst="rect">
            <a:avLst/>
          </a:prstGeom>
          <a:solidFill>
            <a:srgbClr val="99CC00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14</a:t>
            </a:r>
          </a:p>
        </p:txBody>
      </p:sp>
      <p:sp>
        <p:nvSpPr>
          <p:cNvPr id="23566" name="Rectangle 13"/>
          <p:cNvSpPr>
            <a:spLocks noChangeArrowheads="1"/>
          </p:cNvSpPr>
          <p:nvPr/>
        </p:nvSpPr>
        <p:spPr bwMode="auto">
          <a:xfrm>
            <a:off x="3568700" y="2462213"/>
            <a:ext cx="169863" cy="169862"/>
          </a:xfrm>
          <a:prstGeom prst="rect">
            <a:avLst/>
          </a:prstGeom>
          <a:solidFill>
            <a:srgbClr val="660066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11</a:t>
            </a:r>
          </a:p>
        </p:txBody>
      </p:sp>
      <p:sp>
        <p:nvSpPr>
          <p:cNvPr id="23567" name="Rectangle 14"/>
          <p:cNvSpPr>
            <a:spLocks noChangeArrowheads="1"/>
          </p:cNvSpPr>
          <p:nvPr/>
        </p:nvSpPr>
        <p:spPr bwMode="auto">
          <a:xfrm>
            <a:off x="3738563" y="2462213"/>
            <a:ext cx="169862" cy="169862"/>
          </a:xfrm>
          <a:prstGeom prst="rect">
            <a:avLst/>
          </a:prstGeom>
          <a:solidFill>
            <a:srgbClr val="660066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12</a:t>
            </a:r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4095750" y="2462213"/>
            <a:ext cx="169863" cy="169862"/>
          </a:xfrm>
          <a:prstGeom prst="rect">
            <a:avLst/>
          </a:prstGeom>
          <a:solidFill>
            <a:srgbClr val="376092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fr-FR" sz="1200" b="1" dirty="0">
                <a:solidFill>
                  <a:schemeClr val="bg1"/>
                </a:solidFill>
                <a:latin typeface="+mj-lt"/>
                <a:ea typeface="ＭＳ Ｐゴシック" pitchFamily="34" charset="-128"/>
                <a:cs typeface="+mn-cs"/>
              </a:rPr>
              <a:t>1</a:t>
            </a:r>
          </a:p>
        </p:txBody>
      </p:sp>
      <p:sp>
        <p:nvSpPr>
          <p:cNvPr id="23569" name="Rectangle 16"/>
          <p:cNvSpPr>
            <a:spLocks noChangeArrowheads="1"/>
          </p:cNvSpPr>
          <p:nvPr/>
        </p:nvSpPr>
        <p:spPr bwMode="auto">
          <a:xfrm>
            <a:off x="4265613" y="2462213"/>
            <a:ext cx="169862" cy="169862"/>
          </a:xfrm>
          <a:prstGeom prst="rect">
            <a:avLst/>
          </a:prstGeom>
          <a:solidFill>
            <a:srgbClr val="376092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2</a:t>
            </a:r>
          </a:p>
        </p:txBody>
      </p:sp>
      <p:sp>
        <p:nvSpPr>
          <p:cNvPr id="23570" name="Rectangle 17"/>
          <p:cNvSpPr>
            <a:spLocks noChangeArrowheads="1"/>
          </p:cNvSpPr>
          <p:nvPr/>
        </p:nvSpPr>
        <p:spPr bwMode="auto">
          <a:xfrm>
            <a:off x="4435475" y="2462213"/>
            <a:ext cx="169863" cy="169862"/>
          </a:xfrm>
          <a:prstGeom prst="rect">
            <a:avLst/>
          </a:prstGeom>
          <a:solidFill>
            <a:srgbClr val="376092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3</a:t>
            </a:r>
          </a:p>
        </p:txBody>
      </p:sp>
      <p:sp>
        <p:nvSpPr>
          <p:cNvPr id="23571" name="Rectangle 18"/>
          <p:cNvSpPr>
            <a:spLocks noChangeArrowheads="1"/>
          </p:cNvSpPr>
          <p:nvPr/>
        </p:nvSpPr>
        <p:spPr bwMode="auto">
          <a:xfrm>
            <a:off x="4605338" y="2462213"/>
            <a:ext cx="169862" cy="169862"/>
          </a:xfrm>
          <a:prstGeom prst="rect">
            <a:avLst/>
          </a:prstGeom>
          <a:solidFill>
            <a:srgbClr val="376092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4</a:t>
            </a:r>
          </a:p>
        </p:txBody>
      </p:sp>
      <p:sp>
        <p:nvSpPr>
          <p:cNvPr id="23572" name="Rectangle 19"/>
          <p:cNvSpPr>
            <a:spLocks noChangeArrowheads="1"/>
          </p:cNvSpPr>
          <p:nvPr/>
        </p:nvSpPr>
        <p:spPr bwMode="auto">
          <a:xfrm>
            <a:off x="4775200" y="2462213"/>
            <a:ext cx="171450" cy="169862"/>
          </a:xfrm>
          <a:prstGeom prst="rect">
            <a:avLst/>
          </a:prstGeom>
          <a:solidFill>
            <a:srgbClr val="376092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5</a:t>
            </a:r>
          </a:p>
        </p:txBody>
      </p:sp>
      <p:sp>
        <p:nvSpPr>
          <p:cNvPr id="23573" name="Rectangle 20"/>
          <p:cNvSpPr>
            <a:spLocks noChangeArrowheads="1"/>
          </p:cNvSpPr>
          <p:nvPr/>
        </p:nvSpPr>
        <p:spPr bwMode="auto">
          <a:xfrm>
            <a:off x="4946650" y="2462213"/>
            <a:ext cx="169863" cy="169862"/>
          </a:xfrm>
          <a:prstGeom prst="rect">
            <a:avLst/>
          </a:prstGeom>
          <a:solidFill>
            <a:srgbClr val="376092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6</a:t>
            </a:r>
          </a:p>
        </p:txBody>
      </p:sp>
      <p:sp>
        <p:nvSpPr>
          <p:cNvPr id="23574" name="Rectangle 21"/>
          <p:cNvSpPr>
            <a:spLocks noChangeArrowheads="1"/>
          </p:cNvSpPr>
          <p:nvPr/>
        </p:nvSpPr>
        <p:spPr bwMode="auto">
          <a:xfrm>
            <a:off x="5116513" y="2462213"/>
            <a:ext cx="169862" cy="169862"/>
          </a:xfrm>
          <a:prstGeom prst="rect">
            <a:avLst/>
          </a:prstGeom>
          <a:solidFill>
            <a:srgbClr val="376092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7</a:t>
            </a:r>
          </a:p>
        </p:txBody>
      </p:sp>
      <p:sp>
        <p:nvSpPr>
          <p:cNvPr id="23575" name="Rectangle 22"/>
          <p:cNvSpPr>
            <a:spLocks noChangeArrowheads="1"/>
          </p:cNvSpPr>
          <p:nvPr/>
        </p:nvSpPr>
        <p:spPr bwMode="auto">
          <a:xfrm>
            <a:off x="5286375" y="2462213"/>
            <a:ext cx="169863" cy="169862"/>
          </a:xfrm>
          <a:prstGeom prst="rect">
            <a:avLst/>
          </a:prstGeom>
          <a:solidFill>
            <a:srgbClr val="376092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8</a:t>
            </a:r>
          </a:p>
        </p:txBody>
      </p:sp>
      <p:sp>
        <p:nvSpPr>
          <p:cNvPr id="23576" name="Rectangle 23"/>
          <p:cNvSpPr>
            <a:spLocks noChangeArrowheads="1"/>
          </p:cNvSpPr>
          <p:nvPr/>
        </p:nvSpPr>
        <p:spPr bwMode="auto">
          <a:xfrm>
            <a:off x="5618163" y="2462213"/>
            <a:ext cx="169862" cy="169862"/>
          </a:xfrm>
          <a:prstGeom prst="rect">
            <a:avLst/>
          </a:prstGeom>
          <a:solidFill>
            <a:srgbClr val="502878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1200" b="1">
                <a:solidFill>
                  <a:srgbClr val="FFFFFF"/>
                </a:solidFill>
                <a:latin typeface="Arial Narrow" pitchFamily="34" charset="0"/>
                <a:ea typeface="MS PGothic" pitchFamily="34" charset="-128"/>
                <a:cs typeface="Arial" charset="0"/>
              </a:rPr>
              <a:t>15</a:t>
            </a:r>
          </a:p>
        </p:txBody>
      </p:sp>
      <p:sp>
        <p:nvSpPr>
          <p:cNvPr id="23577" name="AutoShape 29"/>
          <p:cNvSpPr>
            <a:spLocks noChangeArrowheads="1"/>
          </p:cNvSpPr>
          <p:nvPr/>
        </p:nvSpPr>
        <p:spPr bwMode="auto">
          <a:xfrm>
            <a:off x="4529138" y="4451350"/>
            <a:ext cx="1106487" cy="425450"/>
          </a:xfrm>
          <a:prstGeom prst="roundRect">
            <a:avLst>
              <a:gd name="adj" fmla="val 16667"/>
            </a:avLst>
          </a:prstGeom>
          <a:solidFill>
            <a:srgbClr val="502878"/>
          </a:solidFill>
          <a:ln w="9525">
            <a:solidFill>
              <a:srgbClr val="47412D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1200" b="1">
              <a:solidFill>
                <a:schemeClr val="bg1"/>
              </a:solidFill>
              <a:latin typeface="Arial" charset="0"/>
              <a:ea typeface="MS PGothic" pitchFamily="34" charset="-128"/>
              <a:cs typeface="Arial" charset="0"/>
            </a:endParaRPr>
          </a:p>
          <a:p>
            <a:pPr algn="ctr" eaLnBrk="0" hangingPunct="0"/>
            <a:r>
              <a:rPr lang="en-US" sz="1200" b="1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At-Large</a:t>
            </a:r>
          </a:p>
          <a:p>
            <a:pPr algn="ctr" eaLnBrk="0" hangingPunct="0"/>
            <a:endParaRPr lang="en-US" sz="900" b="1">
              <a:solidFill>
                <a:schemeClr val="bg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3578" name="AutoShape 30"/>
          <p:cNvSpPr>
            <a:spLocks noChangeArrowheads="1"/>
          </p:cNvSpPr>
          <p:nvPr/>
        </p:nvSpPr>
        <p:spPr bwMode="auto">
          <a:xfrm>
            <a:off x="5735638" y="4451350"/>
            <a:ext cx="1106487" cy="1644650"/>
          </a:xfrm>
          <a:prstGeom prst="roundRect">
            <a:avLst>
              <a:gd name="adj" fmla="val 16667"/>
            </a:avLst>
          </a:prstGeom>
          <a:solidFill>
            <a:srgbClr val="47412D"/>
          </a:solidFill>
          <a:ln w="9525">
            <a:solidFill>
              <a:srgbClr val="47412D"/>
            </a:solidFill>
            <a:round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Security &amp; </a:t>
            </a:r>
          </a:p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Stability </a:t>
            </a:r>
          </a:p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Advisory </a:t>
            </a:r>
            <a:b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</a:br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Committee</a:t>
            </a:r>
          </a:p>
        </p:txBody>
      </p:sp>
      <p:sp>
        <p:nvSpPr>
          <p:cNvPr id="23579" name="AutoShape 31"/>
          <p:cNvSpPr>
            <a:spLocks noChangeArrowheads="1"/>
          </p:cNvSpPr>
          <p:nvPr/>
        </p:nvSpPr>
        <p:spPr bwMode="auto">
          <a:xfrm>
            <a:off x="6916738" y="4451350"/>
            <a:ext cx="1106487" cy="1644650"/>
          </a:xfrm>
          <a:prstGeom prst="roundRect">
            <a:avLst>
              <a:gd name="adj" fmla="val 16667"/>
            </a:avLst>
          </a:prstGeom>
          <a:solidFill>
            <a:srgbClr val="47412D"/>
          </a:solidFill>
          <a:ln w="9525">
            <a:solidFill>
              <a:srgbClr val="47412D"/>
            </a:solidFill>
            <a:round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Root Server </a:t>
            </a:r>
          </a:p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System </a:t>
            </a:r>
          </a:p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Advisory </a:t>
            </a:r>
            <a:b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</a:br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Committee</a:t>
            </a:r>
          </a:p>
        </p:txBody>
      </p:sp>
      <p:sp>
        <p:nvSpPr>
          <p:cNvPr id="23580" name="Line 32"/>
          <p:cNvSpPr>
            <a:spLocks noChangeShapeType="1"/>
          </p:cNvSpPr>
          <p:nvPr/>
        </p:nvSpPr>
        <p:spPr bwMode="auto">
          <a:xfrm>
            <a:off x="1062038" y="3052763"/>
            <a:ext cx="0" cy="255587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3581" name="AutoShape 33"/>
          <p:cNvSpPr>
            <a:spLocks noChangeArrowheads="1"/>
          </p:cNvSpPr>
          <p:nvPr/>
        </p:nvSpPr>
        <p:spPr bwMode="auto">
          <a:xfrm>
            <a:off x="339725" y="2894013"/>
            <a:ext cx="1444625" cy="1344612"/>
          </a:xfrm>
          <a:prstGeom prst="roundRect">
            <a:avLst>
              <a:gd name="adj" fmla="val 16667"/>
            </a:avLst>
          </a:prstGeom>
          <a:solidFill>
            <a:srgbClr val="80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ICANN Staff</a:t>
            </a:r>
          </a:p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MDR – 68</a:t>
            </a:r>
            <a:br>
              <a:rPr lang="en-US" sz="10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</a:br>
            <a:r>
              <a:rPr lang="en-US" sz="10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SV – 11</a:t>
            </a:r>
          </a:p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DC – 9</a:t>
            </a:r>
          </a:p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Sydney - 5</a:t>
            </a:r>
          </a:p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Brussels -  5</a:t>
            </a:r>
          </a:p>
          <a:p>
            <a:pPr algn="ctr" eaLnBrk="0" hangingPunct="0"/>
            <a:r>
              <a:rPr lang="en-US" sz="10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Other US - 11</a:t>
            </a:r>
            <a:br>
              <a:rPr lang="en-US" sz="10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</a:br>
            <a:r>
              <a:rPr lang="en-US" sz="10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Other non-US - 14</a:t>
            </a:r>
          </a:p>
        </p:txBody>
      </p:sp>
      <p:sp>
        <p:nvSpPr>
          <p:cNvPr id="23582" name="Line 34"/>
          <p:cNvSpPr>
            <a:spLocks noChangeShapeType="1"/>
          </p:cNvSpPr>
          <p:nvPr/>
        </p:nvSpPr>
        <p:spPr bwMode="auto">
          <a:xfrm flipH="1" flipV="1">
            <a:off x="4725988" y="2628900"/>
            <a:ext cx="0" cy="304800"/>
          </a:xfrm>
          <a:prstGeom prst="line">
            <a:avLst/>
          </a:prstGeom>
          <a:noFill/>
          <a:ln w="31750">
            <a:solidFill>
              <a:srgbClr val="37609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3583" name="Line 35"/>
          <p:cNvSpPr>
            <a:spLocks noChangeShapeType="1"/>
          </p:cNvSpPr>
          <p:nvPr/>
        </p:nvSpPr>
        <p:spPr bwMode="auto">
          <a:xfrm flipV="1">
            <a:off x="2263775" y="2628900"/>
            <a:ext cx="1123950" cy="2133600"/>
          </a:xfrm>
          <a:prstGeom prst="line">
            <a:avLst/>
          </a:prstGeom>
          <a:noFill/>
          <a:ln w="31750">
            <a:solidFill>
              <a:srgbClr val="99CC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3584" name="Line 36"/>
          <p:cNvSpPr>
            <a:spLocks noChangeShapeType="1"/>
          </p:cNvSpPr>
          <p:nvPr/>
        </p:nvSpPr>
        <p:spPr bwMode="auto">
          <a:xfrm flipV="1">
            <a:off x="3451225" y="2628900"/>
            <a:ext cx="285750" cy="2209800"/>
          </a:xfrm>
          <a:prstGeom prst="line">
            <a:avLst/>
          </a:prstGeom>
          <a:noFill/>
          <a:ln w="31750">
            <a:solidFill>
              <a:srgbClr val="660066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4" name="Line 37"/>
          <p:cNvSpPr>
            <a:spLocks noChangeShapeType="1"/>
          </p:cNvSpPr>
          <p:nvPr/>
        </p:nvSpPr>
        <p:spPr bwMode="auto">
          <a:xfrm flipV="1">
            <a:off x="1273175" y="2632075"/>
            <a:ext cx="1770063" cy="2206625"/>
          </a:xfrm>
          <a:prstGeom prst="line">
            <a:avLst/>
          </a:prstGeom>
          <a:noFill/>
          <a:ln w="31750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chemeClr val="tx1"/>
              </a:solidFill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23586" name="Rectangle 39"/>
          <p:cNvSpPr>
            <a:spLocks noChangeArrowheads="1"/>
          </p:cNvSpPr>
          <p:nvPr/>
        </p:nvSpPr>
        <p:spPr bwMode="auto">
          <a:xfrm>
            <a:off x="4252913" y="3294063"/>
            <a:ext cx="11049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Per ICANN Bylaws, Article VII, section 2</a:t>
            </a:r>
          </a:p>
        </p:txBody>
      </p:sp>
      <p:sp>
        <p:nvSpPr>
          <p:cNvPr id="23587" name="AutoShape 40"/>
          <p:cNvSpPr>
            <a:spLocks noChangeArrowheads="1"/>
          </p:cNvSpPr>
          <p:nvPr/>
        </p:nvSpPr>
        <p:spPr bwMode="auto">
          <a:xfrm>
            <a:off x="4114800" y="3038475"/>
            <a:ext cx="1104900" cy="763588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7609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sz="1800">
              <a:solidFill>
                <a:schemeClr val="tx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3588" name="Rectangle 41"/>
          <p:cNvSpPr>
            <a:spLocks noChangeArrowheads="1"/>
          </p:cNvSpPr>
          <p:nvPr/>
        </p:nvSpPr>
        <p:spPr bwMode="auto">
          <a:xfrm>
            <a:off x="4111625" y="3195638"/>
            <a:ext cx="1106488" cy="74612"/>
          </a:xfrm>
          <a:prstGeom prst="rect">
            <a:avLst/>
          </a:prstGeom>
          <a:solidFill>
            <a:srgbClr val="666699"/>
          </a:solidFill>
          <a:ln w="9525">
            <a:solidFill>
              <a:srgbClr val="6666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tx1"/>
              </a:solidFill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23589" name="AutoShape 42"/>
          <p:cNvSpPr>
            <a:spLocks noChangeArrowheads="1"/>
          </p:cNvSpPr>
          <p:nvPr/>
        </p:nvSpPr>
        <p:spPr bwMode="auto">
          <a:xfrm>
            <a:off x="4114800" y="2895600"/>
            <a:ext cx="1106488" cy="425450"/>
          </a:xfrm>
          <a:prstGeom prst="roundRect">
            <a:avLst>
              <a:gd name="adj" fmla="val 16667"/>
            </a:avLst>
          </a:prstGeom>
          <a:solidFill>
            <a:srgbClr val="376092"/>
          </a:solidFill>
          <a:ln w="9525">
            <a:solidFill>
              <a:srgbClr val="37609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Nominating </a:t>
            </a:r>
          </a:p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Committee</a:t>
            </a:r>
          </a:p>
        </p:txBody>
      </p:sp>
      <p:sp>
        <p:nvSpPr>
          <p:cNvPr id="23590" name="AutoShape 43"/>
          <p:cNvSpPr>
            <a:spLocks noChangeArrowheads="1"/>
          </p:cNvSpPr>
          <p:nvPr/>
        </p:nvSpPr>
        <p:spPr bwMode="auto">
          <a:xfrm>
            <a:off x="2397125" y="1866900"/>
            <a:ext cx="4570413" cy="765175"/>
          </a:xfrm>
          <a:prstGeom prst="roundRect">
            <a:avLst>
              <a:gd name="adj" fmla="val 16667"/>
            </a:avLst>
          </a:prstGeom>
          <a:noFill/>
          <a:ln w="25400">
            <a:solidFill>
              <a:srgbClr val="808080"/>
            </a:solidFill>
            <a:round/>
            <a:headEnd/>
            <a:tailEnd/>
          </a:ln>
        </p:spPr>
        <p:txBody>
          <a:bodyPr wrap="none"/>
          <a:lstStyle/>
          <a:p>
            <a:pPr algn="ctr" eaLnBrk="0" hangingPunct="0"/>
            <a:endParaRPr lang="en-GB" sz="1800">
              <a:solidFill>
                <a:schemeClr val="tx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3591" name="Line 44"/>
          <p:cNvSpPr>
            <a:spLocks noChangeShapeType="1"/>
          </p:cNvSpPr>
          <p:nvPr/>
        </p:nvSpPr>
        <p:spPr bwMode="auto">
          <a:xfrm flipV="1">
            <a:off x="1787525" y="2540000"/>
            <a:ext cx="781050" cy="0"/>
          </a:xfrm>
          <a:prstGeom prst="line">
            <a:avLst/>
          </a:prstGeom>
          <a:noFill/>
          <a:ln w="31750">
            <a:solidFill>
              <a:srgbClr val="8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3592" name="Line 46"/>
          <p:cNvSpPr>
            <a:spLocks noChangeShapeType="1"/>
          </p:cNvSpPr>
          <p:nvPr/>
        </p:nvSpPr>
        <p:spPr bwMode="auto">
          <a:xfrm flipH="1" flipV="1">
            <a:off x="6019800" y="2628900"/>
            <a:ext cx="0" cy="1905000"/>
          </a:xfrm>
          <a:prstGeom prst="line">
            <a:avLst/>
          </a:prstGeom>
          <a:noFill/>
          <a:ln w="31750">
            <a:solidFill>
              <a:srgbClr val="47412D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2" name="AutoShape 51"/>
          <p:cNvSpPr>
            <a:spLocks noChangeArrowheads="1"/>
          </p:cNvSpPr>
          <p:nvPr/>
        </p:nvSpPr>
        <p:spPr bwMode="auto">
          <a:xfrm>
            <a:off x="587375" y="4451350"/>
            <a:ext cx="1106488" cy="425450"/>
          </a:xfrm>
          <a:prstGeom prst="roundRect">
            <a:avLst>
              <a:gd name="adj" fmla="val 16667"/>
            </a:avLst>
          </a:prstGeom>
          <a:solidFill>
            <a:schemeClr val="accent6">
              <a:lumMod val="75000"/>
            </a:schemeClr>
          </a:solidFill>
          <a:ln w="9525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200" b="1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ASO</a:t>
            </a:r>
          </a:p>
        </p:txBody>
      </p:sp>
      <p:sp>
        <p:nvSpPr>
          <p:cNvPr id="23594" name="AutoShape 52"/>
          <p:cNvSpPr>
            <a:spLocks noChangeArrowheads="1"/>
          </p:cNvSpPr>
          <p:nvPr/>
        </p:nvSpPr>
        <p:spPr bwMode="auto">
          <a:xfrm>
            <a:off x="1781175" y="4451350"/>
            <a:ext cx="1106488" cy="425450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9525">
            <a:solidFill>
              <a:srgbClr val="99CC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 b="1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GNSO</a:t>
            </a:r>
          </a:p>
        </p:txBody>
      </p:sp>
      <p:sp>
        <p:nvSpPr>
          <p:cNvPr id="23595" name="AutoShape 53"/>
          <p:cNvSpPr>
            <a:spLocks noChangeArrowheads="1"/>
          </p:cNvSpPr>
          <p:nvPr/>
        </p:nvSpPr>
        <p:spPr bwMode="auto">
          <a:xfrm>
            <a:off x="2963863" y="4451350"/>
            <a:ext cx="1106487" cy="425450"/>
          </a:xfrm>
          <a:prstGeom prst="roundRect">
            <a:avLst>
              <a:gd name="adj" fmla="val 16667"/>
            </a:avLst>
          </a:prstGeom>
          <a:solidFill>
            <a:srgbClr val="660066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 b="1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ccNSO</a:t>
            </a:r>
          </a:p>
        </p:txBody>
      </p:sp>
      <p:sp>
        <p:nvSpPr>
          <p:cNvPr id="23596" name="Rectangle 54"/>
          <p:cNvSpPr>
            <a:spLocks noChangeArrowheads="1"/>
          </p:cNvSpPr>
          <p:nvPr/>
        </p:nvSpPr>
        <p:spPr bwMode="auto">
          <a:xfrm>
            <a:off x="587375" y="4945063"/>
            <a:ext cx="1189038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900" b="1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Regional Internet Registries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ARIN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RIPE NCC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LACNIC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APNIC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AfriNIC</a:t>
            </a:r>
          </a:p>
        </p:txBody>
      </p:sp>
      <p:sp>
        <p:nvSpPr>
          <p:cNvPr id="23597" name="AutoShape 55"/>
          <p:cNvSpPr>
            <a:spLocks noChangeArrowheads="1"/>
          </p:cNvSpPr>
          <p:nvPr/>
        </p:nvSpPr>
        <p:spPr bwMode="auto">
          <a:xfrm>
            <a:off x="587375" y="4451350"/>
            <a:ext cx="1104900" cy="16446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4D9FBB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sz="1800" baseline="-25000">
              <a:solidFill>
                <a:schemeClr val="tx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3598" name="Rectangle 56"/>
          <p:cNvSpPr>
            <a:spLocks noChangeArrowheads="1"/>
          </p:cNvSpPr>
          <p:nvPr/>
        </p:nvSpPr>
        <p:spPr bwMode="auto">
          <a:xfrm>
            <a:off x="1776413" y="4945063"/>
            <a:ext cx="1104900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8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</a:t>
            </a:r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gTLD Registries gTLD Registrars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IP interests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ISPs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Businesses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Universities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Consumers</a:t>
            </a:r>
          </a:p>
        </p:txBody>
      </p:sp>
      <p:sp>
        <p:nvSpPr>
          <p:cNvPr id="23599" name="AutoShape 57"/>
          <p:cNvSpPr>
            <a:spLocks noChangeArrowheads="1"/>
          </p:cNvSpPr>
          <p:nvPr/>
        </p:nvSpPr>
        <p:spPr bwMode="auto">
          <a:xfrm>
            <a:off x="1781175" y="4451350"/>
            <a:ext cx="1104900" cy="16446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99CC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sz="1800">
              <a:solidFill>
                <a:schemeClr val="tx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3600" name="Rectangle 58"/>
          <p:cNvSpPr>
            <a:spLocks noChangeArrowheads="1"/>
          </p:cNvSpPr>
          <p:nvPr/>
        </p:nvSpPr>
        <p:spPr bwMode="auto">
          <a:xfrm>
            <a:off x="2963863" y="4945063"/>
            <a:ext cx="11049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900" b="1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ccTLD registries</a:t>
            </a:r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(.us, .uk, .au, .it, .be, .nl, etc.)</a:t>
            </a:r>
          </a:p>
        </p:txBody>
      </p:sp>
      <p:sp>
        <p:nvSpPr>
          <p:cNvPr id="23601" name="AutoShape 59"/>
          <p:cNvSpPr>
            <a:spLocks noChangeArrowheads="1"/>
          </p:cNvSpPr>
          <p:nvPr/>
        </p:nvSpPr>
        <p:spPr bwMode="auto">
          <a:xfrm>
            <a:off x="2963863" y="4451350"/>
            <a:ext cx="1104900" cy="16446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660066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sz="1800">
              <a:solidFill>
                <a:schemeClr val="tx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3602" name="Rectangle 61"/>
          <p:cNvSpPr>
            <a:spLocks noChangeArrowheads="1"/>
          </p:cNvSpPr>
          <p:nvPr/>
        </p:nvSpPr>
        <p:spPr bwMode="auto">
          <a:xfrm>
            <a:off x="1781175" y="4800600"/>
            <a:ext cx="1106488" cy="76200"/>
          </a:xfrm>
          <a:prstGeom prst="rect">
            <a:avLst/>
          </a:prstGeom>
          <a:solidFill>
            <a:srgbClr val="99CC00"/>
          </a:solidFill>
          <a:ln w="9525">
            <a:solidFill>
              <a:srgbClr val="99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tx1"/>
              </a:solidFill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23603" name="Rectangle 62"/>
          <p:cNvSpPr>
            <a:spLocks noChangeArrowheads="1"/>
          </p:cNvSpPr>
          <p:nvPr/>
        </p:nvSpPr>
        <p:spPr bwMode="auto">
          <a:xfrm>
            <a:off x="2963863" y="4800600"/>
            <a:ext cx="1106487" cy="76200"/>
          </a:xfrm>
          <a:prstGeom prst="rect">
            <a:avLst/>
          </a:prstGeom>
          <a:solidFill>
            <a:srgbClr val="660066"/>
          </a:solidFill>
          <a:ln w="9525">
            <a:solidFill>
              <a:srgbClr val="66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tx1"/>
              </a:solidFill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23604" name="AutoShape 64"/>
          <p:cNvSpPr>
            <a:spLocks noChangeArrowheads="1"/>
          </p:cNvSpPr>
          <p:nvPr/>
        </p:nvSpPr>
        <p:spPr bwMode="auto">
          <a:xfrm>
            <a:off x="7370763" y="3011488"/>
            <a:ext cx="1106487" cy="1069975"/>
          </a:xfrm>
          <a:prstGeom prst="roundRect">
            <a:avLst>
              <a:gd name="adj" fmla="val 16667"/>
            </a:avLst>
          </a:prstGeom>
          <a:solidFill>
            <a:srgbClr val="47412D"/>
          </a:solidFill>
          <a:ln w="9525">
            <a:solidFill>
              <a:srgbClr val="47412D"/>
            </a:solidFill>
            <a:round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Internet </a:t>
            </a:r>
            <a:b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</a:br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Engineering</a:t>
            </a:r>
            <a:b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</a:br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Task Force</a:t>
            </a:r>
          </a:p>
        </p:txBody>
      </p:sp>
      <p:sp>
        <p:nvSpPr>
          <p:cNvPr id="23605" name="Line 65"/>
          <p:cNvSpPr>
            <a:spLocks noChangeShapeType="1"/>
          </p:cNvSpPr>
          <p:nvPr/>
        </p:nvSpPr>
        <p:spPr bwMode="auto">
          <a:xfrm flipH="1" flipV="1">
            <a:off x="6575425" y="2641600"/>
            <a:ext cx="906463" cy="422275"/>
          </a:xfrm>
          <a:prstGeom prst="line">
            <a:avLst/>
          </a:prstGeom>
          <a:noFill/>
          <a:ln w="31750">
            <a:solidFill>
              <a:srgbClr val="47412D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6" name="Rounded Rectangle 65"/>
          <p:cNvSpPr>
            <a:spLocks noChangeArrowheads="1"/>
          </p:cNvSpPr>
          <p:nvPr/>
        </p:nvSpPr>
        <p:spPr bwMode="auto">
          <a:xfrm>
            <a:off x="4529138" y="4451350"/>
            <a:ext cx="1106487" cy="1644650"/>
          </a:xfrm>
          <a:prstGeom prst="roundRect">
            <a:avLst>
              <a:gd name="adj" fmla="val 16667"/>
            </a:avLst>
          </a:prstGeom>
          <a:noFill/>
          <a:ln w="6350">
            <a:solidFill>
              <a:srgbClr val="502878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3607" name="Rectangle 62"/>
          <p:cNvSpPr>
            <a:spLocks noChangeArrowheads="1"/>
          </p:cNvSpPr>
          <p:nvPr/>
        </p:nvSpPr>
        <p:spPr bwMode="auto">
          <a:xfrm>
            <a:off x="4529138" y="4800600"/>
            <a:ext cx="1106487" cy="76200"/>
          </a:xfrm>
          <a:prstGeom prst="rect">
            <a:avLst/>
          </a:prstGeom>
          <a:solidFill>
            <a:srgbClr val="502878"/>
          </a:solidFill>
          <a:ln w="9525">
            <a:solidFill>
              <a:srgbClr val="50287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tx1"/>
              </a:solidFill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23608" name="Rectangle 68"/>
          <p:cNvSpPr>
            <a:spLocks noChangeArrowheads="1"/>
          </p:cNvSpPr>
          <p:nvPr/>
        </p:nvSpPr>
        <p:spPr bwMode="auto">
          <a:xfrm>
            <a:off x="4529138" y="4891088"/>
            <a:ext cx="10858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900" b="1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Internet Users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(At-Large Advisory Committee,</a:t>
            </a:r>
            <a:b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</a:br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in conjunction with  RALOs)</a:t>
            </a:r>
            <a:endParaRPr lang="en-US" sz="900">
              <a:solidFill>
                <a:schemeClr val="tx1"/>
              </a:solidFill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59" name="Rectangle à coins arrondis 58"/>
          <p:cNvSpPr/>
          <p:nvPr/>
        </p:nvSpPr>
        <p:spPr>
          <a:xfrm>
            <a:off x="5759450" y="5753100"/>
            <a:ext cx="1066800" cy="3048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SSAC</a:t>
            </a:r>
          </a:p>
        </p:txBody>
      </p:sp>
      <p:sp>
        <p:nvSpPr>
          <p:cNvPr id="60" name="Rectangle à coins arrondis 59"/>
          <p:cNvSpPr/>
          <p:nvPr/>
        </p:nvSpPr>
        <p:spPr>
          <a:xfrm>
            <a:off x="6935788" y="5753100"/>
            <a:ext cx="1066800" cy="3048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RSSAC</a:t>
            </a:r>
          </a:p>
        </p:txBody>
      </p:sp>
      <p:sp>
        <p:nvSpPr>
          <p:cNvPr id="23611" name="Line 46"/>
          <p:cNvSpPr>
            <a:spLocks noChangeShapeType="1"/>
          </p:cNvSpPr>
          <p:nvPr/>
        </p:nvSpPr>
        <p:spPr bwMode="auto">
          <a:xfrm flipH="1" flipV="1">
            <a:off x="6205538" y="2628900"/>
            <a:ext cx="0" cy="1600200"/>
          </a:xfrm>
          <a:prstGeom prst="line">
            <a:avLst/>
          </a:prstGeom>
          <a:noFill/>
          <a:ln w="31750">
            <a:solidFill>
              <a:srgbClr val="47412D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23612" name="Groupe 78"/>
          <p:cNvGrpSpPr>
            <a:grpSpLocks/>
          </p:cNvGrpSpPr>
          <p:nvPr/>
        </p:nvGrpSpPr>
        <p:grpSpPr bwMode="auto">
          <a:xfrm>
            <a:off x="6378575" y="3011488"/>
            <a:ext cx="957263" cy="1069975"/>
            <a:chOff x="6248400" y="2592388"/>
            <a:chExt cx="956932" cy="1069975"/>
          </a:xfrm>
        </p:grpSpPr>
        <p:sp>
          <p:nvSpPr>
            <p:cNvPr id="23628" name="AutoShape 45"/>
            <p:cNvSpPr>
              <a:spLocks noChangeArrowheads="1"/>
            </p:cNvSpPr>
            <p:nvPr/>
          </p:nvSpPr>
          <p:spPr bwMode="auto">
            <a:xfrm>
              <a:off x="6261100" y="2592388"/>
              <a:ext cx="935038" cy="1069975"/>
            </a:xfrm>
            <a:prstGeom prst="roundRect">
              <a:avLst>
                <a:gd name="adj" fmla="val 16667"/>
              </a:avLst>
            </a:prstGeom>
            <a:solidFill>
              <a:srgbClr val="47412D"/>
            </a:solidFill>
            <a:ln w="9525">
              <a:solidFill>
                <a:srgbClr val="47412D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eaLnBrk="0" hangingPunct="0"/>
              <a:r>
                <a:rPr lang="en-US" sz="1200">
                  <a:solidFill>
                    <a:schemeClr val="bg1"/>
                  </a:solidFill>
                  <a:latin typeface="Arial" charset="0"/>
                  <a:ea typeface="MS PGothic" pitchFamily="34" charset="-128"/>
                  <a:cs typeface="Arial" charset="0"/>
                </a:rPr>
                <a:t>Technical </a:t>
              </a:r>
            </a:p>
            <a:p>
              <a:pPr algn="ctr" eaLnBrk="0" hangingPunct="0"/>
              <a:r>
                <a:rPr lang="en-US" sz="1200">
                  <a:solidFill>
                    <a:schemeClr val="bg1"/>
                  </a:solidFill>
                  <a:latin typeface="Arial" charset="0"/>
                  <a:ea typeface="MS PGothic" pitchFamily="34" charset="-128"/>
                  <a:cs typeface="Arial" charset="0"/>
                </a:rPr>
                <a:t>Liaison </a:t>
              </a:r>
            </a:p>
            <a:p>
              <a:pPr algn="ctr" eaLnBrk="0" hangingPunct="0"/>
              <a:r>
                <a:rPr lang="en-US" sz="1200">
                  <a:solidFill>
                    <a:schemeClr val="bg1"/>
                  </a:solidFill>
                  <a:latin typeface="Arial" charset="0"/>
                  <a:ea typeface="MS PGothic" pitchFamily="34" charset="-128"/>
                  <a:cs typeface="Arial" charset="0"/>
                </a:rPr>
                <a:t>Group</a:t>
              </a:r>
            </a:p>
          </p:txBody>
        </p:sp>
        <p:sp>
          <p:nvSpPr>
            <p:cNvPr id="64" name="Rectangle à coins arrondis 63"/>
            <p:cNvSpPr/>
            <p:nvPr/>
          </p:nvSpPr>
          <p:spPr>
            <a:xfrm>
              <a:off x="6248400" y="3341688"/>
              <a:ext cx="956932" cy="3048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200" b="1" dirty="0">
                  <a:latin typeface="+mj-lt"/>
                </a:rPr>
                <a:t>TLG</a:t>
              </a:r>
            </a:p>
          </p:txBody>
        </p:sp>
      </p:grpSp>
      <p:sp>
        <p:nvSpPr>
          <p:cNvPr id="65" name="Rectangle à coins arrondis 64"/>
          <p:cNvSpPr/>
          <p:nvPr/>
        </p:nvSpPr>
        <p:spPr>
          <a:xfrm>
            <a:off x="7446963" y="3760788"/>
            <a:ext cx="957262" cy="3048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IETF</a:t>
            </a:r>
          </a:p>
        </p:txBody>
      </p:sp>
      <p:sp>
        <p:nvSpPr>
          <p:cNvPr id="66" name="Rectangle à coins arrondis 65"/>
          <p:cNvSpPr/>
          <p:nvPr/>
        </p:nvSpPr>
        <p:spPr>
          <a:xfrm>
            <a:off x="4552950" y="5753100"/>
            <a:ext cx="1066800" cy="3048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solidFill>
                  <a:srgbClr val="502878"/>
                </a:solidFill>
                <a:latin typeface="+mj-lt"/>
              </a:rPr>
              <a:t>ALAC</a:t>
            </a:r>
          </a:p>
        </p:txBody>
      </p:sp>
      <p:sp>
        <p:nvSpPr>
          <p:cNvPr id="23615" name="Line 46"/>
          <p:cNvSpPr>
            <a:spLocks noChangeShapeType="1"/>
          </p:cNvSpPr>
          <p:nvPr/>
        </p:nvSpPr>
        <p:spPr bwMode="auto">
          <a:xfrm flipH="1" flipV="1">
            <a:off x="6194425" y="4240213"/>
            <a:ext cx="1219200" cy="0"/>
          </a:xfrm>
          <a:prstGeom prst="line">
            <a:avLst/>
          </a:prstGeom>
          <a:noFill/>
          <a:ln w="31750">
            <a:solidFill>
              <a:srgbClr val="47412D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9" name="Ellipse 68"/>
          <p:cNvSpPr/>
          <p:nvPr/>
        </p:nvSpPr>
        <p:spPr>
          <a:xfrm>
            <a:off x="5921375" y="2436813"/>
            <a:ext cx="179388" cy="179387"/>
          </a:xfrm>
          <a:prstGeom prst="ellipse">
            <a:avLst/>
          </a:prstGeom>
          <a:solidFill>
            <a:srgbClr val="47412D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L</a:t>
            </a:r>
          </a:p>
        </p:txBody>
      </p:sp>
      <p:sp>
        <p:nvSpPr>
          <p:cNvPr id="70" name="Ellipse 69"/>
          <p:cNvSpPr/>
          <p:nvPr/>
        </p:nvSpPr>
        <p:spPr>
          <a:xfrm>
            <a:off x="6111875" y="2436813"/>
            <a:ext cx="179388" cy="179387"/>
          </a:xfrm>
          <a:prstGeom prst="ellipse">
            <a:avLst/>
          </a:prstGeom>
          <a:solidFill>
            <a:srgbClr val="47412D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L</a:t>
            </a:r>
          </a:p>
        </p:txBody>
      </p:sp>
      <p:sp>
        <p:nvSpPr>
          <p:cNvPr id="71" name="Ellipse 70"/>
          <p:cNvSpPr/>
          <p:nvPr/>
        </p:nvSpPr>
        <p:spPr>
          <a:xfrm>
            <a:off x="6721475" y="2436813"/>
            <a:ext cx="179388" cy="179387"/>
          </a:xfrm>
          <a:prstGeom prst="ellipse">
            <a:avLst/>
          </a:prstGeom>
          <a:solidFill>
            <a:srgbClr val="00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L</a:t>
            </a:r>
          </a:p>
        </p:txBody>
      </p:sp>
      <p:sp>
        <p:nvSpPr>
          <p:cNvPr id="72" name="Ellipse 71"/>
          <p:cNvSpPr/>
          <p:nvPr/>
        </p:nvSpPr>
        <p:spPr>
          <a:xfrm>
            <a:off x="6302375" y="2436813"/>
            <a:ext cx="179388" cy="179387"/>
          </a:xfrm>
          <a:prstGeom prst="ellipse">
            <a:avLst/>
          </a:prstGeom>
          <a:solidFill>
            <a:srgbClr val="47412D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L</a:t>
            </a:r>
          </a:p>
        </p:txBody>
      </p:sp>
      <p:sp>
        <p:nvSpPr>
          <p:cNvPr id="73" name="Ellipse 72"/>
          <p:cNvSpPr/>
          <p:nvPr/>
        </p:nvSpPr>
        <p:spPr>
          <a:xfrm>
            <a:off x="6492875" y="2436813"/>
            <a:ext cx="179388" cy="179387"/>
          </a:xfrm>
          <a:prstGeom prst="ellipse">
            <a:avLst/>
          </a:prstGeom>
          <a:solidFill>
            <a:srgbClr val="47412D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L</a:t>
            </a:r>
          </a:p>
        </p:txBody>
      </p:sp>
      <p:sp>
        <p:nvSpPr>
          <p:cNvPr id="74" name="Line 38"/>
          <p:cNvSpPr>
            <a:spLocks noChangeShapeType="1"/>
          </p:cNvSpPr>
          <p:nvPr/>
        </p:nvSpPr>
        <p:spPr bwMode="auto">
          <a:xfrm flipH="1">
            <a:off x="6867525" y="2527300"/>
            <a:ext cx="819150" cy="0"/>
          </a:xfrm>
          <a:prstGeom prst="line">
            <a:avLst/>
          </a:prstGeom>
          <a:noFill/>
          <a:ln w="31750">
            <a:solidFill>
              <a:schemeClr val="bg2">
                <a:lumMod val="25000"/>
              </a:schemeClr>
            </a:solidFill>
            <a:round/>
            <a:headEnd type="none" w="med" len="med"/>
            <a:tailEnd type="triangle" w="med" len="med"/>
          </a:ln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chemeClr val="tx1"/>
              </a:solidFill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75" name="AutoShape 63"/>
          <p:cNvSpPr>
            <a:spLocks noChangeArrowheads="1"/>
          </p:cNvSpPr>
          <p:nvPr/>
        </p:nvSpPr>
        <p:spPr bwMode="auto">
          <a:xfrm>
            <a:off x="7481888" y="2162175"/>
            <a:ext cx="1471612" cy="654050"/>
          </a:xfrm>
          <a:prstGeom prst="roundRect">
            <a:avLst>
              <a:gd name="adj" fmla="val 16667"/>
            </a:avLst>
          </a:prstGeom>
          <a:solidFill>
            <a:schemeClr val="bg2">
              <a:lumMod val="25000"/>
            </a:schemeClr>
          </a:solidFill>
          <a:ln w="25400">
            <a:noFill/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Governmental </a:t>
            </a:r>
          </a:p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Advisory </a:t>
            </a:r>
            <a:r>
              <a:rPr lang="en-US" sz="1200" b="1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en-US" sz="1200" b="1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</a:br>
            <a:r>
              <a:rPr lang="en-US" sz="1200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Committee</a:t>
            </a:r>
          </a:p>
        </p:txBody>
      </p:sp>
      <p:sp>
        <p:nvSpPr>
          <p:cNvPr id="76" name="Rectangle à coins arrondis 75"/>
          <p:cNvSpPr/>
          <p:nvPr/>
        </p:nvSpPr>
        <p:spPr>
          <a:xfrm>
            <a:off x="8588375" y="1998034"/>
            <a:ext cx="304800" cy="9906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GAC</a:t>
            </a:r>
          </a:p>
        </p:txBody>
      </p:sp>
      <p:sp>
        <p:nvSpPr>
          <p:cNvPr id="77" name="Rectangle à coins arrondis 76"/>
          <p:cNvSpPr/>
          <p:nvPr/>
        </p:nvSpPr>
        <p:spPr>
          <a:xfrm>
            <a:off x="2492375" y="1922463"/>
            <a:ext cx="762000" cy="30638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Chair</a:t>
            </a:r>
          </a:p>
        </p:txBody>
      </p:sp>
      <p:sp>
        <p:nvSpPr>
          <p:cNvPr id="23625" name="Line 44"/>
          <p:cNvSpPr>
            <a:spLocks noChangeShapeType="1"/>
          </p:cNvSpPr>
          <p:nvPr/>
        </p:nvSpPr>
        <p:spPr bwMode="auto">
          <a:xfrm flipV="1">
            <a:off x="1727200" y="1985963"/>
            <a:ext cx="781050" cy="0"/>
          </a:xfrm>
          <a:prstGeom prst="line">
            <a:avLst/>
          </a:prstGeom>
          <a:noFill/>
          <a:ln w="31750">
            <a:solidFill>
              <a:srgbClr val="FFFF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3626" name="AutoShape 7"/>
          <p:cNvSpPr>
            <a:spLocks noChangeArrowheads="1"/>
          </p:cNvSpPr>
          <p:nvPr/>
        </p:nvSpPr>
        <p:spPr bwMode="auto">
          <a:xfrm>
            <a:off x="282575" y="1790700"/>
            <a:ext cx="1444625" cy="423863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>
                <a:solidFill>
                  <a:srgbClr val="002060"/>
                </a:solidFill>
                <a:latin typeface="Arial" charset="0"/>
                <a:ea typeface="MS PGothic" pitchFamily="34" charset="-128"/>
                <a:cs typeface="Arial" charset="0"/>
              </a:rPr>
              <a:t>Ombudsman</a:t>
            </a:r>
          </a:p>
        </p:txBody>
      </p:sp>
      <p:sp>
        <p:nvSpPr>
          <p:cNvPr id="23627" name="Rectangle 78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8953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r>
              <a:rPr lang="en-GB" smtClean="0"/>
              <a:t>ICANN Multi-Stakeholder Model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ChangeArrowheads="1"/>
          </p:cNvSpPr>
          <p:nvPr/>
        </p:nvSpPr>
        <p:spPr bwMode="auto">
          <a:xfrm>
            <a:off x="152400" y="1524000"/>
            <a:ext cx="1954213" cy="49164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>
              <a:solidFill>
                <a:schemeClr val="bg1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2590800" y="6477000"/>
            <a:ext cx="28082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Source: http://www.icann.org/en/about/</a:t>
            </a:r>
          </a:p>
        </p:txBody>
      </p:sp>
      <p:sp>
        <p:nvSpPr>
          <p:cNvPr id="25603" name="AutoShape 29"/>
          <p:cNvSpPr>
            <a:spLocks noChangeArrowheads="1"/>
          </p:cNvSpPr>
          <p:nvPr/>
        </p:nvSpPr>
        <p:spPr bwMode="auto">
          <a:xfrm>
            <a:off x="4500563" y="4664075"/>
            <a:ext cx="1106487" cy="425450"/>
          </a:xfrm>
          <a:prstGeom prst="roundRect">
            <a:avLst>
              <a:gd name="adj" fmla="val 16667"/>
            </a:avLst>
          </a:prstGeom>
          <a:solidFill>
            <a:srgbClr val="502878"/>
          </a:solidFill>
          <a:ln w="9525">
            <a:solidFill>
              <a:srgbClr val="47412D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sz="1200" b="1">
              <a:solidFill>
                <a:schemeClr val="bg1"/>
              </a:solidFill>
              <a:latin typeface="Arial" charset="0"/>
              <a:ea typeface="MS PGothic" pitchFamily="34" charset="-128"/>
              <a:cs typeface="Arial" charset="0"/>
            </a:endParaRPr>
          </a:p>
          <a:p>
            <a:pPr algn="ctr" eaLnBrk="0" hangingPunct="0"/>
            <a:r>
              <a:rPr lang="en-US" sz="1200" b="1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At-Large</a:t>
            </a:r>
          </a:p>
          <a:p>
            <a:pPr algn="ctr" eaLnBrk="0" hangingPunct="0"/>
            <a:endParaRPr lang="en-US" sz="900" b="1">
              <a:solidFill>
                <a:schemeClr val="bg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5604" name="AutoShape 30"/>
          <p:cNvSpPr>
            <a:spLocks noChangeArrowheads="1"/>
          </p:cNvSpPr>
          <p:nvPr/>
        </p:nvSpPr>
        <p:spPr bwMode="auto">
          <a:xfrm>
            <a:off x="6191250" y="4629150"/>
            <a:ext cx="1106488" cy="1644650"/>
          </a:xfrm>
          <a:prstGeom prst="roundRect">
            <a:avLst>
              <a:gd name="adj" fmla="val 16667"/>
            </a:avLst>
          </a:prstGeom>
          <a:solidFill>
            <a:srgbClr val="47412D"/>
          </a:solidFill>
          <a:ln w="9525">
            <a:solidFill>
              <a:srgbClr val="47412D"/>
            </a:solidFill>
            <a:round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Security &amp; </a:t>
            </a:r>
          </a:p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Stability </a:t>
            </a:r>
          </a:p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Advisory </a:t>
            </a:r>
            <a:b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</a:br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Committee</a:t>
            </a:r>
          </a:p>
        </p:txBody>
      </p:sp>
      <p:sp>
        <p:nvSpPr>
          <p:cNvPr id="25605" name="AutoShape 31"/>
          <p:cNvSpPr>
            <a:spLocks noChangeArrowheads="1"/>
          </p:cNvSpPr>
          <p:nvPr/>
        </p:nvSpPr>
        <p:spPr bwMode="auto">
          <a:xfrm>
            <a:off x="7342188" y="4625975"/>
            <a:ext cx="1106487" cy="1644650"/>
          </a:xfrm>
          <a:prstGeom prst="roundRect">
            <a:avLst>
              <a:gd name="adj" fmla="val 16667"/>
            </a:avLst>
          </a:prstGeom>
          <a:solidFill>
            <a:srgbClr val="47412D"/>
          </a:solidFill>
          <a:ln w="9525">
            <a:solidFill>
              <a:srgbClr val="47412D"/>
            </a:solidFill>
            <a:round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Root Server </a:t>
            </a:r>
          </a:p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System </a:t>
            </a:r>
          </a:p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Advisory </a:t>
            </a:r>
            <a:b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</a:br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Committee</a:t>
            </a:r>
          </a:p>
        </p:txBody>
      </p:sp>
      <p:sp>
        <p:nvSpPr>
          <p:cNvPr id="42" name="AutoShape 51"/>
          <p:cNvSpPr>
            <a:spLocks noChangeArrowheads="1"/>
          </p:cNvSpPr>
          <p:nvPr/>
        </p:nvSpPr>
        <p:spPr bwMode="auto">
          <a:xfrm>
            <a:off x="757238" y="4660900"/>
            <a:ext cx="1106487" cy="425450"/>
          </a:xfrm>
          <a:prstGeom prst="roundRect">
            <a:avLst>
              <a:gd name="adj" fmla="val 16667"/>
            </a:avLst>
          </a:prstGeom>
          <a:solidFill>
            <a:schemeClr val="accent6">
              <a:lumMod val="75000"/>
            </a:schemeClr>
          </a:solidFill>
          <a:ln w="9525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1200" b="1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ASO</a:t>
            </a:r>
          </a:p>
        </p:txBody>
      </p:sp>
      <p:sp>
        <p:nvSpPr>
          <p:cNvPr id="25607" name="AutoShape 52"/>
          <p:cNvSpPr>
            <a:spLocks noChangeArrowheads="1"/>
          </p:cNvSpPr>
          <p:nvPr/>
        </p:nvSpPr>
        <p:spPr bwMode="auto">
          <a:xfrm>
            <a:off x="1951038" y="4660900"/>
            <a:ext cx="1106487" cy="425450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9525">
            <a:solidFill>
              <a:srgbClr val="99CC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 b="1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GNSO</a:t>
            </a:r>
          </a:p>
        </p:txBody>
      </p:sp>
      <p:sp>
        <p:nvSpPr>
          <p:cNvPr id="25608" name="AutoShape 53"/>
          <p:cNvSpPr>
            <a:spLocks noChangeArrowheads="1"/>
          </p:cNvSpPr>
          <p:nvPr/>
        </p:nvSpPr>
        <p:spPr bwMode="auto">
          <a:xfrm>
            <a:off x="3133725" y="4660900"/>
            <a:ext cx="1106488" cy="425450"/>
          </a:xfrm>
          <a:prstGeom prst="roundRect">
            <a:avLst>
              <a:gd name="adj" fmla="val 16667"/>
            </a:avLst>
          </a:prstGeom>
          <a:solidFill>
            <a:srgbClr val="660066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 b="1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ccNSO</a:t>
            </a:r>
          </a:p>
        </p:txBody>
      </p:sp>
      <p:sp>
        <p:nvSpPr>
          <p:cNvPr id="25609" name="Rectangle 54"/>
          <p:cNvSpPr>
            <a:spLocks noChangeArrowheads="1"/>
          </p:cNvSpPr>
          <p:nvPr/>
        </p:nvSpPr>
        <p:spPr bwMode="auto">
          <a:xfrm>
            <a:off x="757238" y="5154613"/>
            <a:ext cx="1189037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900" b="1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Regional Internet Registries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ARIN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RIPE NCC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LACNIC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APNIC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AfriNIC</a:t>
            </a:r>
          </a:p>
        </p:txBody>
      </p:sp>
      <p:sp>
        <p:nvSpPr>
          <p:cNvPr id="25610" name="AutoShape 55"/>
          <p:cNvSpPr>
            <a:spLocks noChangeArrowheads="1"/>
          </p:cNvSpPr>
          <p:nvPr/>
        </p:nvSpPr>
        <p:spPr bwMode="auto">
          <a:xfrm>
            <a:off x="757238" y="4660900"/>
            <a:ext cx="1104900" cy="16446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4D9FBB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sz="1800" baseline="-25000">
              <a:solidFill>
                <a:schemeClr val="tx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5611" name="Rectangle 56"/>
          <p:cNvSpPr>
            <a:spLocks noChangeArrowheads="1"/>
          </p:cNvSpPr>
          <p:nvPr/>
        </p:nvSpPr>
        <p:spPr bwMode="auto">
          <a:xfrm>
            <a:off x="1946275" y="5154613"/>
            <a:ext cx="11049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8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</a:t>
            </a:r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gTLD Registries gTLD Registrars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IP interests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ISPs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Businesses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Universities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Consumers</a:t>
            </a:r>
          </a:p>
        </p:txBody>
      </p:sp>
      <p:sp>
        <p:nvSpPr>
          <p:cNvPr id="25612" name="AutoShape 57"/>
          <p:cNvSpPr>
            <a:spLocks noChangeArrowheads="1"/>
          </p:cNvSpPr>
          <p:nvPr/>
        </p:nvSpPr>
        <p:spPr bwMode="auto">
          <a:xfrm>
            <a:off x="1951038" y="4660900"/>
            <a:ext cx="1104900" cy="16446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99CC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sz="1800">
              <a:solidFill>
                <a:schemeClr val="tx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5613" name="Rectangle 58"/>
          <p:cNvSpPr>
            <a:spLocks noChangeArrowheads="1"/>
          </p:cNvSpPr>
          <p:nvPr/>
        </p:nvSpPr>
        <p:spPr bwMode="auto">
          <a:xfrm>
            <a:off x="3133725" y="5154613"/>
            <a:ext cx="1104900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900" b="1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ccTLD registries</a:t>
            </a:r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 (.us, .uk, .au, .it, .be, .nl, etc.)</a:t>
            </a:r>
          </a:p>
        </p:txBody>
      </p:sp>
      <p:sp>
        <p:nvSpPr>
          <p:cNvPr id="25614" name="AutoShape 59"/>
          <p:cNvSpPr>
            <a:spLocks noChangeArrowheads="1"/>
          </p:cNvSpPr>
          <p:nvPr/>
        </p:nvSpPr>
        <p:spPr bwMode="auto">
          <a:xfrm>
            <a:off x="3133725" y="4660900"/>
            <a:ext cx="1104900" cy="16446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660066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GB" sz="1800">
              <a:solidFill>
                <a:schemeClr val="tx1"/>
              </a:solidFill>
              <a:latin typeface="Arial" charset="0"/>
              <a:ea typeface="MS PGothic" pitchFamily="34" charset="-128"/>
              <a:cs typeface="Arial" charset="0"/>
            </a:endParaRPr>
          </a:p>
        </p:txBody>
      </p:sp>
      <p:sp>
        <p:nvSpPr>
          <p:cNvPr id="25615" name="Rectangle 61"/>
          <p:cNvSpPr>
            <a:spLocks noChangeArrowheads="1"/>
          </p:cNvSpPr>
          <p:nvPr/>
        </p:nvSpPr>
        <p:spPr bwMode="auto">
          <a:xfrm>
            <a:off x="1951038" y="5010150"/>
            <a:ext cx="1106487" cy="76200"/>
          </a:xfrm>
          <a:prstGeom prst="rect">
            <a:avLst/>
          </a:prstGeom>
          <a:solidFill>
            <a:srgbClr val="99CC00"/>
          </a:solidFill>
          <a:ln w="9525">
            <a:solidFill>
              <a:srgbClr val="99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tx1"/>
              </a:solidFill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25616" name="Rectangle 62"/>
          <p:cNvSpPr>
            <a:spLocks noChangeArrowheads="1"/>
          </p:cNvSpPr>
          <p:nvPr/>
        </p:nvSpPr>
        <p:spPr bwMode="auto">
          <a:xfrm>
            <a:off x="3133725" y="5010150"/>
            <a:ext cx="1106488" cy="76200"/>
          </a:xfrm>
          <a:prstGeom prst="rect">
            <a:avLst/>
          </a:prstGeom>
          <a:solidFill>
            <a:srgbClr val="660066"/>
          </a:solidFill>
          <a:ln w="9525">
            <a:solidFill>
              <a:srgbClr val="6600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tx1"/>
              </a:solidFill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25617" name="AutoShape 64"/>
          <p:cNvSpPr>
            <a:spLocks noChangeArrowheads="1"/>
          </p:cNvSpPr>
          <p:nvPr/>
        </p:nvSpPr>
        <p:spPr bwMode="auto">
          <a:xfrm>
            <a:off x="7342188" y="3224213"/>
            <a:ext cx="1106487" cy="1069975"/>
          </a:xfrm>
          <a:prstGeom prst="roundRect">
            <a:avLst>
              <a:gd name="adj" fmla="val 16667"/>
            </a:avLst>
          </a:prstGeom>
          <a:solidFill>
            <a:srgbClr val="47412D"/>
          </a:solidFill>
          <a:ln w="9525">
            <a:solidFill>
              <a:srgbClr val="47412D"/>
            </a:solidFill>
            <a:round/>
            <a:headEnd/>
            <a:tailEnd/>
          </a:ln>
        </p:spPr>
        <p:txBody>
          <a:bodyPr wrap="none"/>
          <a:lstStyle/>
          <a:p>
            <a:pPr algn="ctr" eaLnBrk="0" hangingPunct="0"/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Internet </a:t>
            </a:r>
            <a:b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</a:br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Engineering</a:t>
            </a:r>
            <a:b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</a:br>
            <a:r>
              <a:rPr lang="en-US" sz="1200">
                <a:solidFill>
                  <a:schemeClr val="bg1"/>
                </a:solidFill>
                <a:latin typeface="Arial" charset="0"/>
                <a:ea typeface="MS PGothic" pitchFamily="34" charset="-128"/>
                <a:cs typeface="Arial" charset="0"/>
              </a:rPr>
              <a:t>Task Force</a:t>
            </a:r>
          </a:p>
        </p:txBody>
      </p:sp>
      <p:sp>
        <p:nvSpPr>
          <p:cNvPr id="56" name="Rounded Rectangle 65"/>
          <p:cNvSpPr>
            <a:spLocks noChangeArrowheads="1"/>
          </p:cNvSpPr>
          <p:nvPr/>
        </p:nvSpPr>
        <p:spPr bwMode="auto">
          <a:xfrm>
            <a:off x="4500563" y="4664075"/>
            <a:ext cx="1106487" cy="1644650"/>
          </a:xfrm>
          <a:prstGeom prst="roundRect">
            <a:avLst>
              <a:gd name="adj" fmla="val 16667"/>
            </a:avLst>
          </a:prstGeom>
          <a:noFill/>
          <a:ln w="6350">
            <a:solidFill>
              <a:srgbClr val="502878"/>
            </a:solidFill>
            <a:round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619" name="Rectangle 62"/>
          <p:cNvSpPr>
            <a:spLocks noChangeArrowheads="1"/>
          </p:cNvSpPr>
          <p:nvPr/>
        </p:nvSpPr>
        <p:spPr bwMode="auto">
          <a:xfrm>
            <a:off x="4500563" y="5013325"/>
            <a:ext cx="1106487" cy="76200"/>
          </a:xfrm>
          <a:prstGeom prst="rect">
            <a:avLst/>
          </a:prstGeom>
          <a:solidFill>
            <a:srgbClr val="502878"/>
          </a:solidFill>
          <a:ln w="9525">
            <a:solidFill>
              <a:srgbClr val="50287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>
              <a:solidFill>
                <a:schemeClr val="tx1"/>
              </a:solidFill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25620" name="Rectangle 68"/>
          <p:cNvSpPr>
            <a:spLocks noChangeArrowheads="1"/>
          </p:cNvSpPr>
          <p:nvPr/>
        </p:nvSpPr>
        <p:spPr bwMode="auto">
          <a:xfrm>
            <a:off x="4500563" y="5103813"/>
            <a:ext cx="1085850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900" b="1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Internet Users</a:t>
            </a:r>
          </a:p>
          <a:p>
            <a:pPr eaLnBrk="0" hangingPunct="0"/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(At-Large Advisory Committee,</a:t>
            </a:r>
            <a:b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</a:br>
            <a:r>
              <a:rPr lang="en-US" sz="900">
                <a:solidFill>
                  <a:srgbClr val="131313"/>
                </a:solidFill>
                <a:latin typeface="Arial" charset="0"/>
                <a:ea typeface="MS PGothic" pitchFamily="34" charset="-128"/>
                <a:cs typeface="Arial" charset="0"/>
              </a:rPr>
              <a:t>in conjunction with  RALOs)</a:t>
            </a:r>
            <a:endParaRPr lang="en-US" sz="900">
              <a:solidFill>
                <a:schemeClr val="tx1"/>
              </a:solidFill>
              <a:latin typeface="Arial Narrow" pitchFamily="34" charset="0"/>
              <a:ea typeface="MS PGothic" pitchFamily="34" charset="-128"/>
              <a:cs typeface="Arial" charset="0"/>
            </a:endParaRPr>
          </a:p>
        </p:txBody>
      </p:sp>
      <p:sp>
        <p:nvSpPr>
          <p:cNvPr id="59" name="Rectangle à coins arrondis 58"/>
          <p:cNvSpPr/>
          <p:nvPr/>
        </p:nvSpPr>
        <p:spPr>
          <a:xfrm>
            <a:off x="6191250" y="5965825"/>
            <a:ext cx="1066800" cy="3048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SSAC</a:t>
            </a:r>
          </a:p>
        </p:txBody>
      </p:sp>
      <p:sp>
        <p:nvSpPr>
          <p:cNvPr id="60" name="Rectangle à coins arrondis 59"/>
          <p:cNvSpPr/>
          <p:nvPr/>
        </p:nvSpPr>
        <p:spPr>
          <a:xfrm>
            <a:off x="7380288" y="5965825"/>
            <a:ext cx="1066800" cy="3048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RSSAC</a:t>
            </a:r>
          </a:p>
        </p:txBody>
      </p:sp>
      <p:grpSp>
        <p:nvGrpSpPr>
          <p:cNvPr id="25623" name="Groupe 78"/>
          <p:cNvGrpSpPr>
            <a:grpSpLocks/>
          </p:cNvGrpSpPr>
          <p:nvPr/>
        </p:nvGrpSpPr>
        <p:grpSpPr bwMode="auto">
          <a:xfrm>
            <a:off x="6350000" y="3224213"/>
            <a:ext cx="957263" cy="1069975"/>
            <a:chOff x="6248400" y="2592388"/>
            <a:chExt cx="956932" cy="1069975"/>
          </a:xfrm>
        </p:grpSpPr>
        <p:sp>
          <p:nvSpPr>
            <p:cNvPr id="25647" name="AutoShape 45"/>
            <p:cNvSpPr>
              <a:spLocks noChangeArrowheads="1"/>
            </p:cNvSpPr>
            <p:nvPr/>
          </p:nvSpPr>
          <p:spPr bwMode="auto">
            <a:xfrm>
              <a:off x="6261100" y="2592388"/>
              <a:ext cx="935038" cy="1069975"/>
            </a:xfrm>
            <a:prstGeom prst="roundRect">
              <a:avLst>
                <a:gd name="adj" fmla="val 16667"/>
              </a:avLst>
            </a:prstGeom>
            <a:solidFill>
              <a:srgbClr val="47412D"/>
            </a:solidFill>
            <a:ln w="9525">
              <a:solidFill>
                <a:srgbClr val="47412D"/>
              </a:solidFill>
              <a:round/>
              <a:headEnd/>
              <a:tailEnd/>
            </a:ln>
          </p:spPr>
          <p:txBody>
            <a:bodyPr wrap="none"/>
            <a:lstStyle/>
            <a:p>
              <a:pPr algn="ctr" eaLnBrk="0" hangingPunct="0"/>
              <a:r>
                <a:rPr lang="en-US" sz="1200">
                  <a:solidFill>
                    <a:schemeClr val="bg1"/>
                  </a:solidFill>
                  <a:latin typeface="Arial" charset="0"/>
                  <a:ea typeface="MS PGothic" pitchFamily="34" charset="-128"/>
                  <a:cs typeface="Arial" charset="0"/>
                </a:rPr>
                <a:t>Technical </a:t>
              </a:r>
            </a:p>
            <a:p>
              <a:pPr algn="ctr" eaLnBrk="0" hangingPunct="0"/>
              <a:r>
                <a:rPr lang="en-US" sz="1200">
                  <a:solidFill>
                    <a:schemeClr val="bg1"/>
                  </a:solidFill>
                  <a:latin typeface="Arial" charset="0"/>
                  <a:ea typeface="MS PGothic" pitchFamily="34" charset="-128"/>
                  <a:cs typeface="Arial" charset="0"/>
                </a:rPr>
                <a:t>Liaison </a:t>
              </a:r>
            </a:p>
            <a:p>
              <a:pPr algn="ctr" eaLnBrk="0" hangingPunct="0"/>
              <a:r>
                <a:rPr lang="en-US" sz="1200">
                  <a:solidFill>
                    <a:schemeClr val="bg1"/>
                  </a:solidFill>
                  <a:latin typeface="Arial" charset="0"/>
                  <a:ea typeface="MS PGothic" pitchFamily="34" charset="-128"/>
                  <a:cs typeface="Arial" charset="0"/>
                </a:rPr>
                <a:t>Group</a:t>
              </a:r>
            </a:p>
          </p:txBody>
        </p:sp>
        <p:sp>
          <p:nvSpPr>
            <p:cNvPr id="64" name="Rectangle à coins arrondis 63"/>
            <p:cNvSpPr/>
            <p:nvPr/>
          </p:nvSpPr>
          <p:spPr>
            <a:xfrm>
              <a:off x="6248400" y="3341688"/>
              <a:ext cx="956932" cy="304800"/>
            </a:xfrm>
            <a:prstGeom prst="round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fr-FR" sz="1200" b="1" dirty="0">
                  <a:latin typeface="+mj-lt"/>
                </a:rPr>
                <a:t>TLG</a:t>
              </a:r>
            </a:p>
          </p:txBody>
        </p:sp>
      </p:grpSp>
      <p:sp>
        <p:nvSpPr>
          <p:cNvPr id="65" name="Rectangle à coins arrondis 64"/>
          <p:cNvSpPr/>
          <p:nvPr/>
        </p:nvSpPr>
        <p:spPr>
          <a:xfrm>
            <a:off x="7418388" y="3973513"/>
            <a:ext cx="957262" cy="3048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IETF</a:t>
            </a:r>
          </a:p>
        </p:txBody>
      </p:sp>
      <p:sp>
        <p:nvSpPr>
          <p:cNvPr id="66" name="Rectangle à coins arrondis 65"/>
          <p:cNvSpPr/>
          <p:nvPr/>
        </p:nvSpPr>
        <p:spPr>
          <a:xfrm>
            <a:off x="4524375" y="5965825"/>
            <a:ext cx="1066800" cy="3048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200" b="1" dirty="0">
                <a:solidFill>
                  <a:srgbClr val="502878"/>
                </a:solidFill>
                <a:latin typeface="+mj-lt"/>
              </a:rPr>
              <a:t>ALAC</a:t>
            </a:r>
          </a:p>
        </p:txBody>
      </p:sp>
      <p:sp>
        <p:nvSpPr>
          <p:cNvPr id="75" name="AutoShape 63"/>
          <p:cNvSpPr>
            <a:spLocks noChangeArrowheads="1"/>
          </p:cNvSpPr>
          <p:nvPr/>
        </p:nvSpPr>
        <p:spPr bwMode="auto">
          <a:xfrm>
            <a:off x="7481888" y="2162175"/>
            <a:ext cx="1471612" cy="654050"/>
          </a:xfrm>
          <a:prstGeom prst="roundRect">
            <a:avLst>
              <a:gd name="adj" fmla="val 16667"/>
            </a:avLst>
          </a:prstGeom>
          <a:solidFill>
            <a:schemeClr val="bg2">
              <a:lumMod val="25000"/>
            </a:schemeClr>
          </a:solidFill>
          <a:ln w="25400">
            <a:noFill/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Governmental </a:t>
            </a:r>
          </a:p>
          <a:p>
            <a:pPr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Advisory </a:t>
            </a:r>
            <a:r>
              <a:rPr lang="en-US" sz="1200" b="1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en-US" sz="1200" b="1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</a:br>
            <a:r>
              <a:rPr lang="en-US" sz="1200" dirty="0">
                <a:solidFill>
                  <a:schemeClr val="bg1"/>
                </a:solidFill>
                <a:latin typeface="Arial" charset="0"/>
                <a:ea typeface="+mn-ea"/>
                <a:cs typeface="+mn-cs"/>
              </a:rPr>
              <a:t>Committee</a:t>
            </a:r>
          </a:p>
        </p:txBody>
      </p:sp>
      <p:sp>
        <p:nvSpPr>
          <p:cNvPr id="76" name="Rectangle à coins arrondis 75"/>
          <p:cNvSpPr/>
          <p:nvPr/>
        </p:nvSpPr>
        <p:spPr>
          <a:xfrm>
            <a:off x="8588375" y="1998034"/>
            <a:ext cx="304800" cy="9906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anchor="ctr"/>
          <a:lstStyle/>
          <a:p>
            <a:pPr algn="ctr">
              <a:defRPr/>
            </a:pPr>
            <a:r>
              <a:rPr lang="fr-FR" sz="1200" b="1" dirty="0">
                <a:latin typeface="+mj-lt"/>
              </a:rPr>
              <a:t>GAC</a:t>
            </a:r>
          </a:p>
        </p:txBody>
      </p:sp>
      <p:sp>
        <p:nvSpPr>
          <p:cNvPr id="25628" name="Rectangle 3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412875" y="92075"/>
            <a:ext cx="7556500" cy="8953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r>
              <a:rPr lang="en-GB" smtClean="0"/>
              <a:t>ICANN Multi-Stakeholder Model</a:t>
            </a:r>
          </a:p>
        </p:txBody>
      </p:sp>
      <p:sp>
        <p:nvSpPr>
          <p:cNvPr id="25629" name="Text Box 32"/>
          <p:cNvSpPr txBox="1">
            <a:spLocks noChangeArrowheads="1"/>
          </p:cNvSpPr>
          <p:nvPr/>
        </p:nvSpPr>
        <p:spPr bwMode="auto">
          <a:xfrm>
            <a:off x="5272088" y="1716088"/>
            <a:ext cx="1725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Governments</a:t>
            </a:r>
          </a:p>
        </p:txBody>
      </p:sp>
      <p:sp>
        <p:nvSpPr>
          <p:cNvPr id="25630" name="Line 33"/>
          <p:cNvSpPr>
            <a:spLocks noChangeShapeType="1"/>
          </p:cNvSpPr>
          <p:nvPr/>
        </p:nvSpPr>
        <p:spPr bwMode="auto">
          <a:xfrm>
            <a:off x="6372225" y="2060575"/>
            <a:ext cx="1008063" cy="3603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5631" name="Rectangle 34"/>
          <p:cNvSpPr>
            <a:spLocks noChangeArrowheads="1"/>
          </p:cNvSpPr>
          <p:nvPr/>
        </p:nvSpPr>
        <p:spPr bwMode="auto">
          <a:xfrm>
            <a:off x="5792788" y="3068638"/>
            <a:ext cx="2955925" cy="3529012"/>
          </a:xfrm>
          <a:prstGeom prst="rect">
            <a:avLst/>
          </a:prstGeom>
          <a:noFill/>
          <a:ln w="38100" cap="rnd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5632" name="Text Box 35"/>
          <p:cNvSpPr txBox="1">
            <a:spLocks noChangeArrowheads="1"/>
          </p:cNvSpPr>
          <p:nvPr/>
        </p:nvSpPr>
        <p:spPr bwMode="auto">
          <a:xfrm>
            <a:off x="5792788" y="4292600"/>
            <a:ext cx="30083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Other Advisory Committees</a:t>
            </a:r>
          </a:p>
        </p:txBody>
      </p:sp>
      <p:sp>
        <p:nvSpPr>
          <p:cNvPr id="25633" name="Text Box 36"/>
          <p:cNvSpPr txBox="1">
            <a:spLocks noChangeArrowheads="1"/>
          </p:cNvSpPr>
          <p:nvPr/>
        </p:nvSpPr>
        <p:spPr bwMode="auto">
          <a:xfrm>
            <a:off x="4500563" y="2133600"/>
            <a:ext cx="1120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Internet</a:t>
            </a:r>
            <a:b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</a:br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Users</a:t>
            </a:r>
          </a:p>
        </p:txBody>
      </p:sp>
      <p:sp>
        <p:nvSpPr>
          <p:cNvPr id="25634" name="Line 37"/>
          <p:cNvSpPr>
            <a:spLocks noChangeShapeType="1"/>
          </p:cNvSpPr>
          <p:nvPr/>
        </p:nvSpPr>
        <p:spPr bwMode="auto">
          <a:xfrm>
            <a:off x="5076825" y="2781300"/>
            <a:ext cx="0" cy="18002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5635" name="Text Box 38"/>
          <p:cNvSpPr txBox="1">
            <a:spLocks noChangeArrowheads="1"/>
          </p:cNvSpPr>
          <p:nvPr/>
        </p:nvSpPr>
        <p:spPr bwMode="auto">
          <a:xfrm>
            <a:off x="3059113" y="1628775"/>
            <a:ext cx="1320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Country</a:t>
            </a:r>
            <a:b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</a:br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Code</a:t>
            </a:r>
            <a:b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</a:br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Operators</a:t>
            </a:r>
          </a:p>
        </p:txBody>
      </p:sp>
      <p:sp>
        <p:nvSpPr>
          <p:cNvPr id="25636" name="Line 39"/>
          <p:cNvSpPr>
            <a:spLocks noChangeShapeType="1"/>
          </p:cNvSpPr>
          <p:nvPr/>
        </p:nvSpPr>
        <p:spPr bwMode="auto">
          <a:xfrm>
            <a:off x="3708400" y="2492375"/>
            <a:ext cx="0" cy="20891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grpSp>
        <p:nvGrpSpPr>
          <p:cNvPr id="25637" name="Group 40"/>
          <p:cNvGrpSpPr>
            <a:grpSpLocks/>
          </p:cNvGrpSpPr>
          <p:nvPr/>
        </p:nvGrpSpPr>
        <p:grpSpPr bwMode="auto">
          <a:xfrm>
            <a:off x="250825" y="620713"/>
            <a:ext cx="1584325" cy="3024187"/>
            <a:chOff x="158" y="799"/>
            <a:chExt cx="998" cy="1905"/>
          </a:xfrm>
        </p:grpSpPr>
        <p:sp>
          <p:nvSpPr>
            <p:cNvPr id="25641" name="AutoShape 7"/>
            <p:cNvSpPr>
              <a:spLocks noChangeArrowheads="1"/>
            </p:cNvSpPr>
            <p:nvPr/>
          </p:nvSpPr>
          <p:spPr bwMode="auto">
            <a:xfrm>
              <a:off x="216" y="1477"/>
              <a:ext cx="910" cy="267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200">
                  <a:solidFill>
                    <a:schemeClr val="bg1"/>
                  </a:solidFill>
                  <a:latin typeface="Arial" charset="0"/>
                  <a:ea typeface="MS PGothic" pitchFamily="34" charset="-128"/>
                  <a:cs typeface="Arial" charset="0"/>
                </a:rPr>
                <a:t>President and CEO</a:t>
              </a:r>
            </a:p>
          </p:txBody>
        </p:sp>
        <p:sp>
          <p:nvSpPr>
            <p:cNvPr id="25642" name="Line 32"/>
            <p:cNvSpPr>
              <a:spLocks noChangeShapeType="1"/>
            </p:cNvSpPr>
            <p:nvPr/>
          </p:nvSpPr>
          <p:spPr bwMode="auto">
            <a:xfrm>
              <a:off x="669" y="1923"/>
              <a:ext cx="0" cy="161"/>
            </a:xfrm>
            <a:prstGeom prst="line">
              <a:avLst/>
            </a:prstGeom>
            <a:noFill/>
            <a:ln w="19050">
              <a:solidFill>
                <a:srgbClr val="8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43" name="AutoShape 33"/>
            <p:cNvSpPr>
              <a:spLocks noChangeArrowheads="1"/>
            </p:cNvSpPr>
            <p:nvPr/>
          </p:nvSpPr>
          <p:spPr bwMode="auto">
            <a:xfrm>
              <a:off x="214" y="1823"/>
              <a:ext cx="910" cy="847"/>
            </a:xfrm>
            <a:prstGeom prst="roundRect">
              <a:avLst>
                <a:gd name="adj" fmla="val 16667"/>
              </a:avLst>
            </a:prstGeom>
            <a:solidFill>
              <a:srgbClr val="80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200">
                  <a:solidFill>
                    <a:schemeClr val="bg1"/>
                  </a:solidFill>
                  <a:latin typeface="Arial" charset="0"/>
                  <a:ea typeface="MS PGothic" pitchFamily="34" charset="-128"/>
                  <a:cs typeface="Arial" charset="0"/>
                </a:rPr>
                <a:t>ICANN Staff</a:t>
              </a:r>
            </a:p>
            <a:p>
              <a:pPr algn="ctr" eaLnBrk="0" hangingPunct="0"/>
              <a:r>
                <a:rPr lang="en-US" sz="1000">
                  <a:solidFill>
                    <a:schemeClr val="bg1"/>
                  </a:solidFill>
                  <a:latin typeface="Arial" charset="0"/>
                  <a:ea typeface="MS PGothic" pitchFamily="34" charset="-128"/>
                  <a:cs typeface="Arial" charset="0"/>
                </a:rPr>
                <a:t>MDR</a:t>
              </a:r>
              <a:br>
                <a:rPr lang="en-US" sz="1000">
                  <a:solidFill>
                    <a:schemeClr val="bg1"/>
                  </a:solidFill>
                  <a:latin typeface="Arial" charset="0"/>
                  <a:ea typeface="MS PGothic" pitchFamily="34" charset="-128"/>
                  <a:cs typeface="Arial" charset="0"/>
                </a:rPr>
              </a:br>
              <a:r>
                <a:rPr lang="en-US" sz="1000">
                  <a:solidFill>
                    <a:schemeClr val="bg1"/>
                  </a:solidFill>
                  <a:latin typeface="Arial" charset="0"/>
                  <a:ea typeface="MS PGothic" pitchFamily="34" charset="-128"/>
                  <a:cs typeface="Arial" charset="0"/>
                </a:rPr>
                <a:t>SV</a:t>
              </a:r>
            </a:p>
            <a:p>
              <a:pPr algn="ctr" eaLnBrk="0" hangingPunct="0"/>
              <a:r>
                <a:rPr lang="en-US" sz="1000">
                  <a:solidFill>
                    <a:schemeClr val="bg1"/>
                  </a:solidFill>
                  <a:latin typeface="Arial" charset="0"/>
                  <a:ea typeface="MS PGothic" pitchFamily="34" charset="-128"/>
                  <a:cs typeface="Arial" charset="0"/>
                </a:rPr>
                <a:t>DC</a:t>
              </a:r>
            </a:p>
            <a:p>
              <a:pPr algn="ctr" eaLnBrk="0" hangingPunct="0"/>
              <a:r>
                <a:rPr lang="en-US" sz="1000">
                  <a:solidFill>
                    <a:schemeClr val="bg1"/>
                  </a:solidFill>
                  <a:latin typeface="Arial" charset="0"/>
                  <a:ea typeface="MS PGothic" pitchFamily="34" charset="-128"/>
                  <a:cs typeface="Arial" charset="0"/>
                </a:rPr>
                <a:t>Sydney</a:t>
              </a:r>
            </a:p>
            <a:p>
              <a:pPr algn="ctr" eaLnBrk="0" hangingPunct="0"/>
              <a:r>
                <a:rPr lang="en-US" sz="1000">
                  <a:solidFill>
                    <a:schemeClr val="bg1"/>
                  </a:solidFill>
                  <a:latin typeface="Arial" charset="0"/>
                  <a:ea typeface="MS PGothic" pitchFamily="34" charset="-128"/>
                  <a:cs typeface="Arial" charset="0"/>
                </a:rPr>
                <a:t>Brussels </a:t>
              </a:r>
            </a:p>
            <a:p>
              <a:pPr algn="ctr" eaLnBrk="0" hangingPunct="0"/>
              <a:r>
                <a:rPr lang="en-US" sz="1000">
                  <a:solidFill>
                    <a:schemeClr val="bg1"/>
                  </a:solidFill>
                  <a:latin typeface="Arial" charset="0"/>
                  <a:ea typeface="MS PGothic" pitchFamily="34" charset="-128"/>
                  <a:cs typeface="Arial" charset="0"/>
                </a:rPr>
                <a:t>Other US </a:t>
              </a:r>
              <a:br>
                <a:rPr lang="en-US" sz="1000">
                  <a:solidFill>
                    <a:schemeClr val="bg1"/>
                  </a:solidFill>
                  <a:latin typeface="Arial" charset="0"/>
                  <a:ea typeface="MS PGothic" pitchFamily="34" charset="-128"/>
                  <a:cs typeface="Arial" charset="0"/>
                </a:rPr>
              </a:br>
              <a:r>
                <a:rPr lang="en-US" sz="1000">
                  <a:solidFill>
                    <a:schemeClr val="bg1"/>
                  </a:solidFill>
                  <a:latin typeface="Arial" charset="0"/>
                  <a:ea typeface="MS PGothic" pitchFamily="34" charset="-128"/>
                  <a:cs typeface="Arial" charset="0"/>
                </a:rPr>
                <a:t>Other non-US</a:t>
              </a:r>
            </a:p>
          </p:txBody>
        </p:sp>
        <p:sp>
          <p:nvSpPr>
            <p:cNvPr id="25644" name="AutoShape 7"/>
            <p:cNvSpPr>
              <a:spLocks noChangeArrowheads="1"/>
            </p:cNvSpPr>
            <p:nvPr/>
          </p:nvSpPr>
          <p:spPr bwMode="auto">
            <a:xfrm>
              <a:off x="178" y="1128"/>
              <a:ext cx="910" cy="267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rgbClr val="8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1200">
                  <a:solidFill>
                    <a:srgbClr val="002060"/>
                  </a:solidFill>
                  <a:latin typeface="Arial" charset="0"/>
                  <a:ea typeface="MS PGothic" pitchFamily="34" charset="-128"/>
                  <a:cs typeface="Arial" charset="0"/>
                </a:rPr>
                <a:t>Ombudsman</a:t>
              </a:r>
            </a:p>
          </p:txBody>
        </p:sp>
        <p:sp>
          <p:nvSpPr>
            <p:cNvPr id="25645" name="Rectangle 45"/>
            <p:cNvSpPr>
              <a:spLocks noChangeArrowheads="1"/>
            </p:cNvSpPr>
            <p:nvPr/>
          </p:nvSpPr>
          <p:spPr bwMode="auto">
            <a:xfrm>
              <a:off x="158" y="1071"/>
              <a:ext cx="998" cy="1633"/>
            </a:xfrm>
            <a:prstGeom prst="rect">
              <a:avLst/>
            </a:prstGeom>
            <a:noFill/>
            <a:ln w="38100" cap="rnd">
              <a:solidFill>
                <a:srgbClr val="FF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46" name="Text Box 46"/>
            <p:cNvSpPr txBox="1">
              <a:spLocks noChangeArrowheads="1"/>
            </p:cNvSpPr>
            <p:nvPr/>
          </p:nvSpPr>
          <p:spPr bwMode="auto">
            <a:xfrm>
              <a:off x="431" y="799"/>
              <a:ext cx="45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800">
                  <a:solidFill>
                    <a:srgbClr val="FF0000"/>
                  </a:solidFill>
                  <a:latin typeface="Verdana" pitchFamily="34" charset="0"/>
                  <a:ea typeface="MS PGothic" pitchFamily="34" charset="-128"/>
                  <a:cs typeface="Arial" charset="0"/>
                </a:rPr>
                <a:t>Staff</a:t>
              </a:r>
            </a:p>
          </p:txBody>
        </p:sp>
      </p:grpSp>
      <p:sp>
        <p:nvSpPr>
          <p:cNvPr id="25638" name="Text Box 47"/>
          <p:cNvSpPr txBox="1">
            <a:spLocks noChangeArrowheads="1"/>
          </p:cNvSpPr>
          <p:nvPr/>
        </p:nvSpPr>
        <p:spPr bwMode="auto">
          <a:xfrm>
            <a:off x="1908175" y="2636838"/>
            <a:ext cx="15605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Another</a:t>
            </a:r>
            <a:b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</a:br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Multi-</a:t>
            </a:r>
            <a:b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</a:br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Stakeholder</a:t>
            </a:r>
            <a:b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</a:br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Model</a:t>
            </a:r>
          </a:p>
        </p:txBody>
      </p:sp>
      <p:sp>
        <p:nvSpPr>
          <p:cNvPr id="25639" name="Text Box 48"/>
          <p:cNvSpPr txBox="1">
            <a:spLocks noChangeArrowheads="1"/>
          </p:cNvSpPr>
          <p:nvPr/>
        </p:nvSpPr>
        <p:spPr bwMode="auto">
          <a:xfrm>
            <a:off x="250825" y="3789363"/>
            <a:ext cx="212566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Multi-</a:t>
            </a:r>
            <a:b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</a:br>
            <a:r>
              <a:rPr lang="en-GB" sz="1800">
                <a:solidFill>
                  <a:srgbClr val="FF0000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Stakeholder Model</a:t>
            </a:r>
          </a:p>
        </p:txBody>
      </p:sp>
      <p:sp>
        <p:nvSpPr>
          <p:cNvPr id="25640" name="Line 49"/>
          <p:cNvSpPr>
            <a:spLocks noChangeShapeType="1"/>
          </p:cNvSpPr>
          <p:nvPr/>
        </p:nvSpPr>
        <p:spPr bwMode="auto">
          <a:xfrm>
            <a:off x="2555875" y="3789363"/>
            <a:ext cx="0" cy="79216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6" descr="gnso_structure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-604838" y="-15875"/>
            <a:ext cx="10555288" cy="6873875"/>
          </a:xfrm>
        </p:spPr>
      </p:pic>
      <p:sp>
        <p:nvSpPr>
          <p:cNvPr id="40962" name="Text Box 7"/>
          <p:cNvSpPr txBox="1">
            <a:spLocks noChangeArrowheads="1"/>
          </p:cNvSpPr>
          <p:nvPr/>
        </p:nvSpPr>
        <p:spPr bwMode="auto">
          <a:xfrm>
            <a:off x="107950" y="6453188"/>
            <a:ext cx="54689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GB" sz="900">
                <a:solidFill>
                  <a:schemeClr val="tx1"/>
                </a:solidFill>
                <a:latin typeface="Calibri" pitchFamily="34" charset="0"/>
                <a:cs typeface="Arial" charset="0"/>
              </a:rPr>
              <a:t>Source: http://gnso.icann.org/meetings/presentation-policy-development-20may10-en.pdf</a:t>
            </a:r>
          </a:p>
        </p:txBody>
      </p:sp>
      <p:sp>
        <p:nvSpPr>
          <p:cNvPr id="2" name="Espace réservé de la date 1"/>
          <p:cNvSpPr txBox="1">
            <a:spLocks noGrp="1"/>
          </p:cNvSpPr>
          <p:nvPr/>
        </p:nvSpPr>
        <p:spPr>
          <a:xfrm>
            <a:off x="684213" y="6248400"/>
            <a:ext cx="1906587" cy="457200"/>
          </a:xfrm>
          <a:prstGeom prst="rect">
            <a:avLst/>
          </a:prstGeom>
          <a:noFill/>
        </p:spPr>
        <p:txBody>
          <a:bodyPr anchor="ctr"/>
          <a:lstStyle/>
          <a:p>
            <a:pPr algn="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22-23/05/2012</a:t>
            </a:r>
            <a:endParaRPr lang="en-GB" sz="1200" dirty="0">
              <a:solidFill>
                <a:schemeClr val="bg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2"/>
          <p:cNvSpPr txBox="1">
            <a:spLocks noGrp="1"/>
          </p:cNvSpPr>
          <p:nvPr/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ICANN - ENOG - Odessa 2012</a:t>
            </a:r>
            <a:endParaRPr lang="en-GB" sz="1200">
              <a:solidFill>
                <a:schemeClr val="bg1">
                  <a:lumMod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 txBox="1">
            <a:spLocks noGrp="1"/>
          </p:cNvSpPr>
          <p:nvPr/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</p:spPr>
        <p:txBody>
          <a:bodyPr anchor="ctr"/>
          <a:lstStyle/>
          <a:p>
            <a:pPr algn="r" defTabSz="457200" fontAlgn="auto">
              <a:spcBef>
                <a:spcPts val="0"/>
              </a:spcBef>
              <a:spcAft>
                <a:spcPts val="0"/>
              </a:spcAft>
              <a:defRPr/>
            </a:pPr>
            <a:fld id="{3BFF5D53-A79C-495E-90F6-19BAFFF32C82}" type="slidenum">
              <a:rPr lang="en-GB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pPr algn="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en-GB" sz="120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ChangeArrowheads="1"/>
          </p:cNvSpPr>
          <p:nvPr/>
        </p:nvSpPr>
        <p:spPr bwMode="auto">
          <a:xfrm>
            <a:off x="179388" y="1524000"/>
            <a:ext cx="1954212" cy="3962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>
              <a:solidFill>
                <a:schemeClr val="bg1"/>
              </a:solidFill>
              <a:latin typeface="Arial" charset="0"/>
              <a:ea typeface="MS PGothic" pitchFamily="34" charset="-128"/>
            </a:endParaRPr>
          </a:p>
        </p:txBody>
      </p:sp>
      <p:sp>
        <p:nvSpPr>
          <p:cNvPr id="27650" name="Text Placeholder 4"/>
          <p:cNvSpPr>
            <a:spLocks noGrp="1"/>
          </p:cNvSpPr>
          <p:nvPr>
            <p:ph type="body" sz="quarter" idx="4294967295"/>
          </p:nvPr>
        </p:nvSpPr>
        <p:spPr bwMode="auto">
          <a:xfrm>
            <a:off x="3048000" y="1600200"/>
            <a:ext cx="5638800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defTabSz="457200" eaLnBrk="1" hangingPunct="1">
              <a:buFont typeface="+mj-lt"/>
              <a:buNone/>
            </a:pPr>
            <a:r>
              <a:rPr lang="en-US" smtClean="0">
                <a:latin typeface="Trebuchet MS" pitchFamily="34" charset="0"/>
              </a:rPr>
              <a:t>Trebuchet body text</a:t>
            </a:r>
          </a:p>
        </p:txBody>
      </p:sp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2743200" y="6172200"/>
            <a:ext cx="29067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900">
                <a:solidFill>
                  <a:schemeClr val="tx1"/>
                </a:solidFill>
                <a:latin typeface="Verdana" pitchFamily="34" charset="0"/>
                <a:ea typeface="MS PGothic" pitchFamily="34" charset="-128"/>
                <a:cs typeface="Arial" charset="0"/>
              </a:rPr>
              <a:t>Source: http://www.atlarge.icann.org/orgchart</a:t>
            </a:r>
          </a:p>
        </p:txBody>
      </p:sp>
      <p:pic>
        <p:nvPicPr>
          <p:cNvPr id="27652" name="Picture 6"/>
          <p:cNvPicPr>
            <a:picLocks noChangeAspect="1" noChangeArrowheads="1"/>
          </p:cNvPicPr>
          <p:nvPr/>
        </p:nvPicPr>
        <p:blipFill>
          <a:blip r:embed="rId2"/>
          <a:srcRect l="16576" t="9447" r="15236" b="6392"/>
          <a:stretch>
            <a:fillRect/>
          </a:stretch>
        </p:blipFill>
        <p:spPr bwMode="auto">
          <a:xfrm>
            <a:off x="1357313" y="76200"/>
            <a:ext cx="7786687" cy="600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">
  <a:themeElements>
    <a:clrScheme name="Custom 3">
      <a:dk1>
        <a:sysClr val="windowText" lastClr="000000"/>
      </a:dk1>
      <a:lt1>
        <a:sysClr val="window" lastClr="FFFFFF"/>
      </a:lt1>
      <a:dk2>
        <a:srgbClr val="00334D"/>
      </a:dk2>
      <a:lt2>
        <a:srgbClr val="037BC0"/>
      </a:lt2>
      <a:accent1>
        <a:srgbClr val="555555"/>
      </a:accent1>
      <a:accent2>
        <a:srgbClr val="6D99B3"/>
      </a:accent2>
      <a:accent3>
        <a:srgbClr val="F1A31E"/>
      </a:accent3>
      <a:accent4>
        <a:srgbClr val="197F86"/>
      </a:accent4>
      <a:accent5>
        <a:srgbClr val="E87724"/>
      </a:accent5>
      <a:accent6>
        <a:srgbClr val="DDDDDD"/>
      </a:accent6>
      <a:hlink>
        <a:srgbClr val="CFE2EC"/>
      </a:hlink>
      <a:folHlink>
        <a:srgbClr val="FFFF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14:hiddenLine>
          </a:ext>
        </a:extLst>
      </a:spPr>
      <a:bodyPr lIns="0" tIns="0" rIns="0" bIns="0">
        <a:spAutoFit/>
      </a:bodyPr>
      <a:lstStyle>
        <a:defPPr algn="l">
          <a:lnSpc>
            <a:spcPct val="10000"/>
          </a:lnSpc>
          <a:defRPr sz="7200" dirty="0" smtClean="0">
            <a:solidFill>
              <a:srgbClr val="1A8AC7"/>
            </a:solidFill>
            <a:latin typeface="DINOT-Medium" charset="0"/>
            <a:ea typeface="ＭＳ Ｐゴシック" charset="0"/>
            <a:cs typeface="DINOT-Medium" charset="0"/>
            <a:sym typeface="DINOT-Medium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  <a:txDef>
      <a:spPr>
        <a:noFill/>
      </a:spPr>
      <a:bodyPr wrap="none" lIns="38405" tIns="19202" rIns="38405" bIns="19202" rtlCol="0">
        <a:spAutoFit/>
      </a:bodyPr>
      <a:lstStyle>
        <a:defPPr>
          <a:defRPr sz="2000" dirty="0" smtClean="0">
            <a:solidFill>
              <a:schemeClr val="tx2"/>
            </a:solidFill>
            <a:latin typeface="Georgia"/>
            <a:cs typeface="Georgia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Radial">
  <a:themeElements>
    <a:clrScheme name="Radial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Radial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adial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ial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ial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2259</TotalTime>
  <Pages>0</Pages>
  <Words>278</Words>
  <Characters>0</Characters>
  <Application>Microsoft Office PowerPoint</Application>
  <PresentationFormat>On-screen Show (4:3)</PresentationFormat>
  <Lines>0</Lines>
  <Paragraphs>138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23" baseType="lpstr">
      <vt:lpstr>ＭＳ Ｐゴシック</vt:lpstr>
      <vt:lpstr>ＭＳ Ｐゴシック</vt:lpstr>
      <vt:lpstr>Arial</vt:lpstr>
      <vt:lpstr>Arial Black</vt:lpstr>
      <vt:lpstr>Arial Narrow</vt:lpstr>
      <vt:lpstr>Calibri</vt:lpstr>
      <vt:lpstr>DINOT-Light</vt:lpstr>
      <vt:lpstr>DINOT-Medium</vt:lpstr>
      <vt:lpstr>Georgia</vt:lpstr>
      <vt:lpstr>Gill Sans</vt:lpstr>
      <vt:lpstr>Times New Roman</vt:lpstr>
      <vt:lpstr>Trebuchet MS</vt:lpstr>
      <vt:lpstr>Verdana</vt:lpstr>
      <vt:lpstr>Wingdings</vt:lpstr>
      <vt:lpstr>ヒラギノ角ゴ ProN W3</vt:lpstr>
      <vt:lpstr>Blank</vt:lpstr>
      <vt:lpstr>Radial</vt:lpstr>
      <vt:lpstr>PowerPoint Presentation</vt:lpstr>
      <vt:lpstr>PowerPoint Presentation</vt:lpstr>
      <vt:lpstr>ICANN Multi-Stakeholder Model</vt:lpstr>
      <vt:lpstr>ICANN Multi-Stakeholder Model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Kathy Schnitt</dc:creator>
  <cp:keywords/>
  <dc:description/>
  <cp:lastModifiedBy>Kathy Schnitt</cp:lastModifiedBy>
  <cp:revision>134</cp:revision>
  <dcterms:modified xsi:type="dcterms:W3CDTF">2014-06-25T15:27:43Z</dcterms:modified>
</cp:coreProperties>
</file>