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24"/>
  </p:notesMasterIdLst>
  <p:handoutMasterIdLst>
    <p:handoutMasterId r:id="rId25"/>
  </p:handoutMasterIdLst>
  <p:sldIdLst>
    <p:sldId id="278" r:id="rId2"/>
    <p:sldId id="554" r:id="rId3"/>
    <p:sldId id="562" r:id="rId4"/>
    <p:sldId id="572" r:id="rId5"/>
    <p:sldId id="563" r:id="rId6"/>
    <p:sldId id="573" r:id="rId7"/>
    <p:sldId id="564" r:id="rId8"/>
    <p:sldId id="566" r:id="rId9"/>
    <p:sldId id="567" r:id="rId10"/>
    <p:sldId id="574" r:id="rId11"/>
    <p:sldId id="568" r:id="rId12"/>
    <p:sldId id="569" r:id="rId13"/>
    <p:sldId id="570" r:id="rId14"/>
    <p:sldId id="559" r:id="rId15"/>
    <p:sldId id="571" r:id="rId16"/>
    <p:sldId id="557" r:id="rId17"/>
    <p:sldId id="579" r:id="rId18"/>
    <p:sldId id="583" r:id="rId19"/>
    <p:sldId id="580" r:id="rId20"/>
    <p:sldId id="581" r:id="rId21"/>
    <p:sldId id="582" r:id="rId22"/>
    <p:sldId id="558" r:id="rId23"/>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A141395-FBCB-A448-B48D-551FE9C62847}">
          <p14:sldIdLst>
            <p14:sldId id="278"/>
            <p14:sldId id="554"/>
            <p14:sldId id="562"/>
            <p14:sldId id="572"/>
            <p14:sldId id="563"/>
            <p14:sldId id="573"/>
            <p14:sldId id="564"/>
            <p14:sldId id="566"/>
            <p14:sldId id="567"/>
            <p14:sldId id="574"/>
            <p14:sldId id="568"/>
            <p14:sldId id="569"/>
            <p14:sldId id="570"/>
            <p14:sldId id="559"/>
            <p14:sldId id="571"/>
            <p14:sldId id="557"/>
            <p14:sldId id="579"/>
            <p14:sldId id="583"/>
            <p14:sldId id="580"/>
            <p14:sldId id="581"/>
            <p14:sldId id="582"/>
            <p14:sldId id="558"/>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n Lipinski" initials="" lastIdx="1" clrIdx="0"/>
  <p:cmAuthor id="1" name="Microsoft Office User" initials="Office"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506"/>
    <a:srgbClr val="A3D869"/>
    <a:srgbClr val="4F69A7"/>
    <a:srgbClr val="7F7F7F"/>
    <a:srgbClr val="F79628"/>
    <a:srgbClr val="4C4E51"/>
    <a:srgbClr val="3EACDA"/>
    <a:srgbClr val="31378B"/>
    <a:srgbClr val="7ECDEA"/>
    <a:srgbClr val="75A8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43" autoAdjust="0"/>
    <p:restoredTop sz="98322" autoAdjust="0"/>
  </p:normalViewPr>
  <p:slideViewPr>
    <p:cSldViewPr snapToObjects="1" showGuides="1">
      <p:cViewPr>
        <p:scale>
          <a:sx n="75" d="100"/>
          <a:sy n="75" d="100"/>
        </p:scale>
        <p:origin x="-1656" y="-392"/>
      </p:cViewPr>
      <p:guideLst>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32" d="100"/>
          <a:sy n="132" d="100"/>
        </p:scale>
        <p:origin x="-4816" y="-11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34A0D38C-903D-D84E-A776-43A8034AD382}" type="datetime1">
              <a:rPr lang="en-US" smtClean="0"/>
              <a:pPr/>
              <a:t>05/06/2014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F885A87-EA0E-2947-93B9-3269BCCDEFB9}" type="slidenum">
              <a:rPr lang="en-US" smtClean="0"/>
              <a:pPr/>
              <a:t>‹#›</a:t>
            </a:fld>
            <a:endParaRPr lang="en-US"/>
          </a:p>
        </p:txBody>
      </p:sp>
    </p:spTree>
    <p:extLst>
      <p:ext uri="{BB962C8B-B14F-4D97-AF65-F5344CB8AC3E}">
        <p14:creationId xmlns:p14="http://schemas.microsoft.com/office/powerpoint/2010/main" val="1167548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89EB819-9955-384D-8D4D-6D7C38F1F2BB}" type="datetime1">
              <a:rPr lang="en-US" smtClean="0"/>
              <a:pPr/>
              <a:t>05/06/2014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7FCD7E7-0C57-B74C-B378-86AF402DC636}" type="slidenum">
              <a:rPr lang="en-US" smtClean="0"/>
              <a:pPr/>
              <a:t>‹#›</a:t>
            </a:fld>
            <a:endParaRPr lang="en-US"/>
          </a:p>
        </p:txBody>
      </p:sp>
    </p:spTree>
    <p:extLst>
      <p:ext uri="{BB962C8B-B14F-4D97-AF65-F5344CB8AC3E}">
        <p14:creationId xmlns:p14="http://schemas.microsoft.com/office/powerpoint/2010/main" val="2238960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FCD7E7-0C57-B74C-B378-86AF402DC636}" type="slidenum">
              <a:rPr lang="en-US" smtClean="0"/>
              <a:pPr/>
              <a:t>1</a:t>
            </a:fld>
            <a:endParaRPr lang="en-US"/>
          </a:p>
        </p:txBody>
      </p:sp>
    </p:spTree>
    <p:extLst>
      <p:ext uri="{BB962C8B-B14F-4D97-AF65-F5344CB8AC3E}">
        <p14:creationId xmlns:p14="http://schemas.microsoft.com/office/powerpoint/2010/main" val="951193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FCD7E7-0C57-B74C-B378-86AF402DC636}" type="slidenum">
              <a:rPr lang="en-US" smtClean="0"/>
              <a:pPr/>
              <a:t>22</a:t>
            </a:fld>
            <a:endParaRPr lang="en-US"/>
          </a:p>
        </p:txBody>
      </p:sp>
    </p:spTree>
    <p:extLst>
      <p:ext uri="{BB962C8B-B14F-4D97-AF65-F5344CB8AC3E}">
        <p14:creationId xmlns:p14="http://schemas.microsoft.com/office/powerpoint/2010/main" val="951193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179512" y="188640"/>
            <a:ext cx="8568952"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dirty="0" smtClean="0"/>
              <a:t>Click to edit Master title style</a:t>
            </a:r>
            <a:endParaRPr lang="en-US" dirty="0"/>
          </a:p>
        </p:txBody>
      </p:sp>
      <p:pic>
        <p:nvPicPr>
          <p:cNvPr id="4" name="Picture 3" descr="ma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628" y="1821786"/>
            <a:ext cx="7714745" cy="3767454"/>
          </a:xfrm>
          <a:prstGeom prst="rect">
            <a:avLst/>
          </a:prstGeom>
        </p:spPr>
      </p:pic>
    </p:spTree>
    <p:extLst>
      <p:ext uri="{BB962C8B-B14F-4D97-AF65-F5344CB8AC3E}">
        <p14:creationId xmlns:p14="http://schemas.microsoft.com/office/powerpoint/2010/main" val="77763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sp>
        <p:nvSpPr>
          <p:cNvPr id="11" name="Content Placeholder 20"/>
          <p:cNvSpPr>
            <a:spLocks noGrp="1"/>
          </p:cNvSpPr>
          <p:nvPr>
            <p:ph sz="quarter" idx="11" hasCustomPrompt="1"/>
          </p:nvPr>
        </p:nvSpPr>
        <p:spPr>
          <a:xfrm>
            <a:off x="329320" y="908720"/>
            <a:ext cx="1794408" cy="1835579"/>
          </a:xfrm>
          <a:prstGeom prst="rect">
            <a:avLst/>
          </a:prstGeom>
        </p:spPr>
        <p:txBody>
          <a:bodyPr vert="horz"/>
          <a:lstStyle>
            <a:lvl1pPr marL="0" indent="0" algn="l">
              <a:buNone/>
              <a:defRPr sz="24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2" name="Content Placeholder 20"/>
          <p:cNvSpPr>
            <a:spLocks noGrp="1"/>
          </p:cNvSpPr>
          <p:nvPr>
            <p:ph sz="quarter" idx="12" hasCustomPrompt="1"/>
          </p:nvPr>
        </p:nvSpPr>
        <p:spPr>
          <a:xfrm>
            <a:off x="2267743" y="946142"/>
            <a:ext cx="6688661" cy="4139042"/>
          </a:xfrm>
          <a:prstGeom prst="rect">
            <a:avLst/>
          </a:prstGeom>
        </p:spPr>
        <p:txBody>
          <a:bodyPr vert="horz"/>
          <a:lstStyle>
            <a:lvl1pPr marL="0" indent="0">
              <a:buNone/>
              <a:defRPr sz="1800" b="0" i="0">
                <a:solidFill>
                  <a:srgbClr val="43ACDA"/>
                </a:solidFill>
                <a:latin typeface="Helvetica Neue"/>
                <a:cs typeface="Helvetica Neue"/>
              </a:defRPr>
            </a:lvl1pPr>
            <a:lvl2pPr marL="0" marR="0" indent="0" algn="l" defTabSz="457200" rtl="0" eaLnBrk="1" fontAlgn="auto" latinLnBrk="0" hangingPunct="1">
              <a:lnSpc>
                <a:spcPct val="100000"/>
              </a:lnSpc>
              <a:spcBef>
                <a:spcPts val="1500"/>
              </a:spcBef>
              <a:spcAft>
                <a:spcPts val="1000"/>
              </a:spcAft>
              <a:buClrTx/>
              <a:buSzTx/>
              <a:buFont typeface="Arial"/>
              <a:buNone/>
              <a:tabLst/>
              <a:defRPr sz="2200" b="0" i="0">
                <a:solidFill>
                  <a:srgbClr val="43ACDA"/>
                </a:solidFill>
                <a:latin typeface="Helvetica Neue"/>
                <a:cs typeface="Helvetica Neue"/>
              </a:defRPr>
            </a:lvl2pPr>
            <a:lvl3pPr marL="519113" indent="-285750">
              <a:buClr>
                <a:srgbClr val="43ACDA"/>
              </a:buClr>
              <a:buFont typeface="Lucida Grande"/>
              <a:buChar char="+"/>
              <a:tabLst/>
              <a:defRPr sz="1800" b="0" i="0">
                <a:solidFill>
                  <a:srgbClr val="4C4D50"/>
                </a:solidFill>
                <a:latin typeface="Helvetica Neue"/>
                <a:cs typeface="Helvetica Neue"/>
              </a:defRPr>
            </a:lvl3pPr>
            <a:lvl4pPr marL="977900" indent="-285750">
              <a:buClr>
                <a:srgbClr val="43ACDA"/>
              </a:buClr>
              <a:buFont typeface="Lucida Grande"/>
              <a:buChar char="-"/>
              <a:tabLst/>
              <a:defRPr sz="1600" b="0" i="0">
                <a:solidFill>
                  <a:srgbClr val="4C4D50"/>
                </a:solidFill>
                <a:latin typeface="Helvetica Neue"/>
                <a:cs typeface="Helvetica Neue"/>
              </a:defRPr>
            </a:lvl4pPr>
            <a:lvl5pPr marL="1430338" indent="-285750">
              <a:buClr>
                <a:srgbClr val="43ACDA"/>
              </a:buClr>
              <a:buFont typeface="Arial"/>
              <a:buChar char="•"/>
              <a:tabLst/>
              <a:defRPr sz="16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cxnSp>
        <p:nvCxnSpPr>
          <p:cNvPr id="23" name="Straight Connector 22"/>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4" name="TextBox 23"/>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9" name="Title 4"/>
          <p:cNvSpPr>
            <a:spLocks noGrp="1"/>
          </p:cNvSpPr>
          <p:nvPr>
            <p:ph type="title"/>
          </p:nvPr>
        </p:nvSpPr>
        <p:spPr>
          <a:xfrm>
            <a:off x="329320" y="321693"/>
            <a:ext cx="8275128" cy="587027"/>
          </a:xfrm>
          <a:prstGeom prst="rect">
            <a:avLst/>
          </a:prstGeom>
        </p:spPr>
        <p:txBody>
          <a:bodyPr vert="horz"/>
          <a:lstStyle>
            <a:lvl1pPr algn="l">
              <a:lnSpc>
                <a:spcPct val="80000"/>
              </a:lnSpc>
              <a:defRPr sz="3200" b="0" i="0">
                <a:solidFill>
                  <a:srgbClr val="7F7F7F"/>
                </a:solidFill>
                <a:latin typeface="Helvetica Neue Medium"/>
                <a:cs typeface="Helvetica Neue Medium"/>
              </a:defRPr>
            </a:lvl1pPr>
          </a:lstStyle>
          <a:p>
            <a:r>
              <a:rPr lang="en-US" dirty="0" smtClean="0"/>
              <a:t>Click to edit Master title style</a:t>
            </a:r>
            <a:endParaRPr lang="en-US" dirty="0"/>
          </a:p>
        </p:txBody>
      </p:sp>
      <p:pic>
        <p:nvPicPr>
          <p:cNvPr id="8" name="Picture 7"/>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55542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cxnSp>
        <p:nvCxnSpPr>
          <p:cNvPr id="14" name="Straight Connector 13"/>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5" name="TextBox 14"/>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
        <p:nvSpPr>
          <p:cNvPr id="7" name="Content Placeholder 20"/>
          <p:cNvSpPr>
            <a:spLocks noGrp="1"/>
          </p:cNvSpPr>
          <p:nvPr>
            <p:ph sz="quarter" idx="12" hasCustomPrompt="1"/>
          </p:nvPr>
        </p:nvSpPr>
        <p:spPr>
          <a:xfrm>
            <a:off x="359532" y="908720"/>
            <a:ext cx="8316924"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spcBef>
                <a:spcPts val="1000"/>
              </a:spcBef>
              <a:spcAft>
                <a:spcPts val="1000"/>
              </a:spcAft>
              <a:buNone/>
              <a:defRPr sz="2200" b="0" i="0">
                <a:solidFill>
                  <a:srgbClr val="43ACDA"/>
                </a:solidFill>
                <a:latin typeface="Helvetica Neue"/>
                <a:cs typeface="Helvetica Neue"/>
              </a:defRPr>
            </a:lvl2pPr>
            <a:lvl3pPr marL="519113" indent="-285750">
              <a:spcBef>
                <a:spcPts val="0"/>
              </a:spcBef>
              <a:spcAft>
                <a:spcPts val="600"/>
              </a:spcAft>
              <a:buClr>
                <a:srgbClr val="43ACDA"/>
              </a:buClr>
              <a:buFont typeface="Lucida Grande"/>
              <a:buChar char="+"/>
              <a:tabLst/>
              <a:defRPr sz="1800" b="0" i="0">
                <a:solidFill>
                  <a:srgbClr val="4C4D50"/>
                </a:solidFill>
                <a:latin typeface="Helvetica Neue"/>
                <a:cs typeface="Helvetica Neue"/>
              </a:defRPr>
            </a:lvl3pPr>
            <a:lvl4pPr marL="977900" indent="-285750">
              <a:spcBef>
                <a:spcPts val="0"/>
              </a:spcBef>
              <a:spcAft>
                <a:spcPts val="300"/>
              </a:spcAft>
              <a:buClr>
                <a:srgbClr val="43ACDA"/>
              </a:buClr>
              <a:buFont typeface="Lucida Grande"/>
              <a:buChar char="-"/>
              <a:tabLst/>
              <a:defRPr sz="1600" b="0" i="0">
                <a:solidFill>
                  <a:srgbClr val="4C4D50"/>
                </a:solidFill>
                <a:latin typeface="Helvetica Neue"/>
                <a:cs typeface="Helvetica Neue"/>
              </a:defRPr>
            </a:lvl4pPr>
            <a:lvl5pPr marL="1430338" indent="-285750">
              <a:spcBef>
                <a:spcPts val="0"/>
              </a:spcBef>
              <a:spcAft>
                <a:spcPts val="300"/>
              </a:spcAft>
              <a:buClr>
                <a:srgbClr val="43ACDA"/>
              </a:buClr>
              <a:buFont typeface="Arial"/>
              <a:buChar char="•"/>
              <a:tabLst/>
              <a:defRPr sz="15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8" name="Title 4"/>
          <p:cNvSpPr>
            <a:spLocks noGrp="1"/>
          </p:cNvSpPr>
          <p:nvPr>
            <p:ph type="title"/>
          </p:nvPr>
        </p:nvSpPr>
        <p:spPr>
          <a:xfrm>
            <a:off x="329320" y="321693"/>
            <a:ext cx="8347136" cy="587027"/>
          </a:xfrm>
          <a:prstGeom prst="rect">
            <a:avLst/>
          </a:prstGeom>
        </p:spPr>
        <p:txBody>
          <a:bodyPr vert="horz"/>
          <a:lstStyle>
            <a:lvl1pPr algn="l">
              <a:lnSpc>
                <a:spcPct val="80000"/>
              </a:lnSpc>
              <a:defRPr sz="3200" b="0" i="0">
                <a:solidFill>
                  <a:srgbClr val="7F7F7F"/>
                </a:solidFill>
                <a:latin typeface="Helvetica Neue Medium"/>
                <a:cs typeface="Helvetica Neue Medium"/>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1787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r>
              <a:rPr lang="en-US" smtClean="0"/>
              <a:t>Drag picture to placeholder or click icon to add</a:t>
            </a:r>
            <a:endParaRPr lang="en-US" dirty="0"/>
          </a:p>
        </p:txBody>
      </p:sp>
      <p:cxnSp>
        <p:nvCxnSpPr>
          <p:cNvPr id="22" name="Straight Connector 2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9" name="Picture 8"/>
          <p:cNvPicPr>
            <a:picLocks noChangeAspect="1"/>
          </p:cNvPicPr>
          <p:nvPr userDrawn="1"/>
        </p:nvPicPr>
        <p:blipFill>
          <a:blip r:embed="rId2"/>
          <a:stretch>
            <a:fillRect/>
          </a:stretch>
        </p:blipFill>
        <p:spPr>
          <a:xfrm>
            <a:off x="8398621" y="6263796"/>
            <a:ext cx="557784" cy="441960"/>
          </a:xfrm>
          <a:prstGeom prst="rect">
            <a:avLst/>
          </a:prstGeom>
        </p:spPr>
      </p:pic>
      <p:sp>
        <p:nvSpPr>
          <p:cNvPr id="10" name="Title 4"/>
          <p:cNvSpPr>
            <a:spLocks noGrp="1"/>
          </p:cNvSpPr>
          <p:nvPr>
            <p:ph type="title"/>
          </p:nvPr>
        </p:nvSpPr>
        <p:spPr>
          <a:xfrm>
            <a:off x="329320" y="321693"/>
            <a:ext cx="8275128" cy="587027"/>
          </a:xfrm>
          <a:prstGeom prst="rect">
            <a:avLst/>
          </a:prstGeom>
        </p:spPr>
        <p:txBody>
          <a:bodyPr vert="horz"/>
          <a:lstStyle>
            <a:lvl1pPr algn="l">
              <a:lnSpc>
                <a:spcPct val="80000"/>
              </a:lnSpc>
              <a:defRPr sz="3200" b="0" i="0">
                <a:solidFill>
                  <a:srgbClr val="7F7F7F"/>
                </a:solidFill>
                <a:latin typeface="Helvetica Neue Medium"/>
                <a:cs typeface="Helvetica Neue Medium"/>
              </a:defRPr>
            </a:lvl1pPr>
          </a:lstStyle>
          <a:p>
            <a:r>
              <a:rPr lang="en-US" dirty="0" smtClean="0"/>
              <a:t>Click to edit Master title style</a:t>
            </a:r>
            <a:endParaRPr lang="en-US" dirty="0"/>
          </a:p>
        </p:txBody>
      </p:sp>
    </p:spTree>
    <p:extLst>
      <p:ext uri="{BB962C8B-B14F-4D97-AF65-F5344CB8AC3E}">
        <p14:creationId xmlns:p14="http://schemas.microsoft.com/office/powerpoint/2010/main" val="14299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graphic_2">
    <p:spTree>
      <p:nvGrpSpPr>
        <p:cNvPr id="1" name=""/>
        <p:cNvGrpSpPr/>
        <p:nvPr/>
      </p:nvGrpSpPr>
      <p:grpSpPr>
        <a:xfrm>
          <a:off x="0" y="0"/>
          <a:ext cx="0" cy="0"/>
          <a:chOff x="0" y="0"/>
          <a:chExt cx="0" cy="0"/>
        </a:xfrm>
      </p:grpSpPr>
      <p:cxnSp>
        <p:nvCxnSpPr>
          <p:cNvPr id="20" name="Straight Connector 19"/>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
        <p:nvSpPr>
          <p:cNvPr id="7" name="Title 4"/>
          <p:cNvSpPr>
            <a:spLocks noGrp="1"/>
          </p:cNvSpPr>
          <p:nvPr>
            <p:ph type="title"/>
          </p:nvPr>
        </p:nvSpPr>
        <p:spPr>
          <a:xfrm>
            <a:off x="329320" y="321693"/>
            <a:ext cx="8275128" cy="587027"/>
          </a:xfrm>
          <a:prstGeom prst="rect">
            <a:avLst/>
          </a:prstGeom>
        </p:spPr>
        <p:txBody>
          <a:bodyPr vert="horz"/>
          <a:lstStyle>
            <a:lvl1pPr algn="l">
              <a:lnSpc>
                <a:spcPct val="80000"/>
              </a:lnSpc>
              <a:defRPr sz="3200" b="0" i="0">
                <a:solidFill>
                  <a:srgbClr val="7F7F7F"/>
                </a:solidFill>
                <a:latin typeface="Helvetica Neue Medium"/>
                <a:cs typeface="Helvetica Neue Medium"/>
              </a:defRPr>
            </a:lvl1pPr>
          </a:lstStyle>
          <a:p>
            <a:r>
              <a:rPr lang="en-US" dirty="0" smtClean="0"/>
              <a:t>Click to edit Master title style</a:t>
            </a:r>
            <a:endParaRPr lang="en-US" dirty="0"/>
          </a:p>
        </p:txBody>
      </p:sp>
    </p:spTree>
    <p:extLst>
      <p:ext uri="{BB962C8B-B14F-4D97-AF65-F5344CB8AC3E}">
        <p14:creationId xmlns:p14="http://schemas.microsoft.com/office/powerpoint/2010/main" val="330727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Rest of the slides">
    <p:spTree>
      <p:nvGrpSpPr>
        <p:cNvPr id="1" name=""/>
        <p:cNvGrpSpPr/>
        <p:nvPr/>
      </p:nvGrpSpPr>
      <p:grpSpPr>
        <a:xfrm>
          <a:off x="0" y="0"/>
          <a:ext cx="0" cy="0"/>
          <a:chOff x="0" y="0"/>
          <a:chExt cx="0" cy="0"/>
        </a:xfrm>
      </p:grpSpPr>
      <p:sp>
        <p:nvSpPr>
          <p:cNvPr id="9" name="Title Placeholder 21"/>
          <p:cNvSpPr>
            <a:spLocks noGrp="1"/>
          </p:cNvSpPr>
          <p:nvPr>
            <p:ph type="title"/>
          </p:nvPr>
        </p:nvSpPr>
        <p:spPr>
          <a:xfrm>
            <a:off x="365125" y="254000"/>
            <a:ext cx="8413750" cy="443198"/>
          </a:xfrm>
          <a:prstGeom prst="rect">
            <a:avLst/>
          </a:prstGeom>
        </p:spPr>
        <p:txBody>
          <a:bodyPr vert="horz" lIns="0" tIns="0" rIns="0" bIns="0" anchor="t">
            <a:spAutoFit/>
          </a:bodyPr>
          <a:lstStyle>
            <a:lvl1pPr algn="l" rtl="0" eaLnBrk="1" latinLnBrk="0" hangingPunct="1">
              <a:lnSpc>
                <a:spcPct val="90000"/>
              </a:lnSpc>
              <a:spcBef>
                <a:spcPct val="0"/>
              </a:spcBef>
              <a:buNone/>
              <a:defRPr kumimoji="0" lang="en-US" sz="3200" b="1" kern="1200" dirty="0">
                <a:ln>
                  <a:noFill/>
                </a:ln>
                <a:solidFill>
                  <a:schemeClr val="accent1"/>
                </a:solidFill>
                <a:latin typeface="Arial" pitchFamily="34" charset="0"/>
                <a:ea typeface="+mj-ea"/>
                <a:cs typeface="Arial" pitchFamily="34" charset="0"/>
              </a:defRPr>
            </a:lvl1pPr>
          </a:lstStyle>
          <a:p>
            <a:pPr lvl="0"/>
            <a:r>
              <a:rPr kumimoji="0" lang="en-US" dirty="0" smtClean="0"/>
              <a:t>Click to edit Master title style</a:t>
            </a:r>
            <a:endParaRPr kumimoji="0" lang="en-US" dirty="0"/>
          </a:p>
        </p:txBody>
      </p:sp>
    </p:spTree>
    <p:extLst>
      <p:ext uri="{BB962C8B-B14F-4D97-AF65-F5344CB8AC3E}">
        <p14:creationId xmlns:p14="http://schemas.microsoft.com/office/powerpoint/2010/main" val="314736246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3966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3" r:id="rId3"/>
    <p:sldLayoutId id="2147483780" r:id="rId4"/>
    <p:sldLayoutId id="2147483781" r:id="rId5"/>
    <p:sldLayoutId id="2147483787"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mailto:ianatransition@icann.org" TargetMode="External"/><Relationship Id="rId4" Type="http://schemas.openxmlformats.org/officeDocument/2006/relationships/hyperlink" Target="http://mm.icann.org/pipermail/ianatransition/" TargetMode="External"/><Relationship Id="rId1" Type="http://schemas.openxmlformats.org/officeDocument/2006/relationships/slideLayout" Target="../slideLayouts/slideLayout5.xml"/><Relationship Id="rId2" Type="http://schemas.openxmlformats.org/officeDocument/2006/relationships/image" Target="../media/image10.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mailto:comments-enhancing-accountability-06may14@icann.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mailto:comments-enhancing-accountability-06may14@icann.or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icann.o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hyperlink" Target="http://www.icann.oorg" TargetMode="External"/><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mailto:ianatransition@icann.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icann.org/en/about/agreements/iana/iana-transition-scoping-08apr14-e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323528" y="476250"/>
            <a:ext cx="8460228" cy="2880742"/>
          </a:xfrm>
        </p:spPr>
        <p:txBody>
          <a:bodyPr/>
          <a:lstStyle/>
          <a:p>
            <a:pPr algn="ctr"/>
            <a:r>
              <a:rPr lang="en-US" sz="2600" dirty="0" smtClean="0"/>
              <a:t>Transition </a:t>
            </a:r>
            <a:r>
              <a:rPr lang="en-US" sz="2600" dirty="0"/>
              <a:t>of U.S. Commerce Department’s National Telecommunications and Information Administration (NTIA) </a:t>
            </a:r>
            <a:r>
              <a:rPr lang="en-US" sz="2600" dirty="0" smtClean="0"/>
              <a:t>Stewardship </a:t>
            </a:r>
            <a:r>
              <a:rPr lang="en-US" sz="2600" dirty="0"/>
              <a:t>of the IANA </a:t>
            </a:r>
            <a:r>
              <a:rPr lang="en-US" sz="2600" dirty="0" smtClean="0"/>
              <a:t>Functions to the Global </a:t>
            </a:r>
            <a:r>
              <a:rPr lang="en-US" sz="2600" dirty="0" err="1" smtClean="0"/>
              <a:t>Multistakeholder</a:t>
            </a:r>
            <a:r>
              <a:rPr lang="en-US" sz="2600" dirty="0" smtClean="0"/>
              <a:t> Community</a:t>
            </a:r>
            <a:br>
              <a:rPr lang="en-US" sz="2600" dirty="0" smtClean="0"/>
            </a:br>
            <a:r>
              <a:rPr lang="en-US" sz="2600" dirty="0" smtClean="0"/>
              <a:t/>
            </a:r>
            <a:br>
              <a:rPr lang="en-US" sz="2600" dirty="0" smtClean="0"/>
            </a:br>
            <a:r>
              <a:rPr lang="en-US" sz="2600" dirty="0" smtClean="0"/>
              <a:t>and</a:t>
            </a:r>
            <a:br>
              <a:rPr lang="en-US" sz="2600" dirty="0" smtClean="0"/>
            </a:br>
            <a:r>
              <a:rPr lang="en-US" sz="2600" dirty="0" smtClean="0"/>
              <a:t> </a:t>
            </a:r>
            <a:br>
              <a:rPr lang="en-US" sz="2600" dirty="0" smtClean="0"/>
            </a:br>
            <a:r>
              <a:rPr lang="en-US" sz="2600" dirty="0" smtClean="0"/>
              <a:t>Enhancing ICANN Accountability</a:t>
            </a:r>
            <a:endParaRPr lang="en-US" sz="2600" dirty="0"/>
          </a:p>
        </p:txBody>
      </p:sp>
      <p:pic>
        <p:nvPicPr>
          <p:cNvPr id="5" name="Picture 4" descr="Untitled-2.png"/>
          <p:cNvPicPr>
            <a:picLocks noChangeAspect="1"/>
          </p:cNvPicPr>
          <p:nvPr/>
        </p:nvPicPr>
        <p:blipFill>
          <a:blip r:embed="rId3"/>
          <a:stretch>
            <a:fillRect/>
          </a:stretch>
        </p:blipFill>
        <p:spPr>
          <a:xfrm>
            <a:off x="134091" y="6309320"/>
            <a:ext cx="627909" cy="469408"/>
          </a:xfrm>
          <a:prstGeom prst="rect">
            <a:avLst/>
          </a:prstGeom>
        </p:spPr>
      </p:pic>
      <p:sp>
        <p:nvSpPr>
          <p:cNvPr id="4" name="Title 15"/>
          <p:cNvSpPr txBox="1">
            <a:spLocks/>
          </p:cNvSpPr>
          <p:nvPr/>
        </p:nvSpPr>
        <p:spPr>
          <a:xfrm>
            <a:off x="323528" y="2996952"/>
            <a:ext cx="8460228" cy="1080542"/>
          </a:xfrm>
          <a:prstGeom prst="rect">
            <a:avLst/>
          </a:prstGeom>
        </p:spPr>
        <p:txBody>
          <a:bodyPr/>
          <a:lstStyle>
            <a:lvl1pPr algn="l" defTabSz="457200" rtl="0" eaLnBrk="1" latinLnBrk="0" hangingPunct="1">
              <a:lnSpc>
                <a:spcPct val="80000"/>
              </a:lnSpc>
              <a:spcBef>
                <a:spcPct val="0"/>
              </a:spcBef>
              <a:buNone/>
              <a:defRPr sz="3200" b="0" i="0" kern="1200">
                <a:solidFill>
                  <a:srgbClr val="A6D5EE"/>
                </a:solidFill>
                <a:latin typeface="Helvetica Neue Medium"/>
                <a:ea typeface="+mj-ea"/>
                <a:cs typeface="Helvetica Neue Medium"/>
              </a:defRPr>
            </a:lvl1pPr>
          </a:lstStyle>
          <a:p>
            <a:pPr algn="ctr"/>
            <a:endParaRPr lang="en-US" sz="3500" dirty="0"/>
          </a:p>
        </p:txBody>
      </p:sp>
    </p:spTree>
    <p:extLst>
      <p:ext uri="{BB962C8B-B14F-4D97-AF65-F5344CB8AC3E}">
        <p14:creationId xmlns:p14="http://schemas.microsoft.com/office/powerpoint/2010/main" val="2031594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nodePh="1">
                                  <p:stCondLst>
                                    <p:cond delay="0"/>
                                  </p:stCondLst>
                                  <p:endCondLst>
                                    <p:cond evt="begin" delay="0">
                                      <p:tn val="12"/>
                                    </p:cond>
                                  </p:endCondLst>
                                  <p:childTnLst>
                                    <p:set>
                                      <p:cBhvr>
                                        <p:cTn id="13" dur="1" fill="hold">
                                          <p:stCondLst>
                                            <p:cond delay="0"/>
                                          </p:stCondLst>
                                        </p:cTn>
                                        <p:tgtEl>
                                          <p:spTgt spid="4"/>
                                        </p:tgtEl>
                                        <p:attrNameLst>
                                          <p:attrName>style.visibility</p:attrName>
                                        </p:attrNameLst>
                                      </p:cBhvr>
                                      <p:to>
                                        <p:strVal val="visible"/>
                                      </p:to>
                                    </p:set>
                                    <p:anim calcmode="lin" valueType="num">
                                      <p:cBhvr>
                                        <p:cTn id="14" dur="800" fill="hold"/>
                                        <p:tgtEl>
                                          <p:spTgt spid="4"/>
                                        </p:tgtEl>
                                        <p:attrNameLst>
                                          <p:attrName>ppt_w</p:attrName>
                                        </p:attrNameLst>
                                      </p:cBhvr>
                                      <p:tavLst>
                                        <p:tav tm="0">
                                          <p:val>
                                            <p:fltVal val="0"/>
                                          </p:val>
                                        </p:tav>
                                        <p:tav tm="100000">
                                          <p:val>
                                            <p:strVal val="#ppt_w"/>
                                          </p:val>
                                        </p:tav>
                                      </p:tavLst>
                                    </p:anim>
                                    <p:anim calcmode="lin" valueType="num">
                                      <p:cBhvr>
                                        <p:cTn id="15" dur="800" fill="hold"/>
                                        <p:tgtEl>
                                          <p:spTgt spid="4"/>
                                        </p:tgtEl>
                                        <p:attrNameLst>
                                          <p:attrName>ppt_h</p:attrName>
                                        </p:attrNameLst>
                                      </p:cBhvr>
                                      <p:tavLst>
                                        <p:tav tm="0">
                                          <p:val>
                                            <p:fltVal val="0"/>
                                          </p:val>
                                        </p:tav>
                                        <p:tav tm="100000">
                                          <p:val>
                                            <p:strVal val="#ppt_h"/>
                                          </p:val>
                                        </p:tav>
                                      </p:tavLst>
                                    </p:anim>
                                    <p:animEffect transition="in" filter="fade">
                                      <p:cBhvr>
                                        <p:cTn id="16" dur="8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2675" y="620688"/>
            <a:ext cx="8738648" cy="6085304"/>
          </a:xfrm>
          <a:prstGeom prst="rect">
            <a:avLst/>
          </a:prstGeom>
        </p:spPr>
      </p:pic>
      <p:sp>
        <p:nvSpPr>
          <p:cNvPr id="5" name="TextBox 4"/>
          <p:cNvSpPr txBox="1"/>
          <p:nvPr/>
        </p:nvSpPr>
        <p:spPr>
          <a:xfrm>
            <a:off x="7542206" y="1916832"/>
            <a:ext cx="1300326" cy="990325"/>
          </a:xfrm>
          <a:prstGeom prst="rect">
            <a:avLst/>
          </a:prstGeom>
          <a:solidFill>
            <a:srgbClr val="11894A"/>
          </a:solidFill>
        </p:spPr>
        <p:txBody>
          <a:bodyPr wrap="none" lIns="38405" tIns="19202" rIns="38405" bIns="19202" rtlCol="0" anchor="ctr">
            <a:noAutofit/>
          </a:bodyPr>
          <a:lstStyle/>
          <a:p>
            <a:pPr>
              <a:lnSpc>
                <a:spcPct val="120000"/>
              </a:lnSpc>
            </a:pPr>
            <a:endParaRPr lang="en-US" sz="1400" b="1" dirty="0" smtClean="0">
              <a:solidFill>
                <a:schemeClr val="bg1"/>
              </a:solidFill>
              <a:latin typeface="Arial"/>
              <a:cs typeface="Arial"/>
            </a:endParaRPr>
          </a:p>
          <a:p>
            <a:pPr algn="ctr">
              <a:lnSpc>
                <a:spcPct val="120000"/>
              </a:lnSpc>
            </a:pPr>
            <a:r>
              <a:rPr lang="en-US" sz="1400" b="1" dirty="0" smtClean="0">
                <a:solidFill>
                  <a:schemeClr val="bg1"/>
                </a:solidFill>
                <a:latin typeface="Arial"/>
                <a:cs typeface="Arial"/>
              </a:rPr>
              <a:t>   Mechanism</a:t>
            </a:r>
          </a:p>
          <a:p>
            <a:pPr>
              <a:lnSpc>
                <a:spcPct val="120000"/>
              </a:lnSpc>
            </a:pPr>
            <a:endParaRPr lang="en-US" sz="1400" b="1" dirty="0" smtClean="0">
              <a:solidFill>
                <a:schemeClr val="bg1"/>
              </a:solidFill>
              <a:latin typeface="Arial"/>
              <a:cs typeface="Arial"/>
            </a:endParaRPr>
          </a:p>
        </p:txBody>
      </p:sp>
      <p:sp>
        <p:nvSpPr>
          <p:cNvPr id="6" name="TextBox 5"/>
          <p:cNvSpPr txBox="1"/>
          <p:nvPr/>
        </p:nvSpPr>
        <p:spPr>
          <a:xfrm>
            <a:off x="7508172" y="2924944"/>
            <a:ext cx="1300326" cy="884530"/>
          </a:xfrm>
          <a:prstGeom prst="rect">
            <a:avLst/>
          </a:prstGeom>
          <a:solidFill>
            <a:srgbClr val="11894A"/>
          </a:solidFill>
        </p:spPr>
        <p:txBody>
          <a:bodyPr wrap="none" lIns="38405" tIns="19202" rIns="38405" bIns="19202" rtlCol="0" anchor="ctr">
            <a:noAutofit/>
          </a:bodyPr>
          <a:lstStyle/>
          <a:p>
            <a:pPr>
              <a:lnSpc>
                <a:spcPct val="120000"/>
              </a:lnSpc>
            </a:pPr>
            <a:endParaRPr lang="en-US" sz="1400" b="1" dirty="0" smtClean="0">
              <a:solidFill>
                <a:schemeClr val="bg1"/>
              </a:solidFill>
              <a:latin typeface="Arial"/>
              <a:cs typeface="Arial"/>
            </a:endParaRPr>
          </a:p>
          <a:p>
            <a:pPr algn="ctr">
              <a:lnSpc>
                <a:spcPct val="120000"/>
              </a:lnSpc>
            </a:pPr>
            <a:r>
              <a:rPr lang="en-US" sz="1400" b="1" dirty="0" smtClean="0">
                <a:solidFill>
                  <a:schemeClr val="bg1"/>
                </a:solidFill>
                <a:latin typeface="Arial"/>
                <a:cs typeface="Arial"/>
              </a:rPr>
              <a:t>   Mechanism</a:t>
            </a:r>
          </a:p>
          <a:p>
            <a:pPr>
              <a:lnSpc>
                <a:spcPct val="120000"/>
              </a:lnSpc>
            </a:pPr>
            <a:endParaRPr lang="en-US" sz="1400" b="1" dirty="0" smtClean="0">
              <a:solidFill>
                <a:schemeClr val="bg1"/>
              </a:solidFill>
              <a:latin typeface="Arial"/>
              <a:cs typeface="Arial"/>
            </a:endParaRPr>
          </a:p>
        </p:txBody>
      </p:sp>
      <p:sp>
        <p:nvSpPr>
          <p:cNvPr id="7" name="TextBox 6"/>
          <p:cNvSpPr txBox="1"/>
          <p:nvPr/>
        </p:nvSpPr>
        <p:spPr>
          <a:xfrm>
            <a:off x="7520747" y="3836437"/>
            <a:ext cx="1300326" cy="1176739"/>
          </a:xfrm>
          <a:prstGeom prst="rect">
            <a:avLst/>
          </a:prstGeom>
          <a:solidFill>
            <a:srgbClr val="11894A"/>
          </a:solidFill>
        </p:spPr>
        <p:txBody>
          <a:bodyPr wrap="none" lIns="38405" tIns="19202" rIns="38405" bIns="19202" rtlCol="0" anchor="ctr">
            <a:noAutofit/>
          </a:bodyPr>
          <a:lstStyle/>
          <a:p>
            <a:pPr algn="ctr">
              <a:lnSpc>
                <a:spcPct val="120000"/>
              </a:lnSpc>
            </a:pPr>
            <a:r>
              <a:rPr lang="en-US" sz="1400" b="1" dirty="0" smtClean="0">
                <a:solidFill>
                  <a:schemeClr val="bg1"/>
                </a:solidFill>
                <a:latin typeface="Arial"/>
                <a:cs typeface="Arial"/>
              </a:rPr>
              <a:t>Mechanism</a:t>
            </a:r>
          </a:p>
        </p:txBody>
      </p:sp>
      <p:sp>
        <p:nvSpPr>
          <p:cNvPr id="8" name="TextBox 7"/>
          <p:cNvSpPr txBox="1"/>
          <p:nvPr/>
        </p:nvSpPr>
        <p:spPr>
          <a:xfrm>
            <a:off x="7524328" y="4976471"/>
            <a:ext cx="1300326" cy="1146586"/>
          </a:xfrm>
          <a:prstGeom prst="rect">
            <a:avLst/>
          </a:prstGeom>
          <a:solidFill>
            <a:srgbClr val="11894A"/>
          </a:solidFill>
        </p:spPr>
        <p:txBody>
          <a:bodyPr wrap="none" lIns="38405" tIns="19202" rIns="38405" bIns="19202" rtlCol="0" anchor="ctr">
            <a:noAutofit/>
          </a:bodyPr>
          <a:lstStyle/>
          <a:p>
            <a:pPr>
              <a:lnSpc>
                <a:spcPct val="120000"/>
              </a:lnSpc>
            </a:pPr>
            <a:endParaRPr lang="en-US" sz="1400" b="1" dirty="0" smtClean="0">
              <a:solidFill>
                <a:schemeClr val="bg1"/>
              </a:solidFill>
              <a:latin typeface="Arial"/>
              <a:cs typeface="Arial"/>
            </a:endParaRPr>
          </a:p>
          <a:p>
            <a:pPr algn="ctr">
              <a:lnSpc>
                <a:spcPct val="120000"/>
              </a:lnSpc>
            </a:pPr>
            <a:r>
              <a:rPr lang="en-US" sz="1400" b="1" dirty="0">
                <a:solidFill>
                  <a:schemeClr val="bg1"/>
                </a:solidFill>
                <a:latin typeface="Arial"/>
                <a:cs typeface="Arial"/>
              </a:rPr>
              <a:t> </a:t>
            </a:r>
            <a:r>
              <a:rPr lang="en-US" sz="1400" b="1" dirty="0" smtClean="0">
                <a:solidFill>
                  <a:schemeClr val="bg1"/>
                </a:solidFill>
                <a:latin typeface="Arial"/>
                <a:cs typeface="Arial"/>
              </a:rPr>
              <a:t> Mechanism</a:t>
            </a:r>
          </a:p>
          <a:p>
            <a:pPr>
              <a:lnSpc>
                <a:spcPct val="120000"/>
              </a:lnSpc>
            </a:pPr>
            <a:endParaRPr lang="en-US" sz="1400" b="1" dirty="0" smtClean="0">
              <a:solidFill>
                <a:schemeClr val="bg1"/>
              </a:solidFill>
              <a:latin typeface="Arial"/>
              <a:cs typeface="Arial"/>
            </a:endParaRPr>
          </a:p>
        </p:txBody>
      </p:sp>
      <p:sp>
        <p:nvSpPr>
          <p:cNvPr id="10" name="Title 1"/>
          <p:cNvSpPr>
            <a:spLocks noGrp="1"/>
          </p:cNvSpPr>
          <p:nvPr>
            <p:ph type="title"/>
          </p:nvPr>
        </p:nvSpPr>
        <p:spPr>
          <a:xfrm>
            <a:off x="322626" y="147154"/>
            <a:ext cx="8496944" cy="947067"/>
          </a:xfrm>
        </p:spPr>
        <p:txBody>
          <a:bodyPr/>
          <a:lstStyle/>
          <a:p>
            <a:pPr algn="ctr"/>
            <a:r>
              <a:rPr lang="en-US" dirty="0" smtClean="0"/>
              <a:t>The scope visualized</a:t>
            </a:r>
            <a:endParaRPr lang="en-US" dirty="0"/>
          </a:p>
        </p:txBody>
      </p:sp>
    </p:spTree>
    <p:extLst>
      <p:ext uri="{BB962C8B-B14F-4D97-AF65-F5344CB8AC3E}">
        <p14:creationId xmlns:p14="http://schemas.microsoft.com/office/powerpoint/2010/main" val="2430027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Principles and Mechanisms</a:t>
            </a:r>
            <a:endParaRPr lang="en-US" dirty="0"/>
          </a:p>
        </p:txBody>
      </p:sp>
      <p:sp>
        <p:nvSpPr>
          <p:cNvPr id="4" name="TextBox 3"/>
          <p:cNvSpPr txBox="1"/>
          <p:nvPr/>
        </p:nvSpPr>
        <p:spPr>
          <a:xfrm>
            <a:off x="305225" y="1102087"/>
            <a:ext cx="3618703" cy="6863417"/>
          </a:xfrm>
          <a:prstGeom prst="rect">
            <a:avLst/>
          </a:prstGeom>
          <a:noFill/>
        </p:spPr>
        <p:txBody>
          <a:bodyPr wrap="square" rtlCol="0">
            <a:spAutoFit/>
          </a:bodyPr>
          <a:lstStyle/>
          <a:p>
            <a:pPr marL="233363" lvl="2">
              <a:spcAft>
                <a:spcPts val="600"/>
              </a:spcAft>
              <a:buClr>
                <a:srgbClr val="43ACDA"/>
              </a:buClr>
            </a:pPr>
            <a:r>
              <a:rPr lang="en-US" sz="2000" u="sng" spc="-40" dirty="0" smtClean="0">
                <a:solidFill>
                  <a:srgbClr val="4C4D50"/>
                </a:solidFill>
                <a:latin typeface="Helvetica Neue"/>
                <a:cs typeface="Helvetica Neue"/>
              </a:rPr>
              <a:t>Principles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Inclusive</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Transparent</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Global</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Accountable</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Multistakeholder</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Focused [in scope]</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Pragmatic and evidence-based</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Open [to all voices]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Do no harm</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Consensus-</a:t>
            </a:r>
            <a:r>
              <a:rPr lang="en-US" sz="2000" spc="-40" dirty="0" smtClean="0">
                <a:solidFill>
                  <a:srgbClr val="4C4D50"/>
                </a:solidFill>
                <a:latin typeface="Helvetica Neue"/>
                <a:cs typeface="Helvetica Neue"/>
              </a:rPr>
              <a:t>based</a:t>
            </a: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233363" lvl="2">
              <a:spcAft>
                <a:spcPts val="600"/>
              </a:spcAft>
              <a:buClr>
                <a:srgbClr val="43ACDA"/>
              </a:buCl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a:solidFill>
                <a:srgbClr val="4C4D50"/>
              </a:solidFill>
              <a:latin typeface="Helvetica Neue"/>
              <a:cs typeface="Helvetica Neue"/>
            </a:endParaRPr>
          </a:p>
        </p:txBody>
      </p:sp>
      <p:sp>
        <p:nvSpPr>
          <p:cNvPr id="5" name="TextBox 4"/>
          <p:cNvSpPr txBox="1"/>
          <p:nvPr/>
        </p:nvSpPr>
        <p:spPr>
          <a:xfrm>
            <a:off x="3888432" y="1124744"/>
            <a:ext cx="5436096" cy="6478697"/>
          </a:xfrm>
          <a:prstGeom prst="rect">
            <a:avLst/>
          </a:prstGeom>
          <a:noFill/>
        </p:spPr>
        <p:txBody>
          <a:bodyPr wrap="square" rtlCol="0">
            <a:spAutoFit/>
          </a:bodyPr>
          <a:lstStyle/>
          <a:p>
            <a:pPr marL="233363" lvl="2">
              <a:spcAft>
                <a:spcPts val="600"/>
              </a:spcAft>
              <a:buClr>
                <a:srgbClr val="43ACDA"/>
              </a:buClr>
            </a:pPr>
            <a:r>
              <a:rPr lang="en-US" sz="2000" u="sng" spc="-40" dirty="0" smtClean="0">
                <a:solidFill>
                  <a:srgbClr val="4C4D50"/>
                </a:solidFill>
                <a:latin typeface="Helvetica Neue"/>
                <a:cs typeface="Helvetica Neue"/>
              </a:rPr>
              <a:t>Mechanisms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Web-based platform</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Utilize working group methods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Organize dialogues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Leverage existing information and processes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Conduct stress tests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Establish clear and visible timeline</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Recognize discussion in other </a:t>
            </a:r>
            <a:r>
              <a:rPr lang="en-US" sz="2000" spc="-40" dirty="0" err="1">
                <a:solidFill>
                  <a:srgbClr val="4C4D50"/>
                </a:solidFill>
                <a:latin typeface="Helvetica Neue"/>
                <a:cs typeface="Helvetica Neue"/>
              </a:rPr>
              <a:t>fora</a:t>
            </a:r>
            <a:endParaRPr lang="en-US" sz="2000" spc="-40" dirty="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Widely accessible engagement platforms</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Multilingual support</a:t>
            </a: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Multiple comment </a:t>
            </a:r>
            <a:r>
              <a:rPr lang="en-US" sz="2000" spc="-40" dirty="0" err="1">
                <a:solidFill>
                  <a:srgbClr val="4C4D50"/>
                </a:solidFill>
                <a:latin typeface="Helvetica Neue"/>
                <a:cs typeface="Helvetica Neue"/>
              </a:rPr>
              <a:t>fora</a:t>
            </a: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233363" lvl="2">
              <a:spcAft>
                <a:spcPts val="600"/>
              </a:spcAft>
              <a:buClr>
                <a:srgbClr val="43ACDA"/>
              </a:buCl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a:solidFill>
                <a:srgbClr val="4C4D50"/>
              </a:solidFill>
              <a:latin typeface="Helvetica Neue"/>
              <a:cs typeface="Helvetica Neue"/>
            </a:endParaRPr>
          </a:p>
        </p:txBody>
      </p:sp>
      <p:sp>
        <p:nvSpPr>
          <p:cNvPr id="6" name="TextBox 2"/>
          <p:cNvSpPr txBox="1"/>
          <p:nvPr/>
        </p:nvSpPr>
        <p:spPr>
          <a:xfrm>
            <a:off x="1806972" y="6287664"/>
            <a:ext cx="6618312"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300" dirty="0" smtClean="0">
              <a:solidFill>
                <a:schemeClr val="bg1"/>
              </a:solidFill>
              <a:latin typeface="Helvetica Neue"/>
            </a:endParaRPr>
          </a:p>
          <a:p>
            <a:pPr algn="r"/>
            <a:r>
              <a:rPr lang="en-US" sz="1300" dirty="0" smtClean="0">
                <a:solidFill>
                  <a:srgbClr val="FF0000"/>
                </a:solidFill>
                <a:latin typeface="Helvetica Neue"/>
              </a:rPr>
              <a:t>DRAFT: Pending final process as informed by community dialogue and feedback  </a:t>
            </a:r>
          </a:p>
        </p:txBody>
      </p:sp>
    </p:spTree>
    <p:extLst>
      <p:ext uri="{BB962C8B-B14F-4D97-AF65-F5344CB8AC3E}">
        <p14:creationId xmlns:p14="http://schemas.microsoft.com/office/powerpoint/2010/main" val="2197327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Proposed steering group</a:t>
            </a:r>
            <a:endParaRPr lang="en-US" dirty="0"/>
          </a:p>
        </p:txBody>
      </p:sp>
      <p:pic>
        <p:nvPicPr>
          <p:cNvPr id="6" name="Picture 6" descr="IANA Steering Group Form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836712"/>
            <a:ext cx="7056784" cy="6021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51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Proposed process</a:t>
            </a:r>
            <a:endParaRPr lang="en-US" dirty="0"/>
          </a:p>
        </p:txBody>
      </p:sp>
      <p:pic>
        <p:nvPicPr>
          <p:cNvPr id="4" name="Picture 3" descr="IANA Steering Group Pro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836712"/>
            <a:ext cx="7424359" cy="5904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99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7" y="1477233"/>
            <a:ext cx="8208912" cy="1523494"/>
          </a:xfrm>
          <a:prstGeom prst="rect">
            <a:avLst/>
          </a:prstGeom>
          <a:noFill/>
        </p:spPr>
        <p:txBody>
          <a:bodyPr wrap="square" rtlCol="0">
            <a:spAutoFit/>
          </a:bodyPr>
          <a:lstStyle/>
          <a:p>
            <a:pPr marL="233363" marR="0" lvl="2">
              <a:spcBef>
                <a:spcPts val="0"/>
              </a:spcBef>
              <a:spcAft>
                <a:spcPts val="600"/>
              </a:spcAft>
              <a:buClr>
                <a:srgbClr val="43ACDA"/>
              </a:buClr>
            </a:pPr>
            <a:endParaRPr lang="en-US" sz="2000" spc="-40" dirty="0" smtClean="0">
              <a:solidFill>
                <a:srgbClr val="4C4D50"/>
              </a:solidFill>
              <a:latin typeface="Helvetica Neue"/>
              <a:cs typeface="Helvetica Neue"/>
            </a:endParaRPr>
          </a:p>
          <a:p>
            <a:pPr marL="233363" marR="0" lvl="2">
              <a:spcBef>
                <a:spcPts val="0"/>
              </a:spcBef>
              <a:spcAft>
                <a:spcPts val="600"/>
              </a:spcAft>
              <a:buClr>
                <a:srgbClr val="43ACDA"/>
              </a:buClr>
            </a:pPr>
            <a:endParaRPr lang="es-ES" sz="2000" spc="-40" dirty="0" smtClean="0">
              <a:solidFill>
                <a:srgbClr val="4C4D50"/>
              </a:solidFill>
              <a:latin typeface="Helvetica Neue"/>
              <a:cs typeface="Helvetica Neue"/>
            </a:endParaRPr>
          </a:p>
          <a:p>
            <a:pPr marL="233363" marR="0" lvl="2">
              <a:spcBef>
                <a:spcPts val="0"/>
              </a:spcBef>
              <a:spcAft>
                <a:spcPts val="600"/>
              </a:spcAft>
              <a:buClr>
                <a:srgbClr val="43ACDA"/>
              </a:buClr>
            </a:pPr>
            <a:endParaRPr lang="en-US" sz="2000" spc="-40" dirty="0">
              <a:solidFill>
                <a:srgbClr val="4C4D50"/>
              </a:solidFill>
              <a:latin typeface="Helvetica Neue"/>
              <a:cs typeface="Helvetica Neue"/>
            </a:endParaRPr>
          </a:p>
          <a:p>
            <a:pPr marL="17145" marR="0" indent="0">
              <a:spcBef>
                <a:spcPts val="0"/>
              </a:spcBef>
              <a:spcAft>
                <a:spcPts val="1000"/>
              </a:spcAft>
              <a:buNone/>
            </a:pPr>
            <a:endParaRPr lang="en-US" dirty="0" smtClean="0">
              <a:latin typeface="Franklin Gothic Book"/>
              <a:ea typeface="MS Mincho"/>
              <a:cs typeface="Times New Roman"/>
            </a:endParaRPr>
          </a:p>
        </p:txBody>
      </p:sp>
      <p:sp>
        <p:nvSpPr>
          <p:cNvPr id="2" name="Title 1"/>
          <p:cNvSpPr>
            <a:spLocks noGrp="1"/>
          </p:cNvSpPr>
          <p:nvPr>
            <p:ph type="title"/>
          </p:nvPr>
        </p:nvSpPr>
        <p:spPr>
          <a:xfrm>
            <a:off x="0" y="321693"/>
            <a:ext cx="9144000" cy="587027"/>
          </a:xfrm>
        </p:spPr>
        <p:txBody>
          <a:bodyPr/>
          <a:lstStyle/>
          <a:p>
            <a:pPr algn="ctr"/>
            <a:r>
              <a:rPr lang="en-US" dirty="0" smtClean="0"/>
              <a:t>Opportunities for participation (non-exhaustive)</a:t>
            </a:r>
            <a:endParaRPr lang="en-US" dirty="0"/>
          </a:p>
        </p:txBody>
      </p:sp>
      <p:sp>
        <p:nvSpPr>
          <p:cNvPr id="5" name="TextBox 2"/>
          <p:cNvSpPr txBox="1"/>
          <p:nvPr/>
        </p:nvSpPr>
        <p:spPr>
          <a:xfrm>
            <a:off x="1806972" y="6287664"/>
            <a:ext cx="6618312"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300" dirty="0" smtClean="0">
              <a:solidFill>
                <a:schemeClr val="bg1"/>
              </a:solidFill>
              <a:latin typeface="Helvetica Neue"/>
            </a:endParaRPr>
          </a:p>
          <a:p>
            <a:pPr algn="r"/>
            <a:r>
              <a:rPr lang="en-US" sz="1300" dirty="0" smtClean="0">
                <a:solidFill>
                  <a:srgbClr val="FF0000"/>
                </a:solidFill>
                <a:latin typeface="Helvetica Neue"/>
              </a:rPr>
              <a:t>DRAFT: Pending final process as informed by community dialogue and feedback  </a:t>
            </a:r>
          </a:p>
        </p:txBody>
      </p:sp>
      <p:sp>
        <p:nvSpPr>
          <p:cNvPr id="3" name="TextBox 2"/>
          <p:cNvSpPr txBox="1"/>
          <p:nvPr/>
        </p:nvSpPr>
        <p:spPr>
          <a:xfrm>
            <a:off x="940892" y="5450879"/>
            <a:ext cx="7200800" cy="923330"/>
          </a:xfrm>
          <a:prstGeom prst="rect">
            <a:avLst/>
          </a:prstGeom>
          <a:noFill/>
        </p:spPr>
        <p:txBody>
          <a:bodyPr wrap="square" rtlCol="0">
            <a:spAutoFit/>
          </a:bodyPr>
          <a:lstStyle/>
          <a:p>
            <a:r>
              <a:rPr lang="en-US" dirty="0"/>
              <a:t>NB. There are multiple dialogues and opportunities for discussions, including at events not listed in the timeline (for example, regional and national IGFs, </a:t>
            </a:r>
            <a:r>
              <a:rPr lang="en-US" dirty="0" smtClean="0"/>
              <a:t>etc</a:t>
            </a:r>
            <a:r>
              <a:rPr lang="en-US" dirty="0"/>
              <a:t>.). </a:t>
            </a:r>
          </a:p>
        </p:txBody>
      </p:sp>
      <p:pic>
        <p:nvPicPr>
          <p:cNvPr id="7" name="Picture 6" descr="ITSG_Timeline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0747" y="752128"/>
            <a:ext cx="6464858" cy="4698751"/>
          </a:xfrm>
          <a:prstGeom prst="rect">
            <a:avLst/>
          </a:prstGeom>
        </p:spPr>
      </p:pic>
    </p:spTree>
    <p:extLst>
      <p:ext uri="{BB962C8B-B14F-4D97-AF65-F5344CB8AC3E}">
        <p14:creationId xmlns:p14="http://schemas.microsoft.com/office/powerpoint/2010/main" val="2028548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What happens next?</a:t>
            </a:r>
            <a:endParaRPr lang="en-US" dirty="0"/>
          </a:p>
        </p:txBody>
      </p:sp>
      <p:sp>
        <p:nvSpPr>
          <p:cNvPr id="5" name="TextBox 4"/>
          <p:cNvSpPr txBox="1"/>
          <p:nvPr/>
        </p:nvSpPr>
        <p:spPr>
          <a:xfrm>
            <a:off x="271783" y="1268760"/>
            <a:ext cx="8083199" cy="4154983"/>
          </a:xfrm>
          <a:prstGeom prst="rect">
            <a:avLst/>
          </a:prstGeom>
          <a:noFill/>
        </p:spPr>
        <p:txBody>
          <a:bodyPr wrap="square" rtlCol="0">
            <a:spAutoFit/>
          </a:bodyPr>
          <a:lstStyle/>
          <a:p>
            <a:pPr marL="519113" lvl="2" indent="-285750">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buClr>
                <a:srgbClr val="43ACDA"/>
              </a:buClr>
              <a:buFont typeface="Lucida Grande"/>
              <a:buChar char="+"/>
            </a:pPr>
            <a:r>
              <a:rPr lang="en-US" sz="2400" spc="-40" dirty="0" smtClean="0">
                <a:solidFill>
                  <a:srgbClr val="4C4D50"/>
                </a:solidFill>
                <a:latin typeface="Helvetica Neue"/>
                <a:cs typeface="Helvetica Neue"/>
              </a:rPr>
              <a:t>The community provided feedback on the proposed process until 8 May; </a:t>
            </a:r>
          </a:p>
          <a:p>
            <a:pPr marL="233363" lvl="2">
              <a:buClr>
                <a:srgbClr val="43ACDA"/>
              </a:buClr>
            </a:pPr>
            <a:endParaRPr lang="en-US" sz="2400" spc="-40" dirty="0" smtClean="0">
              <a:solidFill>
                <a:srgbClr val="4C4D50"/>
              </a:solidFill>
              <a:latin typeface="Helvetica Neue"/>
              <a:cs typeface="Helvetica Neue"/>
            </a:endParaRPr>
          </a:p>
          <a:p>
            <a:pPr marL="519113" lvl="2" indent="-285750">
              <a:buClr>
                <a:srgbClr val="43ACDA"/>
              </a:buClr>
              <a:buFont typeface="Lucida Grande"/>
              <a:buChar char="+"/>
            </a:pPr>
            <a:r>
              <a:rPr lang="en-US" sz="2400" spc="-40" dirty="0" smtClean="0">
                <a:solidFill>
                  <a:srgbClr val="4C4D50"/>
                </a:solidFill>
                <a:latin typeface="Helvetica Neue"/>
                <a:cs typeface="Helvetica Neue"/>
              </a:rPr>
              <a:t>The </a:t>
            </a:r>
            <a:r>
              <a:rPr lang="en-US" sz="2400" spc="-40" dirty="0">
                <a:solidFill>
                  <a:srgbClr val="4C4D50"/>
                </a:solidFill>
                <a:latin typeface="Helvetica Neue"/>
                <a:cs typeface="Helvetica Neue"/>
              </a:rPr>
              <a:t>community </a:t>
            </a:r>
            <a:r>
              <a:rPr lang="en-US" sz="2400" spc="-40" dirty="0" smtClean="0">
                <a:solidFill>
                  <a:srgbClr val="4C4D50"/>
                </a:solidFill>
                <a:latin typeface="Helvetica Neue"/>
                <a:cs typeface="Helvetica Neue"/>
              </a:rPr>
              <a:t>input received will </a:t>
            </a:r>
            <a:r>
              <a:rPr lang="en-US" sz="2400" spc="-40" dirty="0">
                <a:solidFill>
                  <a:srgbClr val="4C4D50"/>
                </a:solidFill>
                <a:latin typeface="Helvetica Neue"/>
                <a:cs typeface="Helvetica Neue"/>
              </a:rPr>
              <a:t>be </a:t>
            </a:r>
            <a:r>
              <a:rPr lang="en-US" sz="2400" spc="-40" dirty="0" smtClean="0">
                <a:solidFill>
                  <a:srgbClr val="4C4D50"/>
                </a:solidFill>
                <a:latin typeface="Helvetica Neue"/>
                <a:cs typeface="Helvetica Neue"/>
              </a:rPr>
              <a:t>compiled, the </a:t>
            </a:r>
            <a:r>
              <a:rPr lang="en-US" sz="2400" spc="-40" dirty="0">
                <a:solidFill>
                  <a:srgbClr val="4C4D50"/>
                </a:solidFill>
                <a:latin typeface="Helvetica Neue"/>
                <a:cs typeface="Helvetica Neue"/>
              </a:rPr>
              <a:t>process then put into </a:t>
            </a:r>
            <a:r>
              <a:rPr lang="en-US" sz="2400" spc="-40" dirty="0" smtClean="0">
                <a:solidFill>
                  <a:srgbClr val="4C4D50"/>
                </a:solidFill>
                <a:latin typeface="Helvetica Neue"/>
                <a:cs typeface="Helvetica Neue"/>
              </a:rPr>
              <a:t>place and published; </a:t>
            </a:r>
          </a:p>
          <a:p>
            <a:pPr marL="233363" lvl="2">
              <a:buClr>
                <a:srgbClr val="43ACDA"/>
              </a:buClr>
            </a:pPr>
            <a:endParaRPr lang="en-US" sz="2400" spc="-40" dirty="0" smtClean="0">
              <a:solidFill>
                <a:srgbClr val="4C4D50"/>
              </a:solidFill>
              <a:latin typeface="Helvetica Neue"/>
              <a:cs typeface="Helvetica Neue"/>
            </a:endParaRPr>
          </a:p>
          <a:p>
            <a:pPr marL="519113" lvl="2" indent="-285750">
              <a:buClr>
                <a:srgbClr val="43ACDA"/>
              </a:buClr>
              <a:buFont typeface="Lucida Grande"/>
              <a:buChar char="+"/>
            </a:pPr>
            <a:r>
              <a:rPr lang="en-US" sz="2400" spc="-40" dirty="0" smtClean="0">
                <a:solidFill>
                  <a:srgbClr val="4C4D50"/>
                </a:solidFill>
                <a:latin typeface="Helvetica Neue"/>
                <a:cs typeface="Helvetica Neue"/>
              </a:rPr>
              <a:t>A dedicated website supporting the process will be launched by ICANN 50 meeting in London in June.</a:t>
            </a:r>
          </a:p>
          <a:p>
            <a:pPr marL="233363" lvl="2">
              <a:buClr>
                <a:srgbClr val="43ACDA"/>
              </a:buClr>
            </a:pPr>
            <a:endParaRPr lang="en-US" sz="2400" spc="-40" dirty="0" smtClean="0">
              <a:solidFill>
                <a:srgbClr val="4C4D50"/>
              </a:solidFill>
              <a:latin typeface="Helvetica Neue"/>
              <a:cs typeface="Helvetica Neue"/>
            </a:endParaRPr>
          </a:p>
          <a:p>
            <a:pPr marL="233363" lvl="2">
              <a:buClr>
                <a:srgbClr val="43ACDA"/>
              </a:buClr>
            </a:pPr>
            <a:endParaRPr lang="en-US" sz="2400" spc="-40" dirty="0">
              <a:solidFill>
                <a:srgbClr val="4C4D50"/>
              </a:solidFill>
              <a:latin typeface="Helvetica Neue"/>
              <a:cs typeface="Helvetica Neue"/>
            </a:endParaRPr>
          </a:p>
        </p:txBody>
      </p:sp>
    </p:spTree>
    <p:extLst>
      <p:ext uri="{BB962C8B-B14F-4D97-AF65-F5344CB8AC3E}">
        <p14:creationId xmlns:p14="http://schemas.microsoft.com/office/powerpoint/2010/main" val="4014210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How can you get involved?</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1752" y="4221088"/>
            <a:ext cx="2232248" cy="16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05225" y="1268760"/>
            <a:ext cx="8083199" cy="4431982"/>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Visit </a:t>
            </a:r>
            <a:r>
              <a:rPr lang="en-US" sz="2200" spc="-40" dirty="0" err="1" smtClean="0">
                <a:solidFill>
                  <a:srgbClr val="4C4D50"/>
                </a:solidFill>
                <a:latin typeface="Helvetica Neue"/>
                <a:cs typeface="Helvetica Neue"/>
              </a:rPr>
              <a:t>ICANN.org</a:t>
            </a:r>
            <a:endParaRPr lang="en-US" sz="2200" spc="-40" dirty="0" smtClean="0">
              <a:solidFill>
                <a:srgbClr val="4C4D50"/>
              </a:solidFill>
              <a:latin typeface="Helvetica Neue"/>
              <a:cs typeface="Helvetica Neue"/>
            </a:endParaRPr>
          </a:p>
          <a:p>
            <a:pPr marL="976313" lvl="3" indent="-285750">
              <a:spcAft>
                <a:spcPts val="600"/>
              </a:spcAft>
              <a:buClr>
                <a:srgbClr val="43ACDA"/>
              </a:buClr>
              <a:buFont typeface="Lucida Grande"/>
              <a:buChar char="+"/>
            </a:pPr>
            <a:r>
              <a:rPr lang="en-US" sz="2200" spc="-40" dirty="0" smtClean="0">
                <a:solidFill>
                  <a:srgbClr val="4C4D50"/>
                </a:solidFill>
                <a:latin typeface="Helvetica Neue"/>
                <a:cs typeface="Helvetica Neue"/>
              </a:rPr>
              <a:t>get </a:t>
            </a:r>
            <a:r>
              <a:rPr lang="en-US" sz="2200" spc="-40" dirty="0">
                <a:solidFill>
                  <a:srgbClr val="4C4D50"/>
                </a:solidFill>
                <a:latin typeface="Helvetica Neue"/>
                <a:cs typeface="Helvetica Neue"/>
              </a:rPr>
              <a:t>the latest resources on the </a:t>
            </a:r>
            <a:r>
              <a:rPr lang="en-US" sz="2200" spc="-40" dirty="0" smtClean="0">
                <a:solidFill>
                  <a:srgbClr val="4C4D50"/>
                </a:solidFill>
                <a:latin typeface="Helvetica Neue"/>
                <a:cs typeface="Helvetica Neue"/>
              </a:rPr>
              <a:t>topic; </a:t>
            </a:r>
          </a:p>
          <a:p>
            <a:pPr marL="976313" lvl="3" indent="-285750">
              <a:spcAft>
                <a:spcPts val="600"/>
              </a:spcAft>
              <a:buClr>
                <a:srgbClr val="43ACDA"/>
              </a:buClr>
              <a:buFont typeface="Lucida Grande"/>
              <a:buChar char="+"/>
            </a:pPr>
            <a:r>
              <a:rPr lang="en-US" sz="2200" spc="-40" dirty="0" smtClean="0">
                <a:solidFill>
                  <a:srgbClr val="4C4D50"/>
                </a:solidFill>
                <a:latin typeface="Helvetica Neue"/>
                <a:cs typeface="Helvetica Neue"/>
              </a:rPr>
              <a:t>participate </a:t>
            </a:r>
            <a:r>
              <a:rPr lang="en-US" sz="2200" spc="-40" dirty="0">
                <a:solidFill>
                  <a:srgbClr val="4C4D50"/>
                </a:solidFill>
                <a:latin typeface="Helvetica Neue"/>
                <a:cs typeface="Helvetica Neue"/>
              </a:rPr>
              <a:t>in the </a:t>
            </a:r>
            <a:r>
              <a:rPr lang="en-US" sz="2200" spc="-40" dirty="0" smtClean="0">
                <a:solidFill>
                  <a:srgbClr val="4C4D50"/>
                </a:solidFill>
                <a:latin typeface="Helvetica Neue"/>
                <a:cs typeface="Helvetica Neue"/>
              </a:rPr>
              <a:t>events listed </a:t>
            </a:r>
            <a:r>
              <a:rPr lang="en-US" sz="2200" spc="-40" dirty="0">
                <a:solidFill>
                  <a:srgbClr val="4C4D50"/>
                </a:solidFill>
                <a:latin typeface="Helvetica Neue"/>
                <a:cs typeface="Helvetica Neue"/>
              </a:rPr>
              <a:t>in the timeline;</a:t>
            </a:r>
          </a:p>
          <a:p>
            <a:pPr marL="976313" lvl="3" indent="-285750">
              <a:spcAft>
                <a:spcPts val="600"/>
              </a:spcAft>
              <a:buClr>
                <a:srgbClr val="43ACDA"/>
              </a:buClr>
              <a:buFont typeface="Lucida Grande"/>
              <a:buChar char="+"/>
            </a:pPr>
            <a:r>
              <a:rPr lang="en-US" sz="2200" spc="-40" dirty="0" smtClean="0">
                <a:solidFill>
                  <a:srgbClr val="4C4D50"/>
                </a:solidFill>
                <a:latin typeface="Helvetica Neue"/>
                <a:cs typeface="Helvetica Neue"/>
              </a:rPr>
              <a:t>follow </a:t>
            </a:r>
            <a:r>
              <a:rPr lang="en-US" sz="2200" spc="-40" dirty="0">
                <a:solidFill>
                  <a:srgbClr val="4C4D50"/>
                </a:solidFill>
                <a:latin typeface="Helvetica Neue"/>
                <a:cs typeface="Helvetica Neue"/>
              </a:rPr>
              <a:t>us on our social </a:t>
            </a:r>
            <a:r>
              <a:rPr lang="en-US" sz="2200" spc="-40" dirty="0" smtClean="0">
                <a:solidFill>
                  <a:srgbClr val="4C4D50"/>
                </a:solidFill>
                <a:latin typeface="Helvetica Neue"/>
                <a:cs typeface="Helvetica Neue"/>
              </a:rPr>
              <a:t>channels.</a:t>
            </a:r>
          </a:p>
          <a:p>
            <a:pPr marL="976313" lvl="3" indent="-285750">
              <a:spcAft>
                <a:spcPts val="600"/>
              </a:spcAft>
              <a:buClr>
                <a:srgbClr val="43ACDA"/>
              </a:buClr>
              <a:buFont typeface="Lucida Grande"/>
              <a:buChar char="+"/>
            </a:pPr>
            <a:endParaRPr lang="en-US" sz="22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Mailing list</a:t>
            </a:r>
          </a:p>
          <a:p>
            <a:pPr marL="976313" lvl="3" indent="-285750">
              <a:spcAft>
                <a:spcPts val="600"/>
              </a:spcAft>
              <a:buClr>
                <a:srgbClr val="43ACDA"/>
              </a:buClr>
              <a:buFont typeface="Lucida Grande"/>
              <a:buChar char="+"/>
            </a:pPr>
            <a:r>
              <a:rPr lang="en-US" sz="2200" spc="-40" dirty="0" smtClean="0">
                <a:solidFill>
                  <a:srgbClr val="4C4D50"/>
                </a:solidFill>
                <a:latin typeface="Helvetica Neue"/>
                <a:cs typeface="Helvetica Neue"/>
              </a:rPr>
              <a:t> join to contribute and/or follow the discussion</a:t>
            </a:r>
            <a:br>
              <a:rPr lang="en-US" sz="2200" spc="-40" dirty="0" smtClean="0">
                <a:solidFill>
                  <a:srgbClr val="4C4D50"/>
                </a:solidFill>
                <a:latin typeface="Helvetica Neue"/>
                <a:cs typeface="Helvetica Neue"/>
              </a:rPr>
            </a:br>
            <a:r>
              <a:rPr lang="en-US" sz="2200" i="1" spc="-40" dirty="0">
                <a:solidFill>
                  <a:srgbClr val="4C4D50"/>
                </a:solidFill>
                <a:latin typeface="Helvetica Neue"/>
                <a:cs typeface="Helvetica Neue"/>
                <a:hlinkClick r:id="rId3"/>
              </a:rPr>
              <a:t>ianatransition@icann.org</a:t>
            </a:r>
            <a:r>
              <a:rPr lang="en-US" sz="2200" i="1" spc="-40" dirty="0">
                <a:solidFill>
                  <a:srgbClr val="4C4D50"/>
                </a:solidFill>
                <a:latin typeface="Helvetica Neue"/>
                <a:cs typeface="Helvetica Neue"/>
              </a:rPr>
              <a:t> </a:t>
            </a:r>
          </a:p>
          <a:p>
            <a:pPr marL="976313" lvl="3" indent="-285750">
              <a:spcAft>
                <a:spcPts val="600"/>
              </a:spcAft>
              <a:buClr>
                <a:srgbClr val="43ACDA"/>
              </a:buClr>
              <a:buFont typeface="Lucida Grande"/>
              <a:buChar char="+"/>
            </a:pPr>
            <a:r>
              <a:rPr lang="en-US" sz="2200" spc="-40" dirty="0" smtClean="0">
                <a:solidFill>
                  <a:srgbClr val="4C4D50"/>
                </a:solidFill>
                <a:latin typeface="Helvetica Neue"/>
                <a:cs typeface="Helvetica Neue"/>
              </a:rPr>
              <a:t>access the public archives</a:t>
            </a:r>
            <a:br>
              <a:rPr lang="en-US" sz="2200" spc="-40" dirty="0" smtClean="0">
                <a:solidFill>
                  <a:srgbClr val="4C4D50"/>
                </a:solidFill>
                <a:latin typeface="Helvetica Neue"/>
                <a:cs typeface="Helvetica Neue"/>
              </a:rPr>
            </a:br>
            <a:r>
              <a:rPr lang="en-US" sz="2200" i="1" spc="-40" dirty="0">
                <a:solidFill>
                  <a:srgbClr val="4C4D50"/>
                </a:solidFill>
                <a:latin typeface="Helvetica Neue"/>
                <a:cs typeface="Helvetica Neue"/>
                <a:hlinkClick r:id="rId4"/>
              </a:rPr>
              <a:t>http://mm.icann.org/pipermail/ianatransition/</a:t>
            </a:r>
            <a:r>
              <a:rPr lang="en-US" sz="2200" i="1" spc="-40" dirty="0">
                <a:solidFill>
                  <a:srgbClr val="4C4D50"/>
                </a:solidFill>
                <a:latin typeface="Helvetica Neue"/>
                <a:cs typeface="Helvetica Neue"/>
              </a:rPr>
              <a:t> </a:t>
            </a:r>
            <a:endParaRPr lang="en-US" sz="22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200" spc="-40" dirty="0">
              <a:solidFill>
                <a:srgbClr val="4C4D50"/>
              </a:solidFill>
              <a:latin typeface="Helvetica Neue"/>
              <a:cs typeface="Helvetica Neue"/>
            </a:endParaRPr>
          </a:p>
        </p:txBody>
      </p:sp>
    </p:spTree>
    <p:extLst>
      <p:ext uri="{BB962C8B-B14F-4D97-AF65-F5344CB8AC3E}">
        <p14:creationId xmlns:p14="http://schemas.microsoft.com/office/powerpoint/2010/main" val="3265476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320" y="321693"/>
            <a:ext cx="8275128" cy="947067"/>
          </a:xfrm>
        </p:spPr>
        <p:txBody>
          <a:bodyPr/>
          <a:lstStyle/>
          <a:p>
            <a:pPr algn="ctr"/>
            <a:r>
              <a:rPr lang="en-US" dirty="0" smtClean="0"/>
              <a:t>In Parallel </a:t>
            </a:r>
            <a:br>
              <a:rPr lang="en-US" dirty="0" smtClean="0"/>
            </a:br>
            <a:r>
              <a:rPr lang="en-US" dirty="0" smtClean="0"/>
              <a:t>Enhancing ICANN Accountability process</a:t>
            </a:r>
            <a:br>
              <a:rPr lang="en-US" dirty="0" smtClean="0"/>
            </a:br>
            <a:endParaRPr lang="en-US" dirty="0"/>
          </a:p>
        </p:txBody>
      </p:sp>
      <p:sp>
        <p:nvSpPr>
          <p:cNvPr id="4" name="TextBox 3"/>
          <p:cNvSpPr txBox="1"/>
          <p:nvPr/>
        </p:nvSpPr>
        <p:spPr>
          <a:xfrm>
            <a:off x="329320" y="1268760"/>
            <a:ext cx="8208912" cy="4939814"/>
          </a:xfrm>
          <a:prstGeom prst="rect">
            <a:avLst/>
          </a:prstGeom>
          <a:noFill/>
        </p:spPr>
        <p:txBody>
          <a:bodyPr wrap="square" rtlCol="0">
            <a:spAutoFit/>
          </a:bodyPr>
          <a:lstStyle/>
          <a:p>
            <a:pPr marL="233363" lvl="2">
              <a:spcAft>
                <a:spcPts val="600"/>
              </a:spcAft>
              <a:buClr>
                <a:srgbClr val="43ACDA"/>
              </a:buClr>
            </a:pPr>
            <a:r>
              <a:rPr lang="en-US" sz="2000" spc="-40" dirty="0">
                <a:solidFill>
                  <a:srgbClr val="4C4D50"/>
                </a:solidFill>
                <a:latin typeface="Helvetica Neue"/>
                <a:cs typeface="Helvetica Neue"/>
              </a:rPr>
              <a:t>In addition to the public dialogue on the process for the transition of the U.S. government’s stewardship role, </a:t>
            </a:r>
            <a:r>
              <a:rPr lang="en-US" sz="2000" spc="-40" dirty="0" smtClean="0">
                <a:solidFill>
                  <a:srgbClr val="4C4D50"/>
                </a:solidFill>
                <a:latin typeface="Helvetica Neue"/>
                <a:cs typeface="Helvetica Neue"/>
              </a:rPr>
              <a:t>ICANN has launched a </a:t>
            </a:r>
            <a:r>
              <a:rPr lang="en-US" sz="2000" u="sng" spc="-40" dirty="0" smtClean="0">
                <a:solidFill>
                  <a:srgbClr val="4C4D50"/>
                </a:solidFill>
                <a:latin typeface="Helvetica Neue"/>
                <a:cs typeface="Helvetica Neue"/>
              </a:rPr>
              <a:t>separate</a:t>
            </a:r>
            <a:r>
              <a:rPr lang="en-US" sz="2000" spc="-40" dirty="0" smtClean="0">
                <a:solidFill>
                  <a:srgbClr val="4C4D50"/>
                </a:solidFill>
                <a:latin typeface="Helvetica Neue"/>
                <a:cs typeface="Helvetica Neue"/>
              </a:rPr>
              <a:t> parallel </a:t>
            </a:r>
            <a:r>
              <a:rPr lang="en-US" sz="2000" spc="-40" dirty="0">
                <a:solidFill>
                  <a:srgbClr val="4C4D50"/>
                </a:solidFill>
                <a:latin typeface="Helvetica Neue"/>
                <a:cs typeface="Helvetica Neue"/>
              </a:rPr>
              <a:t>public </a:t>
            </a:r>
            <a:r>
              <a:rPr lang="en-US" sz="2000" spc="-40" dirty="0" smtClean="0">
                <a:solidFill>
                  <a:srgbClr val="4C4D50"/>
                </a:solidFill>
                <a:latin typeface="Helvetica Neue"/>
                <a:cs typeface="Helvetica Neue"/>
              </a:rPr>
              <a:t>dialogue, the scope of which is to look at the contractual relationship to the U.S. Government and the perceived backstop with regard to ICANN’s organization-wide accountability provided by that role, such as the renewal process of the </a:t>
            </a:r>
            <a:r>
              <a:rPr lang="en-US" sz="2000" spc="-40" dirty="0">
                <a:solidFill>
                  <a:srgbClr val="4C4D50"/>
                </a:solidFill>
                <a:latin typeface="Helvetica Neue"/>
                <a:cs typeface="Helvetica Neue"/>
              </a:rPr>
              <a:t>I</a:t>
            </a:r>
            <a:r>
              <a:rPr lang="en-US" sz="2000" spc="-40" dirty="0" smtClean="0">
                <a:solidFill>
                  <a:srgbClr val="4C4D50"/>
                </a:solidFill>
                <a:latin typeface="Helvetica Neue"/>
                <a:cs typeface="Helvetica Neue"/>
              </a:rPr>
              <a:t>ANA Functions Contract. </a:t>
            </a:r>
          </a:p>
          <a:p>
            <a:pPr marL="233363" lvl="2">
              <a:spcAft>
                <a:spcPts val="600"/>
              </a:spcAft>
              <a:buClr>
                <a:srgbClr val="43ACDA"/>
              </a:buClr>
            </a:pPr>
            <a:endParaRPr lang="en-US" sz="2000" spc="-40" dirty="0" smtClean="0">
              <a:solidFill>
                <a:srgbClr val="4C4D50"/>
              </a:solidFill>
              <a:latin typeface="Helvetica Neue"/>
              <a:cs typeface="Helvetica Neue"/>
            </a:endParaRPr>
          </a:p>
          <a:p>
            <a:pPr marL="233363" lvl="2">
              <a:spcAft>
                <a:spcPts val="600"/>
              </a:spcAft>
              <a:buClr>
                <a:srgbClr val="43ACDA"/>
              </a:buClr>
            </a:pPr>
            <a:r>
              <a:rPr lang="en-US" sz="2000" spc="-40" dirty="0" smtClean="0">
                <a:solidFill>
                  <a:srgbClr val="4C4D50"/>
                </a:solidFill>
                <a:latin typeface="Helvetica Neue"/>
                <a:cs typeface="Helvetica Neue"/>
              </a:rPr>
              <a:t>Purpose</a:t>
            </a:r>
            <a:r>
              <a:rPr lang="es-ES" sz="2000" spc="-40" dirty="0" smtClean="0">
                <a:solidFill>
                  <a:srgbClr val="4C4D50"/>
                </a:solidFill>
                <a:latin typeface="Helvetica Neue"/>
                <a:cs typeface="Helvetica Neue"/>
              </a:rPr>
              <a:t> </a:t>
            </a:r>
            <a:r>
              <a:rPr lang="es-ES" sz="2000" spc="-40" dirty="0">
                <a:solidFill>
                  <a:srgbClr val="4C4D50"/>
                </a:solidFill>
                <a:latin typeface="Helvetica Neue"/>
                <a:cs typeface="Helvetica Neue"/>
              </a:rPr>
              <a:t>of </a:t>
            </a:r>
            <a:r>
              <a:rPr lang="en-US" sz="2000" spc="-40" dirty="0" smtClean="0">
                <a:solidFill>
                  <a:srgbClr val="4C4D50"/>
                </a:solidFill>
                <a:latin typeface="Helvetica Neue"/>
                <a:cs typeface="Helvetica Neue"/>
              </a:rPr>
              <a:t>this</a:t>
            </a:r>
            <a:r>
              <a:rPr lang="es-ES" sz="2000" spc="-40" dirty="0" smtClean="0">
                <a:solidFill>
                  <a:srgbClr val="4C4D50"/>
                </a:solidFill>
                <a:latin typeface="Helvetica Neue"/>
                <a:cs typeface="Helvetica Neue"/>
              </a:rPr>
              <a:t> dialogue:</a:t>
            </a:r>
            <a:r>
              <a:rPr lang="en-US" sz="2000" spc="-40" dirty="0" smtClean="0">
                <a:solidFill>
                  <a:srgbClr val="4C4D50"/>
                </a:solidFill>
                <a:latin typeface="Helvetica Neue"/>
                <a:cs typeface="Helvetica Neue"/>
              </a:rPr>
              <a:t> </a:t>
            </a:r>
            <a:endParaRPr lang="en-US" sz="2000" spc="-40" dirty="0">
              <a:solidFill>
                <a:srgbClr val="4C4D50"/>
              </a:solidFill>
              <a:latin typeface="Helvetica Neue"/>
              <a:cs typeface="Helvetica Neue"/>
            </a:endParaRPr>
          </a:p>
          <a:p>
            <a:pPr marL="519113" lvl="2" indent="-285750">
              <a:buClr>
                <a:srgbClr val="43ACDA"/>
              </a:buClr>
              <a:buFont typeface="Lucida Grande"/>
              <a:buChar char="+"/>
            </a:pPr>
            <a:r>
              <a:rPr lang="en-US" sz="2000" spc="-40" dirty="0" smtClean="0">
                <a:solidFill>
                  <a:srgbClr val="4C4D50"/>
                </a:solidFill>
                <a:latin typeface="Helvetica Neue"/>
                <a:cs typeface="Helvetica Neue"/>
              </a:rPr>
              <a:t>Examine from an organizational perspective how ICANN’s broader accountability mechanisms should be strengthened to address the absence of its historical contractual relationship to the U.S. Government. </a:t>
            </a:r>
          </a:p>
          <a:p>
            <a:pPr marL="519113" lvl="2" indent="-285750">
              <a:buClr>
                <a:srgbClr val="43ACDA"/>
              </a:buClr>
              <a:buFont typeface="Lucida Grande"/>
              <a:buChar char="+"/>
            </a:pPr>
            <a:r>
              <a:rPr lang="en-US" sz="2000" spc="-40" dirty="0" smtClean="0">
                <a:solidFill>
                  <a:srgbClr val="4C4D50"/>
                </a:solidFill>
                <a:latin typeface="Helvetica Neue"/>
                <a:cs typeface="Helvetica Neue"/>
              </a:rPr>
              <a:t>This includes looking at strengthening existing accountability mechanism like the Affirmation of Commitments. </a:t>
            </a:r>
            <a:endParaRPr lang="en-US" sz="2000" spc="-40" dirty="0">
              <a:solidFill>
                <a:srgbClr val="4C4D50"/>
              </a:solidFill>
              <a:latin typeface="Helvetica Neue"/>
              <a:cs typeface="Helvetica Neue"/>
            </a:endParaRPr>
          </a:p>
          <a:p>
            <a:pPr marL="233363" lvl="2">
              <a:buClr>
                <a:srgbClr val="43ACDA"/>
              </a:buClr>
            </a:pPr>
            <a:endParaRPr lang="en-US" sz="2000" spc="-40" dirty="0">
              <a:solidFill>
                <a:srgbClr val="4C4D50"/>
              </a:solidFill>
              <a:latin typeface="Helvetica Neue"/>
              <a:cs typeface="Helvetica Neue"/>
            </a:endParaRPr>
          </a:p>
        </p:txBody>
      </p:sp>
    </p:spTree>
    <p:extLst>
      <p:ext uri="{BB962C8B-B14F-4D97-AF65-F5344CB8AC3E}">
        <p14:creationId xmlns:p14="http://schemas.microsoft.com/office/powerpoint/2010/main" val="21422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Accountability process: inventory of ICANN’s Accountability Efforts</a:t>
            </a:r>
            <a:endParaRPr lang="en-US" dirty="0"/>
          </a:p>
        </p:txBody>
      </p:sp>
      <p:sp>
        <p:nvSpPr>
          <p:cNvPr id="4" name="TextBox 3"/>
          <p:cNvSpPr txBox="1"/>
          <p:nvPr/>
        </p:nvSpPr>
        <p:spPr>
          <a:xfrm>
            <a:off x="309783" y="1268760"/>
            <a:ext cx="8208912" cy="4985980"/>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The</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Affirmation</a:t>
            </a:r>
            <a:r>
              <a:rPr lang="es-ES" sz="2000" dirty="0" smtClean="0">
                <a:solidFill>
                  <a:schemeClr val="tx1">
                    <a:lumMod val="75000"/>
                    <a:lumOff val="25000"/>
                  </a:schemeClr>
                </a:solidFill>
                <a:latin typeface="Helvetica Neue"/>
                <a:cs typeface="Helvetica Neue"/>
              </a:rPr>
              <a:t> of </a:t>
            </a:r>
            <a:r>
              <a:rPr lang="es-ES" sz="2000" dirty="0" err="1" smtClean="0">
                <a:solidFill>
                  <a:schemeClr val="tx1">
                    <a:lumMod val="75000"/>
                    <a:lumOff val="25000"/>
                  </a:schemeClr>
                </a:solidFill>
                <a:latin typeface="Helvetica Neue"/>
                <a:cs typeface="Helvetica Neue"/>
              </a:rPr>
              <a:t>Commitments</a:t>
            </a:r>
            <a:endParaRPr lang="es-ES" sz="2000" dirty="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AoC</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Reviews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First</a:t>
            </a:r>
            <a:r>
              <a:rPr lang="es-ES" sz="2000" dirty="0" smtClean="0">
                <a:solidFill>
                  <a:schemeClr val="tx1">
                    <a:lumMod val="75000"/>
                    <a:lumOff val="25000"/>
                  </a:schemeClr>
                </a:solidFill>
                <a:latin typeface="Helvetica Neue"/>
                <a:cs typeface="Helvetica Neue"/>
              </a:rPr>
              <a:t> and </a:t>
            </a:r>
            <a:r>
              <a:rPr lang="es-ES" sz="2000" dirty="0" err="1" smtClean="0">
                <a:solidFill>
                  <a:schemeClr val="tx1">
                    <a:lumMod val="75000"/>
                    <a:lumOff val="25000"/>
                  </a:schemeClr>
                </a:solidFill>
                <a:latin typeface="Helvetica Neue"/>
                <a:cs typeface="Helvetica Neue"/>
              </a:rPr>
              <a:t>Second</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Accountability</a:t>
            </a:r>
            <a:r>
              <a:rPr lang="es-ES" sz="2000" dirty="0" smtClean="0">
                <a:solidFill>
                  <a:schemeClr val="tx1">
                    <a:lumMod val="75000"/>
                    <a:lumOff val="25000"/>
                  </a:schemeClr>
                </a:solidFill>
                <a:latin typeface="Helvetica Neue"/>
                <a:cs typeface="Helvetica Neue"/>
              </a:rPr>
              <a:t> &amp; </a:t>
            </a:r>
            <a:r>
              <a:rPr lang="es-ES" sz="2000" dirty="0" err="1" smtClean="0">
                <a:solidFill>
                  <a:schemeClr val="tx1">
                    <a:lumMod val="75000"/>
                    <a:lumOff val="25000"/>
                  </a:schemeClr>
                </a:solidFill>
                <a:latin typeface="Helvetica Neue"/>
                <a:cs typeface="Helvetica Neue"/>
              </a:rPr>
              <a:t>Transparency</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reviews</a:t>
            </a:r>
            <a:r>
              <a:rPr lang="es-ES" sz="2000" dirty="0" smtClean="0">
                <a:solidFill>
                  <a:schemeClr val="tx1">
                    <a:lumMod val="75000"/>
                    <a:lumOff val="25000"/>
                  </a:schemeClr>
                </a:solidFill>
                <a:latin typeface="Helvetica Neue"/>
                <a:cs typeface="Helvetica Neue"/>
              </a:rPr>
              <a:t> </a:t>
            </a:r>
          </a:p>
          <a:p>
            <a:pPr marL="519113" lvl="2" indent="-285750">
              <a:spcAft>
                <a:spcPts val="600"/>
              </a:spcAft>
              <a:buClr>
                <a:srgbClr val="43ACDA"/>
              </a:buClr>
              <a:buFont typeface="Lucida Grande"/>
              <a:buChar char="+"/>
            </a:pPr>
            <a:r>
              <a:rPr lang="es-ES" sz="2000" dirty="0">
                <a:solidFill>
                  <a:schemeClr val="tx1">
                    <a:lumMod val="75000"/>
                    <a:lumOff val="25000"/>
                  </a:schemeClr>
                </a:solidFill>
                <a:latin typeface="Helvetica Neue"/>
                <a:cs typeface="Helvetica Neue"/>
              </a:rPr>
              <a:t>Security, </a:t>
            </a:r>
            <a:r>
              <a:rPr lang="es-ES" sz="2000" dirty="0" err="1">
                <a:solidFill>
                  <a:schemeClr val="tx1">
                    <a:lumMod val="75000"/>
                    <a:lumOff val="25000"/>
                  </a:schemeClr>
                </a:solidFill>
                <a:latin typeface="Helvetica Neue"/>
                <a:cs typeface="Helvetica Neue"/>
              </a:rPr>
              <a:t>Stability</a:t>
            </a:r>
            <a:r>
              <a:rPr lang="es-ES" sz="2000" dirty="0">
                <a:solidFill>
                  <a:schemeClr val="tx1">
                    <a:lumMod val="75000"/>
                    <a:lumOff val="25000"/>
                  </a:schemeClr>
                </a:solidFill>
                <a:latin typeface="Helvetica Neue"/>
                <a:cs typeface="Helvetica Neue"/>
              </a:rPr>
              <a:t> and </a:t>
            </a:r>
            <a:r>
              <a:rPr lang="es-ES" sz="2000" dirty="0" err="1">
                <a:solidFill>
                  <a:schemeClr val="tx1">
                    <a:lumMod val="75000"/>
                    <a:lumOff val="25000"/>
                  </a:schemeClr>
                </a:solidFill>
                <a:latin typeface="Helvetica Neue"/>
                <a:cs typeface="Helvetica Neue"/>
              </a:rPr>
              <a:t>Resiliency</a:t>
            </a:r>
            <a:r>
              <a:rPr lang="es-ES" sz="2000" dirty="0">
                <a:solidFill>
                  <a:schemeClr val="tx1">
                    <a:lumMod val="75000"/>
                    <a:lumOff val="25000"/>
                  </a:schemeClr>
                </a:solidFill>
                <a:latin typeface="Helvetica Neue"/>
                <a:cs typeface="Helvetica Neue"/>
              </a:rPr>
              <a:t> of </a:t>
            </a:r>
            <a:r>
              <a:rPr lang="es-ES" sz="2000" dirty="0" err="1">
                <a:solidFill>
                  <a:schemeClr val="tx1">
                    <a:lumMod val="75000"/>
                    <a:lumOff val="25000"/>
                  </a:schemeClr>
                </a:solidFill>
                <a:latin typeface="Helvetica Neue"/>
                <a:cs typeface="Helvetica Neue"/>
              </a:rPr>
              <a:t>the</a:t>
            </a:r>
            <a:r>
              <a:rPr lang="es-ES" sz="2000" dirty="0">
                <a:solidFill>
                  <a:schemeClr val="tx1">
                    <a:lumMod val="75000"/>
                    <a:lumOff val="25000"/>
                  </a:schemeClr>
                </a:solidFill>
                <a:latin typeface="Helvetica Neue"/>
                <a:cs typeface="Helvetica Neue"/>
              </a:rPr>
              <a:t> </a:t>
            </a:r>
            <a:r>
              <a:rPr lang="es-ES" sz="2000" dirty="0" smtClean="0">
                <a:solidFill>
                  <a:schemeClr val="tx1">
                    <a:lumMod val="75000"/>
                    <a:lumOff val="25000"/>
                  </a:schemeClr>
                </a:solidFill>
                <a:latin typeface="Helvetica Neue"/>
                <a:cs typeface="Helvetica Neue"/>
              </a:rPr>
              <a:t>DNS </a:t>
            </a:r>
            <a:r>
              <a:rPr lang="es-ES" sz="2000" dirty="0" err="1" smtClean="0">
                <a:solidFill>
                  <a:schemeClr val="tx1">
                    <a:lumMod val="75000"/>
                    <a:lumOff val="25000"/>
                  </a:schemeClr>
                </a:solidFill>
                <a:latin typeface="Helvetica Neue"/>
                <a:cs typeface="Helvetica Neue"/>
              </a:rPr>
              <a:t>review</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teams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Bylaws-mandated</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Redress</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Mechanisms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Organizational</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Reviews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Bylaws</a:t>
            </a:r>
            <a:r>
              <a:rPr lang="es-ES" sz="2000" dirty="0" smtClean="0">
                <a:solidFill>
                  <a:schemeClr val="tx1">
                    <a:lumMod val="75000"/>
                    <a:lumOff val="25000"/>
                  </a:schemeClr>
                </a:solidFill>
                <a:latin typeface="Helvetica Neue"/>
                <a:cs typeface="Helvetica Neue"/>
              </a:rPr>
              <a:t> and </a:t>
            </a:r>
            <a:r>
              <a:rPr lang="es-ES" sz="2000" dirty="0" err="1" smtClean="0">
                <a:solidFill>
                  <a:schemeClr val="tx1">
                    <a:lumMod val="75000"/>
                    <a:lumOff val="25000"/>
                  </a:schemeClr>
                </a:solidFill>
                <a:latin typeface="Helvetica Neue"/>
                <a:cs typeface="Helvetica Neue"/>
              </a:rPr>
              <a:t>Documented</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Relationships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Board</a:t>
            </a:r>
            <a:r>
              <a:rPr lang="es-ES" sz="2000" dirty="0" smtClean="0">
                <a:solidFill>
                  <a:schemeClr val="tx1">
                    <a:lumMod val="75000"/>
                    <a:lumOff val="25000"/>
                  </a:schemeClr>
                </a:solidFill>
                <a:latin typeface="Helvetica Neue"/>
                <a:cs typeface="Helvetica Neue"/>
              </a:rPr>
              <a:t> of </a:t>
            </a:r>
            <a:r>
              <a:rPr lang="es-ES" sz="2000" dirty="0" err="1" smtClean="0">
                <a:solidFill>
                  <a:schemeClr val="tx1">
                    <a:lumMod val="75000"/>
                    <a:lumOff val="25000"/>
                  </a:schemeClr>
                </a:solidFill>
                <a:latin typeface="Helvetica Neue"/>
                <a:cs typeface="Helvetica Neue"/>
              </a:rPr>
              <a:t>Directors</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Documentation</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smtClean="0">
                <a:solidFill>
                  <a:schemeClr val="tx1">
                    <a:lumMod val="75000"/>
                    <a:lumOff val="25000"/>
                  </a:schemeClr>
                </a:solidFill>
                <a:latin typeface="Helvetica Neue"/>
                <a:cs typeface="Helvetica Neue"/>
              </a:rPr>
              <a:t>General ICANN </a:t>
            </a:r>
            <a:r>
              <a:rPr lang="es-ES" sz="2000" dirty="0" err="1" smtClean="0">
                <a:solidFill>
                  <a:schemeClr val="tx1">
                    <a:lumMod val="75000"/>
                    <a:lumOff val="25000"/>
                  </a:schemeClr>
                </a:solidFill>
                <a:latin typeface="Helvetica Neue"/>
                <a:cs typeface="Helvetica Neue"/>
              </a:rPr>
              <a:t>Operational</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Information</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smtClean="0">
                <a:solidFill>
                  <a:schemeClr val="tx1">
                    <a:lumMod val="75000"/>
                    <a:lumOff val="25000"/>
                  </a:schemeClr>
                </a:solidFill>
                <a:latin typeface="Helvetica Neue"/>
                <a:cs typeface="Helvetica Neue"/>
              </a:rPr>
              <a:t>ICANN </a:t>
            </a:r>
            <a:r>
              <a:rPr lang="es-ES" sz="2000" dirty="0" err="1" smtClean="0">
                <a:solidFill>
                  <a:schemeClr val="tx1">
                    <a:lumMod val="75000"/>
                    <a:lumOff val="25000"/>
                  </a:schemeClr>
                </a:solidFill>
                <a:latin typeface="Helvetica Neue"/>
                <a:cs typeface="Helvetica Neue"/>
              </a:rPr>
              <a:t>Board</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Selection</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process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External</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Laws</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endParaRPr lang="es-ES" sz="2000" i="1" dirty="0" smtClean="0">
              <a:latin typeface="Helvetica Neue"/>
              <a:ea typeface="MS Mincho"/>
              <a:cs typeface="Helvetica Neue"/>
            </a:endParaRPr>
          </a:p>
          <a:p>
            <a:pPr marL="519113" lvl="2" indent="-285750">
              <a:spcAft>
                <a:spcPts val="600"/>
              </a:spcAft>
              <a:buClr>
                <a:srgbClr val="43ACDA"/>
              </a:buClr>
              <a:buFont typeface="Lucida Grande"/>
              <a:buChar char="+"/>
            </a:pPr>
            <a:endParaRPr lang="en-US" i="1" dirty="0" smtClean="0">
              <a:latin typeface="Helvetica Neue"/>
              <a:ea typeface="MS Mincho"/>
              <a:cs typeface="Helvetica Neue"/>
            </a:endParaRPr>
          </a:p>
        </p:txBody>
      </p:sp>
    </p:spTree>
    <p:extLst>
      <p:ext uri="{BB962C8B-B14F-4D97-AF65-F5344CB8AC3E}">
        <p14:creationId xmlns:p14="http://schemas.microsoft.com/office/powerpoint/2010/main" val="369128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Accountability process: public consultation</a:t>
            </a:r>
            <a:br>
              <a:rPr lang="en-US" dirty="0" smtClean="0"/>
            </a:br>
            <a:endParaRPr lang="en-US" dirty="0"/>
          </a:p>
        </p:txBody>
      </p:sp>
      <p:sp>
        <p:nvSpPr>
          <p:cNvPr id="4" name="TextBox 3"/>
          <p:cNvSpPr txBox="1"/>
          <p:nvPr/>
        </p:nvSpPr>
        <p:spPr>
          <a:xfrm>
            <a:off x="314347" y="908720"/>
            <a:ext cx="8208912" cy="5909310"/>
          </a:xfrm>
          <a:prstGeom prst="rect">
            <a:avLst/>
          </a:prstGeom>
          <a:noFill/>
        </p:spPr>
        <p:txBody>
          <a:bodyPr wrap="square" rtlCol="0">
            <a:spAutoFit/>
          </a:bodyPr>
          <a:lstStyle/>
          <a:p>
            <a:pPr marL="233363" lvl="2">
              <a:spcAft>
                <a:spcPts val="600"/>
              </a:spcAft>
              <a:buClr>
                <a:srgbClr val="43ACDA"/>
              </a:buClr>
            </a:pPr>
            <a:r>
              <a:rPr lang="en-US" sz="2000" dirty="0" smtClean="0">
                <a:solidFill>
                  <a:schemeClr val="tx1">
                    <a:lumMod val="75000"/>
                    <a:lumOff val="25000"/>
                  </a:schemeClr>
                </a:solidFill>
                <a:latin typeface="Helvetica Neue"/>
                <a:cs typeface="Helvetica Neue"/>
              </a:rPr>
              <a:t>The </a:t>
            </a:r>
            <a:r>
              <a:rPr lang="en-US" sz="2000" dirty="0">
                <a:solidFill>
                  <a:schemeClr val="tx1">
                    <a:lumMod val="75000"/>
                    <a:lumOff val="25000"/>
                  </a:schemeClr>
                </a:solidFill>
                <a:latin typeface="Helvetica Neue"/>
                <a:cs typeface="Helvetica Neue"/>
              </a:rPr>
              <a:t>output of this process should: </a:t>
            </a:r>
            <a:endParaRPr lang="en-US" sz="2000" dirty="0" smtClean="0">
              <a:solidFill>
                <a:schemeClr val="tx1">
                  <a:lumMod val="75000"/>
                  <a:lumOff val="25000"/>
                </a:schemeClr>
              </a:solidFill>
              <a:latin typeface="Helvetica Neue"/>
              <a:cs typeface="Helvetica Neue"/>
            </a:endParaRPr>
          </a:p>
          <a:p>
            <a:pPr marL="690563" lvl="2" indent="-457200">
              <a:spcAft>
                <a:spcPts val="600"/>
              </a:spcAft>
              <a:buClr>
                <a:srgbClr val="43ACDA"/>
              </a:buClr>
              <a:buAutoNum type="arabicPeriod"/>
            </a:pPr>
            <a:r>
              <a:rPr lang="en-US" sz="2000" dirty="0">
                <a:solidFill>
                  <a:schemeClr val="tx1">
                    <a:lumMod val="75000"/>
                    <a:lumOff val="25000"/>
                  </a:schemeClr>
                </a:solidFill>
                <a:latin typeface="Helvetica Neue"/>
                <a:cs typeface="Helvetica Neue"/>
              </a:rPr>
              <a:t>I</a:t>
            </a:r>
            <a:r>
              <a:rPr lang="en-US" sz="2000" dirty="0" smtClean="0">
                <a:solidFill>
                  <a:schemeClr val="tx1">
                    <a:lumMod val="75000"/>
                    <a:lumOff val="25000"/>
                  </a:schemeClr>
                </a:solidFill>
                <a:latin typeface="Helvetica Neue"/>
                <a:cs typeface="Helvetica Neue"/>
              </a:rPr>
              <a:t>dentify </a:t>
            </a:r>
            <a:r>
              <a:rPr lang="en-US" sz="2000" dirty="0">
                <a:solidFill>
                  <a:schemeClr val="tx1">
                    <a:lumMod val="75000"/>
                    <a:lumOff val="25000"/>
                  </a:schemeClr>
                </a:solidFill>
                <a:latin typeface="Helvetica Neue"/>
                <a:cs typeface="Helvetica Neue"/>
              </a:rPr>
              <a:t>the key elements for strengthening ICANN's accountability to address the absence of its historical contractual relationship to the U.S. Government</a:t>
            </a:r>
            <a:r>
              <a:rPr lang="en-US" sz="2000" dirty="0" smtClean="0">
                <a:solidFill>
                  <a:schemeClr val="tx1">
                    <a:lumMod val="75000"/>
                    <a:lumOff val="25000"/>
                  </a:schemeClr>
                </a:solidFill>
                <a:latin typeface="Helvetica Neue"/>
                <a:cs typeface="Helvetica Neue"/>
              </a:rPr>
              <a:t>;</a:t>
            </a:r>
          </a:p>
          <a:p>
            <a:pPr marL="690563" lvl="2" indent="-457200">
              <a:spcAft>
                <a:spcPts val="600"/>
              </a:spcAft>
              <a:buClr>
                <a:srgbClr val="43ACDA"/>
              </a:buClr>
              <a:buAutoNum type="arabicPeriod"/>
            </a:pPr>
            <a:r>
              <a:rPr lang="en-US" sz="2000" dirty="0">
                <a:solidFill>
                  <a:schemeClr val="tx1">
                    <a:lumMod val="75000"/>
                    <a:lumOff val="25000"/>
                  </a:schemeClr>
                </a:solidFill>
                <a:latin typeface="Helvetica Neue"/>
                <a:cs typeface="Helvetica Neue"/>
              </a:rPr>
              <a:t>P</a:t>
            </a:r>
            <a:r>
              <a:rPr lang="en-US" sz="2000" dirty="0" smtClean="0">
                <a:solidFill>
                  <a:schemeClr val="tx1">
                    <a:lumMod val="75000"/>
                    <a:lumOff val="25000"/>
                  </a:schemeClr>
                </a:solidFill>
                <a:latin typeface="Helvetica Neue"/>
                <a:cs typeface="Helvetica Neue"/>
              </a:rPr>
              <a:t>rioritize </a:t>
            </a:r>
            <a:r>
              <a:rPr lang="en-US" sz="2000" dirty="0">
                <a:solidFill>
                  <a:schemeClr val="tx1">
                    <a:lumMod val="75000"/>
                    <a:lumOff val="25000"/>
                  </a:schemeClr>
                </a:solidFill>
                <a:latin typeface="Helvetica Neue"/>
                <a:cs typeface="Helvetica Neue"/>
              </a:rPr>
              <a:t>those elements for development and/or refinement; and </a:t>
            </a:r>
            <a:endParaRPr lang="en-US" sz="2000" dirty="0" smtClean="0">
              <a:solidFill>
                <a:schemeClr val="tx1">
                  <a:lumMod val="75000"/>
                  <a:lumOff val="25000"/>
                </a:schemeClr>
              </a:solidFill>
              <a:latin typeface="Helvetica Neue"/>
              <a:cs typeface="Helvetica Neue"/>
            </a:endParaRPr>
          </a:p>
          <a:p>
            <a:pPr marL="690563" lvl="2" indent="-457200">
              <a:spcAft>
                <a:spcPts val="600"/>
              </a:spcAft>
              <a:buClr>
                <a:srgbClr val="43ACDA"/>
              </a:buClr>
              <a:buAutoNum type="arabicPeriod"/>
            </a:pPr>
            <a:r>
              <a:rPr lang="en-US" sz="2000" dirty="0">
                <a:solidFill>
                  <a:schemeClr val="tx1">
                    <a:lumMod val="75000"/>
                    <a:lumOff val="25000"/>
                  </a:schemeClr>
                </a:solidFill>
                <a:latin typeface="Helvetica Neue"/>
                <a:cs typeface="Helvetica Neue"/>
              </a:rPr>
              <a:t>S</a:t>
            </a:r>
            <a:r>
              <a:rPr lang="en-US" sz="2000" dirty="0" smtClean="0">
                <a:solidFill>
                  <a:schemeClr val="tx1">
                    <a:lumMod val="75000"/>
                    <a:lumOff val="25000"/>
                  </a:schemeClr>
                </a:solidFill>
                <a:latin typeface="Helvetica Neue"/>
                <a:cs typeface="Helvetica Neue"/>
              </a:rPr>
              <a:t>et </a:t>
            </a:r>
            <a:r>
              <a:rPr lang="en-US" sz="2000" dirty="0">
                <a:solidFill>
                  <a:schemeClr val="tx1">
                    <a:lumMod val="75000"/>
                    <a:lumOff val="25000"/>
                  </a:schemeClr>
                </a:solidFill>
                <a:latin typeface="Helvetica Neue"/>
                <a:cs typeface="Helvetica Neue"/>
              </a:rPr>
              <a:t>forth a timeline and mechanisms for the implementation of the improvements </a:t>
            </a:r>
            <a:r>
              <a:rPr lang="en-US" sz="2000" dirty="0" smtClean="0">
                <a:solidFill>
                  <a:schemeClr val="tx1">
                    <a:lumMod val="75000"/>
                    <a:lumOff val="25000"/>
                  </a:schemeClr>
                </a:solidFill>
                <a:latin typeface="Helvetica Neue"/>
                <a:cs typeface="Helvetica Neue"/>
              </a:rPr>
              <a:t>identified.</a:t>
            </a:r>
            <a:endParaRPr lang="en-US" sz="2000" spc="-40" dirty="0">
              <a:solidFill>
                <a:srgbClr val="4C4D50"/>
              </a:solidFill>
              <a:latin typeface="Helvetica Neue"/>
              <a:cs typeface="Helvetica Neue"/>
            </a:endParaRPr>
          </a:p>
          <a:p>
            <a:pPr marL="233363" lvl="2">
              <a:spcAft>
                <a:spcPts val="600"/>
              </a:spcAft>
              <a:buClr>
                <a:srgbClr val="43ACDA"/>
              </a:buClr>
            </a:pPr>
            <a:r>
              <a:rPr lang="en-US" sz="2000" spc="-40" dirty="0">
                <a:solidFill>
                  <a:srgbClr val="4C4D50"/>
                </a:solidFill>
                <a:latin typeface="Helvetica Neue"/>
                <a:cs typeface="Helvetica Neue"/>
              </a:rPr>
              <a:t>While separate from the IANA stewardship transition process, this dialogue on enhancing ICANN’s accountability is a key component to the success of the IANA stewardship transition. </a:t>
            </a:r>
            <a:r>
              <a:rPr lang="en-US" sz="2000" dirty="0">
                <a:solidFill>
                  <a:schemeClr val="tx1">
                    <a:lumMod val="75000"/>
                    <a:lumOff val="25000"/>
                  </a:schemeClr>
                </a:solidFill>
                <a:latin typeface="Helvetica Neue"/>
                <a:cs typeface="Helvetica Neue"/>
              </a:rPr>
              <a:t>These processes, running in parallel, will inform each other. </a:t>
            </a:r>
            <a:endParaRPr lang="es-ES" sz="2000" dirty="0" smtClean="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cs typeface="Helvetica Neue"/>
              </a:rPr>
              <a:t>This</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consultation</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process</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on</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ICANN's</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accountability</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is</a:t>
            </a:r>
            <a:r>
              <a:rPr lang="es-ES" sz="2000" dirty="0" smtClean="0">
                <a:solidFill>
                  <a:schemeClr val="tx1">
                    <a:lumMod val="75000"/>
                    <a:lumOff val="25000"/>
                  </a:schemeClr>
                </a:solidFill>
                <a:latin typeface="Helvetica Neue"/>
                <a:cs typeface="Helvetica Neue"/>
              </a:rPr>
              <a:t> open </a:t>
            </a:r>
            <a:r>
              <a:rPr lang="es-ES" sz="2000" dirty="0" err="1" smtClean="0">
                <a:solidFill>
                  <a:schemeClr val="tx1">
                    <a:lumMod val="75000"/>
                    <a:lumOff val="25000"/>
                  </a:schemeClr>
                </a:solidFill>
                <a:latin typeface="Helvetica Neue"/>
                <a:cs typeface="Helvetica Neue"/>
              </a:rPr>
              <a:t>to</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any</a:t>
            </a:r>
            <a:r>
              <a:rPr lang="es-ES" sz="2000" dirty="0" smtClean="0">
                <a:solidFill>
                  <a:schemeClr val="tx1">
                    <a:lumMod val="75000"/>
                    <a:lumOff val="25000"/>
                  </a:schemeClr>
                </a:solidFill>
                <a:latin typeface="Helvetica Neue"/>
                <a:cs typeface="Helvetica Neue"/>
              </a:rPr>
              <a:t> </a:t>
            </a:r>
            <a:r>
              <a:rPr lang="es-ES" sz="2000" dirty="0" err="1" smtClean="0">
                <a:solidFill>
                  <a:schemeClr val="tx1">
                    <a:lumMod val="75000"/>
                    <a:lumOff val="25000"/>
                  </a:schemeClr>
                </a:solidFill>
                <a:latin typeface="Helvetica Neue"/>
                <a:cs typeface="Helvetica Neue"/>
              </a:rPr>
              <a:t>stakeholder</a:t>
            </a:r>
            <a:r>
              <a:rPr lang="es-ES" sz="2000" dirty="0" smtClean="0">
                <a:solidFill>
                  <a:schemeClr val="tx1">
                    <a:lumMod val="75000"/>
                    <a:lumOff val="25000"/>
                  </a:schemeClr>
                </a:solidFill>
                <a:latin typeface="Helvetica Neue"/>
                <a:cs typeface="Helvetica Neue"/>
              </a:rPr>
              <a:t>. </a:t>
            </a:r>
          </a:p>
          <a:p>
            <a:pPr marL="519113" lvl="2" indent="-285750">
              <a:spcAft>
                <a:spcPts val="600"/>
              </a:spcAft>
              <a:buClr>
                <a:srgbClr val="43ACDA"/>
              </a:buClr>
              <a:buFont typeface="Lucida Grande"/>
              <a:buChar char="+"/>
            </a:pPr>
            <a:r>
              <a:rPr lang="es-ES" sz="2000" dirty="0" err="1" smtClean="0">
                <a:solidFill>
                  <a:schemeClr val="tx1">
                    <a:lumMod val="75000"/>
                    <a:lumOff val="25000"/>
                  </a:schemeClr>
                </a:solidFill>
                <a:latin typeface="Helvetica Neue"/>
                <a:ea typeface="MS Mincho"/>
                <a:cs typeface="Helvetica Neue"/>
              </a:rPr>
              <a:t>Now</a:t>
            </a:r>
            <a:r>
              <a:rPr lang="es-ES" sz="2000" dirty="0" smtClean="0">
                <a:solidFill>
                  <a:schemeClr val="tx1">
                    <a:lumMod val="75000"/>
                    <a:lumOff val="25000"/>
                  </a:schemeClr>
                </a:solidFill>
                <a:latin typeface="Helvetica Neue"/>
                <a:ea typeface="MS Mincho"/>
                <a:cs typeface="Helvetica Neue"/>
              </a:rPr>
              <a:t> open, </a:t>
            </a:r>
            <a:r>
              <a:rPr lang="es-ES" sz="2000" dirty="0" err="1" smtClean="0">
                <a:solidFill>
                  <a:schemeClr val="tx1">
                    <a:lumMod val="75000"/>
                    <a:lumOff val="25000"/>
                  </a:schemeClr>
                </a:solidFill>
                <a:latin typeface="Helvetica Neue"/>
                <a:ea typeface="MS Mincho"/>
                <a:cs typeface="Helvetica Neue"/>
              </a:rPr>
              <a:t>closes</a:t>
            </a:r>
            <a:r>
              <a:rPr lang="es-ES" sz="2000" dirty="0" smtClean="0">
                <a:solidFill>
                  <a:schemeClr val="tx1">
                    <a:lumMod val="75000"/>
                    <a:lumOff val="25000"/>
                  </a:schemeClr>
                </a:solidFill>
                <a:latin typeface="Helvetica Neue"/>
                <a:ea typeface="MS Mincho"/>
                <a:cs typeface="Helvetica Neue"/>
              </a:rPr>
              <a:t> 18 June</a:t>
            </a:r>
          </a:p>
          <a:p>
            <a:pPr marL="519113" lvl="2" indent="-285750">
              <a:spcAft>
                <a:spcPts val="600"/>
              </a:spcAft>
              <a:buClr>
                <a:srgbClr val="43ACDA"/>
              </a:buClr>
              <a:buFont typeface="Lucida Grande"/>
              <a:buChar char="+"/>
            </a:pPr>
            <a:r>
              <a:rPr lang="es-ES" sz="2000" i="1" dirty="0">
                <a:latin typeface="Helvetica Neue"/>
                <a:cs typeface="Helvetica Neue"/>
                <a:hlinkClick r:id="rId2"/>
              </a:rPr>
              <a:t>comments-enhancing-accountability-06may14@icann.org</a:t>
            </a:r>
            <a:endParaRPr lang="es-ES" sz="2000" i="1" dirty="0" smtClean="0">
              <a:latin typeface="Helvetica Neue"/>
              <a:ea typeface="MS Mincho"/>
              <a:cs typeface="Helvetica Neue"/>
            </a:endParaRPr>
          </a:p>
          <a:p>
            <a:pPr marL="519113" lvl="2" indent="-285750">
              <a:spcAft>
                <a:spcPts val="600"/>
              </a:spcAft>
              <a:buClr>
                <a:srgbClr val="43ACDA"/>
              </a:buClr>
              <a:buFont typeface="Lucida Grande"/>
              <a:buChar char="+"/>
            </a:pPr>
            <a:endParaRPr lang="en-US" i="1" dirty="0" smtClean="0">
              <a:latin typeface="Helvetica Neue"/>
              <a:ea typeface="MS Mincho"/>
              <a:cs typeface="Helvetica Neue"/>
            </a:endParaRPr>
          </a:p>
        </p:txBody>
      </p:sp>
    </p:spTree>
    <p:extLst>
      <p:ext uri="{BB962C8B-B14F-4D97-AF65-F5344CB8AC3E}">
        <p14:creationId xmlns:p14="http://schemas.microsoft.com/office/powerpoint/2010/main" val="139363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320" y="321693"/>
            <a:ext cx="8275128" cy="947067"/>
          </a:xfrm>
        </p:spPr>
        <p:txBody>
          <a:bodyPr/>
          <a:lstStyle/>
          <a:p>
            <a:pPr algn="ctr"/>
            <a:r>
              <a:rPr lang="en-US" dirty="0" smtClean="0"/>
              <a:t>The U.S. government’s announcement </a:t>
            </a:r>
            <a:endParaRPr lang="en-US" dirty="0"/>
          </a:p>
        </p:txBody>
      </p:sp>
      <p:sp>
        <p:nvSpPr>
          <p:cNvPr id="4" name="TextBox 3"/>
          <p:cNvSpPr txBox="1"/>
          <p:nvPr/>
        </p:nvSpPr>
        <p:spPr>
          <a:xfrm>
            <a:off x="305225" y="1268760"/>
            <a:ext cx="8083199" cy="6571030"/>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sz="2000" spc="-40" dirty="0" smtClean="0">
                <a:solidFill>
                  <a:srgbClr val="4C4D50"/>
                </a:solidFill>
                <a:latin typeface="Helvetica Neue"/>
                <a:cs typeface="Helvetica Neue"/>
              </a:rPr>
              <a:t>On 14 March 2014, the </a:t>
            </a:r>
            <a:r>
              <a:rPr lang="en-US" sz="2000" spc="-40" dirty="0">
                <a:solidFill>
                  <a:srgbClr val="4C4D50"/>
                </a:solidFill>
                <a:latin typeface="Helvetica Neue"/>
                <a:cs typeface="Helvetica Neue"/>
              </a:rPr>
              <a:t>U.S. G</a:t>
            </a:r>
            <a:r>
              <a:rPr lang="en-US" sz="2000" spc="-40" dirty="0" smtClean="0">
                <a:solidFill>
                  <a:srgbClr val="4C4D50"/>
                </a:solidFill>
                <a:latin typeface="Helvetica Neue"/>
                <a:cs typeface="Helvetica Neue"/>
              </a:rPr>
              <a:t>overnment (USG) </a:t>
            </a:r>
            <a:r>
              <a:rPr lang="en-US" sz="2000" spc="-40" dirty="0">
                <a:solidFill>
                  <a:srgbClr val="4C4D50"/>
                </a:solidFill>
                <a:latin typeface="Helvetica Neue"/>
                <a:cs typeface="Helvetica Neue"/>
              </a:rPr>
              <a:t>announced its intent to transition its stewardship of the IANA </a:t>
            </a:r>
            <a:r>
              <a:rPr lang="en-US" sz="2000" spc="-40" dirty="0" smtClean="0">
                <a:solidFill>
                  <a:srgbClr val="4C4D50"/>
                </a:solidFill>
                <a:latin typeface="Helvetica Neue"/>
                <a:cs typeface="Helvetica Neue"/>
              </a:rPr>
              <a:t>functions </a:t>
            </a:r>
            <a:r>
              <a:rPr lang="en-US" sz="2000" spc="-40" dirty="0">
                <a:solidFill>
                  <a:srgbClr val="4C4D50"/>
                </a:solidFill>
                <a:latin typeface="Helvetica Neue"/>
                <a:cs typeface="Helvetica Neue"/>
              </a:rPr>
              <a:t>to the global multistakeholder </a:t>
            </a:r>
            <a:r>
              <a:rPr lang="en-US" sz="2000" spc="-40" dirty="0" smtClean="0">
                <a:solidFill>
                  <a:srgbClr val="4C4D50"/>
                </a:solidFill>
                <a:latin typeface="Helvetica Neue"/>
                <a:cs typeface="Helvetica Neue"/>
              </a:rPr>
              <a:t>community;</a:t>
            </a:r>
            <a:br>
              <a:rPr lang="en-US" sz="2000" spc="-40" dirty="0" smtClean="0">
                <a:solidFill>
                  <a:srgbClr val="4C4D50"/>
                </a:solidFill>
                <a:latin typeface="Helvetica Neue"/>
                <a:cs typeface="Helvetica Neue"/>
              </a:rPr>
            </a:b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As the first step, it asked ICANN to convene global stakeholders to develop a proposal to transition the current role played by the </a:t>
            </a:r>
            <a:r>
              <a:rPr lang="en-US" sz="2000" spc="-40" dirty="0" smtClean="0">
                <a:solidFill>
                  <a:srgbClr val="4C4D50"/>
                </a:solidFill>
                <a:latin typeface="Helvetica Neue"/>
                <a:cs typeface="Helvetica Neue"/>
              </a:rPr>
              <a:t>USG;</a:t>
            </a:r>
            <a:r>
              <a:rPr lang="en-US" sz="2000" spc="-40" dirty="0">
                <a:solidFill>
                  <a:srgbClr val="4C4D50"/>
                </a:solidFill>
                <a:latin typeface="Helvetica Neue"/>
                <a:cs typeface="Helvetica Neue"/>
              </a:rPr>
              <a:t/>
            </a:r>
            <a:br>
              <a:rPr lang="en-US" sz="2000" spc="-40" dirty="0">
                <a:solidFill>
                  <a:srgbClr val="4C4D50"/>
                </a:solidFill>
                <a:latin typeface="Helvetica Neue"/>
                <a:cs typeface="Helvetica Neue"/>
              </a:rPr>
            </a:br>
            <a:endParaRPr lang="en-US" sz="2000" spc="-40" dirty="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a:solidFill>
                  <a:srgbClr val="4C4D50"/>
                </a:solidFill>
                <a:latin typeface="Helvetica Neue"/>
                <a:cs typeface="Helvetica Neue"/>
              </a:rPr>
              <a:t>ICANN was asked </a:t>
            </a:r>
            <a:r>
              <a:rPr lang="en-US" sz="2000" spc="-40" dirty="0" smtClean="0">
                <a:solidFill>
                  <a:srgbClr val="4C4D50"/>
                </a:solidFill>
                <a:latin typeface="Helvetica Neue"/>
                <a:cs typeface="Helvetica Neue"/>
              </a:rPr>
              <a:t>to serve as a convener based on its role as </a:t>
            </a:r>
            <a:r>
              <a:rPr lang="en-US" sz="2000" spc="-40" dirty="0">
                <a:solidFill>
                  <a:srgbClr val="4C4D50"/>
                </a:solidFill>
                <a:latin typeface="Helvetica Neue"/>
                <a:cs typeface="Helvetica Neue"/>
              </a:rPr>
              <a:t>the IANA functions </a:t>
            </a:r>
            <a:r>
              <a:rPr lang="en-US" sz="2000" spc="-40" dirty="0" smtClean="0">
                <a:solidFill>
                  <a:srgbClr val="4C4D50"/>
                </a:solidFill>
                <a:latin typeface="Helvetica Neue"/>
                <a:cs typeface="Helvetica Neue"/>
              </a:rPr>
              <a:t>administrator (since 1998) </a:t>
            </a:r>
            <a:r>
              <a:rPr lang="en-US" sz="2000" spc="-40" dirty="0">
                <a:solidFill>
                  <a:srgbClr val="4C4D50"/>
                </a:solidFill>
                <a:latin typeface="Helvetica Neue"/>
                <a:cs typeface="Helvetica Neue"/>
              </a:rPr>
              <a:t>and the global coordinator for the Internet's Domain Name System (DNS</a:t>
            </a:r>
            <a:r>
              <a:rPr lang="en-US" sz="2000" spc="-40" dirty="0" smtClean="0">
                <a:solidFill>
                  <a:srgbClr val="4C4D50"/>
                </a:solidFill>
                <a:latin typeface="Helvetica Neue"/>
                <a:cs typeface="Helvetica Neue"/>
              </a:rPr>
              <a:t>).</a:t>
            </a:r>
          </a:p>
          <a:p>
            <a:pPr marL="519113" lvl="2" indent="-285750">
              <a:spcAft>
                <a:spcPts val="600"/>
              </a:spcAft>
              <a:buClr>
                <a:srgbClr val="43ACDA"/>
              </a:buClr>
              <a:buFont typeface="Lucida Grande"/>
              <a:buChar char="+"/>
            </a:pPr>
            <a:endParaRPr lang="en-US" sz="2000" spc="-40" dirty="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smtClean="0">
                <a:solidFill>
                  <a:srgbClr val="4C4D50"/>
                </a:solidFill>
                <a:latin typeface="Helvetica Neue"/>
                <a:cs typeface="Helvetica Neue"/>
              </a:rPr>
              <a:t>The </a:t>
            </a:r>
            <a:r>
              <a:rPr lang="en-US" sz="2000" spc="-40" dirty="0">
                <a:solidFill>
                  <a:srgbClr val="4C4D50"/>
                </a:solidFill>
                <a:latin typeface="Helvetica Neue"/>
                <a:cs typeface="Helvetica Neue"/>
              </a:rPr>
              <a:t>multistakeholder community has set the policies implemented by ICANN for more than 15 years.</a:t>
            </a: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233363" lvl="2">
              <a:spcAft>
                <a:spcPts val="600"/>
              </a:spcAft>
              <a:buClr>
                <a:srgbClr val="43ACDA"/>
              </a:buClr>
            </a:pPr>
            <a:endParaRPr lang="es-ES" sz="2400" spc="-40" dirty="0">
              <a:solidFill>
                <a:srgbClr val="4C4D50"/>
              </a:solidFill>
              <a:latin typeface="Helvetica Neue"/>
              <a:cs typeface="Helvetica Neue"/>
            </a:endParaRPr>
          </a:p>
          <a:p>
            <a:pPr marL="233363" lvl="2">
              <a:spcAft>
                <a:spcPts val="600"/>
              </a:spcAft>
              <a:buClr>
                <a:srgbClr val="43ACDA"/>
              </a:buClr>
            </a:pPr>
            <a:endParaRPr lang="en-US" sz="2400" spc="-40" dirty="0">
              <a:solidFill>
                <a:srgbClr val="4C4D50"/>
              </a:solidFill>
              <a:latin typeface="Helvetica Neue"/>
              <a:cs typeface="Helvetica Neue"/>
            </a:endParaRP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a:solidFill>
                <a:srgbClr val="4C4D50"/>
              </a:solidFill>
              <a:latin typeface="Helvetica Neue"/>
              <a:cs typeface="Helvetica Neue"/>
            </a:endParaRPr>
          </a:p>
        </p:txBody>
      </p:sp>
    </p:spTree>
    <p:extLst>
      <p:ext uri="{BB962C8B-B14F-4D97-AF65-F5344CB8AC3E}">
        <p14:creationId xmlns:p14="http://schemas.microsoft.com/office/powerpoint/2010/main" val="1065775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Accountability process: discussions to date and next steps</a:t>
            </a:r>
            <a:br>
              <a:rPr lang="en-US" dirty="0" smtClean="0"/>
            </a:br>
            <a:endParaRPr lang="en-US" dirty="0"/>
          </a:p>
        </p:txBody>
      </p:sp>
      <p:sp>
        <p:nvSpPr>
          <p:cNvPr id="4" name="TextBox 3"/>
          <p:cNvSpPr txBox="1"/>
          <p:nvPr/>
        </p:nvSpPr>
        <p:spPr>
          <a:xfrm>
            <a:off x="329320" y="1124744"/>
            <a:ext cx="8208912" cy="5586145"/>
          </a:xfrm>
          <a:prstGeom prst="rect">
            <a:avLst/>
          </a:prstGeom>
          <a:noFill/>
        </p:spPr>
        <p:txBody>
          <a:bodyPr wrap="square" rtlCol="0">
            <a:spAutoFit/>
          </a:bodyPr>
          <a:lstStyle/>
          <a:p>
            <a:pPr marL="233363" lvl="2">
              <a:spcAft>
                <a:spcPts val="600"/>
              </a:spcAft>
              <a:buClr>
                <a:srgbClr val="43ACDA"/>
              </a:buClr>
            </a:pPr>
            <a:r>
              <a:rPr lang="en-US" sz="2000" spc="-40" dirty="0" smtClean="0">
                <a:solidFill>
                  <a:srgbClr val="4C4D50"/>
                </a:solidFill>
                <a:latin typeface="Helvetica Neue"/>
                <a:cs typeface="Helvetica Neue"/>
              </a:rPr>
              <a:t>Discussions to date:</a:t>
            </a:r>
            <a:endParaRPr lang="en-US" sz="2000" i="1"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s-ES" dirty="0" err="1">
                <a:solidFill>
                  <a:schemeClr val="tx1">
                    <a:lumMod val="75000"/>
                    <a:lumOff val="25000"/>
                  </a:schemeClr>
                </a:solidFill>
                <a:latin typeface="Helvetica Neue"/>
                <a:cs typeface="Helvetica Neue"/>
              </a:rPr>
              <a:t>What</a:t>
            </a:r>
            <a:r>
              <a:rPr lang="es-ES" dirty="0">
                <a:solidFill>
                  <a:schemeClr val="tx1">
                    <a:lumMod val="75000"/>
                    <a:lumOff val="25000"/>
                  </a:schemeClr>
                </a:solidFill>
                <a:latin typeface="Helvetica Neue"/>
                <a:cs typeface="Helvetica Neue"/>
              </a:rPr>
              <a:t> are </a:t>
            </a:r>
            <a:r>
              <a:rPr lang="es-ES" dirty="0" err="1">
                <a:solidFill>
                  <a:schemeClr val="tx1">
                    <a:lumMod val="75000"/>
                    <a:lumOff val="25000"/>
                  </a:schemeClr>
                </a:solidFill>
                <a:latin typeface="Helvetica Neue"/>
                <a:cs typeface="Helvetica Neue"/>
              </a:rPr>
              <a:t>the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means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by</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which</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the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Community</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is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assured</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that</a:t>
            </a:r>
            <a:r>
              <a:rPr lang="es-ES" dirty="0">
                <a:solidFill>
                  <a:schemeClr val="tx1">
                    <a:lumMod val="75000"/>
                    <a:lumOff val="25000"/>
                  </a:schemeClr>
                </a:solidFill>
                <a:latin typeface="Helvetica Neue"/>
                <a:cs typeface="Helvetica Neue"/>
              </a:rPr>
              <a:t> ICANN </a:t>
            </a:r>
            <a:r>
              <a:rPr lang="es-ES" dirty="0" err="1">
                <a:solidFill>
                  <a:schemeClr val="tx1">
                    <a:lumMod val="75000"/>
                    <a:lumOff val="25000"/>
                  </a:schemeClr>
                </a:solidFill>
                <a:latin typeface="Helvetica Neue"/>
                <a:cs typeface="Helvetica Neue"/>
              </a:rPr>
              <a:t>is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meeting</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its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accountability</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commitments</a:t>
            </a:r>
            <a:r>
              <a:rPr lang="es-ES" dirty="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s-ES" dirty="0">
                <a:solidFill>
                  <a:schemeClr val="tx1">
                    <a:lumMod val="75000"/>
                    <a:lumOff val="25000"/>
                  </a:schemeClr>
                </a:solidFill>
                <a:latin typeface="Helvetica Neue"/>
                <a:cs typeface="Helvetica Neue"/>
              </a:rPr>
              <a:t>As ICANN </a:t>
            </a:r>
            <a:r>
              <a:rPr lang="es-ES" dirty="0" err="1">
                <a:solidFill>
                  <a:schemeClr val="tx1">
                    <a:lumMod val="75000"/>
                    <a:lumOff val="25000"/>
                  </a:schemeClr>
                </a:solidFill>
                <a:latin typeface="Helvetica Neue"/>
                <a:cs typeface="Helvetica Neue"/>
              </a:rPr>
              <a:t>grows</a:t>
            </a:r>
            <a:r>
              <a:rPr lang="es-ES" dirty="0">
                <a:solidFill>
                  <a:schemeClr val="tx1">
                    <a:lumMod val="75000"/>
                    <a:lumOff val="25000"/>
                  </a:schemeClr>
                </a:solidFill>
                <a:latin typeface="Helvetica Neue"/>
                <a:cs typeface="Helvetica Neue"/>
              </a:rPr>
              <a:t> and </a:t>
            </a:r>
            <a:r>
              <a:rPr lang="es-ES" dirty="0" err="1">
                <a:solidFill>
                  <a:schemeClr val="tx1">
                    <a:lumMod val="75000"/>
                    <a:lumOff val="25000"/>
                  </a:schemeClr>
                </a:solidFill>
                <a:latin typeface="Helvetica Neue"/>
                <a:cs typeface="Helvetica Neue"/>
              </a:rPr>
              <a:t>improves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its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overall</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accountability</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what</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should</a:t>
            </a:r>
            <a:r>
              <a:rPr lang="es-ES" dirty="0">
                <a:solidFill>
                  <a:schemeClr val="tx1">
                    <a:lumMod val="75000"/>
                    <a:lumOff val="25000"/>
                  </a:schemeClr>
                </a:solidFill>
                <a:latin typeface="Helvetica Neue"/>
                <a:cs typeface="Helvetica Neue"/>
              </a:rPr>
              <a:t> be </a:t>
            </a:r>
            <a:r>
              <a:rPr lang="es-ES" dirty="0" err="1">
                <a:solidFill>
                  <a:schemeClr val="tx1">
                    <a:lumMod val="75000"/>
                    <a:lumOff val="25000"/>
                  </a:schemeClr>
                </a:solidFill>
                <a:latin typeface="Helvetica Neue"/>
                <a:cs typeface="Helvetica Neue"/>
              </a:rPr>
              <a:t>the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guiding</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principles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to</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ensure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that</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the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notion</a:t>
            </a:r>
            <a:r>
              <a:rPr lang="es-ES" dirty="0">
                <a:solidFill>
                  <a:schemeClr val="tx1">
                    <a:lumMod val="75000"/>
                    <a:lumOff val="25000"/>
                  </a:schemeClr>
                </a:solidFill>
                <a:latin typeface="Helvetica Neue"/>
                <a:cs typeface="Helvetica Neue"/>
              </a:rPr>
              <a:t> of </a:t>
            </a:r>
            <a:r>
              <a:rPr lang="es-ES" dirty="0" err="1">
                <a:solidFill>
                  <a:schemeClr val="tx1">
                    <a:lumMod val="75000"/>
                    <a:lumOff val="25000"/>
                  </a:schemeClr>
                </a:solidFill>
                <a:latin typeface="Helvetica Neue"/>
                <a:cs typeface="Helvetica Neue"/>
              </a:rPr>
              <a:t>accountability</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is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understood</a:t>
            </a:r>
            <a:r>
              <a:rPr lang="es-ES" dirty="0">
                <a:solidFill>
                  <a:schemeClr val="tx1">
                    <a:lumMod val="75000"/>
                    <a:lumOff val="25000"/>
                  </a:schemeClr>
                </a:solidFill>
                <a:latin typeface="Helvetica Neue"/>
                <a:cs typeface="Helvetica Neue"/>
              </a:rPr>
              <a:t> and </a:t>
            </a:r>
            <a:r>
              <a:rPr lang="es-ES" dirty="0" err="1">
                <a:solidFill>
                  <a:schemeClr val="tx1">
                    <a:lumMod val="75000"/>
                    <a:lumOff val="25000"/>
                  </a:schemeClr>
                </a:solidFill>
                <a:latin typeface="Helvetica Neue"/>
                <a:cs typeface="Helvetica Neue"/>
              </a:rPr>
              <a:t>accepted</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globally</a:t>
            </a:r>
            <a:r>
              <a:rPr lang="es-ES" dirty="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s-ES" dirty="0" err="1">
                <a:solidFill>
                  <a:schemeClr val="tx1">
                    <a:lumMod val="75000"/>
                    <a:lumOff val="25000"/>
                  </a:schemeClr>
                </a:solidFill>
                <a:latin typeface="Helvetica Neue"/>
                <a:cs typeface="Helvetica Neue"/>
              </a:rPr>
              <a:t>How</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does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the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Affirmation</a:t>
            </a:r>
            <a:r>
              <a:rPr lang="es-ES" dirty="0">
                <a:solidFill>
                  <a:schemeClr val="tx1">
                    <a:lumMod val="75000"/>
                    <a:lumOff val="25000"/>
                  </a:schemeClr>
                </a:solidFill>
                <a:latin typeface="Helvetica Neue"/>
                <a:cs typeface="Helvetica Neue"/>
              </a:rPr>
              <a:t> of </a:t>
            </a:r>
            <a:r>
              <a:rPr lang="es-ES" dirty="0" err="1">
                <a:solidFill>
                  <a:schemeClr val="tx1">
                    <a:lumMod val="75000"/>
                    <a:lumOff val="25000"/>
                  </a:schemeClr>
                </a:solidFill>
                <a:latin typeface="Helvetica Neue"/>
                <a:cs typeface="Helvetica Neue"/>
              </a:rPr>
              <a:t>Commitments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need</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to</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evolve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to</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support</a:t>
            </a:r>
            <a:r>
              <a:rPr lang="es-ES" dirty="0">
                <a:solidFill>
                  <a:schemeClr val="tx1">
                    <a:lumMod val="75000"/>
                    <a:lumOff val="25000"/>
                  </a:schemeClr>
                </a:solidFill>
                <a:latin typeface="Helvetica Neue"/>
                <a:cs typeface="Helvetica Neue"/>
              </a:rPr>
              <a:t> global </a:t>
            </a:r>
            <a:r>
              <a:rPr lang="es-ES" dirty="0" err="1">
                <a:solidFill>
                  <a:schemeClr val="tx1">
                    <a:lumMod val="75000"/>
                    <a:lumOff val="25000"/>
                  </a:schemeClr>
                </a:solidFill>
                <a:latin typeface="Helvetica Neue"/>
                <a:cs typeface="Helvetica Neue"/>
              </a:rPr>
              <a:t>acceptance</a:t>
            </a:r>
            <a:r>
              <a:rPr lang="es-ES" dirty="0">
                <a:solidFill>
                  <a:schemeClr val="tx1">
                    <a:lumMod val="75000"/>
                    <a:lumOff val="25000"/>
                  </a:schemeClr>
                </a:solidFill>
                <a:latin typeface="Helvetica Neue"/>
                <a:cs typeface="Helvetica Neue"/>
              </a:rPr>
              <a:t> of </a:t>
            </a:r>
            <a:r>
              <a:rPr lang="es-ES" dirty="0" err="1">
                <a:solidFill>
                  <a:schemeClr val="tx1">
                    <a:lumMod val="75000"/>
                    <a:lumOff val="25000"/>
                  </a:schemeClr>
                </a:solidFill>
                <a:latin typeface="Helvetica Neue"/>
                <a:cs typeface="Helvetica Neue"/>
              </a:rPr>
              <a:t>ICANN's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accountability</a:t>
            </a:r>
            <a:r>
              <a:rPr lang="es-ES" dirty="0">
                <a:solidFill>
                  <a:schemeClr val="tx1">
                    <a:lumMod val="75000"/>
                    <a:lumOff val="25000"/>
                  </a:schemeClr>
                </a:solidFill>
                <a:latin typeface="Helvetica Neue"/>
                <a:cs typeface="Helvetica Neue"/>
              </a:rPr>
              <a:t>, and </a:t>
            </a:r>
            <a:r>
              <a:rPr lang="es-ES" dirty="0" err="1">
                <a:solidFill>
                  <a:schemeClr val="tx1">
                    <a:lumMod val="75000"/>
                    <a:lumOff val="25000"/>
                  </a:schemeClr>
                </a:solidFill>
                <a:latin typeface="Helvetica Neue"/>
                <a:cs typeface="Helvetica Neue"/>
              </a:rPr>
              <a:t>who</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should</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take</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part</a:t>
            </a:r>
            <a:r>
              <a:rPr lang="es-ES" dirty="0">
                <a:solidFill>
                  <a:schemeClr val="tx1">
                    <a:lumMod val="75000"/>
                    <a:lumOff val="25000"/>
                  </a:schemeClr>
                </a:solidFill>
                <a:latin typeface="Helvetica Neue"/>
                <a:cs typeface="Helvetica Neue"/>
              </a:rPr>
              <a:t> in </a:t>
            </a:r>
            <a:r>
              <a:rPr lang="es-ES" dirty="0" err="1">
                <a:solidFill>
                  <a:schemeClr val="tx1">
                    <a:lumMod val="75000"/>
                    <a:lumOff val="25000"/>
                  </a:schemeClr>
                </a:solidFill>
                <a:latin typeface="Helvetica Neue"/>
                <a:cs typeface="Helvetica Neue"/>
              </a:rPr>
              <a:t>this</a:t>
            </a:r>
            <a:r>
              <a:rPr lang="es-ES" dirty="0">
                <a:solidFill>
                  <a:schemeClr val="tx1">
                    <a:lumMod val="75000"/>
                    <a:lumOff val="25000"/>
                  </a:schemeClr>
                </a:solidFill>
                <a:latin typeface="Helvetica Neue"/>
                <a:cs typeface="Helvetica Neue"/>
              </a:rPr>
              <a:t> </a:t>
            </a:r>
            <a:r>
              <a:rPr lang="es-ES" dirty="0" err="1">
                <a:solidFill>
                  <a:schemeClr val="tx1">
                    <a:lumMod val="75000"/>
                    <a:lumOff val="25000"/>
                  </a:schemeClr>
                </a:solidFill>
                <a:latin typeface="Helvetica Neue"/>
                <a:cs typeface="Helvetica Neue"/>
              </a:rPr>
              <a:t>AoC</a:t>
            </a:r>
            <a:r>
              <a:rPr lang="es-ES" dirty="0">
                <a:solidFill>
                  <a:schemeClr val="tx1">
                    <a:lumMod val="75000"/>
                    <a:lumOff val="25000"/>
                  </a:schemeClr>
                </a:solidFill>
                <a:latin typeface="Helvetica Neue"/>
                <a:cs typeface="Helvetica Neue"/>
              </a:rPr>
              <a:t>?</a:t>
            </a:r>
          </a:p>
          <a:p>
            <a:pPr marL="233363" lvl="2">
              <a:spcAft>
                <a:spcPts val="600"/>
              </a:spcAft>
              <a:buClr>
                <a:srgbClr val="43ACDA"/>
              </a:buClr>
            </a:pPr>
            <a:endParaRPr lang="es-ES" sz="2000" spc="-40" dirty="0" smtClean="0">
              <a:solidFill>
                <a:srgbClr val="4C4D50"/>
              </a:solidFill>
              <a:latin typeface="Helvetica Neue"/>
              <a:cs typeface="Helvetica Neue"/>
            </a:endParaRPr>
          </a:p>
          <a:p>
            <a:pPr marL="233363" lvl="2">
              <a:spcAft>
                <a:spcPts val="600"/>
              </a:spcAft>
              <a:buClr>
                <a:srgbClr val="43ACDA"/>
              </a:buClr>
            </a:pPr>
            <a:r>
              <a:rPr lang="es-ES" sz="2000" spc="-40" dirty="0" err="1" smtClean="0">
                <a:solidFill>
                  <a:srgbClr val="4C4D50"/>
                </a:solidFill>
                <a:latin typeface="Helvetica Neue"/>
                <a:cs typeface="Helvetica Neue"/>
              </a:rPr>
              <a:t>Proposed</a:t>
            </a:r>
            <a:r>
              <a:rPr lang="es-ES" sz="2000" spc="-40" dirty="0" smtClean="0">
                <a:solidFill>
                  <a:srgbClr val="4C4D50"/>
                </a:solidFill>
                <a:latin typeface="Helvetica Neue"/>
                <a:cs typeface="Helvetica Neue"/>
              </a:rPr>
              <a:t> </a:t>
            </a:r>
            <a:r>
              <a:rPr lang="es-ES" sz="2000" spc="-40" dirty="0" err="1" smtClean="0">
                <a:solidFill>
                  <a:srgbClr val="4C4D50"/>
                </a:solidFill>
                <a:latin typeface="Helvetica Neue"/>
                <a:cs typeface="Helvetica Neue"/>
              </a:rPr>
              <a:t>Next</a:t>
            </a:r>
            <a:r>
              <a:rPr lang="es-ES" sz="2000" spc="-40" dirty="0" smtClean="0">
                <a:solidFill>
                  <a:srgbClr val="4C4D50"/>
                </a:solidFill>
                <a:latin typeface="Helvetica Neue"/>
                <a:cs typeface="Helvetica Neue"/>
              </a:rPr>
              <a:t> </a:t>
            </a:r>
            <a:r>
              <a:rPr lang="es-ES" sz="2000" spc="-40" dirty="0" err="1" smtClean="0">
                <a:solidFill>
                  <a:srgbClr val="4C4D50"/>
                </a:solidFill>
                <a:latin typeface="Helvetica Neue"/>
                <a:cs typeface="Helvetica Neue"/>
              </a:rPr>
              <a:t>Steps</a:t>
            </a:r>
            <a:r>
              <a:rPr lang="es-ES" sz="2000" spc="-40" dirty="0" smtClean="0">
                <a:solidFill>
                  <a:srgbClr val="4C4D50"/>
                </a:solidFill>
                <a:latin typeface="Helvetica Neue"/>
                <a:cs typeface="Helvetica Neue"/>
              </a:rPr>
              <a:t>:</a:t>
            </a:r>
            <a:endParaRPr lang="es-ES" sz="2000" spc="-40" dirty="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dirty="0">
                <a:solidFill>
                  <a:schemeClr val="tx1">
                    <a:lumMod val="75000"/>
                    <a:lumOff val="25000"/>
                  </a:schemeClr>
                </a:solidFill>
                <a:latin typeface="Helvetica Neue"/>
                <a:cs typeface="Helvetica Neue"/>
              </a:rPr>
              <a:t>Establishing the ICANN </a:t>
            </a:r>
            <a:r>
              <a:rPr lang="en-US" dirty="0" smtClean="0">
                <a:solidFill>
                  <a:schemeClr val="tx1">
                    <a:lumMod val="75000"/>
                    <a:lumOff val="25000"/>
                  </a:schemeClr>
                </a:solidFill>
                <a:latin typeface="Helvetica Neue"/>
                <a:cs typeface="Helvetica Neue"/>
              </a:rPr>
              <a:t>Accountability Working Group</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The </a:t>
            </a:r>
            <a:r>
              <a:rPr lang="en-US" dirty="0">
                <a:solidFill>
                  <a:schemeClr val="tx1">
                    <a:lumMod val="75000"/>
                    <a:lumOff val="25000"/>
                  </a:schemeClr>
                </a:solidFill>
                <a:latin typeface="Helvetica Neue"/>
                <a:cs typeface="Helvetica Neue"/>
              </a:rPr>
              <a:t>leaders of ICANN's </a:t>
            </a:r>
            <a:r>
              <a:rPr lang="en-US" dirty="0" smtClean="0">
                <a:solidFill>
                  <a:schemeClr val="tx1">
                    <a:lumMod val="75000"/>
                    <a:lumOff val="25000"/>
                  </a:schemeClr>
                </a:solidFill>
                <a:latin typeface="Helvetica Neue"/>
                <a:cs typeface="Helvetica Neue"/>
              </a:rPr>
              <a:t>SOs and ACs will </a:t>
            </a:r>
            <a:r>
              <a:rPr lang="en-US" dirty="0">
                <a:solidFill>
                  <a:schemeClr val="tx1">
                    <a:lumMod val="75000"/>
                    <a:lumOff val="25000"/>
                  </a:schemeClr>
                </a:solidFill>
                <a:latin typeface="Helvetica Neue"/>
                <a:cs typeface="Helvetica Neue"/>
              </a:rPr>
              <a:t>be responsible for appointment of community members to the </a:t>
            </a:r>
            <a:r>
              <a:rPr lang="en-US" dirty="0" smtClean="0">
                <a:solidFill>
                  <a:schemeClr val="tx1">
                    <a:lumMod val="75000"/>
                    <a:lumOff val="25000"/>
                  </a:schemeClr>
                </a:solidFill>
                <a:latin typeface="Helvetica Neue"/>
                <a:cs typeface="Helvetica Neue"/>
              </a:rPr>
              <a:t>WG. </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After </a:t>
            </a:r>
            <a:r>
              <a:rPr lang="en-US" dirty="0">
                <a:solidFill>
                  <a:schemeClr val="tx1">
                    <a:lumMod val="75000"/>
                    <a:lumOff val="25000"/>
                  </a:schemeClr>
                </a:solidFill>
                <a:latin typeface="Helvetica Neue"/>
                <a:cs typeface="Helvetica Neue"/>
              </a:rPr>
              <a:t>the public comment and reply period, the </a:t>
            </a:r>
            <a:r>
              <a:rPr lang="en-US" dirty="0" smtClean="0">
                <a:solidFill>
                  <a:schemeClr val="tx1">
                    <a:lumMod val="75000"/>
                    <a:lumOff val="25000"/>
                  </a:schemeClr>
                </a:solidFill>
                <a:latin typeface="Helvetica Neue"/>
                <a:cs typeface="Helvetica Neue"/>
              </a:rPr>
              <a:t>WG will </a:t>
            </a:r>
            <a:r>
              <a:rPr lang="en-US" dirty="0">
                <a:solidFill>
                  <a:schemeClr val="tx1">
                    <a:lumMod val="75000"/>
                    <a:lumOff val="25000"/>
                  </a:schemeClr>
                </a:solidFill>
                <a:latin typeface="Helvetica Neue"/>
                <a:cs typeface="Helvetica Neue"/>
              </a:rPr>
              <a:t>commence in time for the ICANN 50 </a:t>
            </a:r>
            <a:r>
              <a:rPr lang="en-US" dirty="0" smtClean="0">
                <a:solidFill>
                  <a:schemeClr val="tx1">
                    <a:lumMod val="75000"/>
                    <a:lumOff val="25000"/>
                  </a:schemeClr>
                </a:solidFill>
                <a:latin typeface="Helvetica Neue"/>
                <a:cs typeface="Helvetica Neue"/>
              </a:rPr>
              <a:t>Meeting.</a:t>
            </a:r>
            <a:endParaRPr lang="en-US" dirty="0">
              <a:solidFill>
                <a:schemeClr val="tx1">
                  <a:lumMod val="75000"/>
                  <a:lumOff val="25000"/>
                </a:schemeClr>
              </a:solidFill>
              <a:latin typeface="Helvetica Neue"/>
              <a:cs typeface="Helvetica Neue"/>
            </a:endParaRPr>
          </a:p>
          <a:p>
            <a:pPr marL="17145" marR="0" indent="0">
              <a:spcBef>
                <a:spcPts val="0"/>
              </a:spcBef>
              <a:spcAft>
                <a:spcPts val="1000"/>
              </a:spcAft>
              <a:buNone/>
            </a:pPr>
            <a:endParaRPr lang="en-US" i="1" dirty="0" smtClean="0">
              <a:latin typeface="Franklin Gothic Book"/>
              <a:ea typeface="MS Mincho"/>
              <a:cs typeface="Times New Roman"/>
            </a:endParaRPr>
          </a:p>
        </p:txBody>
      </p:sp>
    </p:spTree>
    <p:extLst>
      <p:ext uri="{BB962C8B-B14F-4D97-AF65-F5344CB8AC3E}">
        <p14:creationId xmlns:p14="http://schemas.microsoft.com/office/powerpoint/2010/main" val="1393630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Accountability process: Questions for Community Discussion</a:t>
            </a:r>
            <a:br>
              <a:rPr lang="en-US" dirty="0" smtClean="0"/>
            </a:br>
            <a:endParaRPr lang="en-US" dirty="0"/>
          </a:p>
        </p:txBody>
      </p:sp>
      <p:sp>
        <p:nvSpPr>
          <p:cNvPr id="5" name="TextBox 4"/>
          <p:cNvSpPr txBox="1"/>
          <p:nvPr/>
        </p:nvSpPr>
        <p:spPr>
          <a:xfrm>
            <a:off x="374989" y="1196752"/>
            <a:ext cx="8208912" cy="5647700"/>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What </a:t>
            </a:r>
            <a:r>
              <a:rPr lang="en-US" dirty="0">
                <a:solidFill>
                  <a:schemeClr val="tx1">
                    <a:lumMod val="75000"/>
                    <a:lumOff val="25000"/>
                  </a:schemeClr>
                </a:solidFill>
                <a:latin typeface="Helvetica Neue"/>
                <a:cs typeface="Helvetica Neue"/>
              </a:rPr>
              <a:t>issues does the community identify as being core to strengthening ICANN's overall accountability in the absence of its historical contractual relationship to the U.S. Government</a:t>
            </a:r>
            <a:r>
              <a:rPr lang="en-US" dirty="0" smtClean="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What </a:t>
            </a:r>
            <a:r>
              <a:rPr lang="en-US" dirty="0">
                <a:solidFill>
                  <a:schemeClr val="tx1">
                    <a:lumMod val="75000"/>
                    <a:lumOff val="25000"/>
                  </a:schemeClr>
                </a:solidFill>
                <a:latin typeface="Helvetica Neue"/>
                <a:cs typeface="Helvetica Neue"/>
              </a:rPr>
              <a:t>should be the guiding principles to ensure that the notion of accountability is understood and accepted globally? What are the consequences if the ICANN Board is not being accountable to the community? Is there anything that should be added to the Working Group's mandate</a:t>
            </a:r>
            <a:r>
              <a:rPr lang="en-US" dirty="0" smtClean="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Do </a:t>
            </a:r>
            <a:r>
              <a:rPr lang="en-US" dirty="0">
                <a:solidFill>
                  <a:schemeClr val="tx1">
                    <a:lumMod val="75000"/>
                    <a:lumOff val="25000"/>
                  </a:schemeClr>
                </a:solidFill>
                <a:latin typeface="Helvetica Neue"/>
                <a:cs typeface="Helvetica Neue"/>
              </a:rPr>
              <a:t>the </a:t>
            </a:r>
            <a:r>
              <a:rPr lang="en-US" dirty="0" err="1" smtClean="0">
                <a:solidFill>
                  <a:schemeClr val="tx1">
                    <a:lumMod val="75000"/>
                    <a:lumOff val="25000"/>
                  </a:schemeClr>
                </a:solidFill>
                <a:latin typeface="Helvetica Neue"/>
                <a:cs typeface="Helvetica Neue"/>
              </a:rPr>
              <a:t>AoC</a:t>
            </a:r>
            <a:r>
              <a:rPr lang="en-US" dirty="0" smtClean="0">
                <a:solidFill>
                  <a:schemeClr val="tx1">
                    <a:lumMod val="75000"/>
                    <a:lumOff val="25000"/>
                  </a:schemeClr>
                </a:solidFill>
                <a:latin typeface="Helvetica Neue"/>
                <a:cs typeface="Helvetica Neue"/>
              </a:rPr>
              <a:t> and </a:t>
            </a:r>
            <a:r>
              <a:rPr lang="en-US" dirty="0">
                <a:solidFill>
                  <a:schemeClr val="tx1">
                    <a:lumMod val="75000"/>
                    <a:lumOff val="25000"/>
                  </a:schemeClr>
                </a:solidFill>
                <a:latin typeface="Helvetica Neue"/>
                <a:cs typeface="Helvetica Neue"/>
              </a:rPr>
              <a:t>the values expressed therein need to evolve to support global acceptance of ICANN's accountability and so, </a:t>
            </a:r>
            <a:r>
              <a:rPr lang="en-US" dirty="0" smtClean="0">
                <a:solidFill>
                  <a:schemeClr val="tx1">
                    <a:lumMod val="75000"/>
                    <a:lumOff val="25000"/>
                  </a:schemeClr>
                </a:solidFill>
                <a:latin typeface="Helvetica Neue"/>
                <a:cs typeface="Helvetica Neue"/>
              </a:rPr>
              <a:t>how</a:t>
            </a:r>
            <a:endParaRPr lang="en-US" dirty="0">
              <a:solidFill>
                <a:schemeClr val="tx1">
                  <a:lumMod val="75000"/>
                  <a:lumOff val="25000"/>
                </a:schemeClr>
              </a:solidFill>
              <a:latin typeface="Helvetica Neue"/>
              <a:cs typeface="Helvetica Neue"/>
            </a:endParaRP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What </a:t>
            </a:r>
            <a:r>
              <a:rPr lang="en-US" dirty="0">
                <a:solidFill>
                  <a:schemeClr val="tx1">
                    <a:lumMod val="75000"/>
                    <a:lumOff val="25000"/>
                  </a:schemeClr>
                </a:solidFill>
                <a:latin typeface="Helvetica Neue"/>
                <a:cs typeface="Helvetica Neue"/>
              </a:rPr>
              <a:t>are the means by which the Community is assured that ICANN is meeting its accountability commitments</a:t>
            </a:r>
            <a:r>
              <a:rPr lang="en-US" dirty="0" smtClean="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Are </a:t>
            </a:r>
            <a:r>
              <a:rPr lang="en-US" dirty="0">
                <a:solidFill>
                  <a:schemeClr val="tx1">
                    <a:lumMod val="75000"/>
                    <a:lumOff val="25000"/>
                  </a:schemeClr>
                </a:solidFill>
                <a:latin typeface="Helvetica Neue"/>
                <a:cs typeface="Helvetica Neue"/>
              </a:rPr>
              <a:t>there other mechanisms that would better ensure that ICANN lives up to its commitments</a:t>
            </a:r>
            <a:r>
              <a:rPr lang="en-US" dirty="0" smtClean="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r>
              <a:rPr lang="en-US" dirty="0" smtClean="0">
                <a:solidFill>
                  <a:schemeClr val="tx1">
                    <a:lumMod val="75000"/>
                    <a:lumOff val="25000"/>
                  </a:schemeClr>
                </a:solidFill>
                <a:latin typeface="Helvetica Neue"/>
                <a:cs typeface="Helvetica Neue"/>
              </a:rPr>
              <a:t>What </a:t>
            </a:r>
            <a:r>
              <a:rPr lang="en-US" dirty="0">
                <a:solidFill>
                  <a:schemeClr val="tx1">
                    <a:lumMod val="75000"/>
                    <a:lumOff val="25000"/>
                  </a:schemeClr>
                </a:solidFill>
                <a:latin typeface="Helvetica Neue"/>
                <a:cs typeface="Helvetica Neue"/>
              </a:rPr>
              <a:t>additional comments would you like to share that could be of use to the ICANN Accountability Working Group</a:t>
            </a:r>
            <a:r>
              <a:rPr lang="en-US" dirty="0" smtClean="0">
                <a:solidFill>
                  <a:schemeClr val="tx1">
                    <a:lumMod val="75000"/>
                    <a:lumOff val="25000"/>
                  </a:schemeClr>
                </a:solidFill>
                <a:latin typeface="Helvetica Neue"/>
                <a:cs typeface="Helvetica Neue"/>
              </a:rPr>
              <a:t>?</a:t>
            </a:r>
          </a:p>
          <a:p>
            <a:pPr marL="519113" lvl="2" indent="-285750">
              <a:spcAft>
                <a:spcPts val="600"/>
              </a:spcAft>
              <a:buClr>
                <a:srgbClr val="43ACDA"/>
              </a:buClr>
              <a:buFont typeface="Lucida Grande"/>
              <a:buChar char="+"/>
            </a:pPr>
            <a:endParaRPr lang="en-US" dirty="0" smtClean="0">
              <a:solidFill>
                <a:schemeClr val="tx1">
                  <a:lumMod val="75000"/>
                  <a:lumOff val="25000"/>
                </a:schemeClr>
              </a:solidFill>
              <a:latin typeface="Helvetica Neue"/>
              <a:cs typeface="Helvetica Neue"/>
            </a:endParaRPr>
          </a:p>
          <a:p>
            <a:pPr marL="233363" lvl="2">
              <a:spcAft>
                <a:spcPts val="600"/>
              </a:spcAft>
              <a:buClr>
                <a:srgbClr val="43ACDA"/>
              </a:buClr>
            </a:pPr>
            <a:r>
              <a:rPr lang="en-US" i="1" dirty="0" smtClean="0">
                <a:latin typeface="Helvetica Neue"/>
                <a:hlinkClick r:id="rId2"/>
              </a:rPr>
              <a:t>comments-enhancing-accountability-06may14@icann.org</a:t>
            </a:r>
            <a:endParaRPr lang="en-US" i="1" dirty="0">
              <a:solidFill>
                <a:schemeClr val="tx1">
                  <a:lumMod val="75000"/>
                  <a:lumOff val="25000"/>
                </a:schemeClr>
              </a:solidFill>
              <a:latin typeface="Helvetica Neue"/>
              <a:cs typeface="Helvetica Neue"/>
            </a:endParaRPr>
          </a:p>
        </p:txBody>
      </p:sp>
    </p:spTree>
    <p:extLst>
      <p:ext uri="{BB962C8B-B14F-4D97-AF65-F5344CB8AC3E}">
        <p14:creationId xmlns:p14="http://schemas.microsoft.com/office/powerpoint/2010/main" val="1081473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1547664" y="476250"/>
            <a:ext cx="6090388" cy="1352550"/>
          </a:xfrm>
        </p:spPr>
        <p:txBody>
          <a:bodyPr/>
          <a:lstStyle/>
          <a:p>
            <a:pPr algn="ctr"/>
            <a:r>
              <a:rPr lang="en-US" dirty="0" smtClean="0"/>
              <a:t>Thank you</a:t>
            </a:r>
            <a:r>
              <a:rPr lang="es-ES" dirty="0" smtClean="0"/>
              <a:t>!</a:t>
            </a:r>
            <a:br>
              <a:rPr lang="es-ES" dirty="0" smtClean="0"/>
            </a:br>
            <a:r>
              <a:rPr lang="es-ES" dirty="0"/>
              <a:t/>
            </a:r>
            <a:br>
              <a:rPr lang="es-ES" dirty="0"/>
            </a:br>
            <a:r>
              <a:rPr lang="es-ES" dirty="0" smtClean="0"/>
              <a:t>Questions?</a:t>
            </a:r>
            <a:endParaRPr lang="en-US" sz="2400" dirty="0"/>
          </a:p>
        </p:txBody>
      </p:sp>
      <p:pic>
        <p:nvPicPr>
          <p:cNvPr id="5" name="Picture 4" descr="Untitled-2.png"/>
          <p:cNvPicPr>
            <a:picLocks noChangeAspect="1"/>
          </p:cNvPicPr>
          <p:nvPr/>
        </p:nvPicPr>
        <p:blipFill>
          <a:blip r:embed="rId3"/>
          <a:stretch>
            <a:fillRect/>
          </a:stretch>
        </p:blipFill>
        <p:spPr>
          <a:xfrm>
            <a:off x="134091" y="6172200"/>
            <a:ext cx="627909" cy="469408"/>
          </a:xfrm>
          <a:prstGeom prst="rect">
            <a:avLst/>
          </a:prstGeom>
        </p:spPr>
      </p:pic>
    </p:spTree>
    <p:extLst>
      <p:ext uri="{BB962C8B-B14F-4D97-AF65-F5344CB8AC3E}">
        <p14:creationId xmlns:p14="http://schemas.microsoft.com/office/powerpoint/2010/main" val="1171673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Why now?</a:t>
            </a:r>
            <a:endParaRPr lang="en-US" dirty="0"/>
          </a:p>
        </p:txBody>
      </p:sp>
      <p:sp>
        <p:nvSpPr>
          <p:cNvPr id="4" name="TextBox 3"/>
          <p:cNvSpPr txBox="1"/>
          <p:nvPr/>
        </p:nvSpPr>
        <p:spPr>
          <a:xfrm>
            <a:off x="305225" y="1268760"/>
            <a:ext cx="8083199" cy="5062924"/>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sz="2400" spc="-40" dirty="0">
                <a:solidFill>
                  <a:srgbClr val="4C4D50"/>
                </a:solidFill>
                <a:latin typeface="Helvetica Neue"/>
                <a:cs typeface="Helvetica Neue"/>
              </a:rPr>
              <a:t>The </a:t>
            </a:r>
            <a:r>
              <a:rPr lang="en-US" sz="2400" spc="-40" dirty="0" smtClean="0">
                <a:solidFill>
                  <a:srgbClr val="4C4D50"/>
                </a:solidFill>
                <a:latin typeface="Helvetica Neue"/>
                <a:cs typeface="Helvetica Neue"/>
              </a:rPr>
              <a:t>USG always </a:t>
            </a:r>
            <a:r>
              <a:rPr lang="en-US" sz="2400" spc="-40" dirty="0">
                <a:solidFill>
                  <a:srgbClr val="4C4D50"/>
                </a:solidFill>
                <a:latin typeface="Helvetica Neue"/>
                <a:cs typeface="Helvetica Neue"/>
              </a:rPr>
              <a:t>envisioned its role as </a:t>
            </a:r>
            <a:r>
              <a:rPr lang="en-US" sz="2400" spc="-40" dirty="0" smtClean="0">
                <a:solidFill>
                  <a:srgbClr val="4C4D50"/>
                </a:solidFill>
                <a:latin typeface="Helvetica Neue"/>
                <a:cs typeface="Helvetica Neue"/>
              </a:rPr>
              <a:t>transitional; </a:t>
            </a: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400" spc="-40" dirty="0">
                <a:solidFill>
                  <a:srgbClr val="4C4D50"/>
                </a:solidFill>
                <a:latin typeface="Helvetica Neue"/>
                <a:cs typeface="Helvetica Neue"/>
              </a:rPr>
              <a:t>Transitioning </a:t>
            </a:r>
            <a:r>
              <a:rPr lang="en-US" sz="2400" spc="-40" dirty="0" smtClean="0">
                <a:solidFill>
                  <a:srgbClr val="4C4D50"/>
                </a:solidFill>
                <a:latin typeface="Helvetica Neue"/>
                <a:cs typeface="Helvetica Neue"/>
              </a:rPr>
              <a:t>the USG </a:t>
            </a:r>
            <a:r>
              <a:rPr lang="en-US" sz="2400" spc="-40" dirty="0">
                <a:solidFill>
                  <a:srgbClr val="4C4D50"/>
                </a:solidFill>
                <a:latin typeface="Helvetica Neue"/>
                <a:cs typeface="Helvetica Neue"/>
              </a:rPr>
              <a:t>out of its </a:t>
            </a:r>
            <a:r>
              <a:rPr lang="en-US" sz="2400" spc="-40" dirty="0" smtClean="0">
                <a:solidFill>
                  <a:srgbClr val="4C4D50"/>
                </a:solidFill>
                <a:latin typeface="Helvetica Neue"/>
                <a:cs typeface="Helvetica Neue"/>
              </a:rPr>
              <a:t>current role </a:t>
            </a:r>
            <a:r>
              <a:rPr lang="en-US" sz="2400" spc="-40" dirty="0">
                <a:solidFill>
                  <a:srgbClr val="4C4D50"/>
                </a:solidFill>
                <a:latin typeface="Helvetica Neue"/>
                <a:cs typeface="Helvetica Neue"/>
              </a:rPr>
              <a:t>marks the final phase of the privatization of the DNS as outlined by the </a:t>
            </a:r>
            <a:r>
              <a:rPr lang="en-US" sz="2400" spc="-40" dirty="0" smtClean="0">
                <a:solidFill>
                  <a:srgbClr val="4C4D50"/>
                </a:solidFill>
                <a:latin typeface="Helvetica Neue"/>
                <a:cs typeface="Helvetica Neue"/>
              </a:rPr>
              <a:t>USG in 1997;</a:t>
            </a: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400" spc="-40" dirty="0" smtClean="0">
                <a:solidFill>
                  <a:srgbClr val="4C4D50"/>
                </a:solidFill>
                <a:latin typeface="Helvetica Neue"/>
                <a:cs typeface="Helvetica Neue"/>
              </a:rPr>
              <a:t>The decision further supports </a:t>
            </a:r>
            <a:r>
              <a:rPr lang="en-US" sz="2400" spc="-40" dirty="0">
                <a:solidFill>
                  <a:srgbClr val="4C4D50"/>
                </a:solidFill>
                <a:latin typeface="Helvetica Neue"/>
                <a:cs typeface="Helvetica Neue"/>
              </a:rPr>
              <a:t>and </a:t>
            </a:r>
            <a:r>
              <a:rPr lang="en-US" sz="2400" spc="-40" dirty="0" smtClean="0">
                <a:solidFill>
                  <a:srgbClr val="4C4D50"/>
                </a:solidFill>
                <a:latin typeface="Helvetica Neue"/>
                <a:cs typeface="Helvetica Neue"/>
              </a:rPr>
              <a:t>enhances </a:t>
            </a:r>
            <a:r>
              <a:rPr lang="en-US" sz="2400" spc="-40" dirty="0">
                <a:solidFill>
                  <a:srgbClr val="4C4D50"/>
                </a:solidFill>
                <a:latin typeface="Helvetica Neue"/>
                <a:cs typeface="Helvetica Neue"/>
              </a:rPr>
              <a:t>the multistakeholder model of Internet policymaking and </a:t>
            </a:r>
            <a:r>
              <a:rPr lang="en-US" sz="2400" spc="-40" dirty="0" smtClean="0">
                <a:solidFill>
                  <a:srgbClr val="4C4D50"/>
                </a:solidFill>
                <a:latin typeface="Helvetica Neue"/>
                <a:cs typeface="Helvetica Neue"/>
              </a:rPr>
              <a:t>governance</a:t>
            </a:r>
            <a:r>
              <a:rPr lang="en-US" sz="2400" spc="-40" dirty="0">
                <a:solidFill>
                  <a:srgbClr val="4C4D50"/>
                </a:solidFill>
                <a:latin typeface="Helvetica Neue"/>
                <a:cs typeface="Helvetica Neue"/>
              </a:rPr>
              <a:t>.</a:t>
            </a:r>
            <a:endParaRPr lang="es-ES" sz="2400" spc="-40" dirty="0">
              <a:solidFill>
                <a:srgbClr val="4C4D50"/>
              </a:solidFill>
              <a:latin typeface="Helvetica Neue"/>
              <a:cs typeface="Helvetica Neue"/>
            </a:endParaRPr>
          </a:p>
          <a:p>
            <a:pPr marL="233363" lvl="2">
              <a:spcAft>
                <a:spcPts val="600"/>
              </a:spcAft>
              <a:buClr>
                <a:srgbClr val="43ACDA"/>
              </a:buClr>
            </a:pPr>
            <a:endParaRPr lang="en-US" sz="2400" spc="-40" dirty="0">
              <a:solidFill>
                <a:srgbClr val="4C4D50"/>
              </a:solidFill>
              <a:latin typeface="Helvetica Neue"/>
              <a:cs typeface="Helvetica Neue"/>
            </a:endParaRP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a:solidFill>
                <a:srgbClr val="4C4D50"/>
              </a:solidFill>
              <a:latin typeface="Helvetica Neue"/>
              <a:cs typeface="Helvetica Neue"/>
            </a:endParaRPr>
          </a:p>
        </p:txBody>
      </p:sp>
    </p:spTree>
    <p:extLst>
      <p:ext uri="{BB962C8B-B14F-4D97-AF65-F5344CB8AC3E}">
        <p14:creationId xmlns:p14="http://schemas.microsoft.com/office/powerpoint/2010/main" val="1365937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a:t>Transition proposal’s guiding principles </a:t>
            </a:r>
          </a:p>
        </p:txBody>
      </p:sp>
      <p:sp>
        <p:nvSpPr>
          <p:cNvPr id="5" name="TextBox 4"/>
          <p:cNvSpPr txBox="1"/>
          <p:nvPr/>
        </p:nvSpPr>
        <p:spPr>
          <a:xfrm>
            <a:off x="323158" y="1196752"/>
            <a:ext cx="8424935" cy="5709254"/>
          </a:xfrm>
          <a:prstGeom prst="rect">
            <a:avLst/>
          </a:prstGeom>
          <a:noFill/>
        </p:spPr>
        <p:txBody>
          <a:bodyPr wrap="square" rtlCol="0">
            <a:spAutoFit/>
          </a:bodyPr>
          <a:lstStyle/>
          <a:p>
            <a:pPr marL="233363" lvl="2">
              <a:spcAft>
                <a:spcPts val="600"/>
              </a:spcAft>
              <a:buClr>
                <a:srgbClr val="43ACDA"/>
              </a:buClr>
            </a:pPr>
            <a:r>
              <a:rPr lang="en-US" sz="2200" spc="-40" dirty="0">
                <a:solidFill>
                  <a:srgbClr val="4C4D50"/>
                </a:solidFill>
                <a:latin typeface="Helvetica Neue"/>
                <a:cs typeface="Helvetica Neue"/>
              </a:rPr>
              <a:t>NTIA has communicated to ICANN that the transition proposal must have broad community support and address the following four principles</a:t>
            </a:r>
            <a:r>
              <a:rPr lang="en-US" sz="2200" spc="-40" dirty="0" smtClean="0">
                <a:solidFill>
                  <a:srgbClr val="4C4D50"/>
                </a:solidFill>
                <a:latin typeface="Helvetica Neue"/>
                <a:cs typeface="Helvetica Neue"/>
              </a:rPr>
              <a:t>:</a:t>
            </a:r>
            <a:br>
              <a:rPr lang="en-US" sz="2200" spc="-40" dirty="0" smtClean="0">
                <a:solidFill>
                  <a:srgbClr val="4C4D50"/>
                </a:solidFill>
                <a:latin typeface="Helvetica Neue"/>
                <a:cs typeface="Helvetica Neue"/>
              </a:rPr>
            </a:br>
            <a:endParaRPr lang="en-US" sz="2200" spc="-40" dirty="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Support </a:t>
            </a:r>
            <a:r>
              <a:rPr lang="en-US" sz="2200" spc="-40" dirty="0">
                <a:solidFill>
                  <a:srgbClr val="4C4D50"/>
                </a:solidFill>
                <a:latin typeface="Helvetica Neue"/>
                <a:cs typeface="Helvetica Neue"/>
              </a:rPr>
              <a:t>and enhance the multistakeholder model</a:t>
            </a:r>
            <a:r>
              <a:rPr lang="en-US" sz="2200" spc="-40" dirty="0" smtClean="0">
                <a:solidFill>
                  <a:srgbClr val="4C4D50"/>
                </a:solidFill>
                <a:latin typeface="Helvetica Neue"/>
                <a:cs typeface="Helvetica Neue"/>
              </a:rPr>
              <a:t>;</a:t>
            </a:r>
          </a:p>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Maintain </a:t>
            </a:r>
            <a:r>
              <a:rPr lang="en-US" sz="2200" spc="-40" dirty="0">
                <a:solidFill>
                  <a:srgbClr val="4C4D50"/>
                </a:solidFill>
                <a:latin typeface="Helvetica Neue"/>
                <a:cs typeface="Helvetica Neue"/>
              </a:rPr>
              <a:t>the security, stability, and resiliency of the Internet  </a:t>
            </a:r>
            <a:r>
              <a:rPr lang="en-US" sz="2200" spc="-40" dirty="0" smtClean="0">
                <a:solidFill>
                  <a:srgbClr val="4C4D50"/>
                </a:solidFill>
                <a:latin typeface="Helvetica Neue"/>
                <a:cs typeface="Helvetica Neue"/>
              </a:rPr>
              <a:t>   DNS</a:t>
            </a:r>
            <a:r>
              <a:rPr lang="en-US" sz="2200" spc="-40" dirty="0">
                <a:solidFill>
                  <a:srgbClr val="4C4D50"/>
                </a:solidFill>
                <a:latin typeface="Helvetica Neue"/>
                <a:cs typeface="Helvetica Neue"/>
              </a:rPr>
              <a:t>;</a:t>
            </a:r>
          </a:p>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Meet </a:t>
            </a:r>
            <a:r>
              <a:rPr lang="en-US" sz="2200" spc="-40" dirty="0">
                <a:solidFill>
                  <a:srgbClr val="4C4D50"/>
                </a:solidFill>
                <a:latin typeface="Helvetica Neue"/>
                <a:cs typeface="Helvetica Neue"/>
              </a:rPr>
              <a:t>the needs and expectation of the global customers </a:t>
            </a:r>
            <a:r>
              <a:rPr lang="en-US" sz="2200" spc="-40" dirty="0" smtClean="0">
                <a:solidFill>
                  <a:srgbClr val="4C4D50"/>
                </a:solidFill>
                <a:latin typeface="Helvetica Neue"/>
                <a:cs typeface="Helvetica Neue"/>
              </a:rPr>
              <a:t>and partners of </a:t>
            </a:r>
            <a:r>
              <a:rPr lang="en-US" sz="2200" spc="-40" dirty="0">
                <a:solidFill>
                  <a:srgbClr val="4C4D50"/>
                </a:solidFill>
                <a:latin typeface="Helvetica Neue"/>
                <a:cs typeface="Helvetica Neue"/>
              </a:rPr>
              <a:t>the IANA services; and,</a:t>
            </a:r>
          </a:p>
          <a:p>
            <a:pPr marL="519113" lvl="2" indent="-285750">
              <a:spcAft>
                <a:spcPts val="600"/>
              </a:spcAft>
              <a:buClr>
                <a:srgbClr val="43ACDA"/>
              </a:buClr>
              <a:buFont typeface="Lucida Grande"/>
              <a:buChar char="+"/>
            </a:pPr>
            <a:r>
              <a:rPr lang="en-US" sz="2200" spc="-40" dirty="0" smtClean="0">
                <a:solidFill>
                  <a:srgbClr val="4C4D50"/>
                </a:solidFill>
                <a:latin typeface="Helvetica Neue"/>
                <a:cs typeface="Helvetica Neue"/>
              </a:rPr>
              <a:t>Maintain </a:t>
            </a:r>
            <a:r>
              <a:rPr lang="en-US" sz="2200" spc="-40" dirty="0">
                <a:solidFill>
                  <a:srgbClr val="4C4D50"/>
                </a:solidFill>
                <a:latin typeface="Helvetica Neue"/>
                <a:cs typeface="Helvetica Neue"/>
              </a:rPr>
              <a:t>the openness of the Internet</a:t>
            </a:r>
            <a:r>
              <a:rPr lang="en-US" sz="2200" spc="-40" dirty="0" smtClean="0">
                <a:solidFill>
                  <a:srgbClr val="4C4D50"/>
                </a:solidFill>
                <a:latin typeface="Helvetica Neue"/>
                <a:cs typeface="Helvetica Neue"/>
              </a:rPr>
              <a:t>.</a:t>
            </a:r>
            <a:br>
              <a:rPr lang="en-US" sz="2200" spc="-40" dirty="0" smtClean="0">
                <a:solidFill>
                  <a:srgbClr val="4C4D50"/>
                </a:solidFill>
                <a:latin typeface="Helvetica Neue"/>
                <a:cs typeface="Helvetica Neue"/>
              </a:rPr>
            </a:br>
            <a:endParaRPr lang="en-US" sz="2200" spc="-40" dirty="0" smtClean="0">
              <a:solidFill>
                <a:srgbClr val="4C4D50"/>
              </a:solidFill>
              <a:latin typeface="Helvetica Neue"/>
              <a:cs typeface="Helvetica Neue"/>
            </a:endParaRPr>
          </a:p>
          <a:p>
            <a:pPr marL="233363" lvl="2">
              <a:spcAft>
                <a:spcPts val="600"/>
              </a:spcAft>
              <a:buClr>
                <a:srgbClr val="43ACDA"/>
              </a:buClr>
            </a:pPr>
            <a:r>
              <a:rPr lang="en-US" sz="2200" spc="-40" dirty="0">
                <a:solidFill>
                  <a:srgbClr val="4C4D50"/>
                </a:solidFill>
                <a:latin typeface="Helvetica Neue"/>
                <a:cs typeface="Helvetica Neue"/>
              </a:rPr>
              <a:t>NTIA also specified that it will </a:t>
            </a:r>
            <a:r>
              <a:rPr lang="en-US" sz="2200" b="1" u="sng" spc="-40" dirty="0">
                <a:solidFill>
                  <a:srgbClr val="4C4D50"/>
                </a:solidFill>
                <a:latin typeface="Helvetica Neue"/>
                <a:cs typeface="Helvetica Neue"/>
              </a:rPr>
              <a:t>not</a:t>
            </a:r>
            <a:r>
              <a:rPr lang="en-US" sz="2200" spc="-40" dirty="0">
                <a:solidFill>
                  <a:srgbClr val="4C4D50"/>
                </a:solidFill>
                <a:latin typeface="Helvetica Neue"/>
                <a:cs typeface="Helvetica Neue"/>
              </a:rPr>
              <a:t> accept a proposal that replaces the NTIA role with a </a:t>
            </a:r>
            <a:r>
              <a:rPr lang="en-US" sz="2200" spc="-40" dirty="0" smtClean="0">
                <a:solidFill>
                  <a:srgbClr val="4C4D50"/>
                </a:solidFill>
                <a:latin typeface="Helvetica Neue"/>
                <a:cs typeface="Helvetica Neue"/>
              </a:rPr>
              <a:t>government</a:t>
            </a:r>
            <a:r>
              <a:rPr lang="en-US" sz="2200" spc="-40" dirty="0">
                <a:solidFill>
                  <a:srgbClr val="4C4D50"/>
                </a:solidFill>
                <a:latin typeface="Helvetica Neue"/>
                <a:cs typeface="Helvetica Neue"/>
              </a:rPr>
              <a:t>-led or an intergovernmental organization solution.</a:t>
            </a:r>
            <a:endParaRPr lang="en-US" sz="22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200" spc="-40" dirty="0">
              <a:solidFill>
                <a:srgbClr val="4C4D50"/>
              </a:solidFill>
              <a:latin typeface="Helvetica Neue"/>
              <a:cs typeface="Helvetica Neue"/>
            </a:endParaRPr>
          </a:p>
        </p:txBody>
      </p:sp>
    </p:spTree>
    <p:extLst>
      <p:ext uri="{BB962C8B-B14F-4D97-AF65-F5344CB8AC3E}">
        <p14:creationId xmlns:p14="http://schemas.microsoft.com/office/powerpoint/2010/main" val="3611727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What are the IANA functions?</a:t>
            </a:r>
            <a:endParaRPr lang="en-US" dirty="0"/>
          </a:p>
        </p:txBody>
      </p:sp>
      <p:sp>
        <p:nvSpPr>
          <p:cNvPr id="19" name="TextBox 2"/>
          <p:cNvSpPr txBox="1"/>
          <p:nvPr/>
        </p:nvSpPr>
        <p:spPr>
          <a:xfrm>
            <a:off x="1043608" y="6269548"/>
            <a:ext cx="6618312"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300" dirty="0" smtClean="0">
              <a:solidFill>
                <a:schemeClr val="bg1"/>
              </a:solidFill>
              <a:latin typeface="Helvetica Neue"/>
            </a:endParaRPr>
          </a:p>
          <a:p>
            <a:pPr algn="ctr"/>
            <a:r>
              <a:rPr lang="en-US" sz="1300" dirty="0" smtClean="0">
                <a:solidFill>
                  <a:schemeClr val="tx2">
                    <a:lumMod val="75000"/>
                  </a:schemeClr>
                </a:solidFill>
                <a:latin typeface="Helvetica Neue"/>
              </a:rPr>
              <a:t>For more information, visit </a:t>
            </a:r>
            <a:r>
              <a:rPr lang="en-US" sz="1300" dirty="0" smtClean="0">
                <a:solidFill>
                  <a:srgbClr val="FF0000"/>
                </a:solidFill>
                <a:latin typeface="Helvetica Neue"/>
                <a:hlinkClick r:id="rId2"/>
              </a:rPr>
              <a:t>www.icann.org</a:t>
            </a:r>
            <a:r>
              <a:rPr lang="en-US" sz="1300" dirty="0" smtClean="0">
                <a:solidFill>
                  <a:srgbClr val="FF0000"/>
                </a:solidFill>
                <a:latin typeface="Helvetica Neue"/>
              </a:rPr>
              <a:t> </a:t>
            </a:r>
          </a:p>
        </p:txBody>
      </p:sp>
      <p:sp>
        <p:nvSpPr>
          <p:cNvPr id="9" name="TextBox 8"/>
          <p:cNvSpPr txBox="1"/>
          <p:nvPr/>
        </p:nvSpPr>
        <p:spPr>
          <a:xfrm>
            <a:off x="323158" y="1052736"/>
            <a:ext cx="8424935" cy="4909036"/>
          </a:xfrm>
          <a:prstGeom prst="rect">
            <a:avLst/>
          </a:prstGeom>
          <a:noFill/>
        </p:spPr>
        <p:txBody>
          <a:bodyPr wrap="square" rtlCol="0">
            <a:spAutoFit/>
          </a:bodyPr>
          <a:lstStyle/>
          <a:p>
            <a:pPr marL="233363" lvl="2">
              <a:spcAft>
                <a:spcPts val="600"/>
              </a:spcAft>
              <a:buClr>
                <a:srgbClr val="43ACDA"/>
              </a:buClr>
            </a:pPr>
            <a:r>
              <a:rPr lang="en-US" sz="2200" spc="-40" dirty="0">
                <a:solidFill>
                  <a:srgbClr val="4C4D50"/>
                </a:solidFill>
                <a:latin typeface="Helvetica Neue"/>
                <a:cs typeface="Helvetica Neue"/>
              </a:rPr>
              <a:t>The IANA functions involve the coordination of unique Internet identifiers, </a:t>
            </a:r>
            <a:r>
              <a:rPr lang="en-US" sz="2200" spc="-40" dirty="0" smtClean="0">
                <a:solidFill>
                  <a:srgbClr val="4C4D50"/>
                </a:solidFill>
                <a:latin typeface="Helvetica Neue"/>
                <a:cs typeface="Helvetica Neue"/>
              </a:rPr>
              <a:t>including:</a:t>
            </a:r>
            <a:br>
              <a:rPr lang="en-US" sz="2200" spc="-40" dirty="0" smtClean="0">
                <a:solidFill>
                  <a:srgbClr val="4C4D50"/>
                </a:solidFill>
                <a:latin typeface="Helvetica Neue"/>
                <a:cs typeface="Helvetica Neue"/>
              </a:rPr>
            </a:br>
            <a:endParaRPr lang="en-US" sz="2200" spc="-40" dirty="0" smtClean="0">
              <a:solidFill>
                <a:srgbClr val="4C4D50"/>
              </a:solidFill>
              <a:latin typeface="Helvetica Neue"/>
              <a:cs typeface="Helvetica Neue"/>
            </a:endParaRPr>
          </a:p>
          <a:p>
            <a:pPr marL="519113" lvl="2" indent="-285750">
              <a:buClr>
                <a:srgbClr val="43ACDA"/>
              </a:buClr>
              <a:buFont typeface="Lucida Grande"/>
              <a:buChar char="+"/>
            </a:pPr>
            <a:r>
              <a:rPr lang="en-US" sz="2200" spc="-40" dirty="0" smtClean="0">
                <a:solidFill>
                  <a:srgbClr val="4C4D50"/>
                </a:solidFill>
                <a:latin typeface="Helvetica Neue"/>
                <a:cs typeface="Helvetica Neue"/>
              </a:rPr>
              <a:t>maintenance </a:t>
            </a:r>
            <a:r>
              <a:rPr lang="en-US" sz="2200" spc="-40" dirty="0">
                <a:solidFill>
                  <a:srgbClr val="4C4D50"/>
                </a:solidFill>
                <a:latin typeface="Helvetica Neue"/>
                <a:cs typeface="Helvetica Neue"/>
              </a:rPr>
              <a:t>of </a:t>
            </a:r>
            <a:r>
              <a:rPr lang="en-US" sz="2200" spc="-40" dirty="0" smtClean="0">
                <a:solidFill>
                  <a:srgbClr val="4C4D50"/>
                </a:solidFill>
                <a:latin typeface="Helvetica Neue"/>
                <a:cs typeface="Helvetica Neue"/>
              </a:rPr>
              <a:t>the </a:t>
            </a:r>
            <a:r>
              <a:rPr lang="en-US" sz="2200" spc="-40" dirty="0">
                <a:solidFill>
                  <a:srgbClr val="4C4D50"/>
                </a:solidFill>
                <a:latin typeface="Helvetica Neue"/>
                <a:cs typeface="Helvetica Neue"/>
              </a:rPr>
              <a:t>protocol parameter registries on behalf of the IETF</a:t>
            </a:r>
            <a:r>
              <a:rPr lang="en-US" sz="2200" spc="-40" dirty="0" smtClean="0">
                <a:solidFill>
                  <a:srgbClr val="4C4D50"/>
                </a:solidFill>
                <a:latin typeface="Helvetica Neue"/>
                <a:cs typeface="Helvetica Neue"/>
              </a:rPr>
              <a:t>;</a:t>
            </a:r>
            <a:br>
              <a:rPr lang="en-US" sz="2200" spc="-40" dirty="0" smtClean="0">
                <a:solidFill>
                  <a:srgbClr val="4C4D50"/>
                </a:solidFill>
                <a:latin typeface="Helvetica Neue"/>
                <a:cs typeface="Helvetica Neue"/>
              </a:rPr>
            </a:br>
            <a:endParaRPr lang="en-US" sz="2200" spc="-40" dirty="0">
              <a:solidFill>
                <a:srgbClr val="4C4D50"/>
              </a:solidFill>
              <a:latin typeface="Helvetica Neue"/>
              <a:cs typeface="Helvetica Neue"/>
            </a:endParaRPr>
          </a:p>
          <a:p>
            <a:pPr marL="519113" lvl="2" indent="-285750">
              <a:buClr>
                <a:srgbClr val="43ACDA"/>
              </a:buClr>
              <a:buFont typeface="Lucida Grande"/>
              <a:buChar char="+"/>
            </a:pPr>
            <a:r>
              <a:rPr lang="en-US" sz="2200" spc="-40" dirty="0" smtClean="0">
                <a:solidFill>
                  <a:srgbClr val="4C4D50"/>
                </a:solidFill>
                <a:latin typeface="Helvetica Neue"/>
                <a:cs typeface="Helvetica Neue"/>
              </a:rPr>
              <a:t>allocation </a:t>
            </a:r>
            <a:r>
              <a:rPr lang="en-US" sz="2200" spc="-40" dirty="0">
                <a:solidFill>
                  <a:srgbClr val="4C4D50"/>
                </a:solidFill>
                <a:latin typeface="Helvetica Neue"/>
                <a:cs typeface="Helvetica Neue"/>
              </a:rPr>
              <a:t>of Internet Numbers in cooperation with the Regional Internet Registries</a:t>
            </a:r>
            <a:r>
              <a:rPr lang="en-US" sz="2200" spc="-40" dirty="0" smtClean="0">
                <a:solidFill>
                  <a:srgbClr val="4C4D50"/>
                </a:solidFill>
                <a:latin typeface="Helvetica Neue"/>
                <a:cs typeface="Helvetica Neue"/>
              </a:rPr>
              <a:t>;</a:t>
            </a:r>
            <a:br>
              <a:rPr lang="en-US" sz="2200" spc="-40" dirty="0" smtClean="0">
                <a:solidFill>
                  <a:srgbClr val="4C4D50"/>
                </a:solidFill>
                <a:latin typeface="Helvetica Neue"/>
                <a:cs typeface="Helvetica Neue"/>
              </a:rPr>
            </a:br>
            <a:endParaRPr lang="en-US" sz="2200" spc="-40" dirty="0">
              <a:solidFill>
                <a:srgbClr val="4C4D50"/>
              </a:solidFill>
              <a:latin typeface="Helvetica Neue"/>
              <a:cs typeface="Helvetica Neue"/>
            </a:endParaRPr>
          </a:p>
          <a:p>
            <a:pPr marL="519113" lvl="2" indent="-285750">
              <a:buClr>
                <a:srgbClr val="43ACDA"/>
              </a:buClr>
              <a:buFont typeface="Lucida Grande"/>
              <a:buChar char="+"/>
            </a:pPr>
            <a:r>
              <a:rPr lang="en-US" sz="2200" spc="-40" dirty="0" smtClean="0">
                <a:solidFill>
                  <a:srgbClr val="4C4D50"/>
                </a:solidFill>
                <a:latin typeface="Helvetica Neue"/>
                <a:cs typeface="Helvetica Neue"/>
              </a:rPr>
              <a:t>management </a:t>
            </a:r>
            <a:r>
              <a:rPr lang="en-US" sz="2200" spc="-40" dirty="0">
                <a:solidFill>
                  <a:srgbClr val="4C4D50"/>
                </a:solidFill>
                <a:latin typeface="Helvetica Neue"/>
                <a:cs typeface="Helvetica Neue"/>
              </a:rPr>
              <a:t>of the .ARPA and .INT domains; </a:t>
            </a:r>
            <a:r>
              <a:rPr lang="en-US" sz="2200" spc="-40" dirty="0" smtClean="0">
                <a:solidFill>
                  <a:srgbClr val="4C4D50"/>
                </a:solidFill>
                <a:latin typeface="Helvetica Neue"/>
                <a:cs typeface="Helvetica Neue"/>
              </a:rPr>
              <a:t/>
            </a:r>
            <a:br>
              <a:rPr lang="en-US" sz="2200" spc="-40" dirty="0" smtClean="0">
                <a:solidFill>
                  <a:srgbClr val="4C4D50"/>
                </a:solidFill>
                <a:latin typeface="Helvetica Neue"/>
                <a:cs typeface="Helvetica Neue"/>
              </a:rPr>
            </a:br>
            <a:endParaRPr lang="en-US" sz="2200" spc="-40" dirty="0">
              <a:solidFill>
                <a:srgbClr val="4C4D50"/>
              </a:solidFill>
              <a:latin typeface="Helvetica Neue"/>
              <a:cs typeface="Helvetica Neue"/>
            </a:endParaRPr>
          </a:p>
          <a:p>
            <a:pPr marL="519113" lvl="2" indent="-285750">
              <a:buClr>
                <a:srgbClr val="43ACDA"/>
              </a:buClr>
              <a:buFont typeface="Lucida Grande"/>
              <a:buChar char="+"/>
            </a:pPr>
            <a:r>
              <a:rPr lang="en-US" sz="2200" spc="-40" dirty="0" smtClean="0">
                <a:solidFill>
                  <a:srgbClr val="4C4D50"/>
                </a:solidFill>
                <a:latin typeface="Helvetica Neue"/>
                <a:cs typeface="Helvetica Neue"/>
              </a:rPr>
              <a:t>administrative </a:t>
            </a:r>
            <a:r>
              <a:rPr lang="en-US" sz="2200" spc="-40" dirty="0">
                <a:solidFill>
                  <a:srgbClr val="4C4D50"/>
                </a:solidFill>
                <a:latin typeface="Helvetica Neue"/>
                <a:cs typeface="Helvetica Neue"/>
              </a:rPr>
              <a:t>responsibilities of the DNS root zone</a:t>
            </a:r>
            <a:r>
              <a:rPr lang="en-US" sz="2200" spc="-40" dirty="0" smtClean="0">
                <a:solidFill>
                  <a:srgbClr val="4C4D50"/>
                </a:solidFill>
                <a:latin typeface="Helvetica Neue"/>
                <a:cs typeface="Helvetica Neue"/>
              </a:rPr>
              <a:t>;</a:t>
            </a:r>
            <a:br>
              <a:rPr lang="en-US" sz="2200" spc="-40" dirty="0" smtClean="0">
                <a:solidFill>
                  <a:srgbClr val="4C4D50"/>
                </a:solidFill>
                <a:latin typeface="Helvetica Neue"/>
                <a:cs typeface="Helvetica Neue"/>
              </a:rPr>
            </a:br>
            <a:endParaRPr lang="en-US" sz="2200" spc="-40" dirty="0">
              <a:solidFill>
                <a:srgbClr val="4C4D50"/>
              </a:solidFill>
              <a:latin typeface="Helvetica Neue"/>
              <a:cs typeface="Helvetica Neue"/>
            </a:endParaRPr>
          </a:p>
          <a:p>
            <a:pPr marL="519113" lvl="2" indent="-285750">
              <a:buClr>
                <a:srgbClr val="43ACDA"/>
              </a:buClr>
              <a:buFont typeface="Lucida Grande"/>
              <a:buChar char="+"/>
            </a:pPr>
            <a:r>
              <a:rPr lang="en-US" sz="2200" spc="-40" dirty="0" smtClean="0">
                <a:solidFill>
                  <a:srgbClr val="4C4D50"/>
                </a:solidFill>
                <a:latin typeface="Helvetica Neue"/>
                <a:cs typeface="Helvetica Neue"/>
              </a:rPr>
              <a:t>coordination </a:t>
            </a:r>
            <a:r>
              <a:rPr lang="en-US" sz="2200" spc="-40" dirty="0">
                <a:solidFill>
                  <a:srgbClr val="4C4D50"/>
                </a:solidFill>
                <a:latin typeface="Helvetica Neue"/>
                <a:cs typeface="Helvetica Neue"/>
              </a:rPr>
              <a:t>of root zone management.</a:t>
            </a:r>
          </a:p>
        </p:txBody>
      </p:sp>
    </p:spTree>
    <p:extLst>
      <p:ext uri="{BB962C8B-B14F-4D97-AF65-F5344CB8AC3E}">
        <p14:creationId xmlns:p14="http://schemas.microsoft.com/office/powerpoint/2010/main" val="384311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The IANA functions at-a-glance</a:t>
            </a:r>
            <a:endParaRPr lang="en-US" dirty="0"/>
          </a:p>
        </p:txBody>
      </p:sp>
      <p:pic>
        <p:nvPicPr>
          <p:cNvPr id="5" name="Picture 4" descr="Screen Shot 2014-04-16 at 11.57.30 AM.png"/>
          <p:cNvPicPr>
            <a:picLocks noChangeAspect="1"/>
          </p:cNvPicPr>
          <p:nvPr/>
        </p:nvPicPr>
        <p:blipFill rotWithShape="1">
          <a:blip r:embed="rId2">
            <a:extLst>
              <a:ext uri="{28A0092B-C50C-407E-A947-70E740481C1C}">
                <a14:useLocalDpi xmlns:a14="http://schemas.microsoft.com/office/drawing/2010/main" val="0"/>
              </a:ext>
            </a:extLst>
          </a:blip>
          <a:srcRect l="35243" t="14667" r="35339" b="18648"/>
          <a:stretch/>
        </p:blipFill>
        <p:spPr>
          <a:xfrm>
            <a:off x="305225" y="1124744"/>
            <a:ext cx="3474687" cy="4896544"/>
          </a:xfrm>
          <a:prstGeom prst="rect">
            <a:avLst/>
          </a:prstGeom>
        </p:spPr>
      </p:pic>
      <p:pic>
        <p:nvPicPr>
          <p:cNvPr id="8" name="Picture 7" descr="Screen Shot 2014-04-16 at 11.59.52 AM.png"/>
          <p:cNvPicPr>
            <a:picLocks noChangeAspect="1"/>
          </p:cNvPicPr>
          <p:nvPr/>
        </p:nvPicPr>
        <p:blipFill rotWithShape="1">
          <a:blip r:embed="rId3">
            <a:extLst>
              <a:ext uri="{28A0092B-C50C-407E-A947-70E740481C1C}">
                <a14:useLocalDpi xmlns:a14="http://schemas.microsoft.com/office/drawing/2010/main" val="0"/>
              </a:ext>
            </a:extLst>
          </a:blip>
          <a:srcRect l="23662" t="26889" r="20973" b="11111"/>
          <a:stretch/>
        </p:blipFill>
        <p:spPr>
          <a:xfrm>
            <a:off x="3779912" y="1484784"/>
            <a:ext cx="5224807" cy="4176464"/>
          </a:xfrm>
          <a:prstGeom prst="rect">
            <a:avLst/>
          </a:prstGeom>
        </p:spPr>
      </p:pic>
      <p:sp>
        <p:nvSpPr>
          <p:cNvPr id="19" name="TextBox 2"/>
          <p:cNvSpPr txBox="1"/>
          <p:nvPr/>
        </p:nvSpPr>
        <p:spPr>
          <a:xfrm>
            <a:off x="1043608" y="6248925"/>
            <a:ext cx="6618312"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300" dirty="0" smtClean="0">
              <a:solidFill>
                <a:schemeClr val="bg1"/>
              </a:solidFill>
              <a:latin typeface="Helvetica Neue"/>
            </a:endParaRPr>
          </a:p>
          <a:p>
            <a:pPr algn="ctr"/>
            <a:r>
              <a:rPr lang="en-US" sz="1300" dirty="0" smtClean="0">
                <a:solidFill>
                  <a:schemeClr val="tx2">
                    <a:lumMod val="75000"/>
                  </a:schemeClr>
                </a:solidFill>
                <a:latin typeface="Helvetica Neue"/>
              </a:rPr>
              <a:t>For more information, visit </a:t>
            </a:r>
            <a:r>
              <a:rPr lang="en-US" sz="1300" dirty="0" smtClean="0">
                <a:solidFill>
                  <a:srgbClr val="FF0000"/>
                </a:solidFill>
                <a:latin typeface="Helvetica Neue"/>
                <a:hlinkClick r:id="rId4"/>
              </a:rPr>
              <a:t>www.icann.org</a:t>
            </a:r>
            <a:r>
              <a:rPr lang="en-US" sz="1300" dirty="0" smtClean="0">
                <a:solidFill>
                  <a:srgbClr val="FF0000"/>
                </a:solidFill>
                <a:latin typeface="Helvetica Neue"/>
              </a:rPr>
              <a:t> </a:t>
            </a:r>
          </a:p>
        </p:txBody>
      </p:sp>
    </p:spTree>
    <p:extLst>
      <p:ext uri="{BB962C8B-B14F-4D97-AF65-F5344CB8AC3E}">
        <p14:creationId xmlns:p14="http://schemas.microsoft.com/office/powerpoint/2010/main" val="324315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Developments since the announcement</a:t>
            </a:r>
            <a:endParaRPr lang="en-US" dirty="0"/>
          </a:p>
        </p:txBody>
      </p:sp>
      <p:sp>
        <p:nvSpPr>
          <p:cNvPr id="4" name="TextBox 3"/>
          <p:cNvSpPr txBox="1"/>
          <p:nvPr/>
        </p:nvSpPr>
        <p:spPr>
          <a:xfrm>
            <a:off x="305225" y="1268760"/>
            <a:ext cx="8083199" cy="7509747"/>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sz="2400" spc="-40" dirty="0" smtClean="0">
                <a:solidFill>
                  <a:srgbClr val="4C4D50"/>
                </a:solidFill>
                <a:latin typeface="Helvetica Neue"/>
                <a:cs typeface="Helvetica Neue"/>
              </a:rPr>
              <a:t>ICANN launched </a:t>
            </a:r>
            <a:r>
              <a:rPr lang="en-US" sz="2400" spc="-40" dirty="0">
                <a:solidFill>
                  <a:srgbClr val="4C4D50"/>
                </a:solidFill>
                <a:latin typeface="Helvetica Neue"/>
                <a:cs typeface="Helvetica Neue"/>
              </a:rPr>
              <a:t>a multistakeholder-</a:t>
            </a:r>
            <a:r>
              <a:rPr lang="en-US" sz="2400" spc="-40" dirty="0" smtClean="0">
                <a:solidFill>
                  <a:srgbClr val="4C4D50"/>
                </a:solidFill>
                <a:latin typeface="Helvetica Neue"/>
                <a:cs typeface="Helvetica Neue"/>
              </a:rPr>
              <a:t>designed process at </a:t>
            </a:r>
            <a:r>
              <a:rPr lang="en-US" sz="2400" spc="-40" dirty="0">
                <a:solidFill>
                  <a:srgbClr val="4C4D50"/>
                </a:solidFill>
                <a:latin typeface="Helvetica Neue"/>
                <a:cs typeface="Helvetica Neue"/>
              </a:rPr>
              <a:t>the ICANN 49 Meeting in Singapore </a:t>
            </a:r>
            <a:r>
              <a:rPr lang="en-US" sz="2400" spc="-40" dirty="0" smtClean="0">
                <a:solidFill>
                  <a:srgbClr val="4C4D50"/>
                </a:solidFill>
                <a:latin typeface="Helvetica Neue"/>
                <a:cs typeface="Helvetica Neue"/>
              </a:rPr>
              <a:t>in March 2014; </a:t>
            </a: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400" spc="-40" dirty="0" smtClean="0">
                <a:solidFill>
                  <a:srgbClr val="4C4D50"/>
                </a:solidFill>
                <a:latin typeface="Helvetica Neue"/>
                <a:cs typeface="Helvetica Neue"/>
              </a:rPr>
              <a:t>The goal was to gather </a:t>
            </a:r>
            <a:r>
              <a:rPr lang="en-US" sz="2400" spc="-40" dirty="0">
                <a:solidFill>
                  <a:srgbClr val="4C4D50"/>
                </a:solidFill>
                <a:latin typeface="Helvetica Neue"/>
                <a:cs typeface="Helvetica Neue"/>
              </a:rPr>
              <a:t>the community's views and contributions </a:t>
            </a:r>
            <a:r>
              <a:rPr lang="en-US" sz="2400" spc="-40" dirty="0" smtClean="0">
                <a:solidFill>
                  <a:srgbClr val="4C4D50"/>
                </a:solidFill>
                <a:latin typeface="Helvetica Neue"/>
                <a:cs typeface="Helvetica Neue"/>
              </a:rPr>
              <a:t>on how </a:t>
            </a:r>
            <a:r>
              <a:rPr lang="en-US" sz="2400" spc="-40" dirty="0">
                <a:solidFill>
                  <a:srgbClr val="4C4D50"/>
                </a:solidFill>
                <a:latin typeface="Helvetica Neue"/>
                <a:cs typeface="Helvetica Neue"/>
              </a:rPr>
              <a:t>the mechanisms for the transition of NTIA's stewardship of the IANA functions should </a:t>
            </a:r>
            <a:r>
              <a:rPr lang="en-US" sz="2400" spc="-40" dirty="0" smtClean="0">
                <a:solidFill>
                  <a:srgbClr val="4C4D50"/>
                </a:solidFill>
                <a:latin typeface="Helvetica Neue"/>
                <a:cs typeface="Helvetica Neue"/>
              </a:rPr>
              <a:t>occur</a:t>
            </a:r>
            <a:r>
              <a:rPr lang="en-US" sz="2400" spc="-40" dirty="0">
                <a:solidFill>
                  <a:srgbClr val="4C4D50"/>
                </a:solidFill>
                <a:latin typeface="Helvetica Neue"/>
                <a:cs typeface="Helvetica Neue"/>
              </a:rPr>
              <a:t>;</a:t>
            </a:r>
            <a:endParaRPr lang="en-US" sz="2400" spc="-40" dirty="0" smtClean="0">
              <a:solidFill>
                <a:srgbClr val="4C4D50"/>
              </a:solidFill>
              <a:latin typeface="Helvetica Neue"/>
              <a:cs typeface="Helvetica Neue"/>
            </a:endParaRP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400" spc="-40" dirty="0">
                <a:solidFill>
                  <a:srgbClr val="4C4D50"/>
                </a:solidFill>
                <a:latin typeface="Helvetica Neue"/>
                <a:cs typeface="Helvetica Neue"/>
              </a:rPr>
              <a:t>The wider Internet community </a:t>
            </a:r>
            <a:r>
              <a:rPr lang="en-US" sz="2400" spc="-40" dirty="0" smtClean="0">
                <a:solidFill>
                  <a:srgbClr val="4C4D50"/>
                </a:solidFill>
                <a:latin typeface="Helvetica Neue"/>
                <a:cs typeface="Helvetica Neue"/>
              </a:rPr>
              <a:t>was also </a:t>
            </a:r>
            <a:r>
              <a:rPr lang="en-US" sz="2400" spc="-40" dirty="0">
                <a:solidFill>
                  <a:srgbClr val="4C4D50"/>
                </a:solidFill>
                <a:latin typeface="Helvetica Neue"/>
                <a:cs typeface="Helvetica Neue"/>
              </a:rPr>
              <a:t>invited to provide their input via a </a:t>
            </a:r>
            <a:r>
              <a:rPr lang="en-US" sz="2400" spc="-40" dirty="0" smtClean="0">
                <a:solidFill>
                  <a:srgbClr val="4C4D50"/>
                </a:solidFill>
                <a:latin typeface="Helvetica Neue"/>
                <a:cs typeface="Helvetica Neue"/>
              </a:rPr>
              <a:t>publicly archived mailing </a:t>
            </a:r>
            <a:r>
              <a:rPr lang="en-US" sz="2400" spc="-40" dirty="0">
                <a:solidFill>
                  <a:srgbClr val="4C4D50"/>
                </a:solidFill>
                <a:latin typeface="Helvetica Neue"/>
                <a:cs typeface="Helvetica Neue"/>
              </a:rPr>
              <a:t>list (</a:t>
            </a:r>
            <a:r>
              <a:rPr lang="en-US" sz="2400" i="1" spc="-40" dirty="0">
                <a:solidFill>
                  <a:srgbClr val="4C4D50"/>
                </a:solidFill>
                <a:latin typeface="Helvetica Neue"/>
                <a:cs typeface="Helvetica Neue"/>
                <a:hlinkClick r:id="rId2"/>
              </a:rPr>
              <a:t>ianatransition@</a:t>
            </a:r>
            <a:r>
              <a:rPr lang="en-US" sz="2400" i="1" spc="-40" dirty="0" smtClean="0">
                <a:solidFill>
                  <a:srgbClr val="4C4D50"/>
                </a:solidFill>
                <a:latin typeface="Helvetica Neue"/>
                <a:cs typeface="Helvetica Neue"/>
                <a:hlinkClick r:id="rId2"/>
              </a:rPr>
              <a:t>icann.org</a:t>
            </a:r>
            <a:r>
              <a:rPr lang="en-US" sz="2400" spc="-40" dirty="0">
                <a:solidFill>
                  <a:srgbClr val="4C4D50"/>
                </a:solidFill>
                <a:latin typeface="Helvetica Neue"/>
                <a:cs typeface="Helvetica Neue"/>
              </a:rPr>
              <a:t>)</a:t>
            </a:r>
            <a:r>
              <a:rPr lang="en-US" sz="2400" spc="-40" dirty="0" smtClean="0">
                <a:solidFill>
                  <a:srgbClr val="4C4D50"/>
                </a:solidFill>
                <a:latin typeface="Helvetica Neue"/>
                <a:cs typeface="Helvetica Neue"/>
              </a:rPr>
              <a:t>, </a:t>
            </a:r>
            <a:r>
              <a:rPr lang="en-US" sz="2400" spc="-40" dirty="0">
                <a:solidFill>
                  <a:srgbClr val="4C4D50"/>
                </a:solidFill>
                <a:latin typeface="Helvetica Neue"/>
                <a:cs typeface="Helvetica Neue"/>
              </a:rPr>
              <a:t>with an initial comment deadline of </a:t>
            </a:r>
            <a:r>
              <a:rPr lang="en-US" sz="2400" spc="-40" dirty="0" smtClean="0">
                <a:solidFill>
                  <a:srgbClr val="4C4D50"/>
                </a:solidFill>
                <a:latin typeface="Helvetica Neue"/>
                <a:cs typeface="Helvetica Neue"/>
              </a:rPr>
              <a:t>27 March.  </a:t>
            </a: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a:solidFill>
                <a:srgbClr val="4C4D50"/>
              </a:solidFill>
              <a:latin typeface="Helvetica Neue"/>
              <a:cs typeface="Helvetica Neue"/>
            </a:endParaRPr>
          </a:p>
        </p:txBody>
      </p:sp>
    </p:spTree>
    <p:extLst>
      <p:ext uri="{BB962C8B-B14F-4D97-AF65-F5344CB8AC3E}">
        <p14:creationId xmlns:p14="http://schemas.microsoft.com/office/powerpoint/2010/main" val="2436872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Developments since the announcement</a:t>
            </a:r>
            <a:endParaRPr lang="en-US" dirty="0"/>
          </a:p>
        </p:txBody>
      </p:sp>
      <p:sp>
        <p:nvSpPr>
          <p:cNvPr id="4" name="TextBox 3"/>
          <p:cNvSpPr txBox="1"/>
          <p:nvPr/>
        </p:nvSpPr>
        <p:spPr>
          <a:xfrm>
            <a:off x="305225" y="1268760"/>
            <a:ext cx="8371231" cy="7817524"/>
          </a:xfrm>
          <a:prstGeom prst="rect">
            <a:avLst/>
          </a:prstGeom>
          <a:noFill/>
        </p:spPr>
        <p:txBody>
          <a:bodyPr wrap="square" rtlCol="0">
            <a:spAutoFit/>
          </a:bodyPr>
          <a:lstStyle/>
          <a:p>
            <a:pPr marL="519113" lvl="2" indent="-285750">
              <a:spcAft>
                <a:spcPts val="600"/>
              </a:spcAft>
              <a:buClr>
                <a:srgbClr val="43ACDA"/>
              </a:buClr>
              <a:buFont typeface="Lucida Grande"/>
              <a:buChar char="+"/>
            </a:pPr>
            <a:r>
              <a:rPr lang="en-US" sz="2400" spc="-40" dirty="0" smtClean="0">
                <a:solidFill>
                  <a:srgbClr val="4C4D50"/>
                </a:solidFill>
                <a:latin typeface="Helvetica Neue"/>
                <a:cs typeface="Helvetica Neue"/>
              </a:rPr>
              <a:t>On 8 April, ICANN posted the scoping document and, based </a:t>
            </a:r>
            <a:r>
              <a:rPr lang="en-US" sz="2400" spc="-40" dirty="0">
                <a:solidFill>
                  <a:srgbClr val="4C4D50"/>
                </a:solidFill>
                <a:latin typeface="Helvetica Neue"/>
                <a:cs typeface="Helvetica Neue"/>
              </a:rPr>
              <a:t>on initial community </a:t>
            </a:r>
            <a:r>
              <a:rPr lang="en-US" sz="2400" spc="-40" dirty="0" smtClean="0">
                <a:solidFill>
                  <a:srgbClr val="4C4D50"/>
                </a:solidFill>
                <a:latin typeface="Helvetica Neue"/>
                <a:cs typeface="Helvetica Neue"/>
              </a:rPr>
              <a:t>feedback and dialogue, issued a call for public input (translated into the six official UN languages) on the draft proposal;</a:t>
            </a: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400" spc="-40" dirty="0" smtClean="0">
                <a:solidFill>
                  <a:srgbClr val="4C4D50"/>
                </a:solidFill>
                <a:latin typeface="Helvetica Neue"/>
                <a:cs typeface="Helvetica Neue"/>
              </a:rPr>
              <a:t>The draft proposal includes:</a:t>
            </a:r>
          </a:p>
          <a:p>
            <a:pPr marL="976313" lvl="3" indent="-285750">
              <a:spcAft>
                <a:spcPts val="600"/>
              </a:spcAft>
              <a:buClr>
                <a:srgbClr val="43ACDA"/>
              </a:buClr>
              <a:buFont typeface="Lucida Grande"/>
              <a:buChar char="+"/>
            </a:pPr>
            <a:r>
              <a:rPr lang="en-US" sz="2400" spc="-40" dirty="0" smtClean="0">
                <a:solidFill>
                  <a:srgbClr val="4C4D50"/>
                </a:solidFill>
                <a:latin typeface="Helvetica Neue"/>
                <a:cs typeface="Helvetica Neue"/>
              </a:rPr>
              <a:t>a set of principles and mechanisms; </a:t>
            </a:r>
          </a:p>
          <a:p>
            <a:pPr marL="976313" lvl="3" indent="-285750">
              <a:spcAft>
                <a:spcPts val="600"/>
              </a:spcAft>
              <a:buClr>
                <a:srgbClr val="43ACDA"/>
              </a:buClr>
              <a:buFont typeface="Lucida Grande"/>
              <a:buChar char="+"/>
            </a:pPr>
            <a:r>
              <a:rPr lang="en-US" sz="2400" spc="-40" dirty="0" smtClean="0">
                <a:solidFill>
                  <a:srgbClr val="4C4D50"/>
                </a:solidFill>
                <a:latin typeface="Helvetica Neue"/>
                <a:cs typeface="Helvetica Neue"/>
              </a:rPr>
              <a:t>the creation of a steering group to shepherd process; </a:t>
            </a:r>
          </a:p>
          <a:p>
            <a:pPr marL="976313" lvl="3" indent="-285750">
              <a:spcAft>
                <a:spcPts val="600"/>
              </a:spcAft>
              <a:buClr>
                <a:srgbClr val="43ACDA"/>
              </a:buClr>
              <a:buFont typeface="Lucida Grande"/>
              <a:buChar char="+"/>
            </a:pPr>
            <a:r>
              <a:rPr lang="en-US" sz="2400" spc="-40" dirty="0" smtClean="0">
                <a:solidFill>
                  <a:srgbClr val="4C4D50"/>
                </a:solidFill>
                <a:latin typeface="Helvetica Neue"/>
                <a:cs typeface="Helvetica Neue"/>
              </a:rPr>
              <a:t>the process </a:t>
            </a:r>
            <a:r>
              <a:rPr lang="en-US" sz="2400" spc="-40" dirty="0">
                <a:solidFill>
                  <a:srgbClr val="4C4D50"/>
                </a:solidFill>
                <a:latin typeface="Helvetica Neue"/>
                <a:cs typeface="Helvetica Neue"/>
              </a:rPr>
              <a:t>to </a:t>
            </a:r>
            <a:r>
              <a:rPr lang="en-US" sz="2400" spc="-40" dirty="0" smtClean="0">
                <a:solidFill>
                  <a:srgbClr val="4C4D50"/>
                </a:solidFill>
                <a:latin typeface="Helvetica Neue"/>
                <a:cs typeface="Helvetica Neue"/>
              </a:rPr>
              <a:t>develop </a:t>
            </a:r>
            <a:r>
              <a:rPr lang="en-US" sz="2400" spc="-40" dirty="0">
                <a:solidFill>
                  <a:srgbClr val="4C4D50"/>
                </a:solidFill>
                <a:latin typeface="Helvetica Neue"/>
                <a:cs typeface="Helvetica Neue"/>
              </a:rPr>
              <a:t>a </a:t>
            </a:r>
            <a:r>
              <a:rPr lang="en-US" sz="2400" spc="-40" dirty="0" smtClean="0">
                <a:solidFill>
                  <a:srgbClr val="4C4D50"/>
                </a:solidFill>
                <a:latin typeface="Helvetica Neue"/>
                <a:cs typeface="Helvetica Neue"/>
              </a:rPr>
              <a:t>proposal; </a:t>
            </a:r>
            <a:r>
              <a:rPr lang="en-US" sz="2400" spc="-40" dirty="0">
                <a:solidFill>
                  <a:srgbClr val="4C4D50"/>
                </a:solidFill>
                <a:latin typeface="Helvetica Neue"/>
                <a:cs typeface="Helvetica Neue"/>
              </a:rPr>
              <a:t>and,</a:t>
            </a:r>
            <a:endParaRPr lang="en-US" sz="2400" spc="-40" dirty="0" smtClean="0">
              <a:solidFill>
                <a:srgbClr val="4C4D50"/>
              </a:solidFill>
              <a:latin typeface="Helvetica Neue"/>
              <a:cs typeface="Helvetica Neue"/>
            </a:endParaRPr>
          </a:p>
          <a:p>
            <a:pPr marL="976313" lvl="3" indent="-285750">
              <a:spcAft>
                <a:spcPts val="600"/>
              </a:spcAft>
              <a:buClr>
                <a:srgbClr val="43ACDA"/>
              </a:buClr>
              <a:buFont typeface="Lucida Grande"/>
              <a:buChar char="+"/>
            </a:pPr>
            <a:r>
              <a:rPr lang="en-US" sz="2400" spc="-40" dirty="0">
                <a:solidFill>
                  <a:srgbClr val="4C4D50"/>
                </a:solidFill>
                <a:latin typeface="Helvetica Neue"/>
                <a:cs typeface="Helvetica Neue"/>
              </a:rPr>
              <a:t>o</a:t>
            </a:r>
            <a:r>
              <a:rPr lang="en-US" sz="2400" spc="-40" dirty="0" smtClean="0">
                <a:solidFill>
                  <a:srgbClr val="4C4D50"/>
                </a:solidFill>
                <a:latin typeface="Helvetica Neue"/>
                <a:cs typeface="Helvetica Neue"/>
              </a:rPr>
              <a:t>pportunities for participation.  </a:t>
            </a:r>
          </a:p>
          <a:p>
            <a:pPr marL="1433513" lvl="4"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1433513" lvl="4"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smtClean="0">
              <a:solidFill>
                <a:srgbClr val="4C4D50"/>
              </a:solidFill>
              <a:latin typeface="Helvetica Neue"/>
              <a:cs typeface="Helvetica Neue"/>
            </a:endParaRPr>
          </a:p>
          <a:p>
            <a:pPr marL="233363" lvl="2">
              <a:spcAft>
                <a:spcPts val="600"/>
              </a:spcAft>
              <a:buClr>
                <a:srgbClr val="43ACDA"/>
              </a:buClr>
            </a:pPr>
            <a:endParaRPr lang="en-US" sz="24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400" spc="-40" dirty="0">
              <a:solidFill>
                <a:srgbClr val="4C4D50"/>
              </a:solidFill>
              <a:latin typeface="Helvetica Neue"/>
              <a:cs typeface="Helvetica Neue"/>
            </a:endParaRPr>
          </a:p>
        </p:txBody>
      </p:sp>
      <p:sp>
        <p:nvSpPr>
          <p:cNvPr id="5" name="TextBox 2"/>
          <p:cNvSpPr txBox="1"/>
          <p:nvPr/>
        </p:nvSpPr>
        <p:spPr>
          <a:xfrm>
            <a:off x="1806972" y="6287664"/>
            <a:ext cx="6618312" cy="49244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endParaRPr lang="en-US" sz="1300" dirty="0" smtClean="0">
              <a:solidFill>
                <a:schemeClr val="bg1"/>
              </a:solidFill>
              <a:latin typeface="Helvetica Neue"/>
            </a:endParaRPr>
          </a:p>
          <a:p>
            <a:pPr algn="r"/>
            <a:r>
              <a:rPr lang="en-US" sz="1300" dirty="0" smtClean="0">
                <a:solidFill>
                  <a:srgbClr val="FF0000"/>
                </a:solidFill>
                <a:latin typeface="Helvetica Neue"/>
              </a:rPr>
              <a:t>DRAFT: Pending final process as informed by community dialogue and feedback  </a:t>
            </a:r>
          </a:p>
        </p:txBody>
      </p:sp>
    </p:spTree>
    <p:extLst>
      <p:ext uri="{BB962C8B-B14F-4D97-AF65-F5344CB8AC3E}">
        <p14:creationId xmlns:p14="http://schemas.microsoft.com/office/powerpoint/2010/main" val="3797321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5225" y="321693"/>
            <a:ext cx="8496944" cy="947067"/>
          </a:xfrm>
        </p:spPr>
        <p:txBody>
          <a:bodyPr/>
          <a:lstStyle/>
          <a:p>
            <a:pPr algn="ctr"/>
            <a:r>
              <a:rPr lang="en-US" dirty="0" smtClean="0"/>
              <a:t>Scoping document: inside and outside of the scope of the proposal</a:t>
            </a:r>
            <a:endParaRPr lang="en-US" dirty="0"/>
          </a:p>
        </p:txBody>
      </p:sp>
      <p:sp>
        <p:nvSpPr>
          <p:cNvPr id="4" name="TextBox 3"/>
          <p:cNvSpPr txBox="1"/>
          <p:nvPr/>
        </p:nvSpPr>
        <p:spPr>
          <a:xfrm>
            <a:off x="305225" y="1268760"/>
            <a:ext cx="8496944" cy="7632859"/>
          </a:xfrm>
          <a:prstGeom prst="rect">
            <a:avLst/>
          </a:prstGeom>
          <a:noFill/>
        </p:spPr>
        <p:txBody>
          <a:bodyPr wrap="square" rtlCol="0">
            <a:spAutoFit/>
          </a:bodyPr>
          <a:lstStyle/>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smtClean="0">
                <a:solidFill>
                  <a:srgbClr val="4C4D50"/>
                </a:solidFill>
                <a:latin typeface="Helvetica Neue"/>
                <a:cs typeface="Helvetica Neue"/>
              </a:rPr>
              <a:t>In scope:</a:t>
            </a:r>
          </a:p>
          <a:p>
            <a:pPr marL="976313" lvl="3" indent="-285750">
              <a:spcAft>
                <a:spcPts val="600"/>
              </a:spcAft>
              <a:buClr>
                <a:srgbClr val="43ACDA"/>
              </a:buClr>
              <a:buFont typeface="Lucida Grande"/>
              <a:buChar char="+"/>
            </a:pPr>
            <a:r>
              <a:rPr lang="en-US" sz="2000" spc="-40" dirty="0" smtClean="0">
                <a:solidFill>
                  <a:srgbClr val="4C4D50"/>
                </a:solidFill>
                <a:latin typeface="Helvetica Neue"/>
                <a:cs typeface="Helvetica Neue"/>
              </a:rPr>
              <a:t>defining </a:t>
            </a:r>
            <a:r>
              <a:rPr lang="en-US" sz="2000" spc="-40" dirty="0">
                <a:solidFill>
                  <a:srgbClr val="4C4D50"/>
                </a:solidFill>
                <a:latin typeface="Helvetica Neue"/>
                <a:cs typeface="Helvetica Neue"/>
              </a:rPr>
              <a:t>accountability mechanisms  that would serve to replace the USG role to ensure </a:t>
            </a:r>
            <a:r>
              <a:rPr lang="en-US" sz="2000" spc="-40" dirty="0" smtClean="0">
                <a:solidFill>
                  <a:srgbClr val="4C4D50"/>
                </a:solidFill>
                <a:latin typeface="Helvetica Neue"/>
                <a:cs typeface="Helvetica Neue"/>
              </a:rPr>
              <a:t>ICANN’s </a:t>
            </a:r>
            <a:r>
              <a:rPr lang="en-US" sz="2000" spc="-40" dirty="0">
                <a:solidFill>
                  <a:srgbClr val="4C4D50"/>
                </a:solidFill>
                <a:latin typeface="Helvetica Neue"/>
                <a:cs typeface="Helvetica Neue"/>
              </a:rPr>
              <a:t>performance of the IANA functions based on the agreements and/or policies provided by the respective bodies (IETF, GNSO, RIRs, ASO, </a:t>
            </a:r>
            <a:r>
              <a:rPr lang="en-US" sz="2000" spc="-40" dirty="0" err="1">
                <a:solidFill>
                  <a:srgbClr val="4C4D50"/>
                </a:solidFill>
                <a:latin typeface="Helvetica Neue"/>
                <a:cs typeface="Helvetica Neue"/>
              </a:rPr>
              <a:t>ccTLDs</a:t>
            </a:r>
            <a:r>
              <a:rPr lang="en-US" sz="2000" spc="-40" dirty="0">
                <a:solidFill>
                  <a:srgbClr val="4C4D50"/>
                </a:solidFill>
                <a:latin typeface="Helvetica Neue"/>
                <a:cs typeface="Helvetica Neue"/>
              </a:rPr>
              <a:t>, </a:t>
            </a:r>
            <a:r>
              <a:rPr lang="en-US" sz="2000" spc="-40" dirty="0" err="1">
                <a:solidFill>
                  <a:srgbClr val="4C4D50"/>
                </a:solidFill>
                <a:latin typeface="Helvetica Neue"/>
                <a:cs typeface="Helvetica Neue"/>
              </a:rPr>
              <a:t>ccNSO</a:t>
            </a:r>
            <a:r>
              <a:rPr lang="en-US" sz="2000" spc="-40" dirty="0" smtClean="0">
                <a:solidFill>
                  <a:srgbClr val="4C4D50"/>
                </a:solidFill>
                <a:latin typeface="Helvetica Neue"/>
                <a:cs typeface="Helvetica Neue"/>
              </a:rPr>
              <a:t>); </a:t>
            </a:r>
          </a:p>
          <a:p>
            <a:pPr marL="690563" lvl="3">
              <a:spcAft>
                <a:spcPts val="600"/>
              </a:spcAft>
              <a:buClr>
                <a:srgbClr val="43ACDA"/>
              </a:buCl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r>
              <a:rPr lang="en-US" sz="2000" spc="-40" dirty="0" smtClean="0">
                <a:solidFill>
                  <a:srgbClr val="4C4D50"/>
                </a:solidFill>
                <a:latin typeface="Helvetica Neue"/>
                <a:cs typeface="Helvetica Neue"/>
              </a:rPr>
              <a:t>Out of scope:</a:t>
            </a:r>
          </a:p>
          <a:p>
            <a:pPr marL="976313" lvl="3" indent="-285750">
              <a:spcAft>
                <a:spcPts val="600"/>
              </a:spcAft>
              <a:buClr>
                <a:srgbClr val="43ACDA"/>
              </a:buClr>
              <a:buFont typeface="Lucida Grande"/>
              <a:buChar char="+"/>
            </a:pPr>
            <a:r>
              <a:rPr lang="en-US" sz="2000" spc="-40" dirty="0" smtClean="0">
                <a:solidFill>
                  <a:srgbClr val="4C4D50"/>
                </a:solidFill>
                <a:latin typeface="Helvetica Neue"/>
                <a:cs typeface="Helvetica Neue"/>
              </a:rPr>
              <a:t>policy </a:t>
            </a:r>
            <a:r>
              <a:rPr lang="en-US" sz="2000" spc="-40" dirty="0">
                <a:solidFill>
                  <a:srgbClr val="4C4D50"/>
                </a:solidFill>
                <a:latin typeface="Helvetica Neue"/>
                <a:cs typeface="Helvetica Neue"/>
              </a:rPr>
              <a:t>development related to the IANA functions</a:t>
            </a:r>
          </a:p>
          <a:p>
            <a:pPr marL="976313" lvl="3" indent="-285750">
              <a:spcAft>
                <a:spcPts val="600"/>
              </a:spcAft>
              <a:buClr>
                <a:srgbClr val="43ACDA"/>
              </a:buClr>
              <a:buFont typeface="Lucida Grande"/>
              <a:buChar char="+"/>
            </a:pPr>
            <a:r>
              <a:rPr lang="en-US" sz="2000" spc="-40" dirty="0">
                <a:solidFill>
                  <a:srgbClr val="4C4D50"/>
                </a:solidFill>
                <a:latin typeface="Helvetica Neue"/>
                <a:cs typeface="Helvetica Neue"/>
              </a:rPr>
              <a:t>IANA functions </a:t>
            </a:r>
            <a:r>
              <a:rPr lang="en-US" sz="2000" spc="-40" dirty="0" smtClean="0">
                <a:solidFill>
                  <a:srgbClr val="4C4D50"/>
                </a:solidFill>
                <a:latin typeface="Helvetica Neue"/>
                <a:cs typeface="Helvetica Neue"/>
              </a:rPr>
              <a:t>operator</a:t>
            </a:r>
          </a:p>
          <a:p>
            <a:pPr marL="1433513" lvl="4" indent="-285750">
              <a:spcAft>
                <a:spcPts val="600"/>
              </a:spcAft>
              <a:buClr>
                <a:srgbClr val="43ACDA"/>
              </a:buClr>
              <a:buFont typeface="Lucida Grande"/>
              <a:buChar char="+"/>
            </a:pPr>
            <a:r>
              <a:rPr lang="en-US" sz="2000" spc="-40" dirty="0">
                <a:solidFill>
                  <a:srgbClr val="4C4D50"/>
                </a:solidFill>
                <a:latin typeface="Helvetica Neue"/>
                <a:cs typeface="Helvetica Neue"/>
              </a:rPr>
              <a:t>ICANN’s role as the operator of the IANA functions is not the focus of the </a:t>
            </a:r>
            <a:r>
              <a:rPr lang="en-US" sz="2000" spc="-40" dirty="0" smtClean="0">
                <a:solidFill>
                  <a:srgbClr val="4C4D50"/>
                </a:solidFill>
                <a:latin typeface="Helvetica Neue"/>
                <a:cs typeface="Helvetica Neue"/>
              </a:rPr>
              <a:t>transition</a:t>
            </a:r>
            <a:endParaRPr lang="en-US" sz="2000" spc="-40" dirty="0">
              <a:solidFill>
                <a:srgbClr val="4C4D50"/>
              </a:solidFill>
              <a:latin typeface="Helvetica Neue"/>
              <a:cs typeface="Helvetica Neue"/>
            </a:endParaRPr>
          </a:p>
          <a:p>
            <a:pPr marL="976313" lvl="3" indent="-285750">
              <a:spcAft>
                <a:spcPts val="600"/>
              </a:spcAft>
              <a:buClr>
                <a:srgbClr val="43ACDA"/>
              </a:buClr>
              <a:buFont typeface="Lucida Grande"/>
              <a:buChar char="+"/>
            </a:pPr>
            <a:r>
              <a:rPr lang="en-US" sz="2000" spc="-40" dirty="0" smtClean="0">
                <a:solidFill>
                  <a:srgbClr val="4C4D50"/>
                </a:solidFill>
                <a:latin typeface="Helvetica Neue"/>
                <a:cs typeface="Helvetica Neue"/>
              </a:rPr>
              <a:t>issues not within </a:t>
            </a:r>
            <a:r>
              <a:rPr lang="en-US" sz="2000" spc="-40" dirty="0">
                <a:solidFill>
                  <a:srgbClr val="4C4D50"/>
                </a:solidFill>
                <a:latin typeface="Helvetica Neue"/>
                <a:cs typeface="Helvetica Neue"/>
              </a:rPr>
              <a:t>the IANA </a:t>
            </a:r>
            <a:r>
              <a:rPr lang="en-US" sz="2000" spc="-40" dirty="0" smtClean="0">
                <a:solidFill>
                  <a:srgbClr val="4C4D50"/>
                </a:solidFill>
                <a:latin typeface="Helvetica Neue"/>
                <a:cs typeface="Helvetica Neue"/>
              </a:rPr>
              <a:t>functions</a:t>
            </a:r>
            <a:br>
              <a:rPr lang="en-US" sz="2000" spc="-40" dirty="0" smtClean="0">
                <a:solidFill>
                  <a:srgbClr val="4C4D50"/>
                </a:solidFill>
                <a:latin typeface="Helvetica Neue"/>
                <a:cs typeface="Helvetica Neue"/>
              </a:rPr>
            </a:br>
            <a:r>
              <a:rPr lang="en-US" sz="2000" spc="-40" dirty="0" smtClean="0">
                <a:solidFill>
                  <a:srgbClr val="4C4D50"/>
                </a:solidFill>
                <a:latin typeface="Helvetica Neue"/>
                <a:cs typeface="Helvetica Neue"/>
              </a:rPr>
              <a:t/>
            </a:r>
            <a:br>
              <a:rPr lang="en-US" sz="2000" spc="-40" dirty="0" smtClean="0">
                <a:solidFill>
                  <a:srgbClr val="4C4D50"/>
                </a:solidFill>
                <a:latin typeface="Helvetica Neue"/>
                <a:cs typeface="Helvetica Neue"/>
              </a:rPr>
            </a:b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smtClean="0">
              <a:solidFill>
                <a:srgbClr val="4C4D50"/>
              </a:solidFill>
              <a:latin typeface="Helvetica Neue"/>
              <a:cs typeface="Helvetica Neue"/>
            </a:endParaRPr>
          </a:p>
          <a:p>
            <a:pPr marL="233363" lvl="2">
              <a:spcAft>
                <a:spcPts val="600"/>
              </a:spcAft>
              <a:buClr>
                <a:srgbClr val="43ACDA"/>
              </a:buClr>
            </a:pPr>
            <a:endParaRPr lang="en-US" sz="2000" spc="-40" dirty="0" smtClean="0">
              <a:solidFill>
                <a:srgbClr val="4C4D50"/>
              </a:solidFill>
              <a:latin typeface="Helvetica Neue"/>
              <a:cs typeface="Helvetica Neue"/>
            </a:endParaRPr>
          </a:p>
          <a:p>
            <a:pPr marL="519113" lvl="2" indent="-285750">
              <a:spcAft>
                <a:spcPts val="600"/>
              </a:spcAft>
              <a:buClr>
                <a:srgbClr val="43ACDA"/>
              </a:buClr>
              <a:buFont typeface="Lucida Grande"/>
              <a:buChar char="+"/>
            </a:pPr>
            <a:endParaRPr lang="en-US" sz="2000" spc="-40" dirty="0">
              <a:solidFill>
                <a:srgbClr val="4C4D50"/>
              </a:solidFill>
              <a:latin typeface="Helvetica Neue"/>
              <a:cs typeface="Helvetica Neue"/>
            </a:endParaRPr>
          </a:p>
        </p:txBody>
      </p:sp>
      <p:sp>
        <p:nvSpPr>
          <p:cNvPr id="3" name="TextBox 2"/>
          <p:cNvSpPr txBox="1"/>
          <p:nvPr/>
        </p:nvSpPr>
        <p:spPr>
          <a:xfrm>
            <a:off x="107504" y="6165304"/>
            <a:ext cx="8317780" cy="861774"/>
          </a:xfrm>
          <a:prstGeom prst="rect">
            <a:avLst/>
          </a:prstGeom>
          <a:noFill/>
        </p:spPr>
        <p:txBody>
          <a:bodyPr wrap="square" rtlCol="0">
            <a:spAutoFit/>
          </a:bodyPr>
          <a:lstStyle/>
          <a:p>
            <a:pPr marL="0" lvl="3"/>
            <a:r>
              <a:rPr lang="en-US" sz="1600" i="1" spc="-40" dirty="0">
                <a:solidFill>
                  <a:srgbClr val="4C4D50"/>
                </a:solidFill>
                <a:latin typeface="Helvetica Neue"/>
                <a:cs typeface="Helvetica Neue"/>
              </a:rPr>
              <a:t>The scoping document can be viewed </a:t>
            </a:r>
            <a:r>
              <a:rPr lang="en-US" sz="1600" i="1" spc="-40" dirty="0" smtClean="0">
                <a:solidFill>
                  <a:srgbClr val="4C4D50"/>
                </a:solidFill>
                <a:latin typeface="Helvetica Neue"/>
                <a:cs typeface="Helvetica Neue"/>
              </a:rPr>
              <a:t>at: </a:t>
            </a:r>
            <a:r>
              <a:rPr lang="en-US" sz="1600" i="1" spc="-40" dirty="0">
                <a:solidFill>
                  <a:srgbClr val="4C4D50"/>
                </a:solidFill>
                <a:latin typeface="Helvetica Neue"/>
                <a:cs typeface="Helvetica Neue"/>
              </a:rPr>
              <a:t/>
            </a:r>
            <a:br>
              <a:rPr lang="en-US" sz="1600" i="1" spc="-40" dirty="0">
                <a:solidFill>
                  <a:srgbClr val="4C4D50"/>
                </a:solidFill>
                <a:latin typeface="Helvetica Neue"/>
                <a:cs typeface="Helvetica Neue"/>
              </a:rPr>
            </a:br>
            <a:r>
              <a:rPr lang="en-US" sz="1600" i="1" spc="-40" dirty="0">
                <a:solidFill>
                  <a:srgbClr val="4C4D50"/>
                </a:solidFill>
                <a:latin typeface="Helvetica Neue"/>
                <a:cs typeface="Helvetica Neue"/>
                <a:hlinkClick r:id="rId2"/>
              </a:rPr>
              <a:t>http://www.icann.org/en/about/agreements/iana/iana-transition-scoping-08apr14-en.pdf</a:t>
            </a:r>
            <a:r>
              <a:rPr lang="en-US" sz="1600" i="1" spc="-40" dirty="0">
                <a:solidFill>
                  <a:srgbClr val="4C4D50"/>
                </a:solidFill>
                <a:latin typeface="Helvetica Neue"/>
                <a:cs typeface="Helvetica Neue"/>
              </a:rPr>
              <a:t> </a:t>
            </a:r>
          </a:p>
          <a:p>
            <a:endParaRPr lang="en-US" dirty="0"/>
          </a:p>
        </p:txBody>
      </p:sp>
    </p:spTree>
    <p:extLst>
      <p:ext uri="{BB962C8B-B14F-4D97-AF65-F5344CB8AC3E}">
        <p14:creationId xmlns:p14="http://schemas.microsoft.com/office/powerpoint/2010/main" val="153970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ICANN_New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14527</TotalTime>
  <Words>1306</Words>
  <Application>Microsoft Macintosh PowerPoint</Application>
  <PresentationFormat>On-screen Show (4:3)</PresentationFormat>
  <Paragraphs>190</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ICANN_New_Template</vt:lpstr>
      <vt:lpstr>Transition of U.S. Commerce Department’s National Telecommunications and Information Administration (NTIA) Stewardship of the IANA Functions to the Global Multistakeholder Community  and   Enhancing ICANN Accountability</vt:lpstr>
      <vt:lpstr>The U.S. government’s announcement </vt:lpstr>
      <vt:lpstr>Why now?</vt:lpstr>
      <vt:lpstr>Transition proposal’s guiding principles </vt:lpstr>
      <vt:lpstr>What are the IANA functions?</vt:lpstr>
      <vt:lpstr>The IANA functions at-a-glance</vt:lpstr>
      <vt:lpstr>Developments since the announcement</vt:lpstr>
      <vt:lpstr>Developments since the announcement</vt:lpstr>
      <vt:lpstr>Scoping document: inside and outside of the scope of the proposal</vt:lpstr>
      <vt:lpstr>The scope visualized</vt:lpstr>
      <vt:lpstr>Principles and Mechanisms</vt:lpstr>
      <vt:lpstr>Proposed steering group</vt:lpstr>
      <vt:lpstr>Proposed process</vt:lpstr>
      <vt:lpstr>Opportunities for participation (non-exhaustive)</vt:lpstr>
      <vt:lpstr>What happens next?</vt:lpstr>
      <vt:lpstr>How can you get involved?</vt:lpstr>
      <vt:lpstr>In Parallel  Enhancing ICANN Accountability process </vt:lpstr>
      <vt:lpstr>Accountability process: inventory of ICANN’s Accountability Efforts</vt:lpstr>
      <vt:lpstr>Accountability process: public consultation </vt:lpstr>
      <vt:lpstr>Accountability process: discussions to date and next steps </vt:lpstr>
      <vt:lpstr>Accountability process: Questions for Community Discussion </vt:lpstr>
      <vt:lpstr>Thank you!  Questions?</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Redelegation awareness project - communication strategy</dc:title>
  <dc:subject/>
  <dc:creator>Alexandra Dans</dc:creator>
  <cp:keywords/>
  <dc:description/>
  <cp:lastModifiedBy>Gisella Gruber</cp:lastModifiedBy>
  <cp:revision>1493</cp:revision>
  <cp:lastPrinted>2014-05-13T13:20:56Z</cp:lastPrinted>
  <dcterms:created xsi:type="dcterms:W3CDTF">2013-02-01T20:13:10Z</dcterms:created>
  <dcterms:modified xsi:type="dcterms:W3CDTF">2014-06-05T16:03:12Z</dcterms:modified>
  <cp:category/>
</cp:coreProperties>
</file>