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385" r:id="rId1"/>
  </p:sldMasterIdLst>
  <p:sldIdLst>
    <p:sldId id="256" r:id="rId2"/>
    <p:sldId id="257" r:id="rId3"/>
    <p:sldId id="267" r:id="rId4"/>
    <p:sldId id="265" r:id="rId5"/>
    <p:sldId id="264" r:id="rId6"/>
    <p:sldId id="260" r:id="rId7"/>
    <p:sldId id="261" r:id="rId8"/>
    <p:sldId id="262" r:id="rId9"/>
    <p:sldId id="263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125C-495F-4540-93AA-817D4BFC5A17}" type="datetimeFigureOut">
              <a:rPr lang="en-US" smtClean="0"/>
              <a:t>26/05/2014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C6AA3-CFB6-C34B-A7C7-9A1FAD7CC20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125C-495F-4540-93AA-817D4BFC5A17}" type="datetimeFigureOut">
              <a:rPr lang="en-US" smtClean="0"/>
              <a:t>26/05/2014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C6AA3-CFB6-C34B-A7C7-9A1FAD7CC20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125C-495F-4540-93AA-817D4BFC5A17}" type="datetimeFigureOut">
              <a:rPr lang="en-US" smtClean="0"/>
              <a:t>26/05/2014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C6AA3-CFB6-C34B-A7C7-9A1FAD7CC20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125C-495F-4540-93AA-817D4BFC5A17}" type="datetimeFigureOut">
              <a:rPr lang="en-US" smtClean="0"/>
              <a:t>26/05/2014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C6AA3-CFB6-C34B-A7C7-9A1FAD7CC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125C-495F-4540-93AA-817D4BFC5A17}" type="datetimeFigureOut">
              <a:rPr lang="en-US" smtClean="0"/>
              <a:t>26/05/2014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C6AA3-CFB6-C34B-A7C7-9A1FAD7CC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0" y="273629"/>
            <a:ext cx="8225280" cy="1142040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555840" y="5953586"/>
            <a:ext cx="2126880" cy="469489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225601" y="5953586"/>
            <a:ext cx="2895840" cy="469489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6654241" y="5953586"/>
            <a:ext cx="2126880" cy="469489"/>
          </a:xfrm>
        </p:spPr>
        <p:txBody>
          <a:bodyPr/>
          <a:lstStyle>
            <a:lvl1pPr>
              <a:defRPr/>
            </a:lvl1pPr>
          </a:lstStyle>
          <a:p>
            <a:fld id="{FFA8EC09-2D50-1042-9DCE-99C127DD6E0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1140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125C-495F-4540-93AA-817D4BFC5A17}" type="datetimeFigureOut">
              <a:rPr lang="en-US" smtClean="0"/>
              <a:t>26/05/2014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C6AA3-CFB6-C34B-A7C7-9A1FAD7CC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125C-495F-4540-93AA-817D4BFC5A17}" type="datetimeFigureOut">
              <a:rPr lang="en-US" smtClean="0"/>
              <a:t>26/05/2014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C6AA3-CFB6-C34B-A7C7-9A1FAD7CC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125C-495F-4540-93AA-817D4BFC5A17}" type="datetimeFigureOut">
              <a:rPr lang="en-US" smtClean="0"/>
              <a:t>26/05/2014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C6AA3-CFB6-C34B-A7C7-9A1FAD7CC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125C-495F-4540-93AA-817D4BFC5A17}" type="datetimeFigureOut">
              <a:rPr lang="en-US" smtClean="0"/>
              <a:t>26/05/2014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C6AA3-CFB6-C34B-A7C7-9A1FAD7CC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125C-495F-4540-93AA-817D4BFC5A17}" type="datetimeFigureOut">
              <a:rPr lang="en-US" smtClean="0"/>
              <a:t>26/05/2014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C6AA3-CFB6-C34B-A7C7-9A1FAD7CC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125C-495F-4540-93AA-817D4BFC5A17}" type="datetimeFigureOut">
              <a:rPr lang="en-US" smtClean="0"/>
              <a:t>26/05/2014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BF78125C-495F-4540-93AA-817D4BFC5A17}" type="datetimeFigureOut">
              <a:rPr lang="en-US" smtClean="0"/>
              <a:t>26/05/2014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64FC6AA3-CFB6-C34B-A7C7-9A1FAD7CC201}" type="slidenum">
              <a:rPr lang="en-US" smtClean="0"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6" r:id="rId1"/>
    <p:sldLayoutId id="2147484387" r:id="rId2"/>
    <p:sldLayoutId id="2147484388" r:id="rId3"/>
    <p:sldLayoutId id="2147484389" r:id="rId4"/>
    <p:sldLayoutId id="2147484390" r:id="rId5"/>
    <p:sldLayoutId id="2147484391" r:id="rId6"/>
    <p:sldLayoutId id="2147484392" r:id="rId7"/>
    <p:sldLayoutId id="2147484393" r:id="rId8"/>
    <p:sldLayoutId id="2147484394" r:id="rId9"/>
    <p:sldLayoutId id="2147484395" r:id="rId10"/>
    <p:sldLayoutId id="2147484396" r:id="rId11"/>
    <p:sldLayoutId id="2147484397" r:id="rId12"/>
    <p:sldLayoutId id="2147484398" r:id="rId13"/>
    <p:sldLayoutId id="2147484399" r:id="rId14"/>
    <p:sldLayoutId id="2147484400" r:id="rId15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8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8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8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8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8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8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8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8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8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w3GfgobNCpk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udio.icann.org/meetings/singapore2014/public-forum-27mar14-en.mp3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ICANN At-Large Mentor Program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Report from ICANN 49, Singapore</a:t>
            </a:r>
          </a:p>
          <a:p>
            <a:r>
              <a:rPr lang="en-US" dirty="0" smtClean="0"/>
              <a:t>- Gunela Astbrink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532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 you for your support!</a:t>
            </a:r>
          </a:p>
          <a:p>
            <a:pPr lvl="1"/>
            <a:r>
              <a:rPr lang="en-US" dirty="0" smtClean="0"/>
              <a:t>Olivier</a:t>
            </a:r>
          </a:p>
          <a:p>
            <a:pPr lvl="1"/>
            <a:r>
              <a:rPr lang="en-US" dirty="0" smtClean="0"/>
              <a:t>Heidi</a:t>
            </a:r>
          </a:p>
          <a:p>
            <a:pPr lvl="1"/>
            <a:r>
              <a:rPr lang="en-US" dirty="0" err="1" smtClean="0"/>
              <a:t>Gisella</a:t>
            </a:r>
            <a:endParaRPr lang="en-US" dirty="0" smtClean="0"/>
          </a:p>
          <a:p>
            <a:pPr lvl="1"/>
            <a:r>
              <a:rPr lang="en-US" dirty="0" smtClean="0"/>
              <a:t>Janice</a:t>
            </a:r>
          </a:p>
          <a:p>
            <a:r>
              <a:rPr lang="en-US" dirty="0" smtClean="0"/>
              <a:t>You all go the extra mile!!!</a:t>
            </a:r>
          </a:p>
        </p:txBody>
      </p:sp>
    </p:spTree>
    <p:extLst>
      <p:ext uri="{BB962C8B-B14F-4D97-AF65-F5344CB8AC3E}">
        <p14:creationId xmlns:p14="http://schemas.microsoft.com/office/powerpoint/2010/main" val="3402963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/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 big thank you </a:t>
            </a:r>
            <a:r>
              <a:rPr lang="en-US" dirty="0" smtClean="0"/>
              <a:t>for selecting Mercy, Anthony and me as the three initial “mentees” </a:t>
            </a:r>
          </a:p>
          <a:p>
            <a:r>
              <a:rPr lang="en-US" dirty="0" smtClean="0"/>
              <a:t>ALAC Chair and staff were very welcoming to mentees at initial web and face-to-face meetings</a:t>
            </a:r>
          </a:p>
          <a:p>
            <a:endParaRPr lang="en-US" dirty="0" smtClean="0"/>
          </a:p>
          <a:p>
            <a:r>
              <a:rPr lang="en-US" dirty="0" smtClean="0"/>
              <a:t>Maureen </a:t>
            </a:r>
            <a:r>
              <a:rPr lang="en-US" dirty="0" err="1" smtClean="0"/>
              <a:t>Hilyard</a:t>
            </a:r>
            <a:r>
              <a:rPr lang="en-US" dirty="0" smtClean="0"/>
              <a:t> as my mentor is:</a:t>
            </a:r>
          </a:p>
          <a:p>
            <a:pPr marL="742950" lvl="1" indent="-285750">
              <a:buFont typeface="Arial"/>
              <a:buChar char="•"/>
            </a:pPr>
            <a:r>
              <a:rPr lang="en-US" sz="1800" dirty="0" smtClean="0"/>
              <a:t>excellent choice</a:t>
            </a:r>
          </a:p>
          <a:p>
            <a:pPr marL="742950" lvl="1" indent="-285750">
              <a:buFont typeface="Arial"/>
              <a:buChar char="•"/>
            </a:pPr>
            <a:r>
              <a:rPr lang="en-US" sz="1800" dirty="0" smtClean="0"/>
              <a:t>based on existing good working relationship</a:t>
            </a:r>
            <a:endParaRPr lang="en-US" sz="1800" dirty="0"/>
          </a:p>
        </p:txBody>
      </p:sp>
      <p:pic>
        <p:nvPicPr>
          <p:cNvPr id="4" name="Picture 3" descr="20140323_171031.jpg"/>
          <p:cNvPicPr>
            <a:picLocks noChangeAspect="1"/>
          </p:cNvPicPr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50887" y="1232910"/>
            <a:ext cx="6875976" cy="4374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133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Meetings attended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Welcome ceremony &amp; Public Forum</a:t>
            </a:r>
          </a:p>
          <a:p>
            <a:r>
              <a:rPr lang="en-US" dirty="0" smtClean="0"/>
              <a:t>ALAC</a:t>
            </a:r>
          </a:p>
          <a:p>
            <a:pPr lvl="1"/>
            <a:r>
              <a:rPr lang="en-US" dirty="0" smtClean="0"/>
              <a:t>Accessibility Taskforce</a:t>
            </a:r>
          </a:p>
          <a:p>
            <a:pPr lvl="1"/>
            <a:r>
              <a:rPr lang="en-US" dirty="0" smtClean="0"/>
              <a:t>APRALO</a:t>
            </a:r>
          </a:p>
          <a:p>
            <a:pPr lvl="1"/>
            <a:r>
              <a:rPr lang="en-US" dirty="0" smtClean="0"/>
              <a:t>Board with </a:t>
            </a:r>
            <a:r>
              <a:rPr lang="en-US" dirty="0"/>
              <a:t>At-</a:t>
            </a:r>
            <a:r>
              <a:rPr lang="en-US" dirty="0" smtClean="0"/>
              <a:t>Large</a:t>
            </a:r>
          </a:p>
          <a:p>
            <a:pPr lvl="1"/>
            <a:r>
              <a:rPr lang="en-US" dirty="0" smtClean="0"/>
              <a:t>ATLAS II Planning</a:t>
            </a:r>
          </a:p>
          <a:p>
            <a:pPr lvl="1"/>
            <a:r>
              <a:rPr lang="en-US" dirty="0" smtClean="0"/>
              <a:t>TOR Workshop</a:t>
            </a:r>
          </a:p>
          <a:p>
            <a:r>
              <a:rPr lang="en-US" dirty="0" err="1" smtClean="0"/>
              <a:t>ccNSO</a:t>
            </a:r>
            <a:endParaRPr lang="en-US" dirty="0" smtClean="0"/>
          </a:p>
          <a:p>
            <a:r>
              <a:rPr lang="en-US" dirty="0" smtClean="0"/>
              <a:t>Social events</a:t>
            </a:r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Fellowship &amp; Newcomer</a:t>
            </a:r>
          </a:p>
          <a:p>
            <a:r>
              <a:rPr lang="en-US" dirty="0" smtClean="0"/>
              <a:t>GAC</a:t>
            </a:r>
          </a:p>
          <a:p>
            <a:r>
              <a:rPr lang="en-US" dirty="0" smtClean="0"/>
              <a:t>GNSO</a:t>
            </a:r>
          </a:p>
          <a:p>
            <a:pPr lvl="1"/>
            <a:r>
              <a:rPr lang="en-US" dirty="0" smtClean="0"/>
              <a:t>Board with NCSG</a:t>
            </a:r>
          </a:p>
          <a:p>
            <a:pPr lvl="1"/>
            <a:r>
              <a:rPr lang="en-US" dirty="0" smtClean="0"/>
              <a:t>NPOC</a:t>
            </a:r>
          </a:p>
          <a:p>
            <a:r>
              <a:rPr lang="en-US" dirty="0" smtClean="0"/>
              <a:t>ICANN globalization</a:t>
            </a:r>
          </a:p>
          <a:p>
            <a:r>
              <a:rPr lang="en-US" dirty="0" err="1" smtClean="0"/>
              <a:t>APrIGF</a:t>
            </a:r>
            <a:endParaRPr lang="en-US" dirty="0" smtClean="0"/>
          </a:p>
          <a:p>
            <a:r>
              <a:rPr lang="en-US" dirty="0" smtClean="0"/>
              <a:t>ISOC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63756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Accessibility Taskforce</a:t>
            </a:r>
          </a:p>
          <a:p>
            <a:pPr lvl="1"/>
            <a:r>
              <a:rPr lang="en-US" dirty="0" smtClean="0"/>
              <a:t>Presented suggested objectives and actions</a:t>
            </a:r>
          </a:p>
          <a:p>
            <a:pPr lvl="1"/>
            <a:r>
              <a:rPr lang="en-US" sz="2400" dirty="0">
                <a:hlinkClick r:id="rId2"/>
              </a:rPr>
              <a:t>https://www.youtube.com/watch?v=</a:t>
            </a:r>
            <a:r>
              <a:rPr lang="en-US" sz="2400" dirty="0" smtClean="0">
                <a:hlinkClick r:id="rId2"/>
              </a:rPr>
              <a:t>w3GfgobNCpk</a:t>
            </a:r>
            <a:endParaRPr lang="en-US" dirty="0" smtClean="0"/>
          </a:p>
          <a:p>
            <a:r>
              <a:rPr lang="en-US" dirty="0" smtClean="0"/>
              <a:t>NPOC</a:t>
            </a:r>
          </a:p>
          <a:p>
            <a:pPr lvl="1"/>
            <a:r>
              <a:rPr lang="en-US" dirty="0" smtClean="0"/>
              <a:t>Discussed Accessibility Taskforce</a:t>
            </a:r>
          </a:p>
          <a:p>
            <a:r>
              <a:rPr lang="en-US" dirty="0" smtClean="0"/>
              <a:t>GNSO Council</a:t>
            </a:r>
          </a:p>
          <a:p>
            <a:pPr lvl="1"/>
            <a:r>
              <a:rPr lang="en-US" dirty="0" smtClean="0"/>
              <a:t>Presented at open mike about web accessibility best practice</a:t>
            </a:r>
          </a:p>
        </p:txBody>
      </p:sp>
    </p:spTree>
    <p:extLst>
      <p:ext uri="{BB962C8B-B14F-4D97-AF65-F5344CB8AC3E}">
        <p14:creationId xmlns:p14="http://schemas.microsoft.com/office/powerpoint/2010/main" val="994659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4300" dirty="0" smtClean="0"/>
              <a:t>Public </a:t>
            </a:r>
            <a:r>
              <a:rPr lang="en-US" sz="4300" dirty="0"/>
              <a:t>Forum</a:t>
            </a:r>
          </a:p>
          <a:p>
            <a:pPr lvl="1"/>
            <a:r>
              <a:rPr lang="en-US" sz="4300" dirty="0"/>
              <a:t>Presented </a:t>
            </a:r>
            <a:r>
              <a:rPr lang="en-US" sz="4300" dirty="0" smtClean="0"/>
              <a:t>at open mike about </a:t>
            </a:r>
            <a:r>
              <a:rPr lang="en-US" sz="4300" dirty="0"/>
              <a:t>building a culture of accessibility in </a:t>
            </a:r>
            <a:r>
              <a:rPr lang="en-US" sz="4300" dirty="0" smtClean="0"/>
              <a:t>ICANN</a:t>
            </a:r>
            <a:endParaRPr lang="en-US" sz="4300" dirty="0"/>
          </a:p>
          <a:p>
            <a:pPr lvl="1"/>
            <a:r>
              <a:rPr lang="en-US" sz="4300" dirty="0">
                <a:hlinkClick r:id="rId2"/>
              </a:rPr>
              <a:t>http://audio.icann.org/meetings/singapore2014/public-forum-27mar14-en.mp3</a:t>
            </a:r>
            <a:r>
              <a:rPr lang="en-US" sz="4300" dirty="0"/>
              <a:t> at 3:19:56</a:t>
            </a:r>
          </a:p>
          <a:p>
            <a:r>
              <a:rPr lang="en-US" sz="4500" dirty="0"/>
              <a:t>In all cases, I received positive feedback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675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1068452"/>
            <a:ext cx="7716837" cy="1750948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Importance </a:t>
            </a:r>
            <a:r>
              <a:rPr lang="en-US" dirty="0"/>
              <a:t>of attending ICANN meetings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Building relationships</a:t>
            </a:r>
          </a:p>
          <a:p>
            <a:r>
              <a:rPr lang="en-US" dirty="0" smtClean="0"/>
              <a:t>Forming alliances</a:t>
            </a:r>
          </a:p>
          <a:p>
            <a:r>
              <a:rPr lang="en-US" dirty="0" smtClean="0"/>
              <a:t>Learning about ICANN processes and practice</a:t>
            </a:r>
          </a:p>
          <a:p>
            <a:r>
              <a:rPr lang="en-US" dirty="0" smtClean="0"/>
              <a:t>Profiling issues</a:t>
            </a:r>
          </a:p>
          <a:p>
            <a:r>
              <a:rPr lang="en-US" dirty="0"/>
              <a:t>Shaping </a:t>
            </a:r>
            <a:r>
              <a:rPr lang="en-US" dirty="0" smtClean="0"/>
              <a:t>opinion</a:t>
            </a:r>
          </a:p>
          <a:p>
            <a:r>
              <a:rPr lang="en-US" b="1" dirty="0" smtClean="0"/>
              <a:t>All these combine to enable me to contribute more actively now and at a leadership level in future</a:t>
            </a:r>
            <a:endParaRPr lang="en-US" b="1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890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for ICANN 50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Assistance for ATLAS II</a:t>
            </a:r>
          </a:p>
          <a:p>
            <a:pPr lvl="1"/>
            <a:r>
              <a:rPr lang="en-US" dirty="0" smtClean="0"/>
              <a:t>WGs</a:t>
            </a:r>
          </a:p>
          <a:p>
            <a:pPr lvl="1"/>
            <a:r>
              <a:rPr lang="en-US" dirty="0" smtClean="0"/>
              <a:t>Newcomer support</a:t>
            </a:r>
          </a:p>
          <a:p>
            <a:pPr lvl="1"/>
            <a:r>
              <a:rPr lang="en-US" dirty="0" smtClean="0"/>
              <a:t>Involving British disability </a:t>
            </a:r>
            <a:r>
              <a:rPr lang="en-US" dirty="0" err="1" smtClean="0"/>
              <a:t>organisations</a:t>
            </a:r>
            <a:endParaRPr lang="en-US" dirty="0" smtClean="0"/>
          </a:p>
          <a:p>
            <a:r>
              <a:rPr lang="en-US" dirty="0" smtClean="0"/>
              <a:t>Submitted request to speak at </a:t>
            </a:r>
            <a:r>
              <a:rPr lang="en-US" dirty="0" err="1" smtClean="0"/>
              <a:t>ccNSO</a:t>
            </a:r>
            <a:r>
              <a:rPr lang="en-US" dirty="0" smtClean="0"/>
              <a:t> meeting</a:t>
            </a:r>
          </a:p>
          <a:p>
            <a:r>
              <a:rPr lang="en-US" dirty="0" smtClean="0"/>
              <a:t>Building on Accessibility Taskforce actions</a:t>
            </a:r>
          </a:p>
          <a:p>
            <a:r>
              <a:rPr lang="en-US" dirty="0" smtClean="0"/>
              <a:t>Increasing my learning about ICANN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089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Impressions of Mentor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Fills important gap to support representatives from non-profit </a:t>
            </a:r>
            <a:r>
              <a:rPr lang="en-US" dirty="0" err="1" smtClean="0"/>
              <a:t>organisations</a:t>
            </a:r>
            <a:r>
              <a:rPr lang="en-US" dirty="0" smtClean="0"/>
              <a:t> in developed countries</a:t>
            </a:r>
          </a:p>
          <a:p>
            <a:r>
              <a:rPr lang="en-US" dirty="0" smtClean="0"/>
              <a:t>Will mature as program becomes established</a:t>
            </a:r>
          </a:p>
          <a:p>
            <a:r>
              <a:rPr lang="en-US" dirty="0" smtClean="0"/>
              <a:t>Recognition needed that mentors have limited time at ICANN meetings but can provide support between meetings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53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and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Inspires me to contribute to ICANN’s work</a:t>
            </a:r>
          </a:p>
          <a:p>
            <a:r>
              <a:rPr lang="en-US" dirty="0" smtClean="0"/>
              <a:t>Support for me to participate in </a:t>
            </a:r>
            <a:r>
              <a:rPr lang="en-US" dirty="0" err="1" smtClean="0"/>
              <a:t>NETmundial</a:t>
            </a:r>
            <a:r>
              <a:rPr lang="en-US" dirty="0" smtClean="0"/>
              <a:t> will feed into ICANN</a:t>
            </a:r>
          </a:p>
          <a:p>
            <a:r>
              <a:rPr lang="en-US" dirty="0" smtClean="0"/>
              <a:t>Nominated myself to GNSO Council</a:t>
            </a:r>
          </a:p>
          <a:p>
            <a:r>
              <a:rPr lang="en-US" dirty="0" smtClean="0"/>
              <a:t>Included ICANN in teaching Information Policy and Governance at Griffith University</a:t>
            </a:r>
          </a:p>
          <a:p>
            <a:pPr lvl="1"/>
            <a:r>
              <a:rPr lang="en-US" dirty="0" smtClean="0"/>
              <a:t>Stakeholder analysis assignment is on new </a:t>
            </a:r>
            <a:r>
              <a:rPr lang="en-US" dirty="0" err="1" smtClean="0"/>
              <a:t>gTLD</a:t>
            </a:r>
            <a:r>
              <a:rPr lang="en-US" dirty="0" smtClean="0"/>
              <a:t> program</a:t>
            </a:r>
          </a:p>
          <a:p>
            <a:r>
              <a:rPr lang="en-US" dirty="0" smtClean="0"/>
              <a:t>Connecting with Anthony </a:t>
            </a:r>
            <a:r>
              <a:rPr lang="en-US" dirty="0" err="1" smtClean="0"/>
              <a:t>Niiganii</a:t>
            </a:r>
            <a:r>
              <a:rPr lang="en-US" dirty="0"/>
              <a:t> </a:t>
            </a:r>
            <a:r>
              <a:rPr lang="en-US" dirty="0" smtClean="0"/>
              <a:t>to share ideas about disability</a:t>
            </a:r>
          </a:p>
          <a:p>
            <a:r>
              <a:rPr lang="en-US" b="1" dirty="0" smtClean="0"/>
              <a:t>One step at a time!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533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345</TotalTime>
  <Words>374</Words>
  <Application>Microsoft Macintosh PowerPoint</Application>
  <PresentationFormat>On-screen Show (4:3)</PresentationFormat>
  <Paragraphs>76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Theme</vt:lpstr>
      <vt:lpstr>ICANN At-Large Mentor Program</vt:lpstr>
      <vt:lpstr>Introduction</vt:lpstr>
      <vt:lpstr>Meetings attended</vt:lpstr>
      <vt:lpstr>Active participation</vt:lpstr>
      <vt:lpstr>Active participation</vt:lpstr>
      <vt:lpstr> Importance of attending ICANN meetings </vt:lpstr>
      <vt:lpstr>Plans for ICANN 50</vt:lpstr>
      <vt:lpstr>Impressions of Mentor Program</vt:lpstr>
      <vt:lpstr>Conclusion and next steps</vt:lpstr>
      <vt:lpstr>Thank you!</vt:lpstr>
    </vt:vector>
  </TitlesOfParts>
  <Company>GSA Information Consultants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ICANN At-Large Mentor Program</dc:title>
  <dc:creator>Gunela Astbrink</dc:creator>
  <cp:lastModifiedBy>Gisella Gruber</cp:lastModifiedBy>
  <cp:revision>18</cp:revision>
  <dcterms:created xsi:type="dcterms:W3CDTF">2014-04-17T05:33:36Z</dcterms:created>
  <dcterms:modified xsi:type="dcterms:W3CDTF">2014-05-26T14:51:49Z</dcterms:modified>
</cp:coreProperties>
</file>