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64" r:id="rId3"/>
    <p:sldId id="262" r:id="rId4"/>
    <p:sldId id="263" r:id="rId5"/>
    <p:sldId id="265" r:id="rId6"/>
    <p:sldId id="267" r:id="rId7"/>
    <p:sldId id="283" r:id="rId8"/>
    <p:sldId id="284" r:id="rId9"/>
    <p:sldId id="269" r:id="rId10"/>
    <p:sldId id="285" r:id="rId11"/>
    <p:sldId id="260" r:id="rId12"/>
  </p:sldIdLst>
  <p:sldSz cx="10799763" cy="72056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270">
          <p15:clr>
            <a:srgbClr val="A4A3A4"/>
          </p15:clr>
        </p15:guide>
        <p15:guide id="2" pos="3402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iana Middleton" initials="DM" lastIdx="7" clrIdx="0"/>
  <p:cmAuthor id="1" name="Samantha Eisner" initials="" lastIdx="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A0E1"/>
    <a:srgbClr val="CE0238"/>
    <a:srgbClr val="25BB83"/>
    <a:srgbClr val="22CD4D"/>
    <a:srgbClr val="1AB8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3595" autoAdjust="0"/>
  </p:normalViewPr>
  <p:slideViewPr>
    <p:cSldViewPr snapToGrid="0" snapToObjects="1">
      <p:cViewPr>
        <p:scale>
          <a:sx n="90" d="100"/>
          <a:sy n="90" d="100"/>
        </p:scale>
        <p:origin x="-126" y="-18"/>
      </p:cViewPr>
      <p:guideLst>
        <p:guide orient="horz" pos="2270"/>
        <p:guide pos="3402"/>
      </p:guideLst>
    </p:cSldViewPr>
  </p:slideViewPr>
  <p:notesTextViewPr>
    <p:cViewPr>
      <p:scale>
        <a:sx n="100" d="100"/>
        <a:sy n="100" d="100"/>
      </p:scale>
      <p:origin x="0" y="111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969D6A-2431-4AF1-A7B9-0B954965D6DC}" type="datetimeFigureOut">
              <a:rPr lang="en-US" smtClean="0"/>
              <a:t>1/5/2015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60425" y="685800"/>
            <a:ext cx="51371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650B7D-728F-4938-B90C-E0859481EB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928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650B7D-728F-4938-B90C-E0859481EBD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3390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err="1" smtClean="0"/>
              <a:t>Untuk</a:t>
            </a:r>
            <a:r>
              <a:rPr lang="en-US" sz="1200" baseline="0" smtClean="0"/>
              <a:t> </a:t>
            </a:r>
            <a:r>
              <a:rPr lang="en-US" sz="1200" baseline="0" err="1" smtClean="0"/>
              <a:t>menjangkau</a:t>
            </a:r>
            <a:r>
              <a:rPr lang="en-US" sz="1200" baseline="0" smtClean="0"/>
              <a:t> orang lain di internet </a:t>
            </a:r>
            <a:r>
              <a:rPr lang="en-US" sz="1200" baseline="0" err="1" smtClean="0"/>
              <a:t>Anda</a:t>
            </a:r>
            <a:r>
              <a:rPr lang="en-US" sz="1200" baseline="0" smtClean="0"/>
              <a:t> </a:t>
            </a:r>
            <a:r>
              <a:rPr lang="en-US" sz="1200" baseline="0" err="1" smtClean="0"/>
              <a:t>harusmengetikkan</a:t>
            </a:r>
            <a:r>
              <a:rPr lang="en-US" sz="1200" baseline="0" smtClean="0"/>
              <a:t> </a:t>
            </a:r>
            <a:r>
              <a:rPr lang="en-US" sz="1200" baseline="0" err="1" smtClean="0"/>
              <a:t>alamat</a:t>
            </a:r>
            <a:r>
              <a:rPr lang="en-US" sz="1200" baseline="0" smtClean="0"/>
              <a:t> </a:t>
            </a:r>
            <a:r>
              <a:rPr lang="en-US" sz="1200" baseline="0" err="1" smtClean="0"/>
              <a:t>ke</a:t>
            </a:r>
            <a:r>
              <a:rPr lang="en-US" sz="1200" baseline="0" smtClean="0"/>
              <a:t> computer </a:t>
            </a:r>
            <a:r>
              <a:rPr lang="en-US" sz="1200" baseline="0" err="1" smtClean="0"/>
              <a:t>Anda</a:t>
            </a:r>
            <a:r>
              <a:rPr lang="en-US" sz="1200" baseline="0" smtClean="0"/>
              <a:t>, </a:t>
            </a:r>
            <a:r>
              <a:rPr lang="en-US" sz="1200" baseline="0" err="1" smtClean="0"/>
              <a:t>baik</a:t>
            </a:r>
            <a:r>
              <a:rPr lang="en-US" sz="1200" baseline="0" smtClean="0"/>
              <a:t> </a:t>
            </a:r>
            <a:r>
              <a:rPr lang="en-US" sz="1200" baseline="0" err="1" smtClean="0"/>
              <a:t>nama</a:t>
            </a:r>
            <a:r>
              <a:rPr lang="en-US" sz="1200" baseline="0" smtClean="0"/>
              <a:t> </a:t>
            </a:r>
            <a:r>
              <a:rPr lang="en-US" sz="1200" baseline="0" err="1" smtClean="0"/>
              <a:t>ataupun</a:t>
            </a:r>
            <a:r>
              <a:rPr lang="en-US" sz="1200" baseline="0" smtClean="0"/>
              <a:t> </a:t>
            </a:r>
            <a:r>
              <a:rPr lang="en-US" sz="1200" baseline="0" err="1" smtClean="0"/>
              <a:t>angka</a:t>
            </a:r>
            <a:r>
              <a:rPr lang="en-US" sz="1200" baseline="0" smtClean="0"/>
              <a:t>. </a:t>
            </a:r>
            <a:r>
              <a:rPr lang="en-US" sz="1200" baseline="0" err="1" smtClean="0"/>
              <a:t>Alamat</a:t>
            </a:r>
            <a:r>
              <a:rPr lang="en-US" sz="1200" baseline="0" smtClean="0"/>
              <a:t> tersebut </a:t>
            </a:r>
            <a:r>
              <a:rPr lang="en-US" sz="1200" baseline="0" err="1" smtClean="0"/>
              <a:t>harus</a:t>
            </a:r>
            <a:r>
              <a:rPr lang="en-US" sz="1200" baseline="0" smtClean="0"/>
              <a:t> </a:t>
            </a:r>
            <a:r>
              <a:rPr lang="en-US" sz="1200" baseline="0" err="1" smtClean="0"/>
              <a:t>unik</a:t>
            </a:r>
            <a:r>
              <a:rPr lang="en-US" sz="1200" baseline="0" smtClean="0"/>
              <a:t> </a:t>
            </a:r>
            <a:r>
              <a:rPr lang="en-US" sz="1200" baseline="0" err="1" smtClean="0"/>
              <a:t>sehingga</a:t>
            </a:r>
            <a:r>
              <a:rPr lang="en-US" sz="1200" baseline="0" smtClean="0"/>
              <a:t> komputer </a:t>
            </a:r>
            <a:r>
              <a:rPr lang="en-US" sz="1200" baseline="0" err="1" smtClean="0"/>
              <a:t>tahu</a:t>
            </a:r>
            <a:r>
              <a:rPr lang="en-US" sz="1200" baseline="0" smtClean="0"/>
              <a:t> </a:t>
            </a:r>
            <a:r>
              <a:rPr lang="en-US" sz="1200" baseline="0" err="1" smtClean="0"/>
              <a:t>ke</a:t>
            </a:r>
            <a:r>
              <a:rPr lang="en-US" sz="1200" baseline="0" smtClean="0"/>
              <a:t> </a:t>
            </a:r>
            <a:r>
              <a:rPr lang="en-US" sz="1200" baseline="0" err="1" smtClean="0"/>
              <a:t>mana</a:t>
            </a:r>
            <a:r>
              <a:rPr lang="en-US" sz="1200" baseline="0" smtClean="0"/>
              <a:t> </a:t>
            </a:r>
            <a:r>
              <a:rPr lang="en-US" sz="1200" baseline="0" err="1" smtClean="0"/>
              <a:t>harus</a:t>
            </a:r>
            <a:r>
              <a:rPr lang="en-US" sz="1200" baseline="0" smtClean="0"/>
              <a:t> </a:t>
            </a:r>
            <a:r>
              <a:rPr lang="en-US" sz="1200" baseline="0" err="1" smtClean="0"/>
              <a:t>mencari</a:t>
            </a:r>
            <a:r>
              <a:rPr lang="en-US" sz="1200" baseline="0" smtClean="0"/>
              <a:t> </a:t>
            </a:r>
            <a:r>
              <a:rPr lang="en-US" sz="1200" baseline="0" err="1" smtClean="0"/>
              <a:t>satu</a:t>
            </a:r>
            <a:r>
              <a:rPr lang="en-US" sz="1200" baseline="0" smtClean="0"/>
              <a:t> </a:t>
            </a:r>
            <a:r>
              <a:rPr lang="en-US" sz="1200" baseline="0" err="1" smtClean="0"/>
              <a:t>sama</a:t>
            </a:r>
            <a:r>
              <a:rPr lang="en-US" sz="1200" baseline="0" smtClean="0"/>
              <a:t> lain. Internet Corporation for Assigned Names and Numbers, </a:t>
            </a:r>
            <a:r>
              <a:rPr lang="en-US" sz="1200" baseline="0" err="1" smtClean="0"/>
              <a:t>atau</a:t>
            </a:r>
            <a:r>
              <a:rPr lang="en-US" sz="1200" baseline="0" smtClean="0"/>
              <a:t> ICANN, </a:t>
            </a:r>
            <a:r>
              <a:rPr lang="en-US" sz="1200" baseline="0" err="1" smtClean="0"/>
              <a:t>mengkoordinasikan</a:t>
            </a:r>
            <a:r>
              <a:rPr lang="en-US" sz="1200" baseline="0" smtClean="0"/>
              <a:t> sistem </a:t>
            </a:r>
            <a:r>
              <a:rPr lang="en-US" sz="1200" baseline="0" err="1" smtClean="0"/>
              <a:t>nama</a:t>
            </a:r>
            <a:r>
              <a:rPr lang="en-US" sz="1200" baseline="0" smtClean="0"/>
              <a:t> domain global internet (DNS) di seluruh dunia. DNS </a:t>
            </a:r>
            <a:r>
              <a:rPr lang="en-US" sz="1200" baseline="0" err="1" smtClean="0"/>
              <a:t>adalah</a:t>
            </a:r>
            <a:r>
              <a:rPr lang="en-US" sz="1200" baseline="0" smtClean="0"/>
              <a:t> </a:t>
            </a:r>
            <a:r>
              <a:rPr lang="en-US" sz="1200" baseline="0" err="1" smtClean="0"/>
              <a:t>bagian</a:t>
            </a:r>
            <a:r>
              <a:rPr lang="en-US" sz="1200" baseline="0" smtClean="0"/>
              <a:t> </a:t>
            </a:r>
            <a:r>
              <a:rPr lang="en-US" sz="1200" baseline="0" err="1" smtClean="0"/>
              <a:t>penting</a:t>
            </a:r>
            <a:r>
              <a:rPr lang="en-US" sz="1200" baseline="0" smtClean="0"/>
              <a:t> </a:t>
            </a:r>
            <a:r>
              <a:rPr lang="en-US" sz="1200" baseline="0" err="1" smtClean="0"/>
              <a:t>dari</a:t>
            </a:r>
            <a:r>
              <a:rPr lang="en-US" sz="1200" baseline="0" smtClean="0"/>
              <a:t> infrastruktur internet. DNS </a:t>
            </a:r>
            <a:r>
              <a:rPr lang="en-US" sz="1200" baseline="0" err="1" smtClean="0"/>
              <a:t>adalah</a:t>
            </a:r>
            <a:r>
              <a:rPr lang="en-US" sz="1200" baseline="0" smtClean="0"/>
              <a:t> </a:t>
            </a:r>
            <a:r>
              <a:rPr lang="en-US" sz="1200" baseline="0" err="1" smtClean="0"/>
              <a:t>landasan</a:t>
            </a:r>
            <a:r>
              <a:rPr lang="en-US" sz="1200" baseline="0" smtClean="0"/>
              <a:t> internet, </a:t>
            </a:r>
            <a:r>
              <a:rPr lang="en-US" sz="1200" baseline="0" err="1" smtClean="0"/>
              <a:t>dan</a:t>
            </a:r>
            <a:r>
              <a:rPr lang="en-US" sz="1200" baseline="0" smtClean="0"/>
              <a:t> </a:t>
            </a:r>
            <a:r>
              <a:rPr lang="en-US" sz="1200" baseline="0" err="1" smtClean="0"/>
              <a:t>dapat</a:t>
            </a:r>
            <a:r>
              <a:rPr lang="en-US" sz="1200" baseline="0" smtClean="0"/>
              <a:t> </a:t>
            </a:r>
            <a:r>
              <a:rPr lang="en-US" sz="1200" baseline="0" err="1" smtClean="0"/>
              <a:t>dikatakan</a:t>
            </a:r>
            <a:r>
              <a:rPr lang="en-US" sz="1200" baseline="0" smtClean="0"/>
              <a:t> </a:t>
            </a:r>
            <a:r>
              <a:rPr lang="en-US" sz="1200" baseline="0" err="1" smtClean="0"/>
              <a:t>bahwa</a:t>
            </a:r>
            <a:r>
              <a:rPr lang="en-US" sz="1200" baseline="0" smtClean="0"/>
              <a:t> internet </a:t>
            </a:r>
            <a:r>
              <a:rPr lang="en-US" sz="1200" baseline="0" err="1" smtClean="0"/>
              <a:t>tidak</a:t>
            </a:r>
            <a:r>
              <a:rPr lang="en-US" sz="1200" baseline="0" smtClean="0"/>
              <a:t> dapat </a:t>
            </a:r>
            <a:r>
              <a:rPr lang="en-US" sz="1200" baseline="0" err="1" smtClean="0"/>
              <a:t>berfungsi</a:t>
            </a:r>
            <a:r>
              <a:rPr lang="en-US" sz="1200" baseline="0" smtClean="0"/>
              <a:t> </a:t>
            </a:r>
            <a:r>
              <a:rPr lang="en-US" sz="1200" baseline="0" err="1" smtClean="0"/>
              <a:t>tanpanya</a:t>
            </a:r>
            <a:r>
              <a:rPr lang="en-US" sz="1200" baseline="0" smtClean="0"/>
              <a:t>. ICANN </a:t>
            </a:r>
            <a:r>
              <a:rPr lang="en-US" sz="1200" baseline="0" err="1" smtClean="0"/>
              <a:t>didirikan</a:t>
            </a:r>
            <a:r>
              <a:rPr lang="en-US" sz="1200" baseline="0" smtClean="0"/>
              <a:t> </a:t>
            </a:r>
            <a:r>
              <a:rPr lang="en-US" sz="1200" baseline="0" err="1" smtClean="0"/>
              <a:t>pada</a:t>
            </a:r>
            <a:r>
              <a:rPr lang="en-US" sz="1200" baseline="0" smtClean="0"/>
              <a:t> 1998 </a:t>
            </a:r>
            <a:r>
              <a:rPr lang="en-US" sz="1200" baseline="0" err="1" smtClean="0"/>
              <a:t>sebagai</a:t>
            </a:r>
            <a:r>
              <a:rPr lang="en-US" sz="1200" baseline="0" smtClean="0"/>
              <a:t> suatu </a:t>
            </a:r>
            <a:r>
              <a:rPr lang="en-US" sz="1200" baseline="0" err="1" smtClean="0"/>
              <a:t>perusahaan</a:t>
            </a:r>
            <a:r>
              <a:rPr lang="en-US" sz="1200" baseline="0" smtClean="0"/>
              <a:t> </a:t>
            </a:r>
            <a:r>
              <a:rPr lang="en-US" sz="1200" baseline="0" err="1" smtClean="0"/>
              <a:t>nirlaba</a:t>
            </a:r>
            <a:r>
              <a:rPr lang="en-US" sz="1200" baseline="0" smtClean="0"/>
              <a:t> </a:t>
            </a:r>
            <a:r>
              <a:rPr lang="en-US" sz="1200" baseline="0" err="1" smtClean="0"/>
              <a:t>dengan</a:t>
            </a:r>
            <a:r>
              <a:rPr lang="en-US" sz="1200" baseline="0" smtClean="0"/>
              <a:t> </a:t>
            </a:r>
            <a:r>
              <a:rPr lang="en-US" sz="1200" baseline="0" err="1" smtClean="0"/>
              <a:t>peserta</a:t>
            </a:r>
            <a:r>
              <a:rPr lang="en-US" sz="1200" baseline="0" smtClean="0"/>
              <a:t> </a:t>
            </a:r>
            <a:r>
              <a:rPr lang="en-US" sz="1200" baseline="0" err="1" smtClean="0"/>
              <a:t>dari</a:t>
            </a:r>
            <a:r>
              <a:rPr lang="en-US" sz="1200" baseline="0" smtClean="0"/>
              <a:t> </a:t>
            </a:r>
            <a:r>
              <a:rPr lang="en-US" sz="1200" baseline="0" err="1" smtClean="0"/>
              <a:t>seluruh</a:t>
            </a:r>
            <a:r>
              <a:rPr lang="en-US" sz="1200" baseline="0" smtClean="0"/>
              <a:t> </a:t>
            </a:r>
            <a:r>
              <a:rPr lang="en-US" sz="1200" baseline="0" err="1" smtClean="0"/>
              <a:t>dunia</a:t>
            </a:r>
            <a:r>
              <a:rPr lang="en-US" sz="1200" baseline="0" smtClean="0"/>
              <a:t> yang </a:t>
            </a:r>
            <a:r>
              <a:rPr lang="en-US" sz="1200" baseline="0" err="1" smtClean="0"/>
              <a:t>dimaksudkan</a:t>
            </a:r>
            <a:r>
              <a:rPr lang="en-US" sz="1200" baseline="0" smtClean="0"/>
              <a:t> </a:t>
            </a:r>
            <a:r>
              <a:rPr lang="en-US" sz="1200" baseline="0" err="1" smtClean="0"/>
              <a:t>untuk</a:t>
            </a:r>
            <a:r>
              <a:rPr lang="en-US" sz="1200" baseline="0" smtClean="0"/>
              <a:t> </a:t>
            </a:r>
            <a:r>
              <a:rPr lang="en-US" sz="1200" baseline="0" err="1" smtClean="0"/>
              <a:t>menjaga</a:t>
            </a:r>
            <a:r>
              <a:rPr lang="en-US" sz="1200" baseline="0" smtClean="0"/>
              <a:t> </a:t>
            </a:r>
            <a:r>
              <a:rPr lang="en-US" sz="1200" baseline="0" err="1" smtClean="0"/>
              <a:t>keamanan</a:t>
            </a:r>
            <a:r>
              <a:rPr lang="en-US" sz="1200" baseline="0" smtClean="0"/>
              <a:t>, </a:t>
            </a:r>
            <a:r>
              <a:rPr lang="en-US" sz="1200" baseline="0" err="1" smtClean="0"/>
              <a:t>kestabilan</a:t>
            </a:r>
            <a:r>
              <a:rPr lang="en-US" sz="1200" baseline="0" smtClean="0"/>
              <a:t> </a:t>
            </a:r>
            <a:r>
              <a:rPr lang="en-US" sz="1200" baseline="0" err="1" smtClean="0"/>
              <a:t>dan</a:t>
            </a:r>
            <a:r>
              <a:rPr lang="en-US" sz="1200" baseline="0" smtClean="0"/>
              <a:t> </a:t>
            </a:r>
            <a:r>
              <a:rPr lang="en-US" sz="1200" baseline="0" err="1" smtClean="0"/>
              <a:t>interoperabilitas</a:t>
            </a:r>
            <a:r>
              <a:rPr lang="en-US" sz="1200" baseline="0" smtClean="0"/>
              <a:t> internet. ICANN </a:t>
            </a:r>
            <a:r>
              <a:rPr lang="en-US" sz="1200" baseline="0" err="1" smtClean="0"/>
              <a:t>mempromosikan</a:t>
            </a:r>
            <a:r>
              <a:rPr lang="en-US" sz="1200" baseline="0" smtClean="0"/>
              <a:t> </a:t>
            </a:r>
            <a:r>
              <a:rPr lang="en-US" sz="1200" baseline="0" err="1" smtClean="0"/>
              <a:t>kompetisi</a:t>
            </a:r>
            <a:r>
              <a:rPr lang="en-US" sz="1200" baseline="0" smtClean="0"/>
              <a:t> </a:t>
            </a:r>
            <a:r>
              <a:rPr lang="en-US" sz="1200" baseline="0" err="1" smtClean="0"/>
              <a:t>dan</a:t>
            </a:r>
            <a:r>
              <a:rPr lang="en-US" sz="1200" baseline="0" smtClean="0"/>
              <a:t> </a:t>
            </a:r>
            <a:r>
              <a:rPr lang="en-US" sz="1200" baseline="0" err="1" smtClean="0"/>
              <a:t>mengembangkan</a:t>
            </a:r>
            <a:r>
              <a:rPr lang="en-US" sz="1200" baseline="0" smtClean="0"/>
              <a:t> </a:t>
            </a:r>
            <a:r>
              <a:rPr lang="en-US" sz="1200" baseline="0" err="1" smtClean="0"/>
              <a:t>kebijakan</a:t>
            </a:r>
            <a:r>
              <a:rPr lang="en-US" sz="1200" baseline="0" smtClean="0"/>
              <a:t> </a:t>
            </a:r>
            <a:r>
              <a:rPr lang="en-US" sz="1200" baseline="0" err="1" smtClean="0"/>
              <a:t>terkait</a:t>
            </a:r>
            <a:r>
              <a:rPr lang="en-US" sz="1200" baseline="0" smtClean="0"/>
              <a:t> identifier </a:t>
            </a:r>
            <a:r>
              <a:rPr lang="en-US" sz="1200" baseline="0" err="1" smtClean="0"/>
              <a:t>unik</a:t>
            </a:r>
            <a:r>
              <a:rPr lang="en-US" sz="1200" baseline="0" smtClean="0"/>
              <a:t> internet. </a:t>
            </a:r>
            <a:r>
              <a:rPr lang="en-US" sz="1200" baseline="0" err="1" smtClean="0"/>
              <a:t>Melalui</a:t>
            </a:r>
            <a:r>
              <a:rPr lang="en-US" sz="1200" baseline="0" smtClean="0"/>
              <a:t> </a:t>
            </a:r>
            <a:r>
              <a:rPr lang="en-US" sz="1200" baseline="0" err="1" smtClean="0"/>
              <a:t>peran</a:t>
            </a:r>
            <a:r>
              <a:rPr lang="en-US" sz="1200" baseline="0" smtClean="0"/>
              <a:t> </a:t>
            </a:r>
            <a:r>
              <a:rPr lang="en-US" sz="1200" baseline="0" err="1" smtClean="0"/>
              <a:t>koordinasinya</a:t>
            </a:r>
            <a:r>
              <a:rPr lang="en-US" sz="1200" baseline="0" smtClean="0"/>
              <a:t> </a:t>
            </a:r>
            <a:r>
              <a:rPr lang="en-US" sz="1200" baseline="0" err="1" smtClean="0"/>
              <a:t>dalam</a:t>
            </a:r>
            <a:r>
              <a:rPr lang="en-US" sz="1200" baseline="0" smtClean="0"/>
              <a:t> system </a:t>
            </a:r>
            <a:r>
              <a:rPr lang="en-US" sz="1200" baseline="0" err="1" smtClean="0"/>
              <a:t>penamaan</a:t>
            </a:r>
            <a:r>
              <a:rPr lang="en-US" sz="1200" baseline="0" smtClean="0"/>
              <a:t> internet, ICANN </a:t>
            </a:r>
            <a:r>
              <a:rPr lang="en-US" sz="1200" baseline="0" err="1" smtClean="0"/>
              <a:t>berdampak</a:t>
            </a:r>
            <a:r>
              <a:rPr lang="en-US" sz="1200" baseline="0" smtClean="0"/>
              <a:t> </a:t>
            </a:r>
            <a:r>
              <a:rPr lang="en-US" sz="1200" baseline="0" err="1" smtClean="0"/>
              <a:t>penting</a:t>
            </a:r>
            <a:r>
              <a:rPr lang="en-US" sz="1200" baseline="0" smtClean="0"/>
              <a:t> </a:t>
            </a:r>
            <a:r>
              <a:rPr lang="en-US" sz="1200" baseline="0" err="1" smtClean="0"/>
              <a:t>pada</a:t>
            </a:r>
            <a:r>
              <a:rPr lang="en-US" sz="1200" baseline="0" smtClean="0"/>
              <a:t> </a:t>
            </a:r>
            <a:r>
              <a:rPr lang="en-US" sz="1200" baseline="0" err="1" smtClean="0"/>
              <a:t>ekspansi</a:t>
            </a:r>
            <a:r>
              <a:rPr lang="en-US" sz="1200" baseline="0" smtClean="0"/>
              <a:t> </a:t>
            </a:r>
            <a:r>
              <a:rPr lang="en-US" sz="1200" baseline="0" err="1" smtClean="0"/>
              <a:t>dan</a:t>
            </a:r>
            <a:r>
              <a:rPr lang="en-US" sz="1200" baseline="0" smtClean="0"/>
              <a:t> </a:t>
            </a:r>
            <a:r>
              <a:rPr lang="en-US" sz="1200" baseline="0" err="1" smtClean="0"/>
              <a:t>evolusi</a:t>
            </a:r>
            <a:r>
              <a:rPr lang="en-US" sz="1200" baseline="0" smtClean="0"/>
              <a:t> internet.  ICANN </a:t>
            </a:r>
            <a:r>
              <a:rPr lang="en-US" sz="1200" baseline="0" err="1" smtClean="0"/>
              <a:t>melibatkan</a:t>
            </a:r>
            <a:r>
              <a:rPr lang="en-US" sz="1200" baseline="0" smtClean="0"/>
              <a:t> </a:t>
            </a:r>
            <a:r>
              <a:rPr lang="en-US" sz="1200" baseline="0" err="1" smtClean="0"/>
              <a:t>banyak</a:t>
            </a:r>
            <a:r>
              <a:rPr lang="en-US" sz="1200" baseline="0" smtClean="0"/>
              <a:t> </a:t>
            </a:r>
            <a:r>
              <a:rPr lang="en-US" sz="1200" baseline="0" err="1" smtClean="0"/>
              <a:t>perwakilan</a:t>
            </a:r>
            <a:r>
              <a:rPr lang="en-US" sz="1200" baseline="0" smtClean="0"/>
              <a:t> </a:t>
            </a:r>
            <a:r>
              <a:rPr lang="en-US" sz="1200" baseline="0" err="1" smtClean="0"/>
              <a:t>dari</a:t>
            </a:r>
            <a:r>
              <a:rPr lang="en-US" sz="1200" baseline="0" smtClean="0"/>
              <a:t> </a:t>
            </a:r>
            <a:r>
              <a:rPr lang="en-US" sz="1200" baseline="0" err="1" smtClean="0"/>
              <a:t>pemerintah</a:t>
            </a:r>
            <a:r>
              <a:rPr lang="en-US" sz="1200" baseline="0" smtClean="0"/>
              <a:t>, registri, registrar, </a:t>
            </a:r>
            <a:r>
              <a:rPr lang="en-US" sz="1200" baseline="0" err="1" smtClean="0"/>
              <a:t>pengguna</a:t>
            </a:r>
            <a:r>
              <a:rPr lang="en-US" sz="1200" baseline="0" smtClean="0"/>
              <a:t> </a:t>
            </a:r>
            <a:r>
              <a:rPr lang="en-US" sz="1200" baseline="0" err="1" smtClean="0"/>
              <a:t>komersial</a:t>
            </a:r>
            <a:r>
              <a:rPr lang="en-US" sz="1200" baseline="0" smtClean="0"/>
              <a:t>, </a:t>
            </a:r>
            <a:r>
              <a:rPr lang="en-US" sz="1200" baseline="0" err="1" smtClean="0"/>
              <a:t>pengguna</a:t>
            </a:r>
            <a:r>
              <a:rPr lang="en-US" sz="1200" baseline="0" smtClean="0"/>
              <a:t> non-</a:t>
            </a:r>
            <a:r>
              <a:rPr lang="en-US" sz="1200" baseline="0" err="1" smtClean="0"/>
              <a:t>komersial</a:t>
            </a:r>
            <a:r>
              <a:rPr lang="en-US" sz="1200" baseline="0" smtClean="0"/>
              <a:t>, </a:t>
            </a:r>
            <a:r>
              <a:rPr lang="en-US" sz="1200" baseline="0" err="1" smtClean="0"/>
              <a:t>dan</a:t>
            </a:r>
            <a:r>
              <a:rPr lang="en-US" sz="1200" baseline="0" smtClean="0"/>
              <a:t> </a:t>
            </a:r>
            <a:r>
              <a:rPr lang="en-US" sz="1200" baseline="0" err="1" smtClean="0"/>
              <a:t>pengguna</a:t>
            </a:r>
            <a:r>
              <a:rPr lang="en-US" sz="1200" baseline="0" smtClean="0"/>
              <a:t> internet </a:t>
            </a:r>
            <a:r>
              <a:rPr lang="en-US" sz="1200" baseline="0" err="1" smtClean="0"/>
              <a:t>individu</a:t>
            </a:r>
            <a:r>
              <a:rPr lang="en-US" sz="1200" baseline="0" smtClean="0"/>
              <a:t>. </a:t>
            </a:r>
            <a:r>
              <a:rPr lang="en-US" sz="1200" baseline="0" err="1" smtClean="0"/>
              <a:t>Staf</a:t>
            </a:r>
            <a:r>
              <a:rPr lang="en-US" sz="1200" baseline="0" smtClean="0"/>
              <a:t> ICANN </a:t>
            </a:r>
            <a:r>
              <a:rPr lang="en-US" sz="1200" baseline="0" err="1" smtClean="0"/>
              <a:t>membantu</a:t>
            </a:r>
            <a:r>
              <a:rPr lang="en-US" sz="1200" baseline="0" smtClean="0"/>
              <a:t> </a:t>
            </a:r>
            <a:r>
              <a:rPr lang="en-US" sz="1200" baseline="0" err="1" smtClean="0"/>
              <a:t>mengorganisasi</a:t>
            </a:r>
            <a:r>
              <a:rPr lang="en-US" sz="1200" baseline="0" smtClean="0"/>
              <a:t> </a:t>
            </a:r>
            <a:r>
              <a:rPr lang="en-US" sz="1200" baseline="0" err="1" smtClean="0"/>
              <a:t>suara</a:t>
            </a:r>
            <a:r>
              <a:rPr lang="en-US" sz="1200" baseline="0" smtClean="0"/>
              <a:t> </a:t>
            </a:r>
            <a:r>
              <a:rPr lang="en-US" sz="1200" baseline="0" err="1" smtClean="0"/>
              <a:t>relawan</a:t>
            </a:r>
            <a:r>
              <a:rPr lang="en-US" sz="1200" baseline="0" smtClean="0"/>
              <a:t> di </a:t>
            </a:r>
            <a:r>
              <a:rPr lang="en-US" sz="1200" baseline="0" err="1" smtClean="0"/>
              <a:t>seluruh</a:t>
            </a:r>
            <a:r>
              <a:rPr lang="en-US" sz="1200" baseline="0" smtClean="0"/>
              <a:t> </a:t>
            </a:r>
            <a:r>
              <a:rPr lang="en-US" sz="1200" baseline="0" err="1" smtClean="0"/>
              <a:t>dunia</a:t>
            </a:r>
            <a:r>
              <a:rPr lang="en-US" sz="1200" baseline="0" smtClean="0"/>
              <a:t> yang </a:t>
            </a:r>
            <a:r>
              <a:rPr lang="en-US" sz="1200" baseline="0" err="1" smtClean="0"/>
              <a:t>dimaksudkan</a:t>
            </a:r>
            <a:r>
              <a:rPr lang="en-US" sz="1200" baseline="0" smtClean="0"/>
              <a:t> </a:t>
            </a:r>
            <a:r>
              <a:rPr lang="en-US" sz="1200" baseline="0" err="1" smtClean="0"/>
              <a:t>untuk</a:t>
            </a:r>
            <a:r>
              <a:rPr lang="en-US" sz="1200" baseline="0" smtClean="0"/>
              <a:t> </a:t>
            </a:r>
            <a:r>
              <a:rPr lang="en-US" sz="1200" baseline="0" err="1" smtClean="0"/>
              <a:t>menjaga</a:t>
            </a:r>
            <a:r>
              <a:rPr lang="en-US" sz="1200" baseline="0" smtClean="0"/>
              <a:t> </a:t>
            </a:r>
            <a:r>
              <a:rPr lang="en-US" sz="1200" baseline="0" err="1" smtClean="0"/>
              <a:t>kesatuan</a:t>
            </a:r>
            <a:r>
              <a:rPr lang="en-US" sz="1200" baseline="0" smtClean="0"/>
              <a:t> internet.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650B7D-728F-4938-B90C-E0859481EBD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2693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Dalam</a:t>
            </a:r>
            <a:r>
              <a:rPr lang="en-US" dirty="0" smtClean="0"/>
              <a:t> Bahasa yang </a:t>
            </a:r>
            <a:r>
              <a:rPr lang="en-US" dirty="0" err="1" smtClean="0"/>
              <a:t>lebih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teknis</a:t>
            </a:r>
            <a:r>
              <a:rPr lang="en-US" baseline="0" dirty="0" smtClean="0"/>
              <a:t>, ICANN </a:t>
            </a:r>
            <a:r>
              <a:rPr lang="en-US" baseline="0" dirty="0" err="1" smtClean="0"/>
              <a:t>mengkoordinasi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fungsi-fungsi</a:t>
            </a:r>
            <a:r>
              <a:rPr lang="en-US" baseline="0" dirty="0" smtClean="0"/>
              <a:t> Internet Assigned Numbers Authority (IANA), yang </a:t>
            </a:r>
            <a:r>
              <a:rPr lang="en-US" baseline="0" dirty="0" err="1" smtClean="0"/>
              <a:t>merupakan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layanan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teknis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kunci</a:t>
            </a:r>
            <a:r>
              <a:rPr lang="en-US" baseline="0" dirty="0" smtClean="0"/>
              <a:t> yang </a:t>
            </a:r>
            <a:r>
              <a:rPr lang="en-US" baseline="0" dirty="0" err="1" smtClean="0"/>
              <a:t>amat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penting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bagi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keberlanjutan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operasional</a:t>
            </a:r>
            <a:r>
              <a:rPr lang="en-US" baseline="0" dirty="0" smtClean="0"/>
              <a:t> “</a:t>
            </a:r>
            <a:r>
              <a:rPr lang="en-US" baseline="0" dirty="0" err="1" smtClean="0"/>
              <a:t>buku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alamat</a:t>
            </a:r>
            <a:r>
              <a:rPr lang="en-US" baseline="0" dirty="0" smtClean="0"/>
              <a:t>” yang </a:t>
            </a:r>
            <a:r>
              <a:rPr lang="en-US" baseline="0" dirty="0" err="1" smtClean="0"/>
              <a:t>mendasar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dalam</a:t>
            </a:r>
            <a:r>
              <a:rPr lang="en-US" baseline="0" dirty="0" smtClean="0"/>
              <a:t> internet, </a:t>
            </a:r>
            <a:r>
              <a:rPr lang="en-US" baseline="0" dirty="0" err="1" smtClean="0"/>
              <a:t>yaitu</a:t>
            </a:r>
            <a:r>
              <a:rPr lang="en-US" baseline="0" dirty="0" smtClean="0"/>
              <a:t> Domain Name System (DNS).</a:t>
            </a:r>
            <a:endParaRPr lang="en-US" dirty="0" smtClean="0"/>
          </a:p>
          <a:p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>
                <a:solidFill>
                  <a:srgbClr val="4C4D50"/>
                </a:solidFill>
              </a:rPr>
              <a:t>Fungsi-fungsi</a:t>
            </a:r>
            <a:r>
              <a:rPr lang="en-US" baseline="0" dirty="0" smtClean="0">
                <a:solidFill>
                  <a:srgbClr val="4C4D50"/>
                </a:solidFill>
              </a:rPr>
              <a:t> IANA </a:t>
            </a:r>
            <a:r>
              <a:rPr lang="en-US" baseline="0" dirty="0" err="1" smtClean="0">
                <a:solidFill>
                  <a:srgbClr val="4C4D50"/>
                </a:solidFill>
              </a:rPr>
              <a:t>dijalankan</a:t>
            </a:r>
            <a:r>
              <a:rPr lang="en-US" baseline="0" dirty="0" smtClean="0">
                <a:solidFill>
                  <a:srgbClr val="4C4D50"/>
                </a:solidFill>
              </a:rPr>
              <a:t> di </a:t>
            </a:r>
            <a:r>
              <a:rPr lang="en-US" baseline="0" dirty="0" err="1" smtClean="0">
                <a:solidFill>
                  <a:srgbClr val="4C4D50"/>
                </a:solidFill>
              </a:rPr>
              <a:t>bawah</a:t>
            </a:r>
            <a:r>
              <a:rPr lang="en-US" baseline="0" dirty="0" smtClean="0">
                <a:solidFill>
                  <a:srgbClr val="4C4D50"/>
                </a:solidFill>
              </a:rPr>
              <a:t> </a:t>
            </a:r>
            <a:r>
              <a:rPr lang="en-US" baseline="0" dirty="0" err="1" smtClean="0">
                <a:solidFill>
                  <a:srgbClr val="4C4D50"/>
                </a:solidFill>
              </a:rPr>
              <a:t>kontrak</a:t>
            </a:r>
            <a:r>
              <a:rPr lang="en-US" baseline="0" dirty="0" smtClean="0">
                <a:solidFill>
                  <a:srgbClr val="4C4D50"/>
                </a:solidFill>
              </a:rPr>
              <a:t> </a:t>
            </a:r>
            <a:r>
              <a:rPr lang="en-US" baseline="0" dirty="0" err="1" smtClean="0">
                <a:solidFill>
                  <a:srgbClr val="4C4D50"/>
                </a:solidFill>
              </a:rPr>
              <a:t>dengan</a:t>
            </a:r>
            <a:r>
              <a:rPr lang="en-US" baseline="0" dirty="0" smtClean="0">
                <a:solidFill>
                  <a:srgbClr val="4C4D50"/>
                </a:solidFill>
              </a:rPr>
              <a:t> National telecommunication and Information Administration, </a:t>
            </a:r>
            <a:r>
              <a:rPr lang="en-US" baseline="0" dirty="0" err="1" smtClean="0">
                <a:solidFill>
                  <a:srgbClr val="4C4D50"/>
                </a:solidFill>
              </a:rPr>
              <a:t>suatu</a:t>
            </a:r>
            <a:r>
              <a:rPr lang="en-US" baseline="0" dirty="0" smtClean="0">
                <a:solidFill>
                  <a:srgbClr val="4C4D50"/>
                </a:solidFill>
              </a:rPr>
              <a:t> </a:t>
            </a:r>
            <a:r>
              <a:rPr lang="en-US" baseline="0" dirty="0" err="1" smtClean="0">
                <a:solidFill>
                  <a:srgbClr val="4C4D50"/>
                </a:solidFill>
              </a:rPr>
              <a:t>lembaga</a:t>
            </a:r>
            <a:r>
              <a:rPr lang="en-US" baseline="0" dirty="0" smtClean="0">
                <a:solidFill>
                  <a:srgbClr val="4C4D50"/>
                </a:solidFill>
              </a:rPr>
              <a:t> di </a:t>
            </a:r>
            <a:r>
              <a:rPr lang="en-US" baseline="0" dirty="0" err="1" smtClean="0">
                <a:solidFill>
                  <a:srgbClr val="4C4D50"/>
                </a:solidFill>
              </a:rPr>
              <a:t>dalam</a:t>
            </a:r>
            <a:r>
              <a:rPr lang="en-US" baseline="0" dirty="0" smtClean="0">
                <a:solidFill>
                  <a:srgbClr val="4C4D50"/>
                </a:solidFill>
              </a:rPr>
              <a:t> </a:t>
            </a:r>
            <a:r>
              <a:rPr lang="en-US" baseline="0" dirty="0" err="1" smtClean="0">
                <a:solidFill>
                  <a:srgbClr val="4C4D50"/>
                </a:solidFill>
              </a:rPr>
              <a:t>Departemen</a:t>
            </a:r>
            <a:r>
              <a:rPr lang="en-US" baseline="0" dirty="0" smtClean="0">
                <a:solidFill>
                  <a:srgbClr val="4C4D50"/>
                </a:solidFill>
              </a:rPr>
              <a:t> </a:t>
            </a:r>
            <a:r>
              <a:rPr lang="en-US" baseline="0" dirty="0" err="1" smtClean="0">
                <a:solidFill>
                  <a:srgbClr val="4C4D50"/>
                </a:solidFill>
              </a:rPr>
              <a:t>Perdagangan</a:t>
            </a:r>
            <a:r>
              <a:rPr lang="en-US" baseline="0" dirty="0" smtClean="0">
                <a:solidFill>
                  <a:srgbClr val="4C4D50"/>
                </a:solidFill>
              </a:rPr>
              <a:t> AS.</a:t>
            </a:r>
            <a:endParaRPr lang="en-US" dirty="0" smtClean="0">
              <a:solidFill>
                <a:srgbClr val="4C4D50"/>
              </a:solidFill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>
              <a:solidFill>
                <a:srgbClr val="4C4D50"/>
              </a:solidFill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solidFill>
                  <a:srgbClr val="4C4D50"/>
                </a:solidFill>
              </a:rPr>
              <a:t>ICANN</a:t>
            </a:r>
            <a:r>
              <a:rPr lang="en-US" baseline="0" dirty="0" smtClean="0">
                <a:solidFill>
                  <a:srgbClr val="4C4D50"/>
                </a:solidFill>
              </a:rPr>
              <a:t> </a:t>
            </a:r>
            <a:r>
              <a:rPr lang="en-US" baseline="0" dirty="0" err="1" smtClean="0">
                <a:solidFill>
                  <a:srgbClr val="4C4D50"/>
                </a:solidFill>
              </a:rPr>
              <a:t>juga</a:t>
            </a:r>
            <a:r>
              <a:rPr lang="en-US" baseline="0" dirty="0" smtClean="0">
                <a:solidFill>
                  <a:srgbClr val="4C4D50"/>
                </a:solidFill>
              </a:rPr>
              <a:t> </a:t>
            </a:r>
            <a:r>
              <a:rPr lang="en-US" baseline="0" dirty="0" err="1" smtClean="0">
                <a:solidFill>
                  <a:srgbClr val="4C4D50"/>
                </a:solidFill>
              </a:rPr>
              <a:t>dapat</a:t>
            </a:r>
            <a:r>
              <a:rPr lang="en-US" baseline="0" dirty="0" smtClean="0">
                <a:solidFill>
                  <a:srgbClr val="4C4D50"/>
                </a:solidFill>
              </a:rPr>
              <a:t> </a:t>
            </a:r>
            <a:r>
              <a:rPr lang="en-US" baseline="0" dirty="0" err="1" smtClean="0">
                <a:solidFill>
                  <a:srgbClr val="4C4D50"/>
                </a:solidFill>
              </a:rPr>
              <a:t>mengkoordinasi</a:t>
            </a:r>
            <a:r>
              <a:rPr lang="en-US" baseline="0" dirty="0" smtClean="0">
                <a:solidFill>
                  <a:srgbClr val="4C4D50"/>
                </a:solidFill>
              </a:rPr>
              <a:t> </a:t>
            </a:r>
            <a:r>
              <a:rPr lang="en-US" baseline="0" dirty="0" err="1" smtClean="0">
                <a:solidFill>
                  <a:srgbClr val="4C4D50"/>
                </a:solidFill>
              </a:rPr>
              <a:t>pengembangan</a:t>
            </a:r>
            <a:r>
              <a:rPr lang="en-US" baseline="0" dirty="0" smtClean="0">
                <a:solidFill>
                  <a:srgbClr val="4C4D50"/>
                </a:solidFill>
              </a:rPr>
              <a:t> </a:t>
            </a:r>
            <a:r>
              <a:rPr lang="en-US" baseline="0" dirty="0" err="1" smtClean="0">
                <a:solidFill>
                  <a:srgbClr val="4C4D50"/>
                </a:solidFill>
              </a:rPr>
              <a:t>kebijakan</a:t>
            </a:r>
            <a:r>
              <a:rPr lang="en-US" baseline="0" dirty="0" smtClean="0">
                <a:solidFill>
                  <a:srgbClr val="4C4D50"/>
                </a:solidFill>
              </a:rPr>
              <a:t> </a:t>
            </a:r>
            <a:r>
              <a:rPr lang="en-US" baseline="0" dirty="0" err="1" smtClean="0">
                <a:solidFill>
                  <a:srgbClr val="4C4D50"/>
                </a:solidFill>
              </a:rPr>
              <a:t>dalam</a:t>
            </a:r>
            <a:r>
              <a:rPr lang="en-US" baseline="0" dirty="0" smtClean="0">
                <a:solidFill>
                  <a:srgbClr val="4C4D50"/>
                </a:solidFill>
              </a:rPr>
              <a:t> </a:t>
            </a:r>
            <a:r>
              <a:rPr lang="en-US" baseline="0" dirty="0" err="1" smtClean="0">
                <a:solidFill>
                  <a:srgbClr val="4C4D50"/>
                </a:solidFill>
              </a:rPr>
              <a:t>batasan</a:t>
            </a:r>
            <a:r>
              <a:rPr lang="en-US" baseline="0" dirty="0" smtClean="0">
                <a:solidFill>
                  <a:srgbClr val="4C4D50"/>
                </a:solidFill>
              </a:rPr>
              <a:t> </a:t>
            </a:r>
            <a:r>
              <a:rPr lang="en-US" baseline="0" dirty="0" err="1" smtClean="0">
                <a:solidFill>
                  <a:srgbClr val="4C4D50"/>
                </a:solidFill>
              </a:rPr>
              <a:t>wajar</a:t>
            </a:r>
            <a:r>
              <a:rPr lang="en-US" baseline="0" dirty="0" smtClean="0">
                <a:solidFill>
                  <a:srgbClr val="4C4D50"/>
                </a:solidFill>
              </a:rPr>
              <a:t> </a:t>
            </a:r>
            <a:r>
              <a:rPr lang="en-US" baseline="0" dirty="0" err="1" smtClean="0">
                <a:solidFill>
                  <a:srgbClr val="4C4D50"/>
                </a:solidFill>
              </a:rPr>
              <a:t>dan</a:t>
            </a:r>
            <a:r>
              <a:rPr lang="en-US" baseline="0" dirty="0" smtClean="0">
                <a:solidFill>
                  <a:srgbClr val="4C4D50"/>
                </a:solidFill>
              </a:rPr>
              <a:t> </a:t>
            </a:r>
            <a:r>
              <a:rPr lang="en-US" baseline="0" dirty="0" err="1" smtClean="0">
                <a:solidFill>
                  <a:srgbClr val="4C4D50"/>
                </a:solidFill>
              </a:rPr>
              <a:t>layak</a:t>
            </a:r>
            <a:r>
              <a:rPr lang="en-US" baseline="0" dirty="0" smtClean="0">
                <a:solidFill>
                  <a:srgbClr val="4C4D50"/>
                </a:solidFill>
              </a:rPr>
              <a:t> </a:t>
            </a:r>
            <a:r>
              <a:rPr lang="en-US" baseline="0" dirty="0" err="1" smtClean="0">
                <a:solidFill>
                  <a:srgbClr val="4C4D50"/>
                </a:solidFill>
              </a:rPr>
              <a:t>dalam</a:t>
            </a:r>
            <a:r>
              <a:rPr lang="en-US" baseline="0" dirty="0" smtClean="0">
                <a:solidFill>
                  <a:srgbClr val="4C4D50"/>
                </a:solidFill>
              </a:rPr>
              <a:t> </a:t>
            </a:r>
            <a:r>
              <a:rPr lang="en-US" baseline="0" dirty="0" err="1" smtClean="0">
                <a:solidFill>
                  <a:srgbClr val="4C4D50"/>
                </a:solidFill>
              </a:rPr>
              <a:t>hal</a:t>
            </a:r>
            <a:r>
              <a:rPr lang="en-US" baseline="0" dirty="0" smtClean="0">
                <a:solidFill>
                  <a:srgbClr val="4C4D50"/>
                </a:solidFill>
              </a:rPr>
              <a:t> </a:t>
            </a:r>
            <a:r>
              <a:rPr lang="en-US" baseline="0" dirty="0" err="1" smtClean="0">
                <a:solidFill>
                  <a:srgbClr val="4C4D50"/>
                </a:solidFill>
              </a:rPr>
              <a:t>terkait</a:t>
            </a:r>
            <a:r>
              <a:rPr lang="en-US" baseline="0" dirty="0" smtClean="0">
                <a:solidFill>
                  <a:srgbClr val="4C4D50"/>
                </a:solidFill>
              </a:rPr>
              <a:t> </a:t>
            </a:r>
            <a:r>
              <a:rPr lang="en-US" baseline="0" dirty="0" err="1" smtClean="0">
                <a:solidFill>
                  <a:srgbClr val="4C4D50"/>
                </a:solidFill>
              </a:rPr>
              <a:t>fungsi-fungsi</a:t>
            </a:r>
            <a:r>
              <a:rPr lang="en-US" baseline="0" dirty="0" smtClean="0">
                <a:solidFill>
                  <a:srgbClr val="4C4D50"/>
                </a:solidFill>
              </a:rPr>
              <a:t> </a:t>
            </a:r>
            <a:r>
              <a:rPr lang="en-US" baseline="0" dirty="0" err="1" smtClean="0">
                <a:solidFill>
                  <a:srgbClr val="4C4D50"/>
                </a:solidFill>
              </a:rPr>
              <a:t>teknis</a:t>
            </a:r>
            <a:r>
              <a:rPr lang="en-US" baseline="0" dirty="0" smtClean="0">
                <a:solidFill>
                  <a:srgbClr val="4C4D50"/>
                </a:solidFill>
              </a:rPr>
              <a:t> di </a:t>
            </a:r>
            <a:r>
              <a:rPr lang="en-US" baseline="0" dirty="0" err="1" smtClean="0">
                <a:solidFill>
                  <a:srgbClr val="4C4D50"/>
                </a:solidFill>
              </a:rPr>
              <a:t>atas</a:t>
            </a:r>
            <a:r>
              <a:rPr lang="en-US" baseline="0" dirty="0" smtClean="0">
                <a:solidFill>
                  <a:srgbClr val="4C4D50"/>
                </a:solidFill>
              </a:rPr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650B7D-728F-4938-B90C-E0859481EBD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157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 </a:t>
            </a:r>
            <a:r>
              <a:rPr lang="en-US" dirty="0" err="1" smtClean="0"/>
              <a:t>samping</a:t>
            </a:r>
            <a:r>
              <a:rPr lang="en-US" dirty="0" smtClean="0"/>
              <a:t> </a:t>
            </a:r>
            <a:r>
              <a:rPr lang="en-US" dirty="0" err="1" smtClean="0"/>
              <a:t>menyediakan</a:t>
            </a:r>
            <a:r>
              <a:rPr lang="en-US" dirty="0" smtClean="0"/>
              <a:t> </a:t>
            </a:r>
            <a:r>
              <a:rPr lang="en-US" dirty="0" err="1" smtClean="0"/>
              <a:t>teknis</a:t>
            </a:r>
            <a:r>
              <a:rPr lang="en-US" dirty="0" smtClean="0"/>
              <a:t> </a:t>
            </a:r>
            <a:r>
              <a:rPr lang="en-US" dirty="0" err="1" smtClean="0"/>
              <a:t>operasional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sumber</a:t>
            </a:r>
            <a:r>
              <a:rPr lang="en-US" dirty="0" smtClean="0"/>
              <a:t> DNS vital, ICANN </a:t>
            </a:r>
            <a:r>
              <a:rPr lang="en-US" dirty="0" err="1" smtClean="0"/>
              <a:t>juga</a:t>
            </a:r>
            <a:r>
              <a:rPr lang="en-US" dirty="0" smtClean="0"/>
              <a:t> </a:t>
            </a:r>
            <a:r>
              <a:rPr lang="en-US" dirty="0" err="1" smtClean="0"/>
              <a:t>menetapkan</a:t>
            </a:r>
            <a:r>
              <a:rPr lang="en-US" dirty="0" smtClean="0"/>
              <a:t> </a:t>
            </a:r>
            <a:r>
              <a:rPr lang="en-US" dirty="0" err="1" smtClean="0"/>
              <a:t>kebijakan</a:t>
            </a:r>
            <a:r>
              <a:rPr lang="en-US" dirty="0" smtClean="0"/>
              <a:t> </a:t>
            </a:r>
            <a:r>
              <a:rPr lang="en-US" dirty="0" err="1" smtClean="0"/>
              <a:t>tentang</a:t>
            </a:r>
            <a:r>
              <a:rPr lang="en-US" dirty="0" smtClean="0"/>
              <a:t> </a:t>
            </a:r>
            <a:r>
              <a:rPr lang="en-US" dirty="0" err="1" smtClean="0"/>
              <a:t>cara</a:t>
            </a:r>
            <a:r>
              <a:rPr lang="en-US" dirty="0" smtClean="0"/>
              <a:t> </a:t>
            </a:r>
            <a:r>
              <a:rPr lang="en-US" dirty="0" err="1" smtClean="0"/>
              <a:t>operasionalisasi</a:t>
            </a:r>
            <a:r>
              <a:rPr lang="en-US" baseline="0" dirty="0" smtClean="0"/>
              <a:t> “</a:t>
            </a:r>
            <a:r>
              <a:rPr lang="en-US" baseline="0" dirty="0" err="1" smtClean="0"/>
              <a:t>nama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angka</a:t>
            </a:r>
            <a:r>
              <a:rPr lang="en-US" baseline="0" dirty="0" smtClean="0"/>
              <a:t>” di internet.  </a:t>
            </a:r>
            <a:r>
              <a:rPr lang="en-US" baseline="0" dirty="0" err="1" smtClean="0"/>
              <a:t>Kerja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ini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kemudian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dikembangkan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dengan</a:t>
            </a:r>
            <a:r>
              <a:rPr lang="en-US" baseline="0" dirty="0" smtClean="0"/>
              <a:t> model yang kami </a:t>
            </a:r>
            <a:r>
              <a:rPr lang="en-US" baseline="0" dirty="0" err="1" smtClean="0"/>
              <a:t>sebut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sebagai</a:t>
            </a:r>
            <a:r>
              <a:rPr lang="en-US" baseline="0" dirty="0" smtClean="0"/>
              <a:t> “bottom-up, consensus-driven, </a:t>
            </a:r>
            <a:r>
              <a:rPr lang="en-US" baseline="0" dirty="0" err="1" smtClean="0"/>
              <a:t>dan</a:t>
            </a:r>
            <a:r>
              <a:rPr lang="en-US" baseline="0" dirty="0" smtClean="0"/>
              <a:t> multi-stakeholder.”</a:t>
            </a:r>
          </a:p>
          <a:p>
            <a:endParaRPr lang="en-US" dirty="0" smtClean="0"/>
          </a:p>
          <a:p>
            <a:r>
              <a:rPr lang="en-US" b="1" dirty="0" smtClean="0"/>
              <a:t>Bottom up.</a:t>
            </a:r>
            <a:r>
              <a:rPr lang="en-US" dirty="0" smtClean="0"/>
              <a:t> Di ICANN, </a:t>
            </a:r>
            <a:r>
              <a:rPr lang="en-US" dirty="0" err="1" smtClean="0"/>
              <a:t>bukan</a:t>
            </a:r>
            <a:r>
              <a:rPr lang="en-US" dirty="0" smtClean="0"/>
              <a:t> </a:t>
            </a:r>
            <a:r>
              <a:rPr lang="en-US" dirty="0" err="1" smtClean="0"/>
              <a:t>Dewan</a:t>
            </a:r>
            <a:r>
              <a:rPr lang="en-US" dirty="0" smtClean="0"/>
              <a:t> </a:t>
            </a:r>
            <a:r>
              <a:rPr lang="en-US" dirty="0" err="1" smtClean="0"/>
              <a:t>Direktur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sendiri</a:t>
            </a:r>
            <a:r>
              <a:rPr lang="en-US" baseline="0" dirty="0" smtClean="0"/>
              <a:t> yang </a:t>
            </a:r>
            <a:r>
              <a:rPr lang="en-US" baseline="0" dirty="0" err="1" smtClean="0"/>
              <a:t>berhak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menyatakan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topik</a:t>
            </a:r>
            <a:r>
              <a:rPr lang="en-US" baseline="0" dirty="0" smtClean="0"/>
              <a:t> yang </a:t>
            </a:r>
            <a:r>
              <a:rPr lang="en-US" baseline="0" dirty="0" err="1" smtClean="0"/>
              <a:t>akan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ditangani</a:t>
            </a:r>
            <a:r>
              <a:rPr lang="en-US" baseline="0" dirty="0" smtClean="0"/>
              <a:t> ICANN, </a:t>
            </a:r>
            <a:r>
              <a:rPr lang="en-US" baseline="0" dirty="0" err="1" smtClean="0"/>
              <a:t>tapi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juga</a:t>
            </a:r>
            <a:r>
              <a:rPr lang="en-US" baseline="0" dirty="0" smtClean="0"/>
              <a:t> para </a:t>
            </a:r>
            <a:r>
              <a:rPr lang="en-US" baseline="0" dirty="0" err="1" smtClean="0"/>
              <a:t>anggota</a:t>
            </a:r>
            <a:r>
              <a:rPr lang="en-US" baseline="0" dirty="0" smtClean="0"/>
              <a:t> sub-</a:t>
            </a:r>
            <a:r>
              <a:rPr lang="en-US" baseline="0" dirty="0" err="1" smtClean="0"/>
              <a:t>grup</a:t>
            </a:r>
            <a:r>
              <a:rPr lang="en-US" baseline="0" dirty="0" smtClean="0"/>
              <a:t> ICANN </a:t>
            </a:r>
            <a:r>
              <a:rPr lang="en-US" baseline="0" dirty="0" err="1" smtClean="0"/>
              <a:t>dapat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mengangkat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isu</a:t>
            </a:r>
            <a:r>
              <a:rPr lang="en-US" baseline="0" dirty="0" smtClean="0"/>
              <a:t> di </a:t>
            </a:r>
            <a:r>
              <a:rPr lang="en-US" baseline="0" dirty="0" err="1" smtClean="0"/>
              <a:t>tingkat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akar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rumput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Jika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suatu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isu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dinilai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layak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ditangani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masuk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dalam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kewenangan</a:t>
            </a:r>
            <a:r>
              <a:rPr lang="en-US" baseline="0" dirty="0" smtClean="0"/>
              <a:t> ICANN, </a:t>
            </a:r>
            <a:r>
              <a:rPr lang="en-US" baseline="0" dirty="0" err="1" smtClean="0"/>
              <a:t>isu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tersebut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dapat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diangkat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melalui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berbagai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Dewan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Penasihat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Organisasi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Pendukung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hingga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rekomendasi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kebijakan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tersebut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diserahkan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kepada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Dewan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untuk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dilakukan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pemungutan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suara</a:t>
            </a:r>
            <a:r>
              <a:rPr lang="en-US" baseline="0" dirty="0" smtClean="0"/>
              <a:t>.</a:t>
            </a:r>
          </a:p>
          <a:p>
            <a:endParaRPr lang="en-US" dirty="0" smtClean="0"/>
          </a:p>
          <a:p>
            <a:r>
              <a:rPr lang="en-US" b="1" dirty="0" smtClean="0"/>
              <a:t>Consensus-driven</a:t>
            </a:r>
            <a:r>
              <a:rPr lang="en-US" dirty="0" smtClean="0"/>
              <a:t>. </a:t>
            </a:r>
            <a:r>
              <a:rPr lang="en-US" dirty="0" err="1" smtClean="0"/>
              <a:t>Melalui</a:t>
            </a:r>
            <a:r>
              <a:rPr lang="en-US" dirty="0" smtClean="0"/>
              <a:t> </a:t>
            </a:r>
            <a:r>
              <a:rPr lang="en-US" dirty="0" err="1" smtClean="0"/>
              <a:t>hukum</a:t>
            </a:r>
            <a:r>
              <a:rPr lang="en-US" dirty="0" smtClean="0"/>
              <a:t>/</a:t>
            </a:r>
            <a:r>
              <a:rPr lang="en-US" dirty="0" err="1" smtClean="0"/>
              <a:t>kebijakan</a:t>
            </a:r>
            <a:r>
              <a:rPr lang="en-US" dirty="0" smtClean="0"/>
              <a:t>, proses,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pertemuan</a:t>
            </a:r>
            <a:r>
              <a:rPr lang="en-US" dirty="0" smtClean="0"/>
              <a:t> </a:t>
            </a:r>
            <a:r>
              <a:rPr lang="en-US" dirty="0" err="1" smtClean="0"/>
              <a:t>internasional</a:t>
            </a:r>
            <a:r>
              <a:rPr lang="en-US" dirty="0" smtClean="0"/>
              <a:t>, ICANN </a:t>
            </a:r>
            <a:r>
              <a:rPr lang="en-US" dirty="0" err="1" smtClean="0"/>
              <a:t>memberikan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suatu</a:t>
            </a:r>
            <a:r>
              <a:rPr lang="en-US" baseline="0" dirty="0" smtClean="0"/>
              <a:t> arena di </a:t>
            </a:r>
            <a:r>
              <a:rPr lang="en-US" baseline="0" dirty="0" err="1" smtClean="0"/>
              <a:t>mana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seluruh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pegiat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kebijakan</a:t>
            </a:r>
            <a:r>
              <a:rPr lang="en-US" baseline="0" dirty="0" smtClean="0"/>
              <a:t> internet </a:t>
            </a:r>
            <a:r>
              <a:rPr lang="en-US" baseline="0" dirty="0" err="1" smtClean="0"/>
              <a:t>dapat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membahas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isu-isu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seputar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kebijakan</a:t>
            </a:r>
            <a:r>
              <a:rPr lang="en-US" baseline="0" dirty="0" smtClean="0"/>
              <a:t> internet. </a:t>
            </a:r>
            <a:r>
              <a:rPr lang="en-US" baseline="0" dirty="0" err="1" smtClean="0"/>
              <a:t>Hampir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siapapun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dapat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bergabung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sebagai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relawan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dalam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sebagian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besar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Kelompok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Kerja</a:t>
            </a:r>
            <a:r>
              <a:rPr lang="en-US" baseline="0" dirty="0" smtClean="0"/>
              <a:t> ICANN, </a:t>
            </a:r>
            <a:r>
              <a:rPr lang="en-US" baseline="0" dirty="0" err="1" smtClean="0"/>
              <a:t>untuk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memastikan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terwakilinya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perspektif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dari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seluruh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dunia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Memang</a:t>
            </a:r>
            <a:r>
              <a:rPr lang="en-US" baseline="0" dirty="0" smtClean="0"/>
              <a:t> proses </a:t>
            </a:r>
            <a:r>
              <a:rPr lang="en-US" baseline="0" dirty="0" err="1" smtClean="0"/>
              <a:t>mendengarkan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seluruh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sudut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pandang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mencari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kepentingan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bersama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dan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berusaha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mencapai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konsensus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akan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memakan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waktu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Namun</a:t>
            </a:r>
            <a:r>
              <a:rPr lang="en-US" baseline="0" dirty="0" smtClean="0"/>
              <a:t> proses </a:t>
            </a:r>
            <a:r>
              <a:rPr lang="en-US" baseline="0" dirty="0" err="1" smtClean="0"/>
              <a:t>ini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dapat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menghindarkan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dominasi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dari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satu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kepentingan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tunggal</a:t>
            </a:r>
            <a:r>
              <a:rPr lang="en-US" baseline="0" dirty="0" smtClean="0"/>
              <a:t> –  yang </a:t>
            </a:r>
            <a:r>
              <a:rPr lang="en-US" baseline="0" dirty="0" err="1" smtClean="0"/>
              <a:t>tentu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saja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hal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penting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sebagai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pertimbangan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ketika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mengelola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sumber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daya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sevital</a:t>
            </a:r>
            <a:r>
              <a:rPr lang="en-US" baseline="0" dirty="0" smtClean="0"/>
              <a:t> internet global.</a:t>
            </a:r>
          </a:p>
          <a:p>
            <a:r>
              <a:rPr lang="en-US" baseline="0" dirty="0" smtClean="0"/>
              <a:t> </a:t>
            </a:r>
            <a:endParaRPr lang="en-US" dirty="0" smtClean="0"/>
          </a:p>
          <a:p>
            <a:r>
              <a:rPr lang="en-US" b="1" dirty="0" smtClean="0"/>
              <a:t>Multi-stakeholder model</a:t>
            </a:r>
            <a:r>
              <a:rPr lang="en-US" dirty="0" smtClean="0"/>
              <a:t>. </a:t>
            </a:r>
            <a:r>
              <a:rPr lang="en-US" dirty="0" err="1" smtClean="0"/>
              <a:t>Pendekatan</a:t>
            </a:r>
            <a:r>
              <a:rPr lang="en-US" baseline="0" dirty="0" smtClean="0"/>
              <a:t> ICANN yang </a:t>
            </a:r>
            <a:r>
              <a:rPr lang="en-US" baseline="0" dirty="0" err="1" smtClean="0"/>
              <a:t>inklusif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memperlakukan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sektor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publik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swasta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dan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ahli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teknis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sebagai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rekan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sejawat</a:t>
            </a:r>
            <a:r>
              <a:rPr lang="en-US" baseline="0" dirty="0" smtClean="0"/>
              <a:t>.  </a:t>
            </a:r>
            <a:r>
              <a:rPr lang="en-US" baseline="0" dirty="0" err="1" smtClean="0"/>
              <a:t>Dalam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komunitas</a:t>
            </a:r>
            <a:r>
              <a:rPr lang="en-US" baseline="0" dirty="0" smtClean="0"/>
              <a:t> ICANN, </a:t>
            </a:r>
            <a:r>
              <a:rPr lang="en-US" baseline="0" dirty="0" err="1" smtClean="0"/>
              <a:t>Anda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akan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dapat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melihat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registri</a:t>
            </a:r>
            <a:r>
              <a:rPr lang="en-US" baseline="0" dirty="0" smtClean="0"/>
              <a:t>, registrar, Internet Service Provider (ISP), </a:t>
            </a:r>
            <a:r>
              <a:rPr lang="en-US" baseline="0" dirty="0" err="1" smtClean="0"/>
              <a:t>pegiat</a:t>
            </a:r>
            <a:r>
              <a:rPr lang="en-US" baseline="0" dirty="0" smtClean="0"/>
              <a:t> HAKI, </a:t>
            </a:r>
            <a:r>
              <a:rPr lang="en-US" baseline="0" dirty="0" err="1" smtClean="0"/>
              <a:t>kepentingan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komersial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bisnis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kepentingan</a:t>
            </a:r>
            <a:r>
              <a:rPr lang="en-US" baseline="0" dirty="0" smtClean="0"/>
              <a:t> non-</a:t>
            </a:r>
            <a:r>
              <a:rPr lang="en-US" baseline="0" dirty="0" err="1" smtClean="0"/>
              <a:t>komersial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nirlaba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perwakilan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dari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lebih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dari</a:t>
            </a:r>
            <a:r>
              <a:rPr lang="en-US" baseline="0" dirty="0" smtClean="0"/>
              <a:t> 100 </a:t>
            </a:r>
            <a:r>
              <a:rPr lang="en-US" baseline="0" dirty="0" err="1" smtClean="0"/>
              <a:t>pemerintahan</a:t>
            </a:r>
            <a:r>
              <a:rPr lang="en-US" baseline="0" dirty="0" smtClean="0"/>
              <a:t>,  </a:t>
            </a:r>
            <a:r>
              <a:rPr lang="en-US" baseline="0" dirty="0" err="1" smtClean="0"/>
              <a:t>serta</a:t>
            </a:r>
            <a:r>
              <a:rPr lang="en-US" baseline="0" dirty="0" smtClean="0"/>
              <a:t> para </a:t>
            </a:r>
            <a:r>
              <a:rPr lang="en-US" baseline="0" dirty="0" err="1" smtClean="0"/>
              <a:t>pengguna</a:t>
            </a:r>
            <a:r>
              <a:rPr lang="en-US" baseline="0" dirty="0" smtClean="0"/>
              <a:t> internet </a:t>
            </a:r>
            <a:r>
              <a:rPr lang="en-US" baseline="0" dirty="0" err="1" smtClean="0"/>
              <a:t>dari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seluruh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dunia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Seluruh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sudut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pandang</a:t>
            </a:r>
            <a:r>
              <a:rPr lang="en-US" baseline="0" dirty="0" smtClean="0"/>
              <a:t> yang </a:t>
            </a:r>
            <a:r>
              <a:rPr lang="en-US" baseline="0" dirty="0" err="1" smtClean="0"/>
              <a:t>muncul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akan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dipertimbangkan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sesuai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dengan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bobotnya</a:t>
            </a:r>
            <a:r>
              <a:rPr lang="en-US" baseline="0" dirty="0" smtClean="0"/>
              <a:t>. ICANN </a:t>
            </a:r>
            <a:r>
              <a:rPr lang="en-US" baseline="0" dirty="0" err="1" smtClean="0"/>
              <a:t>mendasari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keyakinan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bahwa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seluruh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pengguna</a:t>
            </a:r>
            <a:r>
              <a:rPr lang="en-US" baseline="0" dirty="0" smtClean="0"/>
              <a:t> internet </a:t>
            </a:r>
            <a:r>
              <a:rPr lang="en-US" baseline="0" dirty="0" err="1" smtClean="0"/>
              <a:t>berhak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berpendapat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terkait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cara</a:t>
            </a:r>
            <a:r>
              <a:rPr lang="en-US" baseline="0" dirty="0" smtClean="0"/>
              <a:t> Internet </a:t>
            </a:r>
            <a:r>
              <a:rPr lang="en-US" baseline="0" dirty="0" err="1" smtClean="0"/>
              <a:t>dikelola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650B7D-728F-4938-B90C-E0859481EBD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4256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Kebijakan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Berbasis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Masyarakat</a:t>
            </a:r>
            <a:r>
              <a:rPr lang="en-US" baseline="0" dirty="0" smtClean="0"/>
              <a:t>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Salah </a:t>
            </a:r>
            <a:r>
              <a:rPr lang="en-US" dirty="0" err="1" smtClean="0"/>
              <a:t>satu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bagian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penting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misi</a:t>
            </a:r>
            <a:r>
              <a:rPr lang="en-US" baseline="0" dirty="0" smtClean="0"/>
              <a:t> ICANN </a:t>
            </a:r>
            <a:r>
              <a:rPr lang="en-US" baseline="0" dirty="0" err="1" smtClean="0"/>
              <a:t>adalah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melakukan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koordinasi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kebijakan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terkait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dengan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fungsi-fungsi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teknisnya</a:t>
            </a:r>
            <a:r>
              <a:rPr lang="en-US" baseline="0" dirty="0" smtClean="0"/>
              <a:t>.  Agar </a:t>
            </a:r>
            <a:r>
              <a:rPr lang="en-US" baseline="0" dirty="0" err="1" smtClean="0"/>
              <a:t>dapat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selalu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beradaptasi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dengan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dinamika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inovasi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teknologi</a:t>
            </a:r>
            <a:r>
              <a:rPr lang="en-US" baseline="0" dirty="0" smtClean="0"/>
              <a:t> yang </a:t>
            </a:r>
            <a:r>
              <a:rPr lang="en-US" baseline="0" dirty="0" err="1" smtClean="0"/>
              <a:t>pesat</a:t>
            </a:r>
            <a:r>
              <a:rPr lang="en-US" baseline="0" dirty="0" smtClean="0"/>
              <a:t>, ICANN </a:t>
            </a:r>
            <a:r>
              <a:rPr lang="en-US" baseline="0" dirty="0" err="1" smtClean="0"/>
              <a:t>mengembangkan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kebijakannya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melalui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suatu</a:t>
            </a:r>
            <a:r>
              <a:rPr lang="en-US" baseline="0" dirty="0" smtClean="0"/>
              <a:t> proses </a:t>
            </a:r>
            <a:r>
              <a:rPr lang="en-US" baseline="0" dirty="0" err="1" smtClean="0"/>
              <a:t>berbasis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konsensus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dengan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menggunakan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masukan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dari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perwakilan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berbagai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elemen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masyarakat</a:t>
            </a:r>
            <a:r>
              <a:rPr lang="en-US" baseline="0" dirty="0" smtClean="0"/>
              <a:t> internet global. </a:t>
            </a:r>
            <a:r>
              <a:rPr lang="en-US" baseline="0" dirty="0" err="1" smtClean="0"/>
              <a:t>Rekomendasi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kebijakan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dibentuk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disempurnakan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oleh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komunitas</a:t>
            </a:r>
            <a:r>
              <a:rPr lang="en-US" baseline="0" dirty="0" smtClean="0"/>
              <a:t> ICANN </a:t>
            </a:r>
            <a:r>
              <a:rPr lang="en-US" baseline="0" dirty="0" err="1" smtClean="0"/>
              <a:t>melalui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organisasi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pendukungnya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dipengaruhi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oleh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komite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penasihatnya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Seluruh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organisasi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pendukung</a:t>
            </a:r>
            <a:r>
              <a:rPr lang="en-US" baseline="0" dirty="0" smtClean="0"/>
              <a:t> (SO) </a:t>
            </a:r>
            <a:r>
              <a:rPr lang="en-US" baseline="0" dirty="0" err="1" smtClean="0"/>
              <a:t>dan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komite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penasihat</a:t>
            </a:r>
            <a:r>
              <a:rPr lang="en-US" baseline="0" dirty="0" smtClean="0"/>
              <a:t> (AC) </a:t>
            </a:r>
            <a:r>
              <a:rPr lang="en-US" baseline="0" dirty="0" err="1" smtClean="0"/>
              <a:t>terdiri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dari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relawan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dari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lebih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dari</a:t>
            </a:r>
            <a:r>
              <a:rPr lang="en-US" baseline="0" dirty="0" smtClean="0"/>
              <a:t> 200 </a:t>
            </a:r>
            <a:r>
              <a:rPr lang="en-US" baseline="0" dirty="0" err="1" smtClean="0"/>
              <a:t>negara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teritori</a:t>
            </a:r>
            <a:r>
              <a:rPr lang="en-US" baseline="0" dirty="0" smtClean="0"/>
              <a:t> – </a:t>
            </a:r>
            <a:r>
              <a:rPr lang="en-US" baseline="0" dirty="0" err="1" smtClean="0"/>
              <a:t>dalam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suatu</a:t>
            </a:r>
            <a:r>
              <a:rPr lang="en-US" baseline="0" dirty="0" smtClean="0"/>
              <a:t> proses bottom-up, </a:t>
            </a:r>
            <a:r>
              <a:rPr lang="en-US" baseline="0" dirty="0" err="1" smtClean="0"/>
              <a:t>terbuka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transparan</a:t>
            </a:r>
            <a:r>
              <a:rPr lang="en-US" baseline="0" dirty="0" smtClean="0"/>
              <a:t>. Para </a:t>
            </a:r>
            <a:r>
              <a:rPr lang="en-US" baseline="0" dirty="0" err="1" smtClean="0"/>
              <a:t>anggota</a:t>
            </a:r>
            <a:r>
              <a:rPr lang="en-US" baseline="0" dirty="0" smtClean="0"/>
              <a:t> SO </a:t>
            </a:r>
            <a:r>
              <a:rPr lang="en-US" baseline="0" dirty="0" err="1" smtClean="0"/>
              <a:t>dan</a:t>
            </a:r>
            <a:r>
              <a:rPr lang="en-US" baseline="0" dirty="0" smtClean="0"/>
              <a:t> AC </a:t>
            </a:r>
            <a:r>
              <a:rPr lang="en-US" baseline="0" dirty="0" err="1" smtClean="0"/>
              <a:t>serta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Dewan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direktur</a:t>
            </a:r>
            <a:r>
              <a:rPr lang="en-US" baseline="0" dirty="0" smtClean="0"/>
              <a:t> ICANN </a:t>
            </a:r>
            <a:r>
              <a:rPr lang="en-US" baseline="0" dirty="0" err="1" smtClean="0"/>
              <a:t>dapat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mengangkat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isu</a:t>
            </a:r>
            <a:r>
              <a:rPr lang="en-US" baseline="0" dirty="0" smtClean="0"/>
              <a:t> yang </a:t>
            </a:r>
            <a:r>
              <a:rPr lang="en-US" baseline="0" dirty="0" err="1" smtClean="0"/>
              <a:t>mereka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pandang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memerlukan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pengembangan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kebijakan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Kelompok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kerja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pengembangan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kebijakan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relawan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dibentuk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sesuai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isu</a:t>
            </a:r>
            <a:r>
              <a:rPr lang="en-US" baseline="0" dirty="0" smtClean="0"/>
              <a:t> yang </a:t>
            </a:r>
            <a:r>
              <a:rPr lang="en-US" baseline="0" dirty="0" err="1" smtClean="0"/>
              <a:t>ada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bertugas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membedah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isu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tersebut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dari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berbagai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sudut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pandang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dan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mengambil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keputusan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dengan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mufakat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bilamana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memungkinkan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Kelompok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kerja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ini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terbuka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bagi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siapapun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dalam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komunitas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relawan</a:t>
            </a:r>
            <a:r>
              <a:rPr lang="en-US" baseline="0" dirty="0" smtClean="0"/>
              <a:t> ICANN. </a:t>
            </a:r>
            <a:r>
              <a:rPr lang="en-US" baseline="0" dirty="0" err="1" smtClean="0"/>
              <a:t>Diskusi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kelompok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kerja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direkam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ditranskrip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sehingga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publik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bisa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mendapatkan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akses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penuh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kepada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diskusi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debat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Dokumen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ringkasan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eksekutif</a:t>
            </a:r>
            <a:r>
              <a:rPr lang="en-US" baseline="0" dirty="0" smtClean="0"/>
              <a:t> yang </a:t>
            </a:r>
            <a:r>
              <a:rPr lang="en-US" baseline="0" dirty="0" err="1" smtClean="0"/>
              <a:t>penting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biasanya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diterjemahkan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dalam</a:t>
            </a:r>
            <a:r>
              <a:rPr lang="en-US" baseline="0" dirty="0" smtClean="0"/>
              <a:t> lima </a:t>
            </a:r>
            <a:r>
              <a:rPr lang="en-US" baseline="0" dirty="0" err="1" smtClean="0"/>
              <a:t>bahasa</a:t>
            </a:r>
            <a:r>
              <a:rPr lang="en-US" baseline="0" dirty="0" smtClean="0"/>
              <a:t> PBB </a:t>
            </a:r>
            <a:r>
              <a:rPr lang="en-US" baseline="0" dirty="0" err="1" smtClean="0"/>
              <a:t>selain</a:t>
            </a:r>
            <a:r>
              <a:rPr lang="en-US" baseline="0" dirty="0" smtClean="0"/>
              <a:t> Bahasa </a:t>
            </a:r>
            <a:r>
              <a:rPr lang="en-US" baseline="0" dirty="0" err="1" smtClean="0"/>
              <a:t>Inggris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Komentar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publik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dieksplorasi</a:t>
            </a:r>
            <a:r>
              <a:rPr lang="en-US" baseline="0" dirty="0" smtClean="0"/>
              <a:t> di </a:t>
            </a:r>
            <a:r>
              <a:rPr lang="en-US" baseline="0" dirty="0" err="1" smtClean="0"/>
              <a:t>beberapa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tahapan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dalam</a:t>
            </a:r>
            <a:r>
              <a:rPr lang="en-US" baseline="0" dirty="0" smtClean="0"/>
              <a:t> proses </a:t>
            </a:r>
            <a:r>
              <a:rPr lang="en-US" baseline="0" dirty="0" err="1" smtClean="0"/>
              <a:t>pengembangan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kebijakan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untuk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memungkinkan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anggota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masyarakat</a:t>
            </a:r>
            <a:r>
              <a:rPr lang="en-US" baseline="0" dirty="0" smtClean="0"/>
              <a:t> yang </a:t>
            </a:r>
            <a:r>
              <a:rPr lang="en-US" baseline="0" dirty="0" err="1" smtClean="0"/>
              <a:t>tertarik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untuk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memberikan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pandangan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mereka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pada</a:t>
            </a:r>
            <a:r>
              <a:rPr lang="en-US" baseline="0" dirty="0" smtClean="0"/>
              <a:t> proposal </a:t>
            </a:r>
            <a:r>
              <a:rPr lang="en-US" baseline="0" dirty="0" err="1" smtClean="0"/>
              <a:t>kebijakan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serta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memasitkan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organisasi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kebijakan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mencerminkan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kepentingan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perspektif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masyarakat</a:t>
            </a:r>
            <a:r>
              <a:rPr lang="en-US" baseline="0" dirty="0" smtClean="0"/>
              <a:t> internet </a:t>
            </a:r>
            <a:r>
              <a:rPr lang="en-US" baseline="0" dirty="0" err="1" smtClean="0"/>
              <a:t>secara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luas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Keputusan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atau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rekomendasi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oleh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kelompok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kerja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dipertimbangkan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terlebih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dahulu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oleh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setiap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organisasi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pendukung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baru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kemudian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oleh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Dewan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Direksi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Dewan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tersebut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memiliki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kewenangan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tertinggi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untuk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menyetujui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atau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menolak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rekomendasi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kebijakan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Staf</a:t>
            </a:r>
            <a:r>
              <a:rPr lang="en-US" baseline="0" dirty="0" smtClean="0"/>
              <a:t> ICANN </a:t>
            </a:r>
            <a:r>
              <a:rPr lang="en-US" baseline="0" dirty="0" err="1" smtClean="0"/>
              <a:t>bertanggung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jawab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mengeksekusi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menjalankan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kebijakan</a:t>
            </a:r>
            <a:r>
              <a:rPr lang="en-US" baseline="0" dirty="0" smtClean="0"/>
              <a:t> yang </a:t>
            </a:r>
            <a:r>
              <a:rPr lang="en-US" baseline="0" dirty="0" err="1" smtClean="0"/>
              <a:t>dikembangkan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oleh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komunitas</a:t>
            </a:r>
            <a:r>
              <a:rPr lang="en-US" baseline="0" dirty="0" smtClean="0"/>
              <a:t> ICANN.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650B7D-728F-4938-B90C-E0859481EBD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2597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aseline="0" dirty="0" smtClean="0"/>
              <a:t>Model Multi-stakeholder</a:t>
            </a:r>
          </a:p>
          <a:p>
            <a:endParaRPr lang="en-US" sz="1200" baseline="0" dirty="0" smtClean="0"/>
          </a:p>
          <a:p>
            <a:r>
              <a:rPr lang="en-US" sz="1200" baseline="0" dirty="0" smtClean="0"/>
              <a:t>Internet </a:t>
            </a:r>
            <a:r>
              <a:rPr lang="en-US" sz="1200" baseline="0" dirty="0" err="1" smtClean="0"/>
              <a:t>dimulai</a:t>
            </a:r>
            <a:r>
              <a:rPr lang="en-US" sz="1200" baseline="0" dirty="0" smtClean="0"/>
              <a:t> di Amerika </a:t>
            </a:r>
            <a:r>
              <a:rPr lang="en-US" sz="1200" baseline="0" dirty="0" err="1" smtClean="0"/>
              <a:t>Serikat</a:t>
            </a:r>
            <a:r>
              <a:rPr lang="en-US" sz="1200" baseline="0" dirty="0" smtClean="0"/>
              <a:t>, </a:t>
            </a:r>
            <a:r>
              <a:rPr lang="en-US" sz="1200" baseline="0" dirty="0" err="1" smtClean="0"/>
              <a:t>namun</a:t>
            </a:r>
            <a:r>
              <a:rPr lang="en-US" sz="1200" baseline="0" dirty="0" smtClean="0"/>
              <a:t> </a:t>
            </a:r>
            <a:r>
              <a:rPr lang="en-US" sz="1200" baseline="0" dirty="0" err="1" smtClean="0"/>
              <a:t>saat</a:t>
            </a:r>
            <a:r>
              <a:rPr lang="en-US" sz="1200" baseline="0" dirty="0" smtClean="0"/>
              <a:t> </a:t>
            </a:r>
            <a:r>
              <a:rPr lang="en-US" sz="1200" baseline="0" dirty="0" err="1" smtClean="0"/>
              <a:t>ini</a:t>
            </a:r>
            <a:r>
              <a:rPr lang="en-US" sz="1200" baseline="0" dirty="0" smtClean="0"/>
              <a:t> </a:t>
            </a:r>
            <a:r>
              <a:rPr lang="en-US" sz="1200" baseline="0" dirty="0" err="1" smtClean="0"/>
              <a:t>telah</a:t>
            </a:r>
            <a:r>
              <a:rPr lang="en-US" sz="1200" baseline="0" dirty="0" smtClean="0"/>
              <a:t> </a:t>
            </a:r>
            <a:r>
              <a:rPr lang="en-US" sz="1200" baseline="0" dirty="0" err="1" smtClean="0"/>
              <a:t>menjadi</a:t>
            </a:r>
            <a:r>
              <a:rPr lang="en-US" sz="1200" baseline="0" dirty="0" smtClean="0"/>
              <a:t> </a:t>
            </a:r>
            <a:r>
              <a:rPr lang="en-US" sz="1200" baseline="0" dirty="0" err="1" smtClean="0"/>
              <a:t>sumber</a:t>
            </a:r>
            <a:r>
              <a:rPr lang="en-US" sz="1200" baseline="0" dirty="0" smtClean="0"/>
              <a:t> </a:t>
            </a:r>
            <a:r>
              <a:rPr lang="en-US" sz="1200" baseline="0" dirty="0" err="1" smtClean="0"/>
              <a:t>daya</a:t>
            </a:r>
            <a:r>
              <a:rPr lang="en-US" sz="1200" baseline="0" dirty="0" smtClean="0"/>
              <a:t> global yang </a:t>
            </a:r>
            <a:r>
              <a:rPr lang="en-US" sz="1200" baseline="0" dirty="0" err="1" smtClean="0"/>
              <a:t>menjadi</a:t>
            </a:r>
            <a:r>
              <a:rPr lang="en-US" sz="1200" baseline="0" dirty="0" smtClean="0"/>
              <a:t> </a:t>
            </a:r>
            <a:r>
              <a:rPr lang="en-US" sz="1200" baseline="0" dirty="0" err="1" smtClean="0"/>
              <a:t>milik</a:t>
            </a:r>
            <a:r>
              <a:rPr lang="en-US" sz="1200" baseline="0" dirty="0" smtClean="0"/>
              <a:t> </a:t>
            </a:r>
            <a:r>
              <a:rPr lang="en-US" sz="1200" baseline="0" dirty="0" err="1" smtClean="0"/>
              <a:t>seluruh</a:t>
            </a:r>
            <a:r>
              <a:rPr lang="en-US" sz="1200" baseline="0" dirty="0" smtClean="0"/>
              <a:t> </a:t>
            </a:r>
            <a:r>
              <a:rPr lang="en-US" sz="1200" baseline="0" dirty="0" err="1" smtClean="0"/>
              <a:t>penggunanya</a:t>
            </a:r>
            <a:r>
              <a:rPr lang="en-US" sz="1200" baseline="0" dirty="0" smtClean="0"/>
              <a:t>. Di ICANN, </a:t>
            </a:r>
            <a:r>
              <a:rPr lang="en-US" sz="1200" baseline="0" dirty="0" err="1" smtClean="0"/>
              <a:t>siapapun</a:t>
            </a:r>
            <a:r>
              <a:rPr lang="en-US" sz="1200" baseline="0" dirty="0" smtClean="0"/>
              <a:t> yang </a:t>
            </a:r>
            <a:r>
              <a:rPr lang="en-US" sz="1200" baseline="0" dirty="0" err="1" smtClean="0"/>
              <a:t>berkepentingan</a:t>
            </a:r>
            <a:r>
              <a:rPr lang="en-US" sz="1200" baseline="0" dirty="0" smtClean="0"/>
              <a:t> </a:t>
            </a:r>
            <a:r>
              <a:rPr lang="en-US" sz="1200" baseline="0" dirty="0" err="1" smtClean="0"/>
              <a:t>dengan</a:t>
            </a:r>
            <a:r>
              <a:rPr lang="en-US" sz="1200" baseline="0" dirty="0" smtClean="0"/>
              <a:t> internet </a:t>
            </a:r>
            <a:r>
              <a:rPr lang="en-US" sz="1200" baseline="0" dirty="0" err="1" smtClean="0"/>
              <a:t>memiliki</a:t>
            </a:r>
            <a:r>
              <a:rPr lang="en-US" sz="1200" baseline="0" dirty="0" smtClean="0"/>
              <a:t> </a:t>
            </a:r>
            <a:r>
              <a:rPr lang="en-US" sz="1200" baseline="0" dirty="0" err="1" smtClean="0"/>
              <a:t>hak</a:t>
            </a:r>
            <a:r>
              <a:rPr lang="en-US" sz="1200" baseline="0" dirty="0" smtClean="0"/>
              <a:t> </a:t>
            </a:r>
            <a:r>
              <a:rPr lang="en-US" sz="1200" baseline="0" dirty="0" err="1" smtClean="0"/>
              <a:t>setara</a:t>
            </a:r>
            <a:r>
              <a:rPr lang="en-US" sz="1200" baseline="0" dirty="0" smtClean="0"/>
              <a:t> </a:t>
            </a:r>
            <a:r>
              <a:rPr lang="en-US" sz="1200" baseline="0" dirty="0" err="1" smtClean="0"/>
              <a:t>untuk</a:t>
            </a:r>
            <a:r>
              <a:rPr lang="en-US" sz="1200" baseline="0" dirty="0" smtClean="0"/>
              <a:t> </a:t>
            </a:r>
            <a:r>
              <a:rPr lang="en-US" sz="1200" baseline="0" dirty="0" err="1" smtClean="0"/>
              <a:t>didengar</a:t>
            </a:r>
            <a:r>
              <a:rPr lang="en-US" sz="1200" baseline="0" dirty="0" smtClean="0"/>
              <a:t>. </a:t>
            </a:r>
          </a:p>
          <a:p>
            <a:endParaRPr lang="en-US" sz="1200" baseline="0" dirty="0" smtClean="0"/>
          </a:p>
          <a:p>
            <a:r>
              <a:rPr lang="en-US" sz="1200" baseline="0" dirty="0" smtClean="0"/>
              <a:t>Di </a:t>
            </a:r>
            <a:r>
              <a:rPr lang="en-US" sz="1200" baseline="0" dirty="0" err="1" smtClean="0"/>
              <a:t>jantung</a:t>
            </a:r>
            <a:r>
              <a:rPr lang="en-US" sz="1200" baseline="0" dirty="0" smtClean="0"/>
              <a:t> </a:t>
            </a:r>
            <a:r>
              <a:rPr lang="en-US" sz="1200" baseline="0" dirty="0" err="1" smtClean="0"/>
              <a:t>pembuatan</a:t>
            </a:r>
            <a:r>
              <a:rPr lang="en-US" sz="1200" baseline="0" dirty="0" smtClean="0"/>
              <a:t> </a:t>
            </a:r>
            <a:r>
              <a:rPr lang="en-US" sz="1200" baseline="0" dirty="0" err="1" smtClean="0"/>
              <a:t>kebijakan</a:t>
            </a:r>
            <a:r>
              <a:rPr lang="en-US" sz="1200" baseline="0" dirty="0" smtClean="0"/>
              <a:t> ICANN </a:t>
            </a:r>
            <a:r>
              <a:rPr lang="en-US" sz="1200" baseline="0" dirty="0" err="1" smtClean="0"/>
              <a:t>terdapat</a:t>
            </a:r>
            <a:r>
              <a:rPr lang="en-US" sz="1200" baseline="0" dirty="0" smtClean="0"/>
              <a:t> </a:t>
            </a:r>
            <a:r>
              <a:rPr lang="en-US" sz="1200" baseline="0" dirty="0" err="1" smtClean="0"/>
              <a:t>apa</a:t>
            </a:r>
            <a:r>
              <a:rPr lang="en-US" sz="1200" baseline="0" dirty="0" smtClean="0"/>
              <a:t> yang </a:t>
            </a:r>
            <a:r>
              <a:rPr lang="en-US" sz="1200" baseline="0" dirty="0" err="1" smtClean="0"/>
              <a:t>disebut</a:t>
            </a:r>
            <a:r>
              <a:rPr lang="en-US" sz="1200" baseline="0" dirty="0" smtClean="0"/>
              <a:t> </a:t>
            </a:r>
            <a:r>
              <a:rPr lang="en-US" sz="1200" baseline="0" dirty="0" err="1" smtClean="0"/>
              <a:t>sebagai</a:t>
            </a:r>
            <a:r>
              <a:rPr lang="en-US" sz="1200" baseline="0" dirty="0" smtClean="0"/>
              <a:t> “model </a:t>
            </a:r>
            <a:r>
              <a:rPr lang="en-US" sz="1200" baseline="0" dirty="0" err="1" smtClean="0"/>
              <a:t>pemangku</a:t>
            </a:r>
            <a:r>
              <a:rPr lang="en-US" sz="1200" baseline="0" dirty="0" smtClean="0"/>
              <a:t> </a:t>
            </a:r>
            <a:r>
              <a:rPr lang="en-US" sz="1200" baseline="0" dirty="0" err="1" smtClean="0"/>
              <a:t>kepentingan</a:t>
            </a:r>
            <a:r>
              <a:rPr lang="en-US" sz="1200" baseline="0" dirty="0" smtClean="0"/>
              <a:t> </a:t>
            </a:r>
            <a:r>
              <a:rPr lang="en-US" sz="1200" baseline="0" dirty="0" err="1" smtClean="0"/>
              <a:t>majemuk</a:t>
            </a:r>
            <a:r>
              <a:rPr lang="en-US" sz="1200" baseline="0" dirty="0" smtClean="0"/>
              <a:t> (multi-stakeholder)”. Kita </a:t>
            </a:r>
            <a:r>
              <a:rPr lang="en-US" sz="1200" baseline="0" dirty="0" err="1" smtClean="0"/>
              <a:t>menyebut</a:t>
            </a:r>
            <a:r>
              <a:rPr lang="en-US" sz="1200" baseline="0" dirty="0" smtClean="0"/>
              <a:t> para </a:t>
            </a:r>
            <a:r>
              <a:rPr lang="en-US" sz="1200" baseline="0" dirty="0" err="1" smtClean="0"/>
              <a:t>peserta</a:t>
            </a:r>
            <a:r>
              <a:rPr lang="en-US" sz="1200" baseline="0" dirty="0" smtClean="0"/>
              <a:t> </a:t>
            </a:r>
            <a:r>
              <a:rPr lang="en-US" sz="1200" baseline="0" dirty="0" err="1" smtClean="0"/>
              <a:t>ini</a:t>
            </a:r>
            <a:r>
              <a:rPr lang="en-US" sz="1200" baseline="0" dirty="0" smtClean="0"/>
              <a:t> </a:t>
            </a:r>
            <a:r>
              <a:rPr lang="en-US" sz="1200" baseline="0" dirty="0" err="1" smtClean="0"/>
              <a:t>sebagai</a:t>
            </a:r>
            <a:r>
              <a:rPr lang="en-US" sz="1200" baseline="0" dirty="0" smtClean="0"/>
              <a:t> “stakeholder” (</a:t>
            </a:r>
            <a:r>
              <a:rPr lang="en-US" sz="1200" baseline="0" dirty="0" err="1" smtClean="0"/>
              <a:t>pemangku</a:t>
            </a:r>
            <a:r>
              <a:rPr lang="en-US" sz="1200" baseline="0" dirty="0" smtClean="0"/>
              <a:t> </a:t>
            </a:r>
            <a:r>
              <a:rPr lang="en-US" sz="1200" baseline="0" dirty="0" err="1" smtClean="0"/>
              <a:t>kepentingan</a:t>
            </a:r>
            <a:r>
              <a:rPr lang="en-US" sz="1200" baseline="0" dirty="0" smtClean="0"/>
              <a:t>) </a:t>
            </a:r>
            <a:r>
              <a:rPr lang="en-US" sz="1200" baseline="0" dirty="0" err="1" smtClean="0"/>
              <a:t>karena</a:t>
            </a:r>
            <a:r>
              <a:rPr lang="en-US" sz="1200" baseline="0" dirty="0" smtClean="0"/>
              <a:t>  </a:t>
            </a:r>
            <a:r>
              <a:rPr lang="en-US" sz="1200" baseline="0" dirty="0" err="1" smtClean="0"/>
              <a:t>setiap</a:t>
            </a:r>
            <a:r>
              <a:rPr lang="en-US" sz="1200" baseline="0" dirty="0" smtClean="0"/>
              <a:t> orang </a:t>
            </a:r>
            <a:r>
              <a:rPr lang="en-US" sz="1200" baseline="0" dirty="0" err="1" smtClean="0"/>
              <a:t>dari</a:t>
            </a:r>
            <a:r>
              <a:rPr lang="en-US" sz="1200" baseline="0" dirty="0" smtClean="0"/>
              <a:t> </a:t>
            </a:r>
            <a:r>
              <a:rPr lang="en-US" sz="1200" baseline="0" dirty="0" err="1" smtClean="0"/>
              <a:t>mereka</a:t>
            </a:r>
            <a:r>
              <a:rPr lang="en-US" sz="1200" baseline="0" dirty="0" smtClean="0"/>
              <a:t> </a:t>
            </a:r>
            <a:r>
              <a:rPr lang="en-US" sz="1200" baseline="0" dirty="0" err="1" smtClean="0"/>
              <a:t>memiliki</a:t>
            </a:r>
            <a:r>
              <a:rPr lang="en-US" sz="1200" baseline="0" dirty="0" smtClean="0"/>
              <a:t> </a:t>
            </a:r>
            <a:r>
              <a:rPr lang="en-US" sz="1200" baseline="0" dirty="0" err="1" smtClean="0"/>
              <a:t>kepentingan</a:t>
            </a:r>
            <a:r>
              <a:rPr lang="en-US" sz="1200" baseline="0" dirty="0" smtClean="0"/>
              <a:t> </a:t>
            </a:r>
            <a:r>
              <a:rPr lang="en-US" sz="1200" baseline="0" dirty="0" err="1" smtClean="0"/>
              <a:t>tentang</a:t>
            </a:r>
            <a:r>
              <a:rPr lang="en-US" sz="1200" baseline="0" dirty="0" smtClean="0"/>
              <a:t> </a:t>
            </a:r>
            <a:r>
              <a:rPr lang="en-US" sz="1200" baseline="0" dirty="0" err="1" smtClean="0"/>
              <a:t>arah</a:t>
            </a:r>
            <a:r>
              <a:rPr lang="en-US" sz="1200" baseline="0" dirty="0" smtClean="0"/>
              <a:t> </a:t>
            </a:r>
            <a:r>
              <a:rPr lang="en-US" sz="1200" baseline="0" dirty="0" err="1" smtClean="0"/>
              <a:t>pengembangan</a:t>
            </a:r>
            <a:r>
              <a:rPr lang="en-US" sz="1200" baseline="0" dirty="0" smtClean="0"/>
              <a:t> internet. </a:t>
            </a:r>
          </a:p>
          <a:p>
            <a:endParaRPr lang="en-US" sz="1200" baseline="0" dirty="0" smtClean="0"/>
          </a:p>
          <a:p>
            <a:r>
              <a:rPr lang="en-US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Model </a:t>
            </a:r>
            <a:r>
              <a:rPr lang="en-US" sz="1200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tata</a:t>
            </a:r>
            <a:r>
              <a:rPr lang="en-US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kelola</a:t>
            </a:r>
            <a:r>
              <a:rPr lang="en-US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terdesentralisasi</a:t>
            </a:r>
            <a:r>
              <a:rPr lang="en-US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menempatkan</a:t>
            </a:r>
            <a:r>
              <a:rPr lang="en-US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individu</a:t>
            </a:r>
            <a:r>
              <a:rPr lang="en-US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industri</a:t>
            </a:r>
            <a:r>
              <a:rPr lang="en-US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kepentingan</a:t>
            </a:r>
            <a:r>
              <a:rPr lang="en-US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non-</a:t>
            </a:r>
            <a:r>
              <a:rPr lang="en-US" sz="1200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komersial</a:t>
            </a:r>
            <a:r>
              <a:rPr lang="en-US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dan</a:t>
            </a:r>
            <a:r>
              <a:rPr lang="en-US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pemerintah</a:t>
            </a:r>
            <a:r>
              <a:rPr lang="en-US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di </a:t>
            </a:r>
            <a:r>
              <a:rPr lang="en-US" sz="1200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kedudukan</a:t>
            </a:r>
            <a:r>
              <a:rPr lang="en-US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yang </a:t>
            </a:r>
            <a:r>
              <a:rPr lang="en-US" sz="1200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sama</a:t>
            </a:r>
            <a:r>
              <a:rPr lang="en-US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en-US" sz="1200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Tidak</a:t>
            </a:r>
            <a:r>
              <a:rPr lang="en-US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seperti</a:t>
            </a:r>
            <a:r>
              <a:rPr lang="en-US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model </a:t>
            </a:r>
            <a:r>
              <a:rPr lang="en-US" sz="1200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tradisional</a:t>
            </a:r>
            <a:r>
              <a:rPr lang="en-US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top-down, di </a:t>
            </a:r>
            <a:r>
              <a:rPr lang="en-US" sz="1200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mana</a:t>
            </a:r>
            <a:r>
              <a:rPr lang="en-US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pemerintah</a:t>
            </a:r>
            <a:r>
              <a:rPr lang="en-US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membuat</a:t>
            </a:r>
            <a:r>
              <a:rPr lang="en-US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keputusan</a:t>
            </a:r>
            <a:r>
              <a:rPr lang="en-US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kebijakan</a:t>
            </a:r>
            <a:r>
              <a:rPr lang="en-US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pendekatan</a:t>
            </a:r>
            <a:r>
              <a:rPr lang="en-US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multi-stakeholder yang </a:t>
            </a:r>
            <a:r>
              <a:rPr lang="en-US" sz="1200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digunakan</a:t>
            </a:r>
            <a:r>
              <a:rPr lang="en-US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ICANN </a:t>
            </a:r>
            <a:r>
              <a:rPr lang="en-US" sz="1200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memungkinkan</a:t>
            </a:r>
            <a:r>
              <a:rPr lang="en-US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terciptanya</a:t>
            </a:r>
            <a:r>
              <a:rPr lang="en-US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pengembangan</a:t>
            </a:r>
            <a:r>
              <a:rPr lang="en-US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kebijakan</a:t>
            </a:r>
            <a:r>
              <a:rPr lang="en-US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berbasis</a:t>
            </a:r>
            <a:r>
              <a:rPr lang="en-US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komunitas</a:t>
            </a:r>
            <a:r>
              <a:rPr lang="en-US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dan</a:t>
            </a:r>
            <a:r>
              <a:rPr lang="en-US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konsensus</a:t>
            </a:r>
            <a:r>
              <a:rPr lang="en-US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Model multi-stakeholder </a:t>
            </a:r>
            <a:r>
              <a:rPr lang="en-US" sz="1200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ini</a:t>
            </a:r>
            <a:r>
              <a:rPr lang="en-US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merangkul</a:t>
            </a:r>
            <a:r>
              <a:rPr lang="en-US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berbagai</a:t>
            </a:r>
            <a:r>
              <a:rPr lang="en-US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stakeholder, </a:t>
            </a:r>
            <a:r>
              <a:rPr lang="en-US" sz="1200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seperti</a:t>
            </a:r>
            <a:r>
              <a:rPr lang="en-US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individu</a:t>
            </a:r>
            <a:r>
              <a:rPr lang="en-US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sektor</a:t>
            </a:r>
            <a:r>
              <a:rPr lang="en-US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swasta</a:t>
            </a:r>
            <a:r>
              <a:rPr lang="en-US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organisasi</a:t>
            </a:r>
            <a:r>
              <a:rPr lang="en-US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nasional</a:t>
            </a:r>
            <a:r>
              <a:rPr lang="en-US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dan</a:t>
            </a:r>
            <a:r>
              <a:rPr lang="en-US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internasional</a:t>
            </a:r>
            <a:r>
              <a:rPr lang="en-US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pemerintah</a:t>
            </a:r>
            <a:r>
              <a:rPr lang="en-US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dan</a:t>
            </a:r>
            <a:r>
              <a:rPr lang="en-US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akademisi</a:t>
            </a:r>
            <a:r>
              <a:rPr lang="en-US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serta</a:t>
            </a:r>
            <a:r>
              <a:rPr lang="en-US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kelompok</a:t>
            </a:r>
            <a:r>
              <a:rPr lang="en-US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teknis</a:t>
            </a:r>
            <a:r>
              <a:rPr lang="en-US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en-US" sz="1200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Prinsip</a:t>
            </a:r>
            <a:r>
              <a:rPr lang="en-US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keterbukaan</a:t>
            </a:r>
            <a:r>
              <a:rPr lang="en-US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inklusi</a:t>
            </a:r>
            <a:r>
              <a:rPr lang="en-US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kepercayaan</a:t>
            </a:r>
            <a:r>
              <a:rPr lang="en-US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dan</a:t>
            </a:r>
            <a:r>
              <a:rPr lang="en-US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kolaborasi</a:t>
            </a:r>
            <a:r>
              <a:rPr lang="en-US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adalah</a:t>
            </a:r>
            <a:r>
              <a:rPr lang="en-US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bagian</a:t>
            </a:r>
            <a:r>
              <a:rPr lang="en-US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mendasar</a:t>
            </a:r>
            <a:r>
              <a:rPr lang="en-US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dari</a:t>
            </a:r>
            <a:r>
              <a:rPr lang="en-US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proses </a:t>
            </a:r>
            <a:r>
              <a:rPr lang="en-US" sz="1200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ini</a:t>
            </a:r>
            <a:r>
              <a:rPr lang="en-US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Model </a:t>
            </a:r>
            <a:r>
              <a:rPr lang="en-US" sz="1200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ini</a:t>
            </a:r>
            <a:r>
              <a:rPr lang="en-US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telah</a:t>
            </a:r>
            <a:r>
              <a:rPr lang="en-US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berhasil</a:t>
            </a:r>
            <a:r>
              <a:rPr lang="en-US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menciptakan</a:t>
            </a:r>
            <a:r>
              <a:rPr lang="en-US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kinerja</a:t>
            </a:r>
            <a:r>
              <a:rPr lang="en-US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yang </a:t>
            </a:r>
            <a:r>
              <a:rPr lang="en-US" sz="1200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baik</a:t>
            </a:r>
            <a:r>
              <a:rPr lang="en-US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inovasi</a:t>
            </a:r>
            <a:r>
              <a:rPr lang="en-US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serta</a:t>
            </a:r>
            <a:r>
              <a:rPr lang="en-US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evolusi</a:t>
            </a:r>
            <a:r>
              <a:rPr lang="en-US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di </a:t>
            </a:r>
            <a:r>
              <a:rPr lang="en-US" sz="1200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berbagai</a:t>
            </a:r>
            <a:r>
              <a:rPr lang="en-US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tingkatan</a:t>
            </a:r>
            <a:r>
              <a:rPr lang="en-US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en-US" sz="1200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Inovasi</a:t>
            </a:r>
            <a:r>
              <a:rPr lang="en-US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</a:t>
            </a:r>
            <a:r>
              <a:rPr lang="en-US" sz="1200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perkembangan</a:t>
            </a:r>
            <a:r>
              <a:rPr lang="en-US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terkini</a:t>
            </a:r>
            <a:r>
              <a:rPr lang="en-US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mencakup</a:t>
            </a:r>
            <a:r>
              <a:rPr lang="en-US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</a:t>
            </a:r>
            <a:r>
              <a:rPr lang="en-US" sz="1200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transisi</a:t>
            </a:r>
            <a:r>
              <a:rPr lang="en-US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dari</a:t>
            </a:r>
            <a:r>
              <a:rPr lang="en-US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IPv4 </a:t>
            </a:r>
            <a:r>
              <a:rPr lang="en-US" sz="1200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ke</a:t>
            </a:r>
            <a:r>
              <a:rPr lang="en-US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IPv6,  Top Level Domain </a:t>
            </a:r>
            <a:r>
              <a:rPr lang="en-US" sz="1200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generik</a:t>
            </a:r>
            <a:r>
              <a:rPr lang="en-US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baru</a:t>
            </a:r>
            <a:r>
              <a:rPr lang="en-US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 </a:t>
            </a:r>
            <a:r>
              <a:rPr lang="en-US" sz="1200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dan</a:t>
            </a:r>
            <a:r>
              <a:rPr lang="en-US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Internasionalisasi</a:t>
            </a:r>
            <a:r>
              <a:rPr lang="en-US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Nama </a:t>
            </a:r>
            <a:r>
              <a:rPr lang="en-US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Domain (</a:t>
            </a:r>
            <a:r>
              <a:rPr lang="en-US" sz="1200" u="none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Internationalized Domain Name).</a:t>
            </a:r>
            <a:endParaRPr lang="en-US" sz="1200" u="non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650B7D-728F-4938-B90C-E0859481EBD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5892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ICANN </a:t>
            </a:r>
            <a:r>
              <a:rPr lang="en-US" dirty="0" err="1" smtClean="0"/>
              <a:t>bekerja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struktur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tata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kelola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seperti</a:t>
            </a:r>
            <a:r>
              <a:rPr lang="en-US" baseline="0" dirty="0" smtClean="0"/>
              <a:t> yang </a:t>
            </a:r>
            <a:r>
              <a:rPr lang="en-US" baseline="0" dirty="0" err="1" smtClean="0"/>
              <a:t>ditunjukkan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dalam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gambar</a:t>
            </a:r>
            <a:r>
              <a:rPr lang="en-US" baseline="0" dirty="0" smtClean="0"/>
              <a:t> di </a:t>
            </a:r>
            <a:r>
              <a:rPr lang="en-US" baseline="0" dirty="0" err="1" smtClean="0"/>
              <a:t>atas</a:t>
            </a:r>
            <a:r>
              <a:rPr lang="en-US" baseline="0" dirty="0" smtClean="0"/>
              <a:t>, yang </a:t>
            </a:r>
            <a:r>
              <a:rPr lang="en-US" baseline="0" dirty="0" err="1" smtClean="0"/>
              <a:t>membuatnya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dapat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menjalankan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fungsi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khususnya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dalam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Ekosistem</a:t>
            </a:r>
            <a:r>
              <a:rPr lang="en-US" baseline="0" dirty="0" smtClean="0"/>
              <a:t> Internet </a:t>
            </a:r>
            <a:r>
              <a:rPr lang="en-US" baseline="0" dirty="0" err="1" smtClean="0"/>
              <a:t>secara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efektif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serta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memastikan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pertumbuhan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kestabilannya</a:t>
            </a:r>
            <a:r>
              <a:rPr lang="en-US" baseline="0" dirty="0" smtClean="0"/>
              <a:t>. </a:t>
            </a:r>
            <a:endParaRPr lang="en-US" dirty="0" smtClean="0"/>
          </a:p>
          <a:p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ICANN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memiliki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Dewan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Direksi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internasional</a:t>
            </a:r>
            <a:r>
              <a:rPr lang="en-US" baseline="0" dirty="0" smtClean="0"/>
              <a:t> yang </a:t>
            </a:r>
            <a:r>
              <a:rPr lang="en-US" baseline="0" dirty="0" err="1" smtClean="0"/>
              <a:t>terdiri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dari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beragam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pihak</a:t>
            </a:r>
            <a:r>
              <a:rPr lang="en-US" baseline="0" dirty="0" smtClean="0"/>
              <a:t> yang </a:t>
            </a:r>
            <a:r>
              <a:rPr lang="en-US" baseline="0" dirty="0" err="1" smtClean="0"/>
              <a:t>mengawasi</a:t>
            </a:r>
            <a:r>
              <a:rPr lang="en-US" baseline="0" dirty="0" smtClean="0"/>
              <a:t> proses </a:t>
            </a:r>
            <a:r>
              <a:rPr lang="en-US" baseline="0" dirty="0" err="1" smtClean="0"/>
              <a:t>pengembangan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kebijakan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tata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kelola</a:t>
            </a:r>
            <a:r>
              <a:rPr lang="en-US" baseline="0" dirty="0" smtClean="0"/>
              <a:t> ICANN. </a:t>
            </a: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ICANN </a:t>
            </a:r>
            <a:r>
              <a:rPr lang="en-US" dirty="0" err="1" smtClean="0"/>
              <a:t>memiliki</a:t>
            </a:r>
            <a:r>
              <a:rPr lang="en-US" dirty="0" smtClean="0"/>
              <a:t> </a:t>
            </a:r>
            <a:r>
              <a:rPr lang="en-US" dirty="0" err="1" smtClean="0"/>
              <a:t>tiga</a:t>
            </a:r>
            <a:r>
              <a:rPr lang="en-US" dirty="0" smtClean="0"/>
              <a:t> </a:t>
            </a:r>
            <a:r>
              <a:rPr lang="en-US" dirty="0" err="1" smtClean="0"/>
              <a:t>Organisasi</a:t>
            </a:r>
            <a:r>
              <a:rPr lang="en-US" dirty="0" smtClean="0"/>
              <a:t> </a:t>
            </a:r>
            <a:r>
              <a:rPr lang="en-US" dirty="0" err="1" smtClean="0"/>
              <a:t>Pendukung</a:t>
            </a:r>
            <a:r>
              <a:rPr lang="en-US" dirty="0" smtClean="0"/>
              <a:t> (Supporting</a:t>
            </a:r>
            <a:r>
              <a:rPr lang="en-US" baseline="0" dirty="0" smtClean="0"/>
              <a:t> Organization/SO) yang </a:t>
            </a:r>
            <a:r>
              <a:rPr lang="en-US" baseline="0" dirty="0" err="1" smtClean="0"/>
              <a:t>mengembangkan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merekomendasikan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kebijakan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terkait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manajemen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teknis</a:t>
            </a:r>
            <a:r>
              <a:rPr lang="en-US" baseline="0" dirty="0" smtClean="0"/>
              <a:t> internet </a:t>
            </a:r>
            <a:r>
              <a:rPr lang="en-US" baseline="0" dirty="0" err="1" smtClean="0"/>
              <a:t>dalam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wilayah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kepakaran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mereka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Organisasi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tersebut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terdiri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dari</a:t>
            </a:r>
            <a:r>
              <a:rPr lang="en-US" baseline="0" dirty="0" smtClean="0"/>
              <a:t> Address Supporting Organization (ASO),  yang </a:t>
            </a:r>
            <a:r>
              <a:rPr lang="en-US" baseline="0" dirty="0" err="1" smtClean="0"/>
              <a:t>terdiri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dari</a:t>
            </a:r>
            <a:r>
              <a:rPr lang="en-US" baseline="0" dirty="0" smtClean="0"/>
              <a:t> Regional Internet Registries; Country Code names Supporting Organization (</a:t>
            </a:r>
            <a:r>
              <a:rPr lang="en-US" baseline="0" dirty="0" err="1" smtClean="0"/>
              <a:t>ccNSO</a:t>
            </a:r>
            <a:r>
              <a:rPr lang="en-US" baseline="0" dirty="0" smtClean="0"/>
              <a:t>); </a:t>
            </a:r>
            <a:r>
              <a:rPr lang="en-US" baseline="0" dirty="0" err="1" smtClean="0"/>
              <a:t>dan</a:t>
            </a:r>
            <a:r>
              <a:rPr lang="en-US" baseline="0" dirty="0" smtClean="0"/>
              <a:t> Generic Names Supporting Organization (GNSO).</a:t>
            </a: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ICANN </a:t>
            </a:r>
            <a:r>
              <a:rPr lang="en-US" dirty="0" err="1" smtClean="0"/>
              <a:t>juga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memiliki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empat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komite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Penasihat</a:t>
            </a:r>
            <a:r>
              <a:rPr lang="en-US" baseline="0" dirty="0" smtClean="0"/>
              <a:t> yang </a:t>
            </a:r>
            <a:r>
              <a:rPr lang="en-US" baseline="0" dirty="0" err="1" smtClean="0"/>
              <a:t>memberikan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masukan</a:t>
            </a:r>
            <a:r>
              <a:rPr lang="en-US" baseline="0" dirty="0" smtClean="0"/>
              <a:t> formal </a:t>
            </a:r>
            <a:r>
              <a:rPr lang="en-US" baseline="0" dirty="0" err="1" smtClean="0"/>
              <a:t>kepada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Dewan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Direksi</a:t>
            </a:r>
            <a:r>
              <a:rPr lang="en-US" baseline="0" dirty="0" smtClean="0"/>
              <a:t> ICANN. </a:t>
            </a:r>
            <a:r>
              <a:rPr lang="en-US" baseline="0" dirty="0" err="1" smtClean="0"/>
              <a:t>Mereka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terdiri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dari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perwakilan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komunitas</a:t>
            </a:r>
            <a:r>
              <a:rPr lang="en-US" baseline="0" dirty="0" smtClean="0"/>
              <a:t> internet yang </a:t>
            </a:r>
            <a:r>
              <a:rPr lang="en-US" baseline="0" dirty="0" err="1" smtClean="0"/>
              <a:t>akan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memberi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masukan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terkait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isu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tertentu</a:t>
            </a:r>
            <a:r>
              <a:rPr lang="en-US" baseline="0" dirty="0" smtClean="0"/>
              <a:t> di </a:t>
            </a:r>
            <a:r>
              <a:rPr lang="en-US" baseline="0" dirty="0" err="1" smtClean="0"/>
              <a:t>ranah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kebijakan</a:t>
            </a:r>
            <a:r>
              <a:rPr lang="en-US" baseline="0" dirty="0" smtClean="0"/>
              <a:t>.  </a:t>
            </a:r>
            <a:r>
              <a:rPr lang="en-US" baseline="0" dirty="0" err="1" smtClean="0"/>
              <a:t>Komite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tersebut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terdiri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dari</a:t>
            </a:r>
            <a:r>
              <a:rPr lang="en-US" baseline="0" dirty="0" smtClean="0"/>
              <a:t> (</a:t>
            </a:r>
            <a:r>
              <a:rPr lang="en-US" baseline="0" dirty="0" err="1" smtClean="0"/>
              <a:t>secara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alfabetis</a:t>
            </a:r>
            <a:r>
              <a:rPr lang="en-US" baseline="0" dirty="0" smtClean="0"/>
              <a:t>): At-Large Advisory Committee yang </a:t>
            </a:r>
            <a:r>
              <a:rPr lang="en-US" baseline="0" dirty="0" err="1" smtClean="0"/>
              <a:t>mewakili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pengguna</a:t>
            </a:r>
            <a:r>
              <a:rPr lang="en-US" baseline="0" dirty="0" smtClean="0"/>
              <a:t> internet di </a:t>
            </a:r>
            <a:r>
              <a:rPr lang="en-US" baseline="0" dirty="0" err="1" smtClean="0"/>
              <a:t>seluruh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dunia</a:t>
            </a:r>
            <a:r>
              <a:rPr lang="en-US" baseline="0" dirty="0" smtClean="0"/>
              <a:t>; DNS Root Server System Advisory Committee (RSSAC); Governmental Advisory Committee (GAC); </a:t>
            </a:r>
            <a:r>
              <a:rPr lang="en-US" baseline="0" dirty="0" err="1" smtClean="0"/>
              <a:t>dan</a:t>
            </a:r>
            <a:r>
              <a:rPr lang="en-US" baseline="0" dirty="0" smtClean="0"/>
              <a:t> Security and the Stability Advisory committee (SSAC). </a:t>
            </a: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The Internet Engineering Task Force (IETF), yang </a:t>
            </a:r>
            <a:r>
              <a:rPr lang="en-US" dirty="0" err="1" smtClean="0"/>
              <a:t>dokumen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teknisnya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mempengaruhi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cara</a:t>
            </a:r>
            <a:r>
              <a:rPr lang="en-US" baseline="0" dirty="0" smtClean="0"/>
              <a:t> orang </a:t>
            </a:r>
            <a:r>
              <a:rPr lang="en-US" baseline="0" dirty="0" err="1" smtClean="0"/>
              <a:t>merancang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menggunakan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mengelola</a:t>
            </a:r>
            <a:r>
              <a:rPr lang="en-US" baseline="0" dirty="0" smtClean="0"/>
              <a:t> internet, </a:t>
            </a:r>
            <a:r>
              <a:rPr lang="en-US" baseline="0" dirty="0" err="1" smtClean="0"/>
              <a:t>juga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menunjuk</a:t>
            </a:r>
            <a:r>
              <a:rPr lang="en-US" baseline="0" dirty="0" smtClean="0"/>
              <a:t> wakil </a:t>
            </a:r>
            <a:r>
              <a:rPr lang="en-US" baseline="0" dirty="0" err="1" smtClean="0"/>
              <a:t>sebagai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penghubung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tanpa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hak</a:t>
            </a:r>
            <a:r>
              <a:rPr lang="en-US" baseline="0" dirty="0" smtClean="0"/>
              <a:t> voting (non-voting liaison) </a:t>
            </a:r>
            <a:r>
              <a:rPr lang="en-US" baseline="0" dirty="0" err="1" smtClean="0"/>
              <a:t>kepada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Dewan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Direksi</a:t>
            </a:r>
            <a:r>
              <a:rPr lang="en-US" baseline="0" dirty="0" smtClean="0"/>
              <a:t> ICANN.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650B7D-728F-4938-B90C-E0859481EBD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3076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Berikut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adalah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beberapa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hal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penting</a:t>
            </a:r>
            <a:r>
              <a:rPr lang="en-US" baseline="0" dirty="0" smtClean="0"/>
              <a:t> yang </a:t>
            </a:r>
            <a:r>
              <a:rPr lang="en-US" baseline="0" dirty="0" err="1" smtClean="0"/>
              <a:t>telah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dihasilkan</a:t>
            </a:r>
            <a:r>
              <a:rPr lang="en-US" baseline="0" dirty="0" smtClean="0"/>
              <a:t> model bottom-up </a:t>
            </a:r>
            <a:r>
              <a:rPr lang="en-US" baseline="0" dirty="0" err="1" smtClean="0"/>
              <a:t>berbasis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konsensus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multistakeholder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ini</a:t>
            </a:r>
            <a:r>
              <a:rPr lang="en-US" baseline="0" dirty="0" smtClean="0"/>
              <a:t>: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ICANN </a:t>
            </a:r>
            <a:r>
              <a:rPr lang="en-US" dirty="0" err="1" smtClean="0"/>
              <a:t>menciptakan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kompetisi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pasar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untuk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registrasi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nama</a:t>
            </a:r>
            <a:r>
              <a:rPr lang="en-US" baseline="0" dirty="0" smtClean="0"/>
              <a:t> generic Top Level Domain (</a:t>
            </a:r>
            <a:r>
              <a:rPr lang="en-US" baseline="0" dirty="0" err="1" smtClean="0"/>
              <a:t>gTLD</a:t>
            </a:r>
            <a:r>
              <a:rPr lang="en-US" baseline="0" dirty="0" smtClean="0"/>
              <a:t>) yang </a:t>
            </a:r>
            <a:r>
              <a:rPr lang="en-US" baseline="0" dirty="0" err="1" smtClean="0"/>
              <a:t>menghasilkan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penurunan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biaya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nama</a:t>
            </a:r>
            <a:r>
              <a:rPr lang="en-US" baseline="0" dirty="0" smtClean="0"/>
              <a:t> domain </a:t>
            </a:r>
            <a:r>
              <a:rPr lang="en-US" baseline="0" dirty="0" err="1" smtClean="0"/>
              <a:t>sebesar</a:t>
            </a:r>
            <a:r>
              <a:rPr lang="en-US" baseline="0" dirty="0" smtClean="0"/>
              <a:t> 80% </a:t>
            </a:r>
            <a:r>
              <a:rPr lang="en-US" baseline="0" dirty="0" err="1" smtClean="0"/>
              <a:t>dan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menghemat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uang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konsumen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bisnis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lebih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dari</a:t>
            </a:r>
            <a:r>
              <a:rPr lang="en-US" baseline="0" dirty="0" smtClean="0"/>
              <a:t> US$ 1 </a:t>
            </a:r>
            <a:r>
              <a:rPr lang="en-US" baseline="0" dirty="0" err="1" smtClean="0"/>
              <a:t>milyar</a:t>
            </a:r>
            <a:r>
              <a:rPr lang="en-US" baseline="0" dirty="0" smtClean="0"/>
              <a:t> per </a:t>
            </a:r>
            <a:r>
              <a:rPr lang="en-US" baseline="0" dirty="0" err="1" smtClean="0"/>
              <a:t>tahun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dari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biaya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registrasi</a:t>
            </a:r>
            <a:r>
              <a:rPr lang="en-US" baseline="0" dirty="0" smtClean="0"/>
              <a:t> domain.</a:t>
            </a:r>
          </a:p>
          <a:p>
            <a:endParaRPr lang="en-US" dirty="0" smtClean="0"/>
          </a:p>
          <a:p>
            <a:r>
              <a:rPr lang="en-US" dirty="0" smtClean="0"/>
              <a:t>ICANN </a:t>
            </a:r>
            <a:r>
              <a:rPr lang="en-US" dirty="0" err="1" smtClean="0"/>
              <a:t>menerapkan</a:t>
            </a:r>
            <a:r>
              <a:rPr lang="en-US" dirty="0" smtClean="0"/>
              <a:t> </a:t>
            </a:r>
            <a:r>
              <a:rPr lang="en-US" dirty="0" err="1" smtClean="0"/>
              <a:t>suatu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Kebijakan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Resolusi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Sengketa</a:t>
            </a:r>
            <a:r>
              <a:rPr lang="en-US" baseline="0" dirty="0" smtClean="0"/>
              <a:t> Nama Domain (UDRP) yang </a:t>
            </a:r>
            <a:r>
              <a:rPr lang="en-US" baseline="0" dirty="0" err="1" smtClean="0"/>
              <a:t>telah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digunakan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untuk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menyelesaikan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ribuan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sengketa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terkait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hak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atas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nama</a:t>
            </a:r>
            <a:r>
              <a:rPr lang="en-US" baseline="0" dirty="0" smtClean="0"/>
              <a:t> domain. </a:t>
            </a:r>
          </a:p>
          <a:p>
            <a:endParaRPr lang="en-US" dirty="0" smtClean="0"/>
          </a:p>
          <a:p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bekerja</a:t>
            </a:r>
            <a:r>
              <a:rPr lang="en-US" dirty="0" smtClean="0"/>
              <a:t> </a:t>
            </a:r>
            <a:r>
              <a:rPr lang="en-US" dirty="0" err="1" smtClean="0"/>
              <a:t>sama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komunitas</a:t>
            </a:r>
            <a:r>
              <a:rPr lang="en-US" dirty="0" smtClean="0"/>
              <a:t> </a:t>
            </a:r>
            <a:r>
              <a:rPr lang="en-US" dirty="0" err="1" smtClean="0"/>
              <a:t>teknis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stakeholder</a:t>
            </a:r>
            <a:r>
              <a:rPr lang="en-US" baseline="0" dirty="0" smtClean="0"/>
              <a:t> yang </a:t>
            </a:r>
            <a:r>
              <a:rPr lang="en-US" baseline="0" dirty="0" err="1" smtClean="0"/>
              <a:t>relevan</a:t>
            </a:r>
            <a:r>
              <a:rPr lang="en-US" baseline="0" dirty="0" smtClean="0"/>
              <a:t> ICANN </a:t>
            </a:r>
            <a:r>
              <a:rPr lang="en-US" baseline="0" dirty="0" err="1" smtClean="0"/>
              <a:t>mengadopsi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panduan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untuk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peluncuran</a:t>
            </a:r>
            <a:r>
              <a:rPr lang="en-US" baseline="0" dirty="0" smtClean="0"/>
              <a:t> Internationalized Domain Names (IDN), yang </a:t>
            </a:r>
            <a:r>
              <a:rPr lang="en-US" baseline="0" dirty="0" err="1" smtClean="0"/>
              <a:t>membuka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jalan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untuk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didaftarkannya</a:t>
            </a:r>
            <a:r>
              <a:rPr lang="en-US" baseline="0" dirty="0" smtClean="0"/>
              <a:t> domain </a:t>
            </a:r>
            <a:r>
              <a:rPr lang="en-US" baseline="0" dirty="0" err="1" smtClean="0"/>
              <a:t>dalam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ratusan</a:t>
            </a:r>
            <a:r>
              <a:rPr lang="en-US" baseline="0" dirty="0" smtClean="0"/>
              <a:t> Bahasa </a:t>
            </a:r>
            <a:r>
              <a:rPr lang="en-US" baseline="0" dirty="0" err="1" smtClean="0"/>
              <a:t>dunia</a:t>
            </a:r>
            <a:r>
              <a:rPr lang="en-US" baseline="0" dirty="0" smtClean="0"/>
              <a:t>.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Verisign, ICANN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NTIa</a:t>
            </a:r>
            <a:r>
              <a:rPr lang="en-US" dirty="0" smtClean="0"/>
              <a:t> </a:t>
            </a:r>
            <a:r>
              <a:rPr lang="en-US" dirty="0" err="1" smtClean="0"/>
              <a:t>bersama-sama</a:t>
            </a:r>
            <a:r>
              <a:rPr lang="en-US" dirty="0" smtClean="0"/>
              <a:t> </a:t>
            </a:r>
            <a:r>
              <a:rPr lang="en-US" dirty="0" err="1" smtClean="0"/>
              <a:t>menyelesaikan</a:t>
            </a:r>
            <a:r>
              <a:rPr lang="en-US" dirty="0" smtClean="0"/>
              <a:t> </a:t>
            </a:r>
            <a:r>
              <a:rPr lang="en-US" dirty="0" err="1" smtClean="0"/>
              <a:t>peluncuran</a:t>
            </a:r>
            <a:r>
              <a:rPr lang="en-US" dirty="0" smtClean="0"/>
              <a:t> Domain Name System</a:t>
            </a:r>
            <a:r>
              <a:rPr lang="en-US" baseline="0" dirty="0" smtClean="0"/>
              <a:t> Security Extensions (DNSSEC) </a:t>
            </a:r>
            <a:r>
              <a:rPr lang="en-US" baseline="0" dirty="0" err="1" smtClean="0"/>
              <a:t>untuk</a:t>
            </a:r>
            <a:r>
              <a:rPr lang="en-US" baseline="0" dirty="0" smtClean="0"/>
              <a:t> root zone </a:t>
            </a:r>
            <a:r>
              <a:rPr lang="en-US" baseline="0" dirty="0" err="1" smtClean="0"/>
              <a:t>pada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Juli</a:t>
            </a:r>
            <a:r>
              <a:rPr lang="en-US" baseline="0" dirty="0" smtClean="0"/>
              <a:t> 2010. </a:t>
            </a:r>
            <a:r>
              <a:rPr lang="en-US" baseline="0" dirty="0" err="1" smtClean="0"/>
              <a:t>Upaya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tersebut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membuat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sejumlah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penipuan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dunia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maya</a:t>
            </a:r>
            <a:r>
              <a:rPr lang="en-US" baseline="0" dirty="0" smtClean="0"/>
              <a:t> (</a:t>
            </a:r>
            <a:r>
              <a:rPr lang="en-US" i="1" baseline="0" dirty="0" err="1" smtClean="0"/>
              <a:t>cyberfraud</a:t>
            </a:r>
            <a:r>
              <a:rPr lang="en-US" baseline="0" dirty="0" smtClean="0"/>
              <a:t>) </a:t>
            </a:r>
            <a:r>
              <a:rPr lang="en-US" baseline="0" dirty="0" err="1" smtClean="0"/>
              <a:t>lebih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sulit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untuk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dilakukan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Sejak</a:t>
            </a:r>
            <a:r>
              <a:rPr lang="en-US" baseline="0" dirty="0" smtClean="0"/>
              <a:t> 30 </a:t>
            </a:r>
            <a:r>
              <a:rPr lang="en-US" baseline="0" dirty="0" err="1" smtClean="0"/>
              <a:t>juni</a:t>
            </a:r>
            <a:r>
              <a:rPr lang="en-US" baseline="0" dirty="0" smtClean="0"/>
              <a:t> 2010, 70 TLD </a:t>
            </a:r>
            <a:r>
              <a:rPr lang="en-US" baseline="0" dirty="0" err="1" smtClean="0"/>
              <a:t>telah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mengadopsi</a:t>
            </a:r>
            <a:r>
              <a:rPr lang="en-US" baseline="0" dirty="0" smtClean="0"/>
              <a:t> DNSSEC, </a:t>
            </a:r>
            <a:r>
              <a:rPr lang="en-US" baseline="0" dirty="0" err="1" smtClean="0"/>
              <a:t>termasuk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dua</a:t>
            </a:r>
            <a:r>
              <a:rPr lang="en-US" baseline="0" dirty="0" smtClean="0"/>
              <a:t> TLD </a:t>
            </a:r>
            <a:r>
              <a:rPr lang="en-US" baseline="0" dirty="0" err="1" smtClean="0"/>
              <a:t>terbesar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yaitu</a:t>
            </a:r>
            <a:r>
              <a:rPr lang="en-US" baseline="0" dirty="0" smtClean="0"/>
              <a:t> .com </a:t>
            </a:r>
            <a:r>
              <a:rPr lang="en-US" baseline="0" dirty="0" err="1" smtClean="0"/>
              <a:t>dan</a:t>
            </a:r>
            <a:r>
              <a:rPr lang="en-US" baseline="0" dirty="0" smtClean="0"/>
              <a:t> .de. </a:t>
            </a: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ICANN </a:t>
            </a:r>
            <a:r>
              <a:rPr lang="en-US" dirty="0" err="1" smtClean="0"/>
              <a:t>menciptakan</a:t>
            </a:r>
            <a:r>
              <a:rPr lang="en-US" dirty="0" smtClean="0"/>
              <a:t> </a:t>
            </a:r>
            <a:r>
              <a:rPr lang="en-US" dirty="0" err="1" smtClean="0"/>
              <a:t>suatu</a:t>
            </a:r>
            <a:r>
              <a:rPr lang="en-US" baseline="0" dirty="0" smtClean="0"/>
              <a:t> Program </a:t>
            </a:r>
            <a:r>
              <a:rPr lang="en-US" baseline="0" dirty="0" err="1" smtClean="0"/>
              <a:t>gTLD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Baru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sehingga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entitas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apapun</a:t>
            </a:r>
            <a:r>
              <a:rPr lang="en-US" baseline="0" dirty="0" smtClean="0"/>
              <a:t> yang </a:t>
            </a:r>
            <a:r>
              <a:rPr lang="en-US" baseline="0" dirty="0" err="1" smtClean="0"/>
              <a:t>ada</a:t>
            </a:r>
            <a:r>
              <a:rPr lang="en-US" baseline="0" dirty="0" smtClean="0"/>
              <a:t> di </a:t>
            </a:r>
            <a:r>
              <a:rPr lang="en-US" baseline="0" dirty="0" err="1" smtClean="0"/>
              <a:t>dunia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dapat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mengirimkan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permohonan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untuk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mengoiperaiskan</a:t>
            </a:r>
            <a:r>
              <a:rPr lang="en-US" baseline="0" dirty="0" smtClean="0"/>
              <a:t> domain top-</a:t>
            </a:r>
            <a:r>
              <a:rPr lang="en-US" baseline="0" dirty="0" err="1" smtClean="0"/>
              <a:t>levelnya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sendiri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Banyak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dari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gTLD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baru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ini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akan</a:t>
            </a:r>
            <a:r>
              <a:rPr lang="en-US" baseline="0" dirty="0" smtClean="0"/>
              <a:t> online </a:t>
            </a:r>
            <a:r>
              <a:rPr lang="en-US" baseline="0" dirty="0" err="1" smtClean="0"/>
              <a:t>pada</a:t>
            </a:r>
            <a:r>
              <a:rPr lang="en-US" baseline="0" dirty="0" smtClean="0"/>
              <a:t> 2013. </a:t>
            </a:r>
            <a:r>
              <a:rPr lang="en-US" baseline="0" dirty="0" err="1" smtClean="0"/>
              <a:t>Tujuan</a:t>
            </a:r>
            <a:r>
              <a:rPr lang="en-US" baseline="0" dirty="0" smtClean="0"/>
              <a:t> Program </a:t>
            </a:r>
            <a:r>
              <a:rPr lang="en-US" baseline="0" dirty="0" err="1" smtClean="0"/>
              <a:t>gTLD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Baru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ini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adalah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untuk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mendorong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kompetisi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inovasi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pilihan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dalam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Industri</a:t>
            </a:r>
            <a:r>
              <a:rPr lang="en-US" baseline="0" dirty="0" smtClean="0"/>
              <a:t> Nama Domain.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cap="none" baseline="0" dirty="0" smtClean="0">
              <a:solidFill>
                <a:schemeClr val="tx1"/>
              </a:solidFill>
              <a:effectLst/>
              <a:latin typeface="Arial"/>
              <a:ea typeface="+mn-ea"/>
              <a:cs typeface="Arial"/>
            </a:endParaRPr>
          </a:p>
          <a:p>
            <a:r>
              <a:rPr lang="en-US" dirty="0" err="1" smtClean="0"/>
              <a:t>Dunia</a:t>
            </a:r>
            <a:r>
              <a:rPr lang="en-US" dirty="0" smtClean="0"/>
              <a:t>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umum</a:t>
            </a:r>
            <a:r>
              <a:rPr lang="en-US" dirty="0" smtClean="0"/>
              <a:t> </a:t>
            </a:r>
            <a:r>
              <a:rPr lang="en-US" dirty="0" err="1" smtClean="0"/>
              <a:t>menerima</a:t>
            </a:r>
            <a:r>
              <a:rPr lang="en-US" dirty="0" smtClean="0"/>
              <a:t> ICANN </a:t>
            </a:r>
            <a:r>
              <a:rPr lang="en-US" dirty="0" err="1" smtClean="0"/>
              <a:t>sebagai</a:t>
            </a:r>
            <a:r>
              <a:rPr lang="en-US" dirty="0" smtClean="0"/>
              <a:t> </a:t>
            </a:r>
            <a:r>
              <a:rPr lang="en-US" dirty="0" err="1" smtClean="0"/>
              <a:t>tempat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menangani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kebijkaan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tata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kelola</a:t>
            </a:r>
            <a:r>
              <a:rPr lang="en-US" baseline="0" dirty="0" smtClean="0"/>
              <a:t> internet. </a:t>
            </a:r>
            <a:r>
              <a:rPr lang="en-US" baseline="0" dirty="0" err="1" smtClean="0"/>
              <a:t>Pada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akhir</a:t>
            </a:r>
            <a:r>
              <a:rPr lang="en-US" baseline="0" dirty="0" smtClean="0"/>
              <a:t> 2011, </a:t>
            </a:r>
            <a:r>
              <a:rPr lang="en-US" baseline="0" dirty="0" err="1" smtClean="0"/>
              <a:t>Komite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Penasihat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Pemerintah</a:t>
            </a:r>
            <a:r>
              <a:rPr lang="en-US" baseline="0" dirty="0" smtClean="0"/>
              <a:t> (Governmental Advisory Committee) </a:t>
            </a:r>
            <a:r>
              <a:rPr lang="en-US" baseline="0" dirty="0" err="1" smtClean="0"/>
              <a:t>telah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mewakili</a:t>
            </a:r>
            <a:r>
              <a:rPr lang="en-US" baseline="0" dirty="0" smtClean="0"/>
              <a:t> 109 Negara (</a:t>
            </a:r>
            <a:r>
              <a:rPr lang="en-US" baseline="0" dirty="0" err="1" smtClean="0"/>
              <a:t>ditambah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Uni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Eropa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Vatikan</a:t>
            </a:r>
            <a:r>
              <a:rPr lang="en-US" baseline="0" dirty="0" smtClean="0"/>
              <a:t>). Country Code Names Supporting Organization (</a:t>
            </a:r>
            <a:r>
              <a:rPr lang="en-US" baseline="0" dirty="0" err="1" smtClean="0"/>
              <a:t>cCNSO</a:t>
            </a:r>
            <a:r>
              <a:rPr lang="en-US" baseline="0" dirty="0" smtClean="0"/>
              <a:t>) </a:t>
            </a:r>
            <a:r>
              <a:rPr lang="en-US" baseline="0" dirty="0" err="1" smtClean="0"/>
              <a:t>mewakili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lebih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dari</a:t>
            </a:r>
            <a:r>
              <a:rPr lang="en-US" baseline="0" dirty="0" smtClean="0"/>
              <a:t> 120 domain </a:t>
            </a:r>
            <a:r>
              <a:rPr lang="en-US" baseline="0" dirty="0" err="1" smtClean="0"/>
              <a:t>kode</a:t>
            </a:r>
            <a:r>
              <a:rPr lang="en-US" baseline="0" dirty="0" smtClean="0"/>
              <a:t> Negara. At-Large Advisory Committee </a:t>
            </a:r>
            <a:r>
              <a:rPr lang="en-US" baseline="0" dirty="0" err="1" smtClean="0"/>
              <a:t>mewakili</a:t>
            </a:r>
            <a:r>
              <a:rPr lang="en-US" baseline="0" dirty="0" smtClean="0"/>
              <a:t> 134 At-Large Structures (</a:t>
            </a:r>
            <a:r>
              <a:rPr lang="en-US" baseline="0" dirty="0" err="1" smtClean="0"/>
              <a:t>ALSes</a:t>
            </a:r>
            <a:r>
              <a:rPr lang="en-US" baseline="0" dirty="0" smtClean="0"/>
              <a:t>) </a:t>
            </a:r>
            <a:r>
              <a:rPr lang="en-US" baseline="0" dirty="0" err="1" smtClean="0"/>
              <a:t>dari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seluruh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wilayah</a:t>
            </a:r>
            <a:r>
              <a:rPr lang="en-US" baseline="0" dirty="0" smtClean="0"/>
              <a:t> di </a:t>
            </a:r>
            <a:r>
              <a:rPr lang="en-US" baseline="0" dirty="0" err="1" smtClean="0"/>
              <a:t>dunia</a:t>
            </a:r>
            <a:r>
              <a:rPr lang="en-US" baseline="0" dirty="0" smtClean="0"/>
              <a:t>.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650B7D-728F-4938-B90C-E0859481EBD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3076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ANN_image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844"/>
          <a:stretch/>
        </p:blipFill>
        <p:spPr>
          <a:xfrm>
            <a:off x="-1470" y="0"/>
            <a:ext cx="10810905" cy="7205663"/>
          </a:xfrm>
          <a:prstGeom prst="rect">
            <a:avLst/>
          </a:prstGeom>
        </p:spPr>
      </p:pic>
      <p:sp>
        <p:nvSpPr>
          <p:cNvPr id="17" name="Rectangle 16"/>
          <p:cNvSpPr/>
          <p:nvPr userDrawn="1"/>
        </p:nvSpPr>
        <p:spPr>
          <a:xfrm>
            <a:off x="0" y="2945932"/>
            <a:ext cx="5699544" cy="600472"/>
          </a:xfrm>
          <a:prstGeom prst="rect">
            <a:avLst/>
          </a:prstGeom>
          <a:solidFill>
            <a:srgbClr val="16A0E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AB8FF"/>
              </a:solidFill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5794806" y="2945932"/>
            <a:ext cx="587418" cy="617197"/>
          </a:xfrm>
          <a:prstGeom prst="rect">
            <a:avLst/>
          </a:prstGeom>
          <a:solidFill>
            <a:srgbClr val="16A0E1">
              <a:alpha val="81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AB8FF"/>
              </a:solidFill>
            </a:endParaRPr>
          </a:p>
        </p:txBody>
      </p:sp>
      <p:sp>
        <p:nvSpPr>
          <p:cNvPr id="19" name="Rectangle 18"/>
          <p:cNvSpPr/>
          <p:nvPr userDrawn="1"/>
        </p:nvSpPr>
        <p:spPr>
          <a:xfrm>
            <a:off x="6471120" y="2945932"/>
            <a:ext cx="587418" cy="617197"/>
          </a:xfrm>
          <a:prstGeom prst="rect">
            <a:avLst/>
          </a:prstGeom>
          <a:solidFill>
            <a:srgbClr val="16A0E1">
              <a:alpha val="57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AB8FF"/>
              </a:solidFill>
            </a:endParaRPr>
          </a:p>
        </p:txBody>
      </p:sp>
      <p:sp>
        <p:nvSpPr>
          <p:cNvPr id="20" name="Rectangle 19"/>
          <p:cNvSpPr/>
          <p:nvPr userDrawn="1"/>
        </p:nvSpPr>
        <p:spPr>
          <a:xfrm>
            <a:off x="7147434" y="2945932"/>
            <a:ext cx="587418" cy="617197"/>
          </a:xfrm>
          <a:prstGeom prst="rect">
            <a:avLst/>
          </a:prstGeom>
          <a:solidFill>
            <a:srgbClr val="16A0E1">
              <a:alpha val="3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AB8FF"/>
              </a:solidFill>
            </a:endParaRPr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0" hasCustomPrompt="1"/>
          </p:nvPr>
        </p:nvSpPr>
        <p:spPr>
          <a:xfrm>
            <a:off x="5715426" y="3611500"/>
            <a:ext cx="4381500" cy="585460"/>
          </a:xfrm>
        </p:spPr>
        <p:txBody>
          <a:bodyPr>
            <a:normAutofit/>
          </a:bodyPr>
          <a:lstStyle>
            <a:lvl1pPr marL="0" indent="0">
              <a:buNone/>
              <a:defRPr lang="en-US" sz="2400" b="0" i="0" kern="1200" dirty="0">
                <a:solidFill>
                  <a:schemeClr val="tx1"/>
                </a:solidFill>
                <a:latin typeface="Canaro Light DEMO"/>
                <a:ea typeface="+mn-ea"/>
                <a:cs typeface="Canaro Light DEMO"/>
              </a:defRPr>
            </a:lvl1pPr>
          </a:lstStyle>
          <a:p>
            <a:pPr lvl="0"/>
            <a:r>
              <a:rPr lang="en-US" dirty="0" smtClean="0"/>
              <a:t>Main Heading</a:t>
            </a:r>
            <a:endParaRPr lang="en-US" dirty="0"/>
          </a:p>
        </p:txBody>
      </p:sp>
      <p:sp>
        <p:nvSpPr>
          <p:cNvPr id="34" name="Text Placeholder 33"/>
          <p:cNvSpPr>
            <a:spLocks noGrp="1"/>
          </p:cNvSpPr>
          <p:nvPr>
            <p:ph type="body" sz="quarter" idx="11" hasCustomPrompt="1"/>
          </p:nvPr>
        </p:nvSpPr>
        <p:spPr>
          <a:xfrm>
            <a:off x="5715427" y="4167594"/>
            <a:ext cx="2778613" cy="450354"/>
          </a:xfrm>
        </p:spPr>
        <p:txBody>
          <a:bodyPr>
            <a:normAutofit/>
          </a:bodyPr>
          <a:lstStyle>
            <a:lvl1pPr marL="0" indent="0">
              <a:buNone/>
              <a:defRPr lang="en-US" sz="1800" b="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1pPr>
          </a:lstStyle>
          <a:p>
            <a:pPr lvl="0"/>
            <a:r>
              <a:rPr lang="en-US" dirty="0" smtClean="0"/>
              <a:t>Sub Heading</a:t>
            </a:r>
            <a:endParaRPr lang="en-US" dirty="0"/>
          </a:p>
        </p:txBody>
      </p:sp>
      <p:sp>
        <p:nvSpPr>
          <p:cNvPr id="43" name="Rectangle 42"/>
          <p:cNvSpPr/>
          <p:nvPr userDrawn="1"/>
        </p:nvSpPr>
        <p:spPr>
          <a:xfrm>
            <a:off x="-1470" y="6122977"/>
            <a:ext cx="10810906" cy="1099606"/>
          </a:xfrm>
          <a:prstGeom prst="rect">
            <a:avLst/>
          </a:prstGeom>
          <a:solidFill>
            <a:schemeClr val="bg1">
              <a:lumMod val="95000"/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 descr="ICANNlogo copy_test.tif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223" y="6305999"/>
            <a:ext cx="945275" cy="756220"/>
          </a:xfrm>
          <a:prstGeom prst="rect">
            <a:avLst/>
          </a:prstGeom>
        </p:spPr>
      </p:pic>
      <p:pic>
        <p:nvPicPr>
          <p:cNvPr id="15" name="Picture 14" descr="KISA_Logo.tif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9126" y="6536622"/>
            <a:ext cx="1013732" cy="309752"/>
          </a:xfrm>
          <a:prstGeom prst="rect">
            <a:avLst/>
          </a:prstGeom>
        </p:spPr>
      </p:pic>
      <p:sp>
        <p:nvSpPr>
          <p:cNvPr id="13" name="Text Placeholder 1"/>
          <p:cNvSpPr txBox="1">
            <a:spLocks/>
          </p:cNvSpPr>
          <p:nvPr userDrawn="1"/>
        </p:nvSpPr>
        <p:spPr>
          <a:xfrm>
            <a:off x="7551496" y="0"/>
            <a:ext cx="3248267" cy="4017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b="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b="1" dirty="0" err="1" smtClean="0">
                <a:solidFill>
                  <a:srgbClr val="3366FF"/>
                </a:solidFill>
              </a:rPr>
              <a:t>Pemutakhiran</a:t>
            </a:r>
            <a:r>
              <a:rPr lang="en-US" sz="1200" b="1" baseline="0" dirty="0" smtClean="0">
                <a:solidFill>
                  <a:srgbClr val="3366FF"/>
                </a:solidFill>
              </a:rPr>
              <a:t> per</a:t>
            </a:r>
            <a:r>
              <a:rPr lang="en-US" sz="1200" b="1" dirty="0" smtClean="0">
                <a:solidFill>
                  <a:srgbClr val="3366FF"/>
                </a:solidFill>
              </a:rPr>
              <a:t> 1 </a:t>
            </a:r>
            <a:r>
              <a:rPr lang="en-US" sz="1200" b="1" dirty="0" err="1" smtClean="0">
                <a:solidFill>
                  <a:srgbClr val="3366FF"/>
                </a:solidFill>
              </a:rPr>
              <a:t>Juli</a:t>
            </a:r>
            <a:r>
              <a:rPr lang="en-US" sz="1200" b="1" dirty="0" smtClean="0">
                <a:solidFill>
                  <a:srgbClr val="3366FF"/>
                </a:solidFill>
              </a:rPr>
              <a:t> 2014</a:t>
            </a:r>
            <a:endParaRPr lang="en-US" sz="1200" b="1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9952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6829" y="4751864"/>
            <a:ext cx="6479858" cy="59546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116829" y="643839"/>
            <a:ext cx="6479858" cy="394086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16829" y="5347333"/>
            <a:ext cx="6479858" cy="45650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2080544" y="4590005"/>
            <a:ext cx="6579830" cy="161859"/>
            <a:chOff x="0" y="1020776"/>
            <a:chExt cx="7734852" cy="154607"/>
          </a:xfrm>
        </p:grpSpPr>
        <p:sp>
          <p:nvSpPr>
            <p:cNvPr id="16" name="Rectangle 15"/>
            <p:cNvSpPr/>
            <p:nvPr userDrawn="1"/>
          </p:nvSpPr>
          <p:spPr>
            <a:xfrm>
              <a:off x="0" y="1020776"/>
              <a:ext cx="5699544" cy="150416"/>
            </a:xfrm>
            <a:prstGeom prst="rect">
              <a:avLst/>
            </a:prstGeom>
            <a:solidFill>
              <a:srgbClr val="16A0E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5794806" y="1020777"/>
              <a:ext cx="587418" cy="154606"/>
            </a:xfrm>
            <a:prstGeom prst="rect">
              <a:avLst/>
            </a:prstGeom>
            <a:solidFill>
              <a:srgbClr val="16A0E1">
                <a:alpha val="8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6471120" y="1020777"/>
              <a:ext cx="587418" cy="154606"/>
            </a:xfrm>
            <a:prstGeom prst="rect">
              <a:avLst/>
            </a:prstGeom>
            <a:solidFill>
              <a:srgbClr val="16A0E1">
                <a:alpha val="5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7147434" y="1020777"/>
              <a:ext cx="587418" cy="154606"/>
            </a:xfrm>
            <a:prstGeom prst="rect">
              <a:avLst/>
            </a:prstGeom>
            <a:solidFill>
              <a:srgbClr val="16A0E1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33297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516768" y="1338487"/>
            <a:ext cx="9767197" cy="163113"/>
            <a:chOff x="-904938" y="1157758"/>
            <a:chExt cx="9767197" cy="163113"/>
          </a:xfrm>
        </p:grpSpPr>
        <p:grpSp>
          <p:nvGrpSpPr>
            <p:cNvPr id="15" name="Group 14"/>
            <p:cNvGrpSpPr/>
            <p:nvPr userDrawn="1"/>
          </p:nvGrpSpPr>
          <p:grpSpPr>
            <a:xfrm>
              <a:off x="1127407" y="1166264"/>
              <a:ext cx="7734852" cy="154607"/>
              <a:chOff x="0" y="1020776"/>
              <a:chExt cx="7734852" cy="154607"/>
            </a:xfrm>
          </p:grpSpPr>
          <p:sp>
            <p:nvSpPr>
              <p:cNvPr id="19" name="Rectangle 18"/>
              <p:cNvSpPr/>
              <p:nvPr userDrawn="1"/>
            </p:nvSpPr>
            <p:spPr>
              <a:xfrm>
                <a:off x="0" y="1020776"/>
                <a:ext cx="5699544" cy="150416"/>
              </a:xfrm>
              <a:prstGeom prst="rect">
                <a:avLst/>
              </a:prstGeom>
              <a:solidFill>
                <a:srgbClr val="16A0E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0" name="Rectangle 19"/>
              <p:cNvSpPr/>
              <p:nvPr userDrawn="1"/>
            </p:nvSpPr>
            <p:spPr>
              <a:xfrm>
                <a:off x="5794806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8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1" name="Rectangle 20"/>
              <p:cNvSpPr/>
              <p:nvPr userDrawn="1"/>
            </p:nvSpPr>
            <p:spPr>
              <a:xfrm>
                <a:off x="6471120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57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2" name="Rectangle 21"/>
              <p:cNvSpPr/>
              <p:nvPr userDrawn="1"/>
            </p:nvSpPr>
            <p:spPr>
              <a:xfrm>
                <a:off x="7147434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36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</p:grpSp>
        <p:sp>
          <p:nvSpPr>
            <p:cNvPr id="16" name="Rectangle 15"/>
            <p:cNvSpPr/>
            <p:nvPr userDrawn="1"/>
          </p:nvSpPr>
          <p:spPr>
            <a:xfrm>
              <a:off x="451826" y="1157758"/>
              <a:ext cx="587418" cy="154606"/>
            </a:xfrm>
            <a:prstGeom prst="rect">
              <a:avLst/>
            </a:prstGeom>
            <a:solidFill>
              <a:srgbClr val="16A0E1">
                <a:alpha val="8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-226557" y="1157758"/>
              <a:ext cx="587418" cy="154606"/>
            </a:xfrm>
            <a:prstGeom prst="rect">
              <a:avLst/>
            </a:prstGeom>
            <a:solidFill>
              <a:srgbClr val="16A0E1">
                <a:alpha val="5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-904938" y="1157758"/>
              <a:ext cx="587418" cy="154606"/>
            </a:xfrm>
            <a:prstGeom prst="rect">
              <a:avLst/>
            </a:prstGeom>
            <a:solidFill>
              <a:srgbClr val="16A0E1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194549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24839" y="288563"/>
            <a:ext cx="2434938" cy="5819468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25385" y="288563"/>
            <a:ext cx="7124447" cy="5819468"/>
          </a:xfrm>
        </p:spPr>
        <p:txBody>
          <a:bodyPr vert="eaVert"/>
          <a:lstStyle>
            <a:lvl1pPr>
              <a:defRPr>
                <a:solidFill>
                  <a:srgbClr val="595959"/>
                </a:solidFill>
              </a:defRPr>
            </a:lvl1pPr>
            <a:lvl2pPr>
              <a:defRPr>
                <a:solidFill>
                  <a:srgbClr val="595959"/>
                </a:solidFill>
              </a:defRPr>
            </a:lvl2pPr>
            <a:lvl3pPr>
              <a:defRPr>
                <a:solidFill>
                  <a:srgbClr val="595959"/>
                </a:solidFill>
              </a:defRPr>
            </a:lvl3pPr>
            <a:lvl4pPr>
              <a:defRPr>
                <a:solidFill>
                  <a:srgbClr val="595959"/>
                </a:solidFill>
              </a:defRPr>
            </a:lvl4pPr>
            <a:lvl5pPr>
              <a:defRPr>
                <a:solidFill>
                  <a:srgbClr val="595959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grpSp>
        <p:nvGrpSpPr>
          <p:cNvPr id="14" name="Group 13"/>
          <p:cNvGrpSpPr/>
          <p:nvPr userDrawn="1"/>
        </p:nvGrpSpPr>
        <p:grpSpPr>
          <a:xfrm rot="5400000">
            <a:off x="4989611" y="3121831"/>
            <a:ext cx="5821142" cy="154607"/>
            <a:chOff x="-904938" y="1157758"/>
            <a:chExt cx="5264582" cy="154607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127408" y="1166265"/>
              <a:ext cx="3232236" cy="146100"/>
            </a:xfrm>
            <a:prstGeom prst="rect">
              <a:avLst/>
            </a:prstGeom>
            <a:solidFill>
              <a:srgbClr val="16A0E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451826" y="1157758"/>
              <a:ext cx="587418" cy="154606"/>
            </a:xfrm>
            <a:prstGeom prst="rect">
              <a:avLst/>
            </a:prstGeom>
            <a:solidFill>
              <a:srgbClr val="16A0E1">
                <a:alpha val="8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-226557" y="1157758"/>
              <a:ext cx="587418" cy="154606"/>
            </a:xfrm>
            <a:prstGeom prst="rect">
              <a:avLst/>
            </a:prstGeom>
            <a:solidFill>
              <a:srgbClr val="16A0E1">
                <a:alpha val="5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-904938" y="1157758"/>
              <a:ext cx="587418" cy="154606"/>
            </a:xfrm>
            <a:prstGeom prst="rect">
              <a:avLst/>
            </a:prstGeom>
            <a:solidFill>
              <a:srgbClr val="16A0E1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6648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 Placeholder 31"/>
          <p:cNvSpPr>
            <a:spLocks noGrp="1"/>
          </p:cNvSpPr>
          <p:nvPr>
            <p:ph type="body" sz="quarter" idx="10" hasCustomPrompt="1"/>
          </p:nvPr>
        </p:nvSpPr>
        <p:spPr>
          <a:xfrm>
            <a:off x="5699544" y="3633333"/>
            <a:ext cx="4381500" cy="585460"/>
          </a:xfrm>
        </p:spPr>
        <p:txBody>
          <a:bodyPr>
            <a:normAutofit/>
          </a:bodyPr>
          <a:lstStyle>
            <a:lvl1pPr marL="0" indent="0">
              <a:buNone/>
              <a:defRPr lang="en-US" sz="2400" b="0" i="0" kern="1200" dirty="0">
                <a:solidFill>
                  <a:schemeClr val="tx1"/>
                </a:solidFill>
                <a:latin typeface="Canaro Light DEMO"/>
                <a:ea typeface="+mn-ea"/>
                <a:cs typeface="Canaro Light DEMO"/>
              </a:defRPr>
            </a:lvl1pPr>
          </a:lstStyle>
          <a:p>
            <a:pPr lvl="0"/>
            <a:r>
              <a:rPr lang="en-US" dirty="0" smtClean="0"/>
              <a:t>Section Heading</a:t>
            </a:r>
            <a:endParaRPr lang="en-US" dirty="0"/>
          </a:p>
        </p:txBody>
      </p:sp>
      <p:sp>
        <p:nvSpPr>
          <p:cNvPr id="59" name="Text Placeholder 33"/>
          <p:cNvSpPr>
            <a:spLocks noGrp="1"/>
          </p:cNvSpPr>
          <p:nvPr>
            <p:ph type="body" sz="quarter" idx="11" hasCustomPrompt="1"/>
          </p:nvPr>
        </p:nvSpPr>
        <p:spPr>
          <a:xfrm>
            <a:off x="5699545" y="4189427"/>
            <a:ext cx="2778613" cy="450354"/>
          </a:xfrm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>
            <a:normAutofit/>
          </a:bodyPr>
          <a:lstStyle>
            <a:lvl1pPr marL="0" indent="0">
              <a:buNone/>
              <a:defRPr lang="en-US" sz="1800" b="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1pPr>
          </a:lstStyle>
          <a:p>
            <a:pPr lvl="0"/>
            <a:r>
              <a:rPr lang="en-US" dirty="0" smtClean="0"/>
              <a:t>Sub Heading</a:t>
            </a:r>
            <a:endParaRPr lang="en-US" dirty="0"/>
          </a:p>
        </p:txBody>
      </p:sp>
      <p:sp>
        <p:nvSpPr>
          <p:cNvPr id="68" name="Rectangle 67"/>
          <p:cNvSpPr/>
          <p:nvPr userDrawn="1"/>
        </p:nvSpPr>
        <p:spPr>
          <a:xfrm>
            <a:off x="0" y="2945932"/>
            <a:ext cx="5699544" cy="600472"/>
          </a:xfrm>
          <a:prstGeom prst="rect">
            <a:avLst/>
          </a:prstGeom>
          <a:solidFill>
            <a:srgbClr val="16A0E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AB8FF"/>
              </a:solidFill>
            </a:endParaRPr>
          </a:p>
        </p:txBody>
      </p:sp>
      <p:sp>
        <p:nvSpPr>
          <p:cNvPr id="69" name="Rectangle 68"/>
          <p:cNvSpPr/>
          <p:nvPr userDrawn="1"/>
        </p:nvSpPr>
        <p:spPr>
          <a:xfrm>
            <a:off x="5794806" y="2945932"/>
            <a:ext cx="587418" cy="617197"/>
          </a:xfrm>
          <a:prstGeom prst="rect">
            <a:avLst/>
          </a:prstGeom>
          <a:solidFill>
            <a:srgbClr val="16A0E1">
              <a:alpha val="81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AB8FF"/>
              </a:solidFill>
            </a:endParaRPr>
          </a:p>
        </p:txBody>
      </p:sp>
      <p:sp>
        <p:nvSpPr>
          <p:cNvPr id="70" name="Rectangle 69"/>
          <p:cNvSpPr/>
          <p:nvPr userDrawn="1"/>
        </p:nvSpPr>
        <p:spPr>
          <a:xfrm>
            <a:off x="6471120" y="2945932"/>
            <a:ext cx="587418" cy="617197"/>
          </a:xfrm>
          <a:prstGeom prst="rect">
            <a:avLst/>
          </a:prstGeom>
          <a:solidFill>
            <a:srgbClr val="16A0E1">
              <a:alpha val="57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AB8FF"/>
              </a:solidFill>
            </a:endParaRPr>
          </a:p>
        </p:txBody>
      </p:sp>
      <p:sp>
        <p:nvSpPr>
          <p:cNvPr id="71" name="Rectangle 70"/>
          <p:cNvSpPr/>
          <p:nvPr userDrawn="1"/>
        </p:nvSpPr>
        <p:spPr>
          <a:xfrm>
            <a:off x="7147434" y="2945932"/>
            <a:ext cx="587418" cy="617197"/>
          </a:xfrm>
          <a:prstGeom prst="rect">
            <a:avLst/>
          </a:prstGeom>
          <a:solidFill>
            <a:srgbClr val="16A0E1">
              <a:alpha val="3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AB8FF"/>
              </a:solidFill>
            </a:endParaRPr>
          </a:p>
        </p:txBody>
      </p:sp>
      <p:sp>
        <p:nvSpPr>
          <p:cNvPr id="73" name="Rectangle 72"/>
          <p:cNvSpPr/>
          <p:nvPr userDrawn="1"/>
        </p:nvSpPr>
        <p:spPr>
          <a:xfrm>
            <a:off x="0" y="5866129"/>
            <a:ext cx="10799763" cy="135162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/>
          <p:cNvSpPr/>
          <p:nvPr userDrawn="1"/>
        </p:nvSpPr>
        <p:spPr>
          <a:xfrm>
            <a:off x="9672" y="6122977"/>
            <a:ext cx="10799764" cy="1099606"/>
          </a:xfrm>
          <a:prstGeom prst="rect">
            <a:avLst/>
          </a:prstGeom>
          <a:solidFill>
            <a:schemeClr val="bg1">
              <a:lumMod val="95000"/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ICANNlogo copy_test.ti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223" y="6305999"/>
            <a:ext cx="945275" cy="756220"/>
          </a:xfrm>
          <a:prstGeom prst="rect">
            <a:avLst/>
          </a:prstGeom>
        </p:spPr>
      </p:pic>
      <p:pic>
        <p:nvPicPr>
          <p:cNvPr id="15" name="Picture 14" descr="KISA_Logo.tif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9126" y="6536622"/>
            <a:ext cx="1013732" cy="309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47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 userDrawn="1"/>
        </p:nvGrpSpPr>
        <p:grpSpPr>
          <a:xfrm>
            <a:off x="544275" y="924016"/>
            <a:ext cx="7734852" cy="154607"/>
            <a:chOff x="0" y="1020776"/>
            <a:chExt cx="7734852" cy="154607"/>
          </a:xfrm>
        </p:grpSpPr>
        <p:sp>
          <p:nvSpPr>
            <p:cNvPr id="16" name="Rectangle 15"/>
            <p:cNvSpPr/>
            <p:nvPr userDrawn="1"/>
          </p:nvSpPr>
          <p:spPr>
            <a:xfrm>
              <a:off x="0" y="1020776"/>
              <a:ext cx="5699544" cy="150416"/>
            </a:xfrm>
            <a:prstGeom prst="rect">
              <a:avLst/>
            </a:prstGeom>
            <a:solidFill>
              <a:srgbClr val="16A0E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5794806" y="1020777"/>
              <a:ext cx="587418" cy="154606"/>
            </a:xfrm>
            <a:prstGeom prst="rect">
              <a:avLst/>
            </a:prstGeom>
            <a:solidFill>
              <a:srgbClr val="16A0E1">
                <a:alpha val="8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6471120" y="1020777"/>
              <a:ext cx="587418" cy="154606"/>
            </a:xfrm>
            <a:prstGeom prst="rect">
              <a:avLst/>
            </a:prstGeom>
            <a:solidFill>
              <a:srgbClr val="16A0E1">
                <a:alpha val="5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7147434" y="1020777"/>
              <a:ext cx="587418" cy="154606"/>
            </a:xfrm>
            <a:prstGeom prst="rect">
              <a:avLst/>
            </a:prstGeom>
            <a:solidFill>
              <a:srgbClr val="16A0E1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989" y="1294177"/>
            <a:ext cx="9719787" cy="4814523"/>
          </a:xfr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cs typeface="Canaro Light DEMO"/>
              </a:defRPr>
            </a:lvl1pPr>
            <a:lvl2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cs typeface="Canaro Light DEMO"/>
              </a:defRPr>
            </a:lvl2pPr>
            <a:lvl3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cs typeface="Canaro Light DEMO"/>
              </a:defRPr>
            </a:lvl3pPr>
            <a:lvl4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cs typeface="Canaro Light DEMO"/>
              </a:defRPr>
            </a:lvl4pPr>
            <a:lvl5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cs typeface="Canaro Light DEMO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" name="Text Placeholder 31"/>
          <p:cNvSpPr>
            <a:spLocks noGrp="1"/>
          </p:cNvSpPr>
          <p:nvPr>
            <p:ph type="body" sz="quarter" idx="10" hasCustomPrompt="1"/>
          </p:nvPr>
        </p:nvSpPr>
        <p:spPr>
          <a:xfrm>
            <a:off x="539988" y="326041"/>
            <a:ext cx="9719787" cy="585460"/>
          </a:xfrm>
        </p:spPr>
        <p:txBody>
          <a:bodyPr>
            <a:normAutofit/>
          </a:bodyPr>
          <a:lstStyle>
            <a:lvl1pPr marL="0" indent="0">
              <a:buNone/>
              <a:defRPr lang="en-US" sz="2800" b="1" i="0" kern="1200" dirty="0">
                <a:solidFill>
                  <a:schemeClr val="tx1"/>
                </a:solidFill>
                <a:latin typeface="Canaro Light DEMO"/>
                <a:ea typeface="+mn-ea"/>
                <a:cs typeface="Canaro Light DEMO"/>
              </a:defRPr>
            </a:lvl1pPr>
          </a:lstStyle>
          <a:p>
            <a:pPr lvl="0"/>
            <a:r>
              <a:rPr lang="en-US" dirty="0" smtClean="0"/>
              <a:t>Main Heading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8655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989" y="1282082"/>
            <a:ext cx="9719787" cy="4850139"/>
          </a:xfrm>
        </p:spPr>
        <p:txBody>
          <a:bodyPr/>
          <a:lstStyle>
            <a:lvl1pPr>
              <a:defRPr>
                <a:latin typeface="Canaro Light DEMO"/>
                <a:cs typeface="Canaro Light DEMO"/>
              </a:defRPr>
            </a:lvl1pPr>
            <a:lvl2pPr>
              <a:defRPr>
                <a:latin typeface="Canaro Light DEMO"/>
                <a:cs typeface="Canaro Light DEMO"/>
              </a:defRPr>
            </a:lvl2pPr>
            <a:lvl3pPr>
              <a:defRPr>
                <a:latin typeface="Canaro Light DEMO"/>
                <a:cs typeface="Canaro Light DEMO"/>
              </a:defRPr>
            </a:lvl3pPr>
            <a:lvl4pPr>
              <a:defRPr>
                <a:latin typeface="Canaro Light DEMO"/>
                <a:cs typeface="Canaro Light DEMO"/>
              </a:defRPr>
            </a:lvl4pPr>
            <a:lvl5pPr>
              <a:defRPr>
                <a:latin typeface="Canaro Light DEMO"/>
                <a:cs typeface="Canaro Light DEMO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" name="Text Placeholder 31"/>
          <p:cNvSpPr>
            <a:spLocks noGrp="1"/>
          </p:cNvSpPr>
          <p:nvPr>
            <p:ph type="body" sz="quarter" idx="10" hasCustomPrompt="1"/>
          </p:nvPr>
        </p:nvSpPr>
        <p:spPr>
          <a:xfrm>
            <a:off x="539988" y="326041"/>
            <a:ext cx="9719787" cy="585460"/>
          </a:xfrm>
        </p:spPr>
        <p:txBody>
          <a:bodyPr>
            <a:normAutofit/>
          </a:bodyPr>
          <a:lstStyle>
            <a:lvl1pPr marL="0" indent="0">
              <a:buNone/>
              <a:defRPr lang="en-US" sz="2800" b="1" i="0" kern="1200" dirty="0">
                <a:solidFill>
                  <a:schemeClr val="tx1"/>
                </a:solidFill>
                <a:latin typeface="Canaro Light DEMO"/>
                <a:ea typeface="+mn-ea"/>
                <a:cs typeface="Canaro Light DEMO"/>
              </a:defRPr>
            </a:lvl1pPr>
          </a:lstStyle>
          <a:p>
            <a:pPr lvl="0"/>
            <a:r>
              <a:rPr lang="en-US" dirty="0" smtClean="0"/>
              <a:t>Main Heading</a:t>
            </a:r>
            <a:endParaRPr lang="en-US" dirty="0"/>
          </a:p>
        </p:txBody>
      </p:sp>
      <p:grpSp>
        <p:nvGrpSpPr>
          <p:cNvPr id="2" name="Group 1"/>
          <p:cNvGrpSpPr/>
          <p:nvPr userDrawn="1"/>
        </p:nvGrpSpPr>
        <p:grpSpPr>
          <a:xfrm>
            <a:off x="516768" y="923596"/>
            <a:ext cx="9767197" cy="163113"/>
            <a:chOff x="-904938" y="1157758"/>
            <a:chExt cx="9767197" cy="163113"/>
          </a:xfrm>
        </p:grpSpPr>
        <p:grpSp>
          <p:nvGrpSpPr>
            <p:cNvPr id="27" name="Group 26"/>
            <p:cNvGrpSpPr/>
            <p:nvPr userDrawn="1"/>
          </p:nvGrpSpPr>
          <p:grpSpPr>
            <a:xfrm>
              <a:off x="1127407" y="1166264"/>
              <a:ext cx="7734852" cy="154607"/>
              <a:chOff x="0" y="1020776"/>
              <a:chExt cx="7734852" cy="154607"/>
            </a:xfrm>
          </p:grpSpPr>
          <p:sp>
            <p:nvSpPr>
              <p:cNvPr id="28" name="Rectangle 27"/>
              <p:cNvSpPr/>
              <p:nvPr userDrawn="1"/>
            </p:nvSpPr>
            <p:spPr>
              <a:xfrm>
                <a:off x="0" y="1020776"/>
                <a:ext cx="5699544" cy="150416"/>
              </a:xfrm>
              <a:prstGeom prst="rect">
                <a:avLst/>
              </a:prstGeom>
              <a:solidFill>
                <a:srgbClr val="16A0E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9" name="Rectangle 28"/>
              <p:cNvSpPr/>
              <p:nvPr userDrawn="1"/>
            </p:nvSpPr>
            <p:spPr>
              <a:xfrm>
                <a:off x="5794806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8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30" name="Rectangle 29"/>
              <p:cNvSpPr/>
              <p:nvPr userDrawn="1"/>
            </p:nvSpPr>
            <p:spPr>
              <a:xfrm>
                <a:off x="6471120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57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31" name="Rectangle 30"/>
              <p:cNvSpPr/>
              <p:nvPr userDrawn="1"/>
            </p:nvSpPr>
            <p:spPr>
              <a:xfrm>
                <a:off x="7147434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36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</p:grpSp>
        <p:sp>
          <p:nvSpPr>
            <p:cNvPr id="32" name="Rectangle 31"/>
            <p:cNvSpPr/>
            <p:nvPr userDrawn="1"/>
          </p:nvSpPr>
          <p:spPr>
            <a:xfrm>
              <a:off x="451826" y="1157758"/>
              <a:ext cx="587418" cy="154606"/>
            </a:xfrm>
            <a:prstGeom prst="rect">
              <a:avLst/>
            </a:prstGeom>
            <a:solidFill>
              <a:srgbClr val="16A0E1">
                <a:alpha val="8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33" name="Rectangle 32"/>
            <p:cNvSpPr/>
            <p:nvPr userDrawn="1"/>
          </p:nvSpPr>
          <p:spPr>
            <a:xfrm>
              <a:off x="-226557" y="1157758"/>
              <a:ext cx="587418" cy="154606"/>
            </a:xfrm>
            <a:prstGeom prst="rect">
              <a:avLst/>
            </a:prstGeom>
            <a:solidFill>
              <a:srgbClr val="16A0E1">
                <a:alpha val="5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34" name="Rectangle 33"/>
            <p:cNvSpPr/>
            <p:nvPr userDrawn="1"/>
          </p:nvSpPr>
          <p:spPr>
            <a:xfrm>
              <a:off x="-904938" y="1157758"/>
              <a:ext cx="587418" cy="154606"/>
            </a:xfrm>
            <a:prstGeom prst="rect">
              <a:avLst/>
            </a:prstGeom>
            <a:solidFill>
              <a:srgbClr val="16A0E1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654120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9989" y="1681323"/>
            <a:ext cx="4769895" cy="445277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89881" y="1681323"/>
            <a:ext cx="4769895" cy="445277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516768" y="1327171"/>
            <a:ext cx="9767197" cy="163113"/>
            <a:chOff x="-904938" y="1157758"/>
            <a:chExt cx="9767197" cy="163113"/>
          </a:xfrm>
        </p:grpSpPr>
        <p:grpSp>
          <p:nvGrpSpPr>
            <p:cNvPr id="18" name="Group 17"/>
            <p:cNvGrpSpPr/>
            <p:nvPr userDrawn="1"/>
          </p:nvGrpSpPr>
          <p:grpSpPr>
            <a:xfrm>
              <a:off x="1127407" y="1166264"/>
              <a:ext cx="7734852" cy="154607"/>
              <a:chOff x="0" y="1020776"/>
              <a:chExt cx="7734852" cy="154607"/>
            </a:xfrm>
          </p:grpSpPr>
          <p:sp>
            <p:nvSpPr>
              <p:cNvPr id="22" name="Rectangle 21"/>
              <p:cNvSpPr/>
              <p:nvPr userDrawn="1"/>
            </p:nvSpPr>
            <p:spPr>
              <a:xfrm>
                <a:off x="0" y="1020776"/>
                <a:ext cx="5699544" cy="150416"/>
              </a:xfrm>
              <a:prstGeom prst="rect">
                <a:avLst/>
              </a:prstGeom>
              <a:solidFill>
                <a:srgbClr val="16A0E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3" name="Rectangle 22"/>
              <p:cNvSpPr/>
              <p:nvPr userDrawn="1"/>
            </p:nvSpPr>
            <p:spPr>
              <a:xfrm>
                <a:off x="5794806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8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4" name="Rectangle 23"/>
              <p:cNvSpPr/>
              <p:nvPr userDrawn="1"/>
            </p:nvSpPr>
            <p:spPr>
              <a:xfrm>
                <a:off x="6471120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57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5" name="Rectangle 24"/>
              <p:cNvSpPr/>
              <p:nvPr userDrawn="1"/>
            </p:nvSpPr>
            <p:spPr>
              <a:xfrm>
                <a:off x="7147434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36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</p:grpSp>
        <p:sp>
          <p:nvSpPr>
            <p:cNvPr id="19" name="Rectangle 18"/>
            <p:cNvSpPr/>
            <p:nvPr userDrawn="1"/>
          </p:nvSpPr>
          <p:spPr>
            <a:xfrm>
              <a:off x="451826" y="1157758"/>
              <a:ext cx="587418" cy="154606"/>
            </a:xfrm>
            <a:prstGeom prst="rect">
              <a:avLst/>
            </a:prstGeom>
            <a:solidFill>
              <a:srgbClr val="16A0E1">
                <a:alpha val="8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20" name="Rectangle 19"/>
            <p:cNvSpPr/>
            <p:nvPr userDrawn="1"/>
          </p:nvSpPr>
          <p:spPr>
            <a:xfrm>
              <a:off x="-226557" y="1157758"/>
              <a:ext cx="587418" cy="154606"/>
            </a:xfrm>
            <a:prstGeom prst="rect">
              <a:avLst/>
            </a:prstGeom>
            <a:solidFill>
              <a:srgbClr val="16A0E1">
                <a:alpha val="5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-904938" y="1157758"/>
              <a:ext cx="587418" cy="154606"/>
            </a:xfrm>
            <a:prstGeom prst="rect">
              <a:avLst/>
            </a:prstGeom>
            <a:solidFill>
              <a:srgbClr val="16A0E1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190306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9989" y="1612935"/>
            <a:ext cx="4771771" cy="67219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9989" y="2285130"/>
            <a:ext cx="4771771" cy="384709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86131" y="1612935"/>
            <a:ext cx="4773645" cy="67219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86131" y="2285130"/>
            <a:ext cx="4773645" cy="384709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516768" y="1326392"/>
            <a:ext cx="9767197" cy="163113"/>
            <a:chOff x="-904938" y="1157758"/>
            <a:chExt cx="9767197" cy="163113"/>
          </a:xfrm>
        </p:grpSpPr>
        <p:grpSp>
          <p:nvGrpSpPr>
            <p:cNvPr id="18" name="Group 17"/>
            <p:cNvGrpSpPr/>
            <p:nvPr userDrawn="1"/>
          </p:nvGrpSpPr>
          <p:grpSpPr>
            <a:xfrm>
              <a:off x="1127407" y="1166264"/>
              <a:ext cx="7734852" cy="154607"/>
              <a:chOff x="0" y="1020776"/>
              <a:chExt cx="7734852" cy="154607"/>
            </a:xfrm>
          </p:grpSpPr>
          <p:sp>
            <p:nvSpPr>
              <p:cNvPr id="22" name="Rectangle 21"/>
              <p:cNvSpPr/>
              <p:nvPr userDrawn="1"/>
            </p:nvSpPr>
            <p:spPr>
              <a:xfrm>
                <a:off x="0" y="1020776"/>
                <a:ext cx="5699544" cy="150416"/>
              </a:xfrm>
              <a:prstGeom prst="rect">
                <a:avLst/>
              </a:prstGeom>
              <a:solidFill>
                <a:srgbClr val="16A0E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3" name="Rectangle 22"/>
              <p:cNvSpPr/>
              <p:nvPr userDrawn="1"/>
            </p:nvSpPr>
            <p:spPr>
              <a:xfrm>
                <a:off x="5794806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8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4" name="Rectangle 23"/>
              <p:cNvSpPr/>
              <p:nvPr userDrawn="1"/>
            </p:nvSpPr>
            <p:spPr>
              <a:xfrm>
                <a:off x="6471120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57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5" name="Rectangle 24"/>
              <p:cNvSpPr/>
              <p:nvPr userDrawn="1"/>
            </p:nvSpPr>
            <p:spPr>
              <a:xfrm>
                <a:off x="7147434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36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</p:grpSp>
        <p:sp>
          <p:nvSpPr>
            <p:cNvPr id="19" name="Rectangle 18"/>
            <p:cNvSpPr/>
            <p:nvPr userDrawn="1"/>
          </p:nvSpPr>
          <p:spPr>
            <a:xfrm>
              <a:off x="451826" y="1157758"/>
              <a:ext cx="587418" cy="154606"/>
            </a:xfrm>
            <a:prstGeom prst="rect">
              <a:avLst/>
            </a:prstGeom>
            <a:solidFill>
              <a:srgbClr val="16A0E1">
                <a:alpha val="8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20" name="Rectangle 19"/>
            <p:cNvSpPr/>
            <p:nvPr userDrawn="1"/>
          </p:nvSpPr>
          <p:spPr>
            <a:xfrm>
              <a:off x="-226557" y="1157758"/>
              <a:ext cx="587418" cy="154606"/>
            </a:xfrm>
            <a:prstGeom prst="rect">
              <a:avLst/>
            </a:prstGeom>
            <a:solidFill>
              <a:srgbClr val="16A0E1">
                <a:alpha val="5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-904938" y="1157758"/>
              <a:ext cx="587418" cy="154606"/>
            </a:xfrm>
            <a:prstGeom prst="rect">
              <a:avLst/>
            </a:prstGeom>
            <a:solidFill>
              <a:srgbClr val="16A0E1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</p:grpSp>
      <p:sp>
        <p:nvSpPr>
          <p:cNvPr id="27" name="Rectangle 26"/>
          <p:cNvSpPr/>
          <p:nvPr userDrawn="1"/>
        </p:nvSpPr>
        <p:spPr>
          <a:xfrm>
            <a:off x="539988" y="2268332"/>
            <a:ext cx="4771772" cy="4571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8" name="Rectangle 27"/>
          <p:cNvSpPr/>
          <p:nvPr userDrawn="1"/>
        </p:nvSpPr>
        <p:spPr>
          <a:xfrm>
            <a:off x="5500098" y="2273034"/>
            <a:ext cx="4771772" cy="4571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08906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516768" y="1326392"/>
            <a:ext cx="9767197" cy="163113"/>
            <a:chOff x="-904938" y="1157758"/>
            <a:chExt cx="9767197" cy="163113"/>
          </a:xfrm>
        </p:grpSpPr>
        <p:grpSp>
          <p:nvGrpSpPr>
            <p:cNvPr id="14" name="Group 13"/>
            <p:cNvGrpSpPr/>
            <p:nvPr userDrawn="1"/>
          </p:nvGrpSpPr>
          <p:grpSpPr>
            <a:xfrm>
              <a:off x="1127407" y="1166264"/>
              <a:ext cx="7734852" cy="154607"/>
              <a:chOff x="0" y="1020776"/>
              <a:chExt cx="7734852" cy="154607"/>
            </a:xfrm>
          </p:grpSpPr>
          <p:sp>
            <p:nvSpPr>
              <p:cNvPr id="18" name="Rectangle 17"/>
              <p:cNvSpPr/>
              <p:nvPr userDrawn="1"/>
            </p:nvSpPr>
            <p:spPr>
              <a:xfrm>
                <a:off x="0" y="1020776"/>
                <a:ext cx="5699544" cy="150416"/>
              </a:xfrm>
              <a:prstGeom prst="rect">
                <a:avLst/>
              </a:prstGeom>
              <a:solidFill>
                <a:srgbClr val="16A0E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19" name="Rectangle 18"/>
              <p:cNvSpPr/>
              <p:nvPr userDrawn="1"/>
            </p:nvSpPr>
            <p:spPr>
              <a:xfrm>
                <a:off x="5794806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8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0" name="Rectangle 19"/>
              <p:cNvSpPr/>
              <p:nvPr userDrawn="1"/>
            </p:nvSpPr>
            <p:spPr>
              <a:xfrm>
                <a:off x="6471120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57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1" name="Rectangle 20"/>
              <p:cNvSpPr/>
              <p:nvPr userDrawn="1"/>
            </p:nvSpPr>
            <p:spPr>
              <a:xfrm>
                <a:off x="7147434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36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</p:grpSp>
        <p:sp>
          <p:nvSpPr>
            <p:cNvPr id="15" name="Rectangle 14"/>
            <p:cNvSpPr/>
            <p:nvPr userDrawn="1"/>
          </p:nvSpPr>
          <p:spPr>
            <a:xfrm>
              <a:off x="451826" y="1157758"/>
              <a:ext cx="587418" cy="154606"/>
            </a:xfrm>
            <a:prstGeom prst="rect">
              <a:avLst/>
            </a:prstGeom>
            <a:solidFill>
              <a:srgbClr val="16A0E1">
                <a:alpha val="8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-226557" y="1157758"/>
              <a:ext cx="587418" cy="154606"/>
            </a:xfrm>
            <a:prstGeom prst="rect">
              <a:avLst/>
            </a:prstGeom>
            <a:solidFill>
              <a:srgbClr val="16A0E1">
                <a:alpha val="5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-904938" y="1157758"/>
              <a:ext cx="587418" cy="154606"/>
            </a:xfrm>
            <a:prstGeom prst="rect">
              <a:avLst/>
            </a:prstGeom>
            <a:solidFill>
              <a:srgbClr val="16A0E1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985811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 userDrawn="1"/>
        </p:nvGrpSpPr>
        <p:grpSpPr>
          <a:xfrm>
            <a:off x="0" y="5970914"/>
            <a:ext cx="10799763" cy="163113"/>
            <a:chOff x="-904938" y="1157758"/>
            <a:chExt cx="9767197" cy="163113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1127407" y="1166264"/>
              <a:ext cx="7734852" cy="154607"/>
              <a:chOff x="0" y="1020776"/>
              <a:chExt cx="7734852" cy="154607"/>
            </a:xfrm>
          </p:grpSpPr>
          <p:sp>
            <p:nvSpPr>
              <p:cNvPr id="17" name="Rectangle 16"/>
              <p:cNvSpPr/>
              <p:nvPr userDrawn="1"/>
            </p:nvSpPr>
            <p:spPr>
              <a:xfrm>
                <a:off x="0" y="1020776"/>
                <a:ext cx="5699544" cy="150416"/>
              </a:xfrm>
              <a:prstGeom prst="rect">
                <a:avLst/>
              </a:prstGeom>
              <a:solidFill>
                <a:srgbClr val="16A0E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18" name="Rectangle 17"/>
              <p:cNvSpPr/>
              <p:nvPr userDrawn="1"/>
            </p:nvSpPr>
            <p:spPr>
              <a:xfrm>
                <a:off x="5794806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8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19" name="Rectangle 18"/>
              <p:cNvSpPr/>
              <p:nvPr userDrawn="1"/>
            </p:nvSpPr>
            <p:spPr>
              <a:xfrm>
                <a:off x="6471120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57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0" name="Rectangle 19"/>
              <p:cNvSpPr/>
              <p:nvPr userDrawn="1"/>
            </p:nvSpPr>
            <p:spPr>
              <a:xfrm>
                <a:off x="7147434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36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</p:grpSp>
        <p:sp>
          <p:nvSpPr>
            <p:cNvPr id="14" name="Rectangle 13"/>
            <p:cNvSpPr/>
            <p:nvPr userDrawn="1"/>
          </p:nvSpPr>
          <p:spPr>
            <a:xfrm>
              <a:off x="451826" y="1157758"/>
              <a:ext cx="587418" cy="154606"/>
            </a:xfrm>
            <a:prstGeom prst="rect">
              <a:avLst/>
            </a:prstGeom>
            <a:solidFill>
              <a:srgbClr val="16A0E1">
                <a:alpha val="8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-226557" y="1157758"/>
              <a:ext cx="587418" cy="154606"/>
            </a:xfrm>
            <a:prstGeom prst="rect">
              <a:avLst/>
            </a:prstGeom>
            <a:solidFill>
              <a:srgbClr val="16A0E1">
                <a:alpha val="5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-904938" y="1157758"/>
              <a:ext cx="587418" cy="154606"/>
            </a:xfrm>
            <a:prstGeom prst="rect">
              <a:avLst/>
            </a:prstGeom>
            <a:solidFill>
              <a:srgbClr val="16A0E1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4281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 userDrawn="1"/>
        </p:nvSpPr>
        <p:spPr>
          <a:xfrm rot="5400000">
            <a:off x="-240336" y="1802446"/>
            <a:ext cx="5082437" cy="3533834"/>
          </a:xfrm>
          <a:prstGeom prst="rect">
            <a:avLst/>
          </a:prstGeom>
          <a:solidFill>
            <a:srgbClr val="16A0E1">
              <a:alpha val="8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AB8FF"/>
              </a:solidFill>
            </a:endParaRPr>
          </a:p>
        </p:txBody>
      </p:sp>
      <p:sp>
        <p:nvSpPr>
          <p:cNvPr id="23" name="Rectangle 22"/>
          <p:cNvSpPr/>
          <p:nvPr userDrawn="1"/>
        </p:nvSpPr>
        <p:spPr>
          <a:xfrm rot="5400000">
            <a:off x="1977481" y="-1171902"/>
            <a:ext cx="650658" cy="3547927"/>
          </a:xfrm>
          <a:prstGeom prst="rect">
            <a:avLst/>
          </a:prstGeom>
          <a:solidFill>
            <a:srgbClr val="16A0E1">
              <a:alpha val="8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AB8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989" y="391033"/>
            <a:ext cx="3527811" cy="421767"/>
          </a:xfrm>
        </p:spPr>
        <p:txBody>
          <a:bodyPr anchor="b">
            <a:normAutofit/>
          </a:bodyPr>
          <a:lstStyle>
            <a:lvl1pPr algn="l">
              <a:defRPr sz="1800" b="1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7063" y="286894"/>
            <a:ext cx="5814993" cy="58211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9989" y="1028143"/>
            <a:ext cx="3527811" cy="5079891"/>
          </a:xfrm>
        </p:spPr>
        <p:txBody>
          <a:bodyPr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grpSp>
        <p:nvGrpSpPr>
          <p:cNvPr id="12" name="Group 11"/>
          <p:cNvGrpSpPr/>
          <p:nvPr userDrawn="1"/>
        </p:nvGrpSpPr>
        <p:grpSpPr>
          <a:xfrm rot="5400000">
            <a:off x="1362438" y="3091999"/>
            <a:ext cx="5831300" cy="200774"/>
            <a:chOff x="-904938" y="1157758"/>
            <a:chExt cx="5264582" cy="154607"/>
          </a:xfrm>
        </p:grpSpPr>
        <p:sp>
          <p:nvSpPr>
            <p:cNvPr id="17" name="Rectangle 16"/>
            <p:cNvSpPr/>
            <p:nvPr userDrawn="1"/>
          </p:nvSpPr>
          <p:spPr>
            <a:xfrm>
              <a:off x="1127408" y="1166265"/>
              <a:ext cx="3232236" cy="146100"/>
            </a:xfrm>
            <a:prstGeom prst="rect">
              <a:avLst/>
            </a:prstGeom>
            <a:solidFill>
              <a:srgbClr val="16A0E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4" name="Rectangle 13"/>
            <p:cNvSpPr/>
            <p:nvPr userDrawn="1"/>
          </p:nvSpPr>
          <p:spPr>
            <a:xfrm>
              <a:off x="451826" y="1157758"/>
              <a:ext cx="587418" cy="154606"/>
            </a:xfrm>
            <a:prstGeom prst="rect">
              <a:avLst/>
            </a:prstGeom>
            <a:solidFill>
              <a:srgbClr val="16A0E1">
                <a:alpha val="8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-226557" y="1157758"/>
              <a:ext cx="587418" cy="154606"/>
            </a:xfrm>
            <a:prstGeom prst="rect">
              <a:avLst/>
            </a:prstGeom>
            <a:solidFill>
              <a:srgbClr val="16A0E1">
                <a:alpha val="5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-904938" y="1157758"/>
              <a:ext cx="587418" cy="154606"/>
            </a:xfrm>
            <a:prstGeom prst="rect">
              <a:avLst/>
            </a:prstGeom>
            <a:solidFill>
              <a:srgbClr val="16A0E1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</p:grpSp>
      <p:sp>
        <p:nvSpPr>
          <p:cNvPr id="24" name="TextBox 23"/>
          <p:cNvSpPr txBox="1"/>
          <p:nvPr userDrawn="1"/>
        </p:nvSpPr>
        <p:spPr>
          <a:xfrm>
            <a:off x="-635000" y="13716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259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9989" y="288561"/>
            <a:ext cx="9719787" cy="12009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9989" y="1681323"/>
            <a:ext cx="9719787" cy="47554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9988" y="6678584"/>
            <a:ext cx="2519945" cy="3836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53F868-41C0-4F45-A040-CE138DD0E4BC}" type="datetimeFigureOut">
              <a:rPr lang="en-US" smtClean="0"/>
              <a:t>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9920" y="6678584"/>
            <a:ext cx="3419925" cy="3836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39831" y="6678584"/>
            <a:ext cx="2519945" cy="3836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83ECF3-C502-7243-950C-0289504237A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9672" y="6122977"/>
            <a:ext cx="10799764" cy="1099606"/>
          </a:xfrm>
          <a:prstGeom prst="rect">
            <a:avLst/>
          </a:prstGeom>
          <a:solidFill>
            <a:schemeClr val="bg1">
              <a:lumMod val="95000"/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10087640" y="152052"/>
            <a:ext cx="513608" cy="38363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8E83ECF3-C502-7243-950C-0289504237AB}" type="slidenum">
              <a:rPr lang="en-US" sz="1200" smtClean="0"/>
              <a:pPr algn="r"/>
              <a:t>‹#›</a:t>
            </a:fld>
            <a:endParaRPr lang="en-US" sz="1200"/>
          </a:p>
        </p:txBody>
      </p:sp>
      <p:pic>
        <p:nvPicPr>
          <p:cNvPr id="12" name="Picture 11" descr="ICANNlogo copy_test.tif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223" y="6305999"/>
            <a:ext cx="945275" cy="756220"/>
          </a:xfrm>
          <a:prstGeom prst="rect">
            <a:avLst/>
          </a:prstGeom>
        </p:spPr>
      </p:pic>
      <p:pic>
        <p:nvPicPr>
          <p:cNvPr id="13" name="Picture 12" descr="KISA_Logo.tif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9126" y="6536622"/>
            <a:ext cx="1013732" cy="309752"/>
          </a:xfrm>
          <a:prstGeom prst="rect">
            <a:avLst/>
          </a:prstGeom>
        </p:spPr>
      </p:pic>
      <p:pic>
        <p:nvPicPr>
          <p:cNvPr id="15" name="Picture 14" descr="Screen Shot 2014-05-07 at 9.50.46 am.png"/>
          <p:cNvPicPr>
            <a:picLocks noChangeAspect="1"/>
          </p:cNvPicPr>
          <p:nvPr userDrawn="1"/>
        </p:nvPicPr>
        <p:blipFill>
          <a:blip r:embed="rId16"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2" y="2043201"/>
            <a:ext cx="10799764" cy="2819400"/>
          </a:xfrm>
          <a:prstGeom prst="rect">
            <a:avLst/>
          </a:prstGeom>
        </p:spPr>
      </p:pic>
      <p:sp>
        <p:nvSpPr>
          <p:cNvPr id="16" name="Text Placeholder 1"/>
          <p:cNvSpPr txBox="1">
            <a:spLocks/>
          </p:cNvSpPr>
          <p:nvPr userDrawn="1"/>
        </p:nvSpPr>
        <p:spPr>
          <a:xfrm>
            <a:off x="7551496" y="0"/>
            <a:ext cx="3248267" cy="4017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b="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b="1" dirty="0" err="1" smtClean="0">
                <a:solidFill>
                  <a:srgbClr val="3366FF"/>
                </a:solidFill>
              </a:rPr>
              <a:t>Pemutakhiran</a:t>
            </a:r>
            <a:r>
              <a:rPr lang="en-US" sz="1200" b="1" baseline="0" dirty="0" smtClean="0">
                <a:solidFill>
                  <a:srgbClr val="3366FF"/>
                </a:solidFill>
              </a:rPr>
              <a:t> per</a:t>
            </a:r>
            <a:r>
              <a:rPr lang="en-US" sz="1200" b="1" dirty="0" smtClean="0">
                <a:solidFill>
                  <a:srgbClr val="3366FF"/>
                </a:solidFill>
              </a:rPr>
              <a:t> 1 </a:t>
            </a:r>
            <a:r>
              <a:rPr lang="en-US" sz="1200" b="1" dirty="0" err="1" smtClean="0">
                <a:solidFill>
                  <a:srgbClr val="3366FF"/>
                </a:solidFill>
              </a:rPr>
              <a:t>Juli</a:t>
            </a:r>
            <a:r>
              <a:rPr lang="en-US" sz="1200" b="1" dirty="0" smtClean="0">
                <a:solidFill>
                  <a:srgbClr val="3366FF"/>
                </a:solidFill>
              </a:rPr>
              <a:t> 2014</a:t>
            </a:r>
            <a:endParaRPr lang="en-US" sz="1200" b="1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6968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62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Canaro Light DEMO"/>
          <a:ea typeface="+mj-ea"/>
          <a:cs typeface="Canaro Light DEMO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>
              <a:lumMod val="65000"/>
              <a:lumOff val="35000"/>
            </a:schemeClr>
          </a:solidFill>
          <a:latin typeface="Canaro Light DEMO"/>
          <a:ea typeface="+mn-ea"/>
          <a:cs typeface="Canaro Light DEMO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>
              <a:lumMod val="65000"/>
              <a:lumOff val="35000"/>
            </a:schemeClr>
          </a:solidFill>
          <a:latin typeface="Canaro Light DEMO"/>
          <a:ea typeface="+mn-ea"/>
          <a:cs typeface="Canaro Light DEMO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Canaro Light DEMO"/>
          <a:ea typeface="+mn-ea"/>
          <a:cs typeface="Canaro Light DEMO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>
              <a:lumMod val="65000"/>
              <a:lumOff val="35000"/>
            </a:schemeClr>
          </a:solidFill>
          <a:latin typeface="Canaro Light DEMO"/>
          <a:ea typeface="+mn-ea"/>
          <a:cs typeface="Canaro Light DEMO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>
              <a:lumMod val="65000"/>
              <a:lumOff val="35000"/>
            </a:schemeClr>
          </a:solidFill>
          <a:latin typeface="Canaro Light DEMO"/>
          <a:ea typeface="+mn-ea"/>
          <a:cs typeface="Canaro Light DEMO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715427" y="3661653"/>
            <a:ext cx="4381500" cy="585460"/>
          </a:xfrm>
        </p:spPr>
        <p:txBody>
          <a:bodyPr>
            <a:noAutofit/>
          </a:bodyPr>
          <a:lstStyle/>
          <a:p>
            <a:r>
              <a:rPr lang="id-ID" sz="2800" b="1" dirty="0" smtClean="0"/>
              <a:t>Tentang</a:t>
            </a:r>
            <a:r>
              <a:rPr lang="en-US" sz="2800" b="1" dirty="0" smtClean="0"/>
              <a:t> ICANN</a:t>
            </a:r>
            <a:endParaRPr lang="en-US" sz="2800" b="1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5715427" y="4617948"/>
            <a:ext cx="2879933" cy="869094"/>
          </a:xfrm>
        </p:spPr>
        <p:txBody>
          <a:bodyPr>
            <a:normAutofit/>
          </a:bodyPr>
          <a:lstStyle/>
          <a:p>
            <a:r>
              <a:rPr lang="en-US" dirty="0" err="1" smtClean="0"/>
              <a:t>Proyek</a:t>
            </a:r>
            <a:r>
              <a:rPr lang="en-US" dirty="0" smtClean="0"/>
              <a:t> </a:t>
            </a:r>
            <a:r>
              <a:rPr lang="en-US" dirty="0" err="1" smtClean="0"/>
              <a:t>Lokalisasi</a:t>
            </a:r>
            <a:r>
              <a:rPr lang="en-US" dirty="0"/>
              <a:t> </a:t>
            </a:r>
            <a:r>
              <a:rPr lang="en-US" dirty="0" smtClean="0"/>
              <a:t>Bahasa KISA-ICANN </a:t>
            </a:r>
            <a:r>
              <a:rPr lang="en-US" dirty="0" err="1" smtClean="0"/>
              <a:t>Modul</a:t>
            </a:r>
            <a:r>
              <a:rPr lang="en-US" dirty="0" smtClean="0"/>
              <a:t> 1.1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2770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err="1" smtClean="0"/>
              <a:t>Apa</a:t>
            </a:r>
            <a:r>
              <a:rPr lang="en-US" smtClean="0"/>
              <a:t> yang </a:t>
            </a:r>
            <a:r>
              <a:rPr lang="en-US" err="1" smtClean="0"/>
              <a:t>telah</a:t>
            </a:r>
            <a:r>
              <a:rPr lang="en-US" smtClean="0"/>
              <a:t> </a:t>
            </a:r>
            <a:r>
              <a:rPr lang="en-US" err="1" smtClean="0"/>
              <a:t>dicapai</a:t>
            </a:r>
            <a:r>
              <a:rPr lang="en-US" smtClean="0"/>
              <a:t> ICANN? </a:t>
            </a:r>
            <a:r>
              <a:rPr lang="en-US" err="1" smtClean="0"/>
              <a:t>Kebijakan</a:t>
            </a:r>
            <a:r>
              <a:rPr lang="en-US" smtClean="0"/>
              <a:t> </a:t>
            </a:r>
            <a:r>
              <a:rPr lang="en-US" err="1" smtClean="0"/>
              <a:t>Berbasis</a:t>
            </a:r>
            <a:r>
              <a:rPr lang="en-US" smtClean="0"/>
              <a:t> </a:t>
            </a:r>
            <a:r>
              <a:rPr lang="en-US" err="1" smtClean="0"/>
              <a:t>Komunitas</a:t>
            </a:r>
            <a:r>
              <a:rPr lang="en-US" smtClean="0"/>
              <a:t> &amp; </a:t>
            </a:r>
            <a:r>
              <a:rPr lang="en-US" err="1" smtClean="0"/>
              <a:t>Konsensus</a:t>
            </a:r>
            <a:endParaRPr lang="en-US"/>
          </a:p>
        </p:txBody>
      </p:sp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539989" y="1282082"/>
            <a:ext cx="9962841" cy="5187699"/>
          </a:xfrm>
        </p:spPr>
        <p:txBody>
          <a:bodyPr>
            <a:normAutofit fontScale="85000" lnSpcReduction="20000"/>
          </a:bodyPr>
          <a:lstStyle/>
          <a:p>
            <a:pPr marL="0" indent="0">
              <a:spcAft>
                <a:spcPts val="1200"/>
              </a:spcAft>
              <a:buClr>
                <a:srgbClr val="43ACDA"/>
              </a:buClr>
              <a:buNone/>
            </a:pPr>
            <a:r>
              <a:rPr lang="en-US" sz="2800" b="1" dirty="0" smtClean="0">
                <a:solidFill>
                  <a:srgbClr val="595959"/>
                </a:solidFill>
              </a:rPr>
              <a:t>Hal-</a:t>
            </a:r>
            <a:r>
              <a:rPr lang="en-US" sz="2800" b="1" dirty="0" err="1" smtClean="0">
                <a:solidFill>
                  <a:srgbClr val="595959"/>
                </a:solidFill>
              </a:rPr>
              <a:t>hal</a:t>
            </a:r>
            <a:r>
              <a:rPr lang="en-US" sz="2800" b="1" dirty="0" smtClean="0">
                <a:solidFill>
                  <a:srgbClr val="595959"/>
                </a:solidFill>
              </a:rPr>
              <a:t> yang </a:t>
            </a:r>
            <a:r>
              <a:rPr lang="en-US" sz="2800" b="1" dirty="0" err="1" smtClean="0">
                <a:solidFill>
                  <a:srgbClr val="595959"/>
                </a:solidFill>
              </a:rPr>
              <a:t>telah</a:t>
            </a:r>
            <a:r>
              <a:rPr lang="en-US" sz="2800" b="1" dirty="0" smtClean="0">
                <a:solidFill>
                  <a:srgbClr val="595959"/>
                </a:solidFill>
              </a:rPr>
              <a:t> </a:t>
            </a:r>
            <a:r>
              <a:rPr lang="en-US" sz="2800" b="1" dirty="0" err="1" smtClean="0">
                <a:solidFill>
                  <a:srgbClr val="595959"/>
                </a:solidFill>
              </a:rPr>
              <a:t>dihasilkan</a:t>
            </a:r>
            <a:r>
              <a:rPr lang="en-US" sz="2800" b="1" dirty="0" smtClean="0">
                <a:solidFill>
                  <a:srgbClr val="595959"/>
                </a:solidFill>
              </a:rPr>
              <a:t> model </a:t>
            </a:r>
            <a:r>
              <a:rPr lang="en-US" sz="2800" b="1" i="1" dirty="0" smtClean="0">
                <a:solidFill>
                  <a:srgbClr val="595959"/>
                </a:solidFill>
              </a:rPr>
              <a:t>bottom-up</a:t>
            </a:r>
            <a:r>
              <a:rPr lang="en-US" sz="2800" b="1" dirty="0" smtClean="0">
                <a:solidFill>
                  <a:srgbClr val="595959"/>
                </a:solidFill>
              </a:rPr>
              <a:t>, </a:t>
            </a:r>
            <a:r>
              <a:rPr lang="en-US" sz="2800" b="1" dirty="0" err="1" smtClean="0">
                <a:solidFill>
                  <a:srgbClr val="595959"/>
                </a:solidFill>
              </a:rPr>
              <a:t>berbasis</a:t>
            </a:r>
            <a:r>
              <a:rPr lang="en-US" sz="2800" b="1" dirty="0" smtClean="0">
                <a:solidFill>
                  <a:srgbClr val="595959"/>
                </a:solidFill>
              </a:rPr>
              <a:t> </a:t>
            </a:r>
            <a:r>
              <a:rPr lang="en-US" sz="2800" b="1" dirty="0" err="1" smtClean="0">
                <a:solidFill>
                  <a:srgbClr val="595959"/>
                </a:solidFill>
              </a:rPr>
              <a:t>konsensus</a:t>
            </a:r>
            <a:r>
              <a:rPr lang="en-US" sz="2800" b="1" dirty="0" smtClean="0">
                <a:solidFill>
                  <a:srgbClr val="595959"/>
                </a:solidFill>
              </a:rPr>
              <a:t>, </a:t>
            </a:r>
            <a:r>
              <a:rPr lang="en-US" sz="2800" b="1" dirty="0" err="1" smtClean="0">
                <a:solidFill>
                  <a:srgbClr val="595959"/>
                </a:solidFill>
              </a:rPr>
              <a:t>dan</a:t>
            </a:r>
            <a:r>
              <a:rPr lang="en-US" sz="2800" b="1" dirty="0" smtClean="0">
                <a:solidFill>
                  <a:srgbClr val="595959"/>
                </a:solidFill>
              </a:rPr>
              <a:t> </a:t>
            </a:r>
            <a:r>
              <a:rPr lang="en-US" sz="2800" b="1" i="1" dirty="0" smtClean="0">
                <a:solidFill>
                  <a:srgbClr val="595959"/>
                </a:solidFill>
              </a:rPr>
              <a:t>multi-stakeholder</a:t>
            </a:r>
            <a:r>
              <a:rPr lang="en-US" sz="2800" b="1" dirty="0" smtClean="0">
                <a:solidFill>
                  <a:srgbClr val="595959"/>
                </a:solidFill>
              </a:rPr>
              <a:t>:</a:t>
            </a:r>
          </a:p>
          <a:p>
            <a:pPr>
              <a:spcAft>
                <a:spcPts val="1200"/>
              </a:spcAft>
              <a:buClr>
                <a:srgbClr val="43ACDA"/>
              </a:buClr>
              <a:buFont typeface="Wingdings" panose="05000000000000000000" pitchFamily="2" charset="2"/>
              <a:buChar char="§"/>
            </a:pPr>
            <a:r>
              <a:rPr lang="en-US" sz="2800" dirty="0" err="1" smtClean="0">
                <a:solidFill>
                  <a:srgbClr val="595959"/>
                </a:solidFill>
              </a:rPr>
              <a:t>Menciptakan</a:t>
            </a:r>
            <a:r>
              <a:rPr lang="en-US" sz="2800" dirty="0" smtClean="0">
                <a:solidFill>
                  <a:srgbClr val="595959"/>
                </a:solidFill>
              </a:rPr>
              <a:t> </a:t>
            </a:r>
            <a:r>
              <a:rPr lang="en-US" sz="2800" dirty="0" err="1" smtClean="0">
                <a:solidFill>
                  <a:srgbClr val="595959"/>
                </a:solidFill>
              </a:rPr>
              <a:t>kompetisi</a:t>
            </a:r>
            <a:r>
              <a:rPr lang="en-US" sz="2800" dirty="0" smtClean="0">
                <a:solidFill>
                  <a:srgbClr val="595959"/>
                </a:solidFill>
              </a:rPr>
              <a:t> </a:t>
            </a:r>
            <a:r>
              <a:rPr lang="en-US" sz="2800" dirty="0" err="1" smtClean="0">
                <a:solidFill>
                  <a:srgbClr val="595959"/>
                </a:solidFill>
              </a:rPr>
              <a:t>pasar</a:t>
            </a:r>
            <a:r>
              <a:rPr lang="en-US" sz="2800" dirty="0" smtClean="0">
                <a:solidFill>
                  <a:srgbClr val="595959"/>
                </a:solidFill>
              </a:rPr>
              <a:t> </a:t>
            </a:r>
            <a:r>
              <a:rPr lang="en-US" sz="2800" dirty="0" err="1" smtClean="0">
                <a:solidFill>
                  <a:srgbClr val="595959"/>
                </a:solidFill>
              </a:rPr>
              <a:t>untuk</a:t>
            </a:r>
            <a:r>
              <a:rPr lang="en-US" sz="2800" dirty="0" smtClean="0">
                <a:solidFill>
                  <a:srgbClr val="595959"/>
                </a:solidFill>
              </a:rPr>
              <a:t> </a:t>
            </a:r>
            <a:r>
              <a:rPr lang="en-US" sz="2800" dirty="0" err="1" smtClean="0">
                <a:solidFill>
                  <a:srgbClr val="595959"/>
                </a:solidFill>
              </a:rPr>
              <a:t>registrasi</a:t>
            </a:r>
            <a:r>
              <a:rPr lang="en-US" sz="2800" dirty="0" smtClean="0">
                <a:solidFill>
                  <a:srgbClr val="595959"/>
                </a:solidFill>
              </a:rPr>
              <a:t> </a:t>
            </a:r>
            <a:r>
              <a:rPr lang="en-US" sz="2800" dirty="0" err="1" smtClean="0">
                <a:solidFill>
                  <a:srgbClr val="595959"/>
                </a:solidFill>
              </a:rPr>
              <a:t>nama</a:t>
            </a:r>
            <a:r>
              <a:rPr lang="en-US" sz="2800" dirty="0" smtClean="0">
                <a:solidFill>
                  <a:srgbClr val="595959"/>
                </a:solidFill>
              </a:rPr>
              <a:t> generic Top Level Domain (</a:t>
            </a:r>
            <a:r>
              <a:rPr lang="en-US" sz="2800" dirty="0" err="1" smtClean="0">
                <a:solidFill>
                  <a:srgbClr val="595959"/>
                </a:solidFill>
              </a:rPr>
              <a:t>gTLD</a:t>
            </a:r>
            <a:r>
              <a:rPr lang="en-US" sz="2800" dirty="0" smtClean="0">
                <a:solidFill>
                  <a:srgbClr val="595959"/>
                </a:solidFill>
              </a:rPr>
              <a:t>)</a:t>
            </a:r>
          </a:p>
          <a:p>
            <a:pPr lvl="1">
              <a:spcAft>
                <a:spcPts val="1200"/>
              </a:spcAft>
              <a:buClr>
                <a:srgbClr val="43ACDA"/>
              </a:buClr>
              <a:buFont typeface="Wingdings" panose="05000000000000000000" pitchFamily="2" charset="2"/>
              <a:buChar char="§"/>
            </a:pPr>
            <a:r>
              <a:rPr lang="en-US" dirty="0" err="1" smtClean="0">
                <a:solidFill>
                  <a:srgbClr val="595959"/>
                </a:solidFill>
              </a:rPr>
              <a:t>Menurunkan</a:t>
            </a:r>
            <a:r>
              <a:rPr lang="en-US" dirty="0" smtClean="0">
                <a:solidFill>
                  <a:srgbClr val="595959"/>
                </a:solidFill>
              </a:rPr>
              <a:t> </a:t>
            </a:r>
            <a:r>
              <a:rPr lang="en-US" dirty="0" err="1" smtClean="0">
                <a:solidFill>
                  <a:srgbClr val="595959"/>
                </a:solidFill>
              </a:rPr>
              <a:t>biaya</a:t>
            </a:r>
            <a:r>
              <a:rPr lang="en-US" dirty="0" smtClean="0">
                <a:solidFill>
                  <a:srgbClr val="595959"/>
                </a:solidFill>
              </a:rPr>
              <a:t> </a:t>
            </a:r>
            <a:r>
              <a:rPr lang="en-US" dirty="0" err="1" smtClean="0">
                <a:solidFill>
                  <a:srgbClr val="595959"/>
                </a:solidFill>
              </a:rPr>
              <a:t>nama</a:t>
            </a:r>
            <a:r>
              <a:rPr lang="en-US" dirty="0" smtClean="0">
                <a:solidFill>
                  <a:srgbClr val="595959"/>
                </a:solidFill>
              </a:rPr>
              <a:t> domain </a:t>
            </a:r>
            <a:r>
              <a:rPr lang="en-US" dirty="0" err="1" smtClean="0">
                <a:solidFill>
                  <a:srgbClr val="595959"/>
                </a:solidFill>
              </a:rPr>
              <a:t>sebesar</a:t>
            </a:r>
            <a:r>
              <a:rPr lang="en-US" dirty="0" smtClean="0">
                <a:solidFill>
                  <a:srgbClr val="595959"/>
                </a:solidFill>
              </a:rPr>
              <a:t> 80%, </a:t>
            </a:r>
            <a:r>
              <a:rPr lang="en-US" dirty="0" err="1" smtClean="0">
                <a:solidFill>
                  <a:srgbClr val="595959"/>
                </a:solidFill>
              </a:rPr>
              <a:t>menghemat</a:t>
            </a:r>
            <a:r>
              <a:rPr lang="en-US" dirty="0" smtClean="0">
                <a:solidFill>
                  <a:srgbClr val="595959"/>
                </a:solidFill>
              </a:rPr>
              <a:t> </a:t>
            </a:r>
            <a:r>
              <a:rPr lang="en-US" dirty="0" err="1" smtClean="0">
                <a:solidFill>
                  <a:srgbClr val="595959"/>
                </a:solidFill>
              </a:rPr>
              <a:t>uang</a:t>
            </a:r>
            <a:r>
              <a:rPr lang="en-US" dirty="0" smtClean="0">
                <a:solidFill>
                  <a:srgbClr val="595959"/>
                </a:solidFill>
              </a:rPr>
              <a:t> </a:t>
            </a:r>
            <a:r>
              <a:rPr lang="en-US" dirty="0" err="1" smtClean="0">
                <a:solidFill>
                  <a:srgbClr val="595959"/>
                </a:solidFill>
              </a:rPr>
              <a:t>konsumen</a:t>
            </a:r>
            <a:r>
              <a:rPr lang="en-US" dirty="0" smtClean="0">
                <a:solidFill>
                  <a:srgbClr val="595959"/>
                </a:solidFill>
              </a:rPr>
              <a:t> </a:t>
            </a:r>
            <a:r>
              <a:rPr lang="en-US" dirty="0" err="1" smtClean="0">
                <a:solidFill>
                  <a:srgbClr val="595959"/>
                </a:solidFill>
              </a:rPr>
              <a:t>dan</a:t>
            </a:r>
            <a:r>
              <a:rPr lang="en-US" dirty="0" smtClean="0">
                <a:solidFill>
                  <a:srgbClr val="595959"/>
                </a:solidFill>
              </a:rPr>
              <a:t> </a:t>
            </a:r>
            <a:r>
              <a:rPr lang="en-US" dirty="0" err="1" smtClean="0">
                <a:solidFill>
                  <a:srgbClr val="595959"/>
                </a:solidFill>
              </a:rPr>
              <a:t>bisnis</a:t>
            </a:r>
            <a:r>
              <a:rPr lang="en-US" dirty="0" smtClean="0">
                <a:solidFill>
                  <a:srgbClr val="595959"/>
                </a:solidFill>
              </a:rPr>
              <a:t> </a:t>
            </a:r>
            <a:r>
              <a:rPr lang="en-US" dirty="0" err="1" smtClean="0">
                <a:solidFill>
                  <a:srgbClr val="595959"/>
                </a:solidFill>
              </a:rPr>
              <a:t>sebesar</a:t>
            </a:r>
            <a:r>
              <a:rPr lang="en-US" dirty="0" smtClean="0">
                <a:solidFill>
                  <a:srgbClr val="595959"/>
                </a:solidFill>
              </a:rPr>
              <a:t> US$1 </a:t>
            </a:r>
            <a:r>
              <a:rPr lang="en-US" dirty="0" err="1" smtClean="0">
                <a:solidFill>
                  <a:srgbClr val="595959"/>
                </a:solidFill>
              </a:rPr>
              <a:t>milyar</a:t>
            </a:r>
            <a:r>
              <a:rPr lang="en-US" dirty="0" smtClean="0">
                <a:solidFill>
                  <a:srgbClr val="595959"/>
                </a:solidFill>
              </a:rPr>
              <a:t> per </a:t>
            </a:r>
            <a:r>
              <a:rPr lang="en-US" dirty="0" err="1" smtClean="0">
                <a:solidFill>
                  <a:srgbClr val="595959"/>
                </a:solidFill>
              </a:rPr>
              <a:t>tahun</a:t>
            </a:r>
            <a:r>
              <a:rPr lang="en-US" dirty="0" smtClean="0">
                <a:solidFill>
                  <a:srgbClr val="595959"/>
                </a:solidFill>
              </a:rPr>
              <a:t>. </a:t>
            </a:r>
          </a:p>
          <a:p>
            <a:pPr>
              <a:spcAft>
                <a:spcPts val="1200"/>
              </a:spcAft>
              <a:buClr>
                <a:srgbClr val="43ACDA"/>
              </a:buClr>
              <a:buFont typeface="Wingdings" panose="05000000000000000000" pitchFamily="2" charset="2"/>
              <a:buChar char="§"/>
            </a:pPr>
            <a:r>
              <a:rPr lang="en-US" sz="2800" dirty="0" err="1" smtClean="0">
                <a:solidFill>
                  <a:srgbClr val="595959"/>
                </a:solidFill>
              </a:rPr>
              <a:t>Menerapkan</a:t>
            </a:r>
            <a:r>
              <a:rPr lang="en-US" sz="2800" dirty="0" smtClean="0">
                <a:solidFill>
                  <a:srgbClr val="595959"/>
                </a:solidFill>
              </a:rPr>
              <a:t> Uniform Domain Name Dispute Resolution Policy (UDRP)</a:t>
            </a:r>
          </a:p>
          <a:p>
            <a:pPr lvl="1">
              <a:spcAft>
                <a:spcPts val="1200"/>
              </a:spcAft>
              <a:buClr>
                <a:srgbClr val="43ACDA"/>
              </a:buClr>
              <a:buFont typeface="Wingdings" panose="05000000000000000000" pitchFamily="2" charset="2"/>
              <a:buChar char="§"/>
            </a:pPr>
            <a:r>
              <a:rPr lang="en-US" dirty="0" err="1" smtClean="0">
                <a:solidFill>
                  <a:srgbClr val="595959"/>
                </a:solidFill>
              </a:rPr>
              <a:t>Menyelesaikan</a:t>
            </a:r>
            <a:r>
              <a:rPr lang="en-US" dirty="0" smtClean="0">
                <a:solidFill>
                  <a:srgbClr val="595959"/>
                </a:solidFill>
              </a:rPr>
              <a:t> </a:t>
            </a:r>
            <a:r>
              <a:rPr lang="en-US" dirty="0" err="1" smtClean="0">
                <a:solidFill>
                  <a:srgbClr val="595959"/>
                </a:solidFill>
              </a:rPr>
              <a:t>ribuan</a:t>
            </a:r>
            <a:r>
              <a:rPr lang="en-US" dirty="0" smtClean="0">
                <a:solidFill>
                  <a:srgbClr val="595959"/>
                </a:solidFill>
              </a:rPr>
              <a:t> </a:t>
            </a:r>
            <a:r>
              <a:rPr lang="en-US" dirty="0" err="1" smtClean="0">
                <a:solidFill>
                  <a:srgbClr val="595959"/>
                </a:solidFill>
              </a:rPr>
              <a:t>sengketa</a:t>
            </a:r>
            <a:r>
              <a:rPr lang="en-US" dirty="0" smtClean="0">
                <a:solidFill>
                  <a:srgbClr val="595959"/>
                </a:solidFill>
              </a:rPr>
              <a:t> </a:t>
            </a:r>
            <a:r>
              <a:rPr lang="en-US" dirty="0" err="1" smtClean="0">
                <a:solidFill>
                  <a:srgbClr val="595959"/>
                </a:solidFill>
              </a:rPr>
              <a:t>terkait</a:t>
            </a:r>
            <a:r>
              <a:rPr lang="en-US" dirty="0" smtClean="0">
                <a:solidFill>
                  <a:srgbClr val="595959"/>
                </a:solidFill>
              </a:rPr>
              <a:t> </a:t>
            </a:r>
            <a:r>
              <a:rPr lang="en-US" dirty="0" err="1" smtClean="0">
                <a:solidFill>
                  <a:srgbClr val="595959"/>
                </a:solidFill>
              </a:rPr>
              <a:t>hak</a:t>
            </a:r>
            <a:r>
              <a:rPr lang="en-US" dirty="0" smtClean="0">
                <a:solidFill>
                  <a:srgbClr val="595959"/>
                </a:solidFill>
              </a:rPr>
              <a:t> </a:t>
            </a:r>
            <a:r>
              <a:rPr lang="en-US" dirty="0" err="1" smtClean="0">
                <a:solidFill>
                  <a:srgbClr val="595959"/>
                </a:solidFill>
              </a:rPr>
              <a:t>nama</a:t>
            </a:r>
            <a:r>
              <a:rPr lang="en-US" dirty="0" smtClean="0">
                <a:solidFill>
                  <a:srgbClr val="595959"/>
                </a:solidFill>
              </a:rPr>
              <a:t> domain</a:t>
            </a:r>
          </a:p>
          <a:p>
            <a:pPr>
              <a:spcAft>
                <a:spcPts val="1200"/>
              </a:spcAft>
              <a:buClr>
                <a:srgbClr val="43ACDA"/>
              </a:buClr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rgbClr val="595959"/>
                </a:solidFill>
              </a:rPr>
              <a:t>Domain Name System Security Extensions (DNSSEC</a:t>
            </a:r>
            <a:r>
              <a:rPr lang="en-US" sz="2800" b="1" dirty="0" smtClean="0">
                <a:solidFill>
                  <a:srgbClr val="595959"/>
                </a:solidFill>
              </a:rPr>
              <a:t>)</a:t>
            </a:r>
          </a:p>
          <a:p>
            <a:pPr>
              <a:spcAft>
                <a:spcPts val="1200"/>
              </a:spcAft>
              <a:buClr>
                <a:srgbClr val="43ACDA"/>
              </a:buClr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rgbClr val="595959"/>
                </a:solidFill>
              </a:rPr>
              <a:t>Program </a:t>
            </a:r>
            <a:r>
              <a:rPr lang="en-US" sz="2800" dirty="0" err="1" smtClean="0">
                <a:solidFill>
                  <a:srgbClr val="595959"/>
                </a:solidFill>
              </a:rPr>
              <a:t>gTLD</a:t>
            </a:r>
            <a:r>
              <a:rPr lang="en-US" sz="2800" dirty="0" smtClean="0">
                <a:solidFill>
                  <a:srgbClr val="595959"/>
                </a:solidFill>
              </a:rPr>
              <a:t> </a:t>
            </a:r>
            <a:r>
              <a:rPr lang="en-US" sz="2800" dirty="0" err="1" smtClean="0">
                <a:solidFill>
                  <a:srgbClr val="595959"/>
                </a:solidFill>
              </a:rPr>
              <a:t>baru</a:t>
            </a:r>
            <a:r>
              <a:rPr lang="en-US" sz="2800" dirty="0" smtClean="0">
                <a:solidFill>
                  <a:srgbClr val="595959"/>
                </a:solidFill>
              </a:rPr>
              <a:t>– </a:t>
            </a:r>
            <a:r>
              <a:rPr lang="en-US" sz="2800" dirty="0" err="1" smtClean="0">
                <a:solidFill>
                  <a:srgbClr val="595959"/>
                </a:solidFill>
              </a:rPr>
              <a:t>kompetisi</a:t>
            </a:r>
            <a:r>
              <a:rPr lang="en-US" sz="2800" dirty="0" smtClean="0">
                <a:solidFill>
                  <a:srgbClr val="595959"/>
                </a:solidFill>
              </a:rPr>
              <a:t>, </a:t>
            </a:r>
            <a:r>
              <a:rPr lang="en-US" sz="2800" dirty="0" err="1" smtClean="0">
                <a:solidFill>
                  <a:srgbClr val="595959"/>
                </a:solidFill>
              </a:rPr>
              <a:t>inovasi</a:t>
            </a:r>
            <a:r>
              <a:rPr lang="en-US" sz="2800" dirty="0" smtClean="0">
                <a:solidFill>
                  <a:srgbClr val="595959"/>
                </a:solidFill>
              </a:rPr>
              <a:t> </a:t>
            </a:r>
            <a:r>
              <a:rPr lang="en-US" sz="2800" dirty="0" err="1" smtClean="0">
                <a:solidFill>
                  <a:srgbClr val="595959"/>
                </a:solidFill>
              </a:rPr>
              <a:t>dan</a:t>
            </a:r>
            <a:r>
              <a:rPr lang="en-US" sz="2800" dirty="0" smtClean="0">
                <a:solidFill>
                  <a:srgbClr val="595959"/>
                </a:solidFill>
              </a:rPr>
              <a:t> </a:t>
            </a:r>
            <a:r>
              <a:rPr lang="en-US" sz="2800" dirty="0" err="1" smtClean="0">
                <a:solidFill>
                  <a:srgbClr val="595959"/>
                </a:solidFill>
              </a:rPr>
              <a:t>pilihan</a:t>
            </a:r>
            <a:r>
              <a:rPr lang="en-US" sz="2800" dirty="0" smtClean="0">
                <a:solidFill>
                  <a:srgbClr val="595959"/>
                </a:solidFill>
              </a:rPr>
              <a:t> </a:t>
            </a:r>
          </a:p>
          <a:p>
            <a:pPr>
              <a:spcAft>
                <a:spcPts val="1200"/>
              </a:spcAft>
              <a:buClr>
                <a:srgbClr val="43ACDA"/>
              </a:buClr>
              <a:buFont typeface="Wingdings" panose="05000000000000000000" pitchFamily="2" charset="2"/>
              <a:buChar char="§"/>
            </a:pPr>
            <a:r>
              <a:rPr lang="en-US" sz="2800" dirty="0" err="1" smtClean="0">
                <a:solidFill>
                  <a:srgbClr val="595959"/>
                </a:solidFill>
              </a:rPr>
              <a:t>Kebijakan</a:t>
            </a:r>
            <a:r>
              <a:rPr lang="en-US" sz="2800" dirty="0" smtClean="0">
                <a:solidFill>
                  <a:srgbClr val="595959"/>
                </a:solidFill>
              </a:rPr>
              <a:t> </a:t>
            </a:r>
            <a:r>
              <a:rPr lang="en-US" sz="2800" dirty="0" err="1" smtClean="0">
                <a:solidFill>
                  <a:srgbClr val="595959"/>
                </a:solidFill>
              </a:rPr>
              <a:t>tata</a:t>
            </a:r>
            <a:r>
              <a:rPr lang="en-US" sz="2800" dirty="0" smtClean="0">
                <a:solidFill>
                  <a:srgbClr val="595959"/>
                </a:solidFill>
              </a:rPr>
              <a:t> </a:t>
            </a:r>
            <a:r>
              <a:rPr lang="en-US" sz="2800" dirty="0" err="1" smtClean="0">
                <a:solidFill>
                  <a:srgbClr val="595959"/>
                </a:solidFill>
              </a:rPr>
              <a:t>kelola</a:t>
            </a:r>
            <a:r>
              <a:rPr lang="en-US" sz="2800" dirty="0" smtClean="0">
                <a:solidFill>
                  <a:srgbClr val="595959"/>
                </a:solidFill>
              </a:rPr>
              <a:t> internet yang </a:t>
            </a:r>
            <a:r>
              <a:rPr lang="en-US" sz="2800" dirty="0" err="1" smtClean="0">
                <a:solidFill>
                  <a:srgbClr val="595959"/>
                </a:solidFill>
              </a:rPr>
              <a:t>diterima</a:t>
            </a:r>
            <a:r>
              <a:rPr lang="en-US" sz="2800" dirty="0" smtClean="0">
                <a:solidFill>
                  <a:srgbClr val="595959"/>
                </a:solidFill>
              </a:rPr>
              <a:t> </a:t>
            </a:r>
            <a:r>
              <a:rPr lang="en-US" sz="2800" dirty="0" err="1" smtClean="0">
                <a:solidFill>
                  <a:srgbClr val="595959"/>
                </a:solidFill>
              </a:rPr>
              <a:t>umum</a:t>
            </a:r>
            <a:r>
              <a:rPr lang="en-US" sz="2800" dirty="0" smtClean="0">
                <a:solidFill>
                  <a:srgbClr val="595959"/>
                </a:solidFill>
              </a:rPr>
              <a:t> di </a:t>
            </a:r>
            <a:r>
              <a:rPr lang="en-US" sz="2800" dirty="0" err="1" smtClean="0">
                <a:solidFill>
                  <a:srgbClr val="595959"/>
                </a:solidFill>
              </a:rPr>
              <a:t>seluruh</a:t>
            </a:r>
            <a:r>
              <a:rPr lang="en-US" sz="2800" dirty="0" smtClean="0">
                <a:solidFill>
                  <a:srgbClr val="595959"/>
                </a:solidFill>
              </a:rPr>
              <a:t> </a:t>
            </a:r>
            <a:r>
              <a:rPr lang="en-US" sz="2800" dirty="0" err="1" smtClean="0">
                <a:solidFill>
                  <a:srgbClr val="595959"/>
                </a:solidFill>
              </a:rPr>
              <a:t>dunia</a:t>
            </a:r>
            <a:r>
              <a:rPr lang="en-US" sz="2800" dirty="0" smtClean="0">
                <a:solidFill>
                  <a:srgbClr val="595959"/>
                </a:solidFill>
              </a:rPr>
              <a:t> </a:t>
            </a:r>
          </a:p>
          <a:p>
            <a:pPr lvl="2">
              <a:spcAft>
                <a:spcPts val="1200"/>
              </a:spcAft>
              <a:buClr>
                <a:srgbClr val="43ACDA"/>
              </a:buClr>
              <a:buFont typeface="Wingdings" panose="05000000000000000000" pitchFamily="2" charset="2"/>
              <a:buChar char="§"/>
            </a:pPr>
            <a:endParaRPr lang="en-US" sz="2200" b="1" dirty="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8875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6829" y="2021996"/>
            <a:ext cx="6479858" cy="595469"/>
          </a:xfrm>
        </p:spPr>
        <p:txBody>
          <a:bodyPr>
            <a:normAutofit/>
          </a:bodyPr>
          <a:lstStyle/>
          <a:p>
            <a:pPr algn="ctr"/>
            <a:r>
              <a:rPr lang="en-US" sz="2800" smtClean="0"/>
              <a:t>TERIMA KASIH	</a:t>
            </a:r>
            <a:endParaRPr lang="en-US" sz="280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16829" y="3390836"/>
            <a:ext cx="6479858" cy="456503"/>
          </a:xfrm>
        </p:spPr>
        <p:txBody>
          <a:bodyPr>
            <a:normAutofit/>
          </a:bodyPr>
          <a:lstStyle/>
          <a:p>
            <a:pPr algn="ctr"/>
            <a:r>
              <a:rPr lang="en-US" sz="1800" b="1" smtClean="0"/>
              <a:t>ADA PERTANYAAN?</a:t>
            </a:r>
            <a:endParaRPr lang="en-US" sz="1800" b="1"/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4319905" y="5701064"/>
            <a:ext cx="6479858" cy="4565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000" kern="120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800" b="1" err="1" smtClean="0"/>
              <a:t>apachub@icann.org</a:t>
            </a:r>
            <a:endParaRPr lang="en-US" sz="1800" b="1"/>
          </a:p>
        </p:txBody>
      </p:sp>
    </p:spTree>
    <p:extLst>
      <p:ext uri="{BB962C8B-B14F-4D97-AF65-F5344CB8AC3E}">
        <p14:creationId xmlns:p14="http://schemas.microsoft.com/office/powerpoint/2010/main" val="3709751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id-ID" smtClean="0"/>
              <a:t>Apa yang dilakukan ICANN</a:t>
            </a:r>
            <a:r>
              <a:rPr lang="en-US" smtClean="0"/>
              <a:t>?</a:t>
            </a:r>
            <a:endParaRPr lang="en-US"/>
          </a:p>
        </p:txBody>
      </p:sp>
      <p:pic>
        <p:nvPicPr>
          <p:cNvPr id="4" name="Content Placeholder 3" descr="Diagram1.2-07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1784" y="629920"/>
            <a:ext cx="8335738" cy="6441252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3459480" y="1594485"/>
            <a:ext cx="3044032" cy="2181225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b="1" dirty="0" err="1" smtClean="0"/>
              <a:t>Apa</a:t>
            </a:r>
            <a:r>
              <a:rPr lang="en-US" sz="1200" b="1" dirty="0" smtClean="0"/>
              <a:t> yang </a:t>
            </a:r>
            <a:r>
              <a:rPr lang="en-US" sz="1200" b="1" dirty="0" err="1" smtClean="0"/>
              <a:t>dilakukan</a:t>
            </a:r>
            <a:r>
              <a:rPr lang="en-US" sz="1200" b="1" dirty="0" smtClean="0"/>
              <a:t> ICANN?</a:t>
            </a:r>
          </a:p>
          <a:p>
            <a:endParaRPr lang="en-US" sz="1100" b="1" dirty="0" smtClean="0"/>
          </a:p>
          <a:p>
            <a:r>
              <a:rPr lang="en-US" sz="1100" dirty="0" err="1" smtClean="0"/>
              <a:t>Untuk</a:t>
            </a:r>
            <a:r>
              <a:rPr lang="en-US" sz="1100" dirty="0" smtClean="0"/>
              <a:t> </a:t>
            </a:r>
            <a:r>
              <a:rPr lang="en-US" sz="1100" dirty="0" err="1" smtClean="0"/>
              <a:t>menjangkau</a:t>
            </a:r>
            <a:r>
              <a:rPr lang="en-US" sz="1100" dirty="0" smtClean="0"/>
              <a:t> orang lain di internet, </a:t>
            </a:r>
            <a:r>
              <a:rPr lang="en-US" sz="1100" dirty="0" err="1" smtClean="0"/>
              <a:t>Anda</a:t>
            </a:r>
            <a:r>
              <a:rPr lang="en-US" sz="1100" dirty="0" smtClean="0"/>
              <a:t> </a:t>
            </a:r>
            <a:r>
              <a:rPr lang="en-US" sz="1100" dirty="0" err="1" smtClean="0"/>
              <a:t>harus</a:t>
            </a:r>
            <a:r>
              <a:rPr lang="en-US" sz="1100" dirty="0" smtClean="0"/>
              <a:t> </a:t>
            </a:r>
            <a:r>
              <a:rPr lang="en-US" sz="1100" dirty="0" err="1" smtClean="0"/>
              <a:t>mengetikkan</a:t>
            </a:r>
            <a:r>
              <a:rPr lang="en-US" sz="1100" dirty="0" smtClean="0"/>
              <a:t> </a:t>
            </a:r>
            <a:r>
              <a:rPr lang="en-US" sz="1100" dirty="0" err="1" smtClean="0"/>
              <a:t>alamat</a:t>
            </a:r>
            <a:r>
              <a:rPr lang="en-US" sz="1100" dirty="0" smtClean="0"/>
              <a:t> </a:t>
            </a:r>
            <a:r>
              <a:rPr lang="en-US" sz="1100" dirty="0" err="1" smtClean="0"/>
              <a:t>ke</a:t>
            </a:r>
            <a:r>
              <a:rPr lang="en-US" sz="1100" dirty="0" smtClean="0"/>
              <a:t> </a:t>
            </a:r>
            <a:r>
              <a:rPr lang="en-US" sz="1100" dirty="0" err="1" smtClean="0"/>
              <a:t>alat</a:t>
            </a:r>
            <a:r>
              <a:rPr lang="en-US" sz="1100" dirty="0" smtClean="0"/>
              <a:t> </a:t>
            </a:r>
            <a:r>
              <a:rPr lang="en-US" sz="1100" dirty="0" err="1" smtClean="0"/>
              <a:t>Anda</a:t>
            </a:r>
            <a:r>
              <a:rPr lang="en-US" sz="1100" dirty="0" smtClean="0"/>
              <a:t>, </a:t>
            </a:r>
            <a:r>
              <a:rPr lang="en-US" sz="1100" dirty="0" err="1" smtClean="0"/>
              <a:t>baik</a:t>
            </a:r>
            <a:r>
              <a:rPr lang="en-US" sz="1100" dirty="0" smtClean="0"/>
              <a:t> </a:t>
            </a:r>
            <a:r>
              <a:rPr lang="en-US" sz="1100" dirty="0" err="1" smtClean="0"/>
              <a:t>nama</a:t>
            </a:r>
            <a:r>
              <a:rPr lang="en-US" sz="1100" dirty="0" smtClean="0"/>
              <a:t> </a:t>
            </a:r>
            <a:r>
              <a:rPr lang="en-US" sz="1100" dirty="0" err="1" smtClean="0"/>
              <a:t>maupun</a:t>
            </a:r>
            <a:r>
              <a:rPr lang="en-US" sz="1100" dirty="0" smtClean="0"/>
              <a:t> </a:t>
            </a:r>
            <a:r>
              <a:rPr lang="en-US" sz="1100" dirty="0" err="1" smtClean="0"/>
              <a:t>angka</a:t>
            </a:r>
            <a:r>
              <a:rPr lang="en-US" sz="1100" dirty="0" smtClean="0"/>
              <a:t>. </a:t>
            </a:r>
            <a:r>
              <a:rPr lang="en-US" sz="1100" dirty="0" err="1" smtClean="0"/>
              <a:t>Alamat</a:t>
            </a:r>
            <a:r>
              <a:rPr lang="en-US" sz="1100" dirty="0" smtClean="0"/>
              <a:t> </a:t>
            </a:r>
            <a:r>
              <a:rPr lang="en-US" sz="1100" dirty="0" err="1" smtClean="0"/>
              <a:t>tersebut</a:t>
            </a:r>
            <a:r>
              <a:rPr lang="en-US" sz="1100" dirty="0" smtClean="0"/>
              <a:t> </a:t>
            </a:r>
            <a:r>
              <a:rPr lang="en-US" sz="1100" dirty="0" err="1" smtClean="0"/>
              <a:t>harus</a:t>
            </a:r>
            <a:r>
              <a:rPr lang="en-US" sz="1100" dirty="0" smtClean="0"/>
              <a:t> </a:t>
            </a:r>
            <a:r>
              <a:rPr lang="en-US" sz="1100" dirty="0" err="1" smtClean="0"/>
              <a:t>unik</a:t>
            </a:r>
            <a:r>
              <a:rPr lang="en-US" sz="1100" dirty="0" smtClean="0"/>
              <a:t> </a:t>
            </a:r>
            <a:r>
              <a:rPr lang="en-US" sz="1100" dirty="0" err="1" smtClean="0"/>
              <a:t>sehingga</a:t>
            </a:r>
            <a:r>
              <a:rPr lang="en-US" sz="1100" dirty="0" smtClean="0"/>
              <a:t> </a:t>
            </a:r>
            <a:r>
              <a:rPr lang="en-US" sz="1100" dirty="0" err="1" smtClean="0"/>
              <a:t>komputer</a:t>
            </a:r>
            <a:r>
              <a:rPr lang="en-US" sz="1100" dirty="0" smtClean="0"/>
              <a:t> </a:t>
            </a:r>
            <a:r>
              <a:rPr lang="en-US" sz="1100" dirty="0" err="1" smtClean="0"/>
              <a:t>bisa</a:t>
            </a:r>
            <a:r>
              <a:rPr lang="en-US" sz="1100" dirty="0" smtClean="0"/>
              <a:t> </a:t>
            </a:r>
            <a:r>
              <a:rPr lang="en-US" sz="1100" dirty="0" err="1" smtClean="0"/>
              <a:t>saling</a:t>
            </a:r>
            <a:r>
              <a:rPr lang="en-US" sz="1100" dirty="0" smtClean="0"/>
              <a:t> </a:t>
            </a:r>
            <a:r>
              <a:rPr lang="en-US" sz="1100" dirty="0" err="1" smtClean="0"/>
              <a:t>menemukan</a:t>
            </a:r>
            <a:r>
              <a:rPr lang="en-US" sz="1100" dirty="0" smtClean="0"/>
              <a:t>. ICANN </a:t>
            </a:r>
            <a:r>
              <a:rPr lang="en-US" sz="1100" dirty="0" err="1" smtClean="0"/>
              <a:t>menjaga</a:t>
            </a:r>
            <a:r>
              <a:rPr lang="en-US" sz="1100" dirty="0" smtClean="0"/>
              <a:t> </a:t>
            </a:r>
            <a:r>
              <a:rPr lang="en-US" sz="1100" dirty="0" err="1" smtClean="0"/>
              <a:t>dan</a:t>
            </a:r>
            <a:r>
              <a:rPr lang="en-US" sz="1100" dirty="0" smtClean="0"/>
              <a:t> </a:t>
            </a:r>
            <a:r>
              <a:rPr lang="en-US" sz="1100" dirty="0" err="1" smtClean="0"/>
              <a:t>mengelola</a:t>
            </a:r>
            <a:r>
              <a:rPr lang="en-US" sz="1100" dirty="0" smtClean="0"/>
              <a:t> </a:t>
            </a:r>
            <a:r>
              <a:rPr lang="en-US" sz="1100" dirty="0" err="1" smtClean="0"/>
              <a:t>pengidentifikasi</a:t>
            </a:r>
            <a:r>
              <a:rPr lang="en-US" sz="1100" dirty="0" smtClean="0"/>
              <a:t> </a:t>
            </a:r>
            <a:r>
              <a:rPr lang="en-US" sz="1100" dirty="0" err="1" smtClean="0"/>
              <a:t>unik</a:t>
            </a:r>
            <a:r>
              <a:rPr lang="en-US" sz="1100" dirty="0" smtClean="0"/>
              <a:t> </a:t>
            </a:r>
            <a:r>
              <a:rPr lang="en-US" sz="1100" dirty="0" err="1" smtClean="0"/>
              <a:t>ini</a:t>
            </a:r>
            <a:r>
              <a:rPr lang="en-US" sz="1100" dirty="0" smtClean="0"/>
              <a:t> di </a:t>
            </a:r>
            <a:r>
              <a:rPr lang="en-US" sz="1100" dirty="0" err="1" smtClean="0"/>
              <a:t>seluruh</a:t>
            </a:r>
            <a:r>
              <a:rPr lang="en-US" sz="1100" dirty="0" smtClean="0"/>
              <a:t> </a:t>
            </a:r>
            <a:r>
              <a:rPr lang="en-US" sz="1100" dirty="0" err="1" smtClean="0"/>
              <a:t>dunia</a:t>
            </a:r>
            <a:r>
              <a:rPr lang="en-US" sz="1100" dirty="0" smtClean="0"/>
              <a:t>.  </a:t>
            </a:r>
            <a:r>
              <a:rPr lang="en-US" sz="1100" dirty="0" err="1" smtClean="0"/>
              <a:t>Jika</a:t>
            </a:r>
            <a:r>
              <a:rPr lang="en-US" sz="1100" dirty="0" smtClean="0"/>
              <a:t> ICANN </a:t>
            </a:r>
            <a:r>
              <a:rPr lang="en-US" sz="1100" dirty="0" err="1" smtClean="0"/>
              <a:t>tidak</a:t>
            </a:r>
            <a:r>
              <a:rPr lang="en-US" sz="1100" dirty="0" smtClean="0"/>
              <a:t> </a:t>
            </a:r>
            <a:r>
              <a:rPr lang="en-US" sz="1100" dirty="0" err="1" smtClean="0"/>
              <a:t>mengelola</a:t>
            </a:r>
            <a:r>
              <a:rPr lang="en-US" sz="1100" dirty="0" smtClean="0"/>
              <a:t> </a:t>
            </a:r>
            <a:r>
              <a:rPr lang="en-US" sz="1100" dirty="0" err="1" smtClean="0"/>
              <a:t>sistem</a:t>
            </a:r>
            <a:r>
              <a:rPr lang="en-US" sz="1100" dirty="0" smtClean="0"/>
              <a:t> yang </a:t>
            </a:r>
            <a:r>
              <a:rPr lang="en-US" sz="1100" dirty="0" err="1" smtClean="0"/>
              <a:t>dikenal</a:t>
            </a:r>
            <a:r>
              <a:rPr lang="en-US" sz="1100" dirty="0" smtClean="0"/>
              <a:t> </a:t>
            </a:r>
            <a:r>
              <a:rPr lang="en-US" sz="1100" dirty="0" err="1" smtClean="0"/>
              <a:t>sebagai</a:t>
            </a:r>
            <a:r>
              <a:rPr lang="en-US" sz="1100" dirty="0" smtClean="0"/>
              <a:t> Domain Name System (DNS) </a:t>
            </a:r>
            <a:r>
              <a:rPr lang="en-US" sz="1100" dirty="0" err="1" smtClean="0"/>
              <a:t>ini</a:t>
            </a:r>
            <a:r>
              <a:rPr lang="en-US" sz="1100" dirty="0" smtClean="0"/>
              <a:t>, </a:t>
            </a:r>
            <a:r>
              <a:rPr lang="en-US" sz="1100" dirty="0" err="1" smtClean="0"/>
              <a:t>kita</a:t>
            </a:r>
            <a:r>
              <a:rPr lang="en-US" sz="1100" dirty="0" smtClean="0"/>
              <a:t> </a:t>
            </a:r>
            <a:r>
              <a:rPr lang="en-US" sz="1100" dirty="0" err="1" smtClean="0"/>
              <a:t>tidak</a:t>
            </a:r>
            <a:r>
              <a:rPr lang="en-US" sz="1100" dirty="0" smtClean="0"/>
              <a:t> </a:t>
            </a:r>
            <a:r>
              <a:rPr lang="en-US" sz="1100" dirty="0" err="1" smtClean="0"/>
              <a:t>akan</a:t>
            </a:r>
            <a:r>
              <a:rPr lang="en-US" sz="1100" dirty="0" smtClean="0"/>
              <a:t> </a:t>
            </a:r>
            <a:r>
              <a:rPr lang="en-US" sz="1100" dirty="0" err="1" smtClean="0"/>
              <a:t>punya</a:t>
            </a:r>
            <a:r>
              <a:rPr lang="en-US" sz="1100" dirty="0" smtClean="0"/>
              <a:t> internet </a:t>
            </a:r>
            <a:r>
              <a:rPr lang="en-US" sz="1100" dirty="0" err="1" smtClean="0"/>
              <a:t>skala</a:t>
            </a:r>
            <a:r>
              <a:rPr lang="en-US" sz="1100" dirty="0" smtClean="0"/>
              <a:t> global </a:t>
            </a:r>
            <a:r>
              <a:rPr lang="en-US" sz="1100" dirty="0" err="1" smtClean="0"/>
              <a:t>dan</a:t>
            </a:r>
            <a:r>
              <a:rPr lang="en-US" sz="1100" dirty="0" smtClean="0"/>
              <a:t> </a:t>
            </a:r>
            <a:r>
              <a:rPr lang="en-US" sz="1100" dirty="0" err="1" smtClean="0"/>
              <a:t>dapat</a:t>
            </a:r>
            <a:r>
              <a:rPr lang="en-US" sz="1100" dirty="0" smtClean="0"/>
              <a:t> </a:t>
            </a:r>
            <a:r>
              <a:rPr lang="en-US" sz="1100" dirty="0" err="1" smtClean="0"/>
              <a:t>dikembangkan</a:t>
            </a:r>
            <a:r>
              <a:rPr lang="en-US" sz="1100" dirty="0" smtClean="0"/>
              <a:t> di </a:t>
            </a:r>
            <a:r>
              <a:rPr lang="en-US" sz="1100" dirty="0" err="1" smtClean="0"/>
              <a:t>mana</a:t>
            </a:r>
            <a:r>
              <a:rPr lang="en-US" sz="1100" dirty="0" smtClean="0"/>
              <a:t> </a:t>
            </a:r>
            <a:r>
              <a:rPr lang="en-US" sz="1100" dirty="0" err="1" smtClean="0"/>
              <a:t>kita</a:t>
            </a:r>
            <a:r>
              <a:rPr lang="en-US" sz="1100" dirty="0" smtClean="0"/>
              <a:t> </a:t>
            </a:r>
            <a:r>
              <a:rPr lang="en-US" sz="1100" dirty="0" err="1" smtClean="0"/>
              <a:t>bisa</a:t>
            </a:r>
            <a:r>
              <a:rPr lang="en-US" sz="1100" dirty="0" smtClean="0"/>
              <a:t> </a:t>
            </a:r>
            <a:r>
              <a:rPr lang="en-US" sz="1100" dirty="0" err="1" smtClean="0"/>
              <a:t>saling</a:t>
            </a:r>
            <a:r>
              <a:rPr lang="en-US" sz="1100" dirty="0" smtClean="0"/>
              <a:t> </a:t>
            </a:r>
            <a:r>
              <a:rPr lang="en-US" sz="1100" dirty="0" err="1" smtClean="0"/>
              <a:t>menemukan</a:t>
            </a:r>
            <a:r>
              <a:rPr lang="en-US" sz="1100" dirty="0" smtClean="0"/>
              <a:t>.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897298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9989" y="1282082"/>
            <a:ext cx="10036571" cy="4850139"/>
          </a:xfrm>
        </p:spPr>
        <p:txBody>
          <a:bodyPr/>
          <a:lstStyle/>
          <a:p>
            <a:pPr>
              <a:spcAft>
                <a:spcPts val="1200"/>
              </a:spcAft>
              <a:buClr>
                <a:srgbClr val="43ACDA"/>
              </a:buClr>
              <a:buFont typeface="Wingdings" panose="05000000000000000000" pitchFamily="2" charset="2"/>
              <a:buChar char="§"/>
            </a:pPr>
            <a:r>
              <a:rPr lang="id-ID" dirty="0" smtClean="0">
                <a:solidFill>
                  <a:srgbClr val="595959"/>
                </a:solidFill>
              </a:rPr>
              <a:t>Nomor Internet Protocol (IP) adalah alamat unik yang</a:t>
            </a:r>
            <a:r>
              <a:rPr lang="en-US" dirty="0" smtClean="0">
                <a:solidFill>
                  <a:srgbClr val="595959"/>
                </a:solidFill>
              </a:rPr>
              <a:t> </a:t>
            </a:r>
            <a:r>
              <a:rPr lang="id-ID" dirty="0" smtClean="0">
                <a:solidFill>
                  <a:srgbClr val="595959"/>
                </a:solidFill>
              </a:rPr>
              <a:t>memungkinkan komputer </a:t>
            </a:r>
            <a:r>
              <a:rPr lang="en-US" dirty="0" err="1" smtClean="0">
                <a:solidFill>
                  <a:srgbClr val="595959"/>
                </a:solidFill>
              </a:rPr>
              <a:t>saling</a:t>
            </a:r>
            <a:r>
              <a:rPr lang="en-US" dirty="0" smtClean="0">
                <a:solidFill>
                  <a:srgbClr val="595959"/>
                </a:solidFill>
              </a:rPr>
              <a:t> </a:t>
            </a:r>
            <a:r>
              <a:rPr lang="id-ID" dirty="0" smtClean="0">
                <a:solidFill>
                  <a:srgbClr val="595959"/>
                </a:solidFill>
              </a:rPr>
              <a:t>menemukan</a:t>
            </a:r>
            <a:r>
              <a:rPr lang="en-US" dirty="0" smtClean="0">
                <a:solidFill>
                  <a:srgbClr val="595959"/>
                </a:solidFill>
              </a:rPr>
              <a:t>  </a:t>
            </a:r>
            <a:r>
              <a:rPr lang="en-US" dirty="0" err="1" smtClean="0">
                <a:solidFill>
                  <a:srgbClr val="595959"/>
                </a:solidFill>
              </a:rPr>
              <a:t>dan</a:t>
            </a:r>
            <a:r>
              <a:rPr lang="en-US" dirty="0" smtClean="0">
                <a:solidFill>
                  <a:srgbClr val="595959"/>
                </a:solidFill>
              </a:rPr>
              <a:t> </a:t>
            </a:r>
            <a:r>
              <a:rPr lang="en-US" dirty="0" err="1" smtClean="0">
                <a:solidFill>
                  <a:srgbClr val="595959"/>
                </a:solidFill>
              </a:rPr>
              <a:t>terhubung</a:t>
            </a:r>
            <a:r>
              <a:rPr lang="en-US" dirty="0" smtClean="0">
                <a:solidFill>
                  <a:srgbClr val="595959"/>
                </a:solidFill>
              </a:rPr>
              <a:t> s</a:t>
            </a:r>
            <a:r>
              <a:rPr lang="id-ID" dirty="0" smtClean="0">
                <a:solidFill>
                  <a:srgbClr val="595959"/>
                </a:solidFill>
              </a:rPr>
              <a:t>atu </a:t>
            </a:r>
            <a:r>
              <a:rPr lang="en-US" dirty="0" err="1" smtClean="0">
                <a:solidFill>
                  <a:srgbClr val="595959"/>
                </a:solidFill>
              </a:rPr>
              <a:t>dengan</a:t>
            </a:r>
            <a:r>
              <a:rPr lang="en-US" dirty="0" smtClean="0">
                <a:solidFill>
                  <a:srgbClr val="595959"/>
                </a:solidFill>
              </a:rPr>
              <a:t> </a:t>
            </a:r>
            <a:r>
              <a:rPr lang="en-US" dirty="0" err="1" smtClean="0">
                <a:solidFill>
                  <a:srgbClr val="595959"/>
                </a:solidFill>
              </a:rPr>
              <a:t>lainnya</a:t>
            </a:r>
            <a:endParaRPr lang="en-US" dirty="0">
              <a:solidFill>
                <a:srgbClr val="595959"/>
              </a:solidFill>
            </a:endParaRPr>
          </a:p>
          <a:p>
            <a:pPr>
              <a:spcAft>
                <a:spcPts val="1200"/>
              </a:spcAft>
              <a:buClr>
                <a:srgbClr val="43ACDA"/>
              </a:buClr>
              <a:buFont typeface="Wingdings" panose="05000000000000000000" pitchFamily="2" charset="2"/>
              <a:buChar char="§"/>
            </a:pPr>
            <a:r>
              <a:rPr lang="id-ID" dirty="0" smtClean="0">
                <a:solidFill>
                  <a:srgbClr val="595959"/>
                </a:solidFill>
              </a:rPr>
              <a:t>Sistem Nama Domain (</a:t>
            </a:r>
            <a:r>
              <a:rPr lang="en-US" dirty="0" smtClean="0">
                <a:solidFill>
                  <a:srgbClr val="595959"/>
                </a:solidFill>
              </a:rPr>
              <a:t>Domain Name System / </a:t>
            </a:r>
            <a:r>
              <a:rPr lang="id-ID" dirty="0" smtClean="0">
                <a:solidFill>
                  <a:srgbClr val="595959"/>
                </a:solidFill>
              </a:rPr>
              <a:t>DNS) menyesuaikan nomor IP dengan nama</a:t>
            </a:r>
            <a:endParaRPr lang="en-US" dirty="0">
              <a:solidFill>
                <a:srgbClr val="595959"/>
              </a:solidFill>
            </a:endParaRPr>
          </a:p>
          <a:p>
            <a:pPr>
              <a:spcAft>
                <a:spcPts val="1200"/>
              </a:spcAft>
              <a:buClr>
                <a:srgbClr val="43ACDA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595959"/>
                </a:solidFill>
              </a:rPr>
              <a:t>DNS </a:t>
            </a:r>
            <a:r>
              <a:rPr lang="id-ID" dirty="0" smtClean="0">
                <a:solidFill>
                  <a:srgbClr val="595959"/>
                </a:solidFill>
              </a:rPr>
              <a:t>adalah dasar dari internet yang </a:t>
            </a:r>
            <a:r>
              <a:rPr lang="en-US" dirty="0" err="1" smtClean="0">
                <a:solidFill>
                  <a:srgbClr val="595959"/>
                </a:solidFill>
              </a:rPr>
              <a:t>saling</a:t>
            </a:r>
            <a:r>
              <a:rPr lang="en-US" dirty="0" smtClean="0">
                <a:solidFill>
                  <a:srgbClr val="595959"/>
                </a:solidFill>
              </a:rPr>
              <a:t> </a:t>
            </a:r>
            <a:r>
              <a:rPr lang="id-ID" dirty="0" smtClean="0">
                <a:solidFill>
                  <a:srgbClr val="595959"/>
                </a:solidFill>
              </a:rPr>
              <a:t>terhubung</a:t>
            </a:r>
            <a:endParaRPr lang="en-US" dirty="0">
              <a:solidFill>
                <a:srgbClr val="595959"/>
              </a:solidFill>
            </a:endParaRPr>
          </a:p>
          <a:p>
            <a:pPr>
              <a:spcAft>
                <a:spcPts val="1200"/>
              </a:spcAft>
              <a:buClr>
                <a:srgbClr val="43ACDA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595959"/>
                </a:solidFill>
              </a:rPr>
              <a:t>DNS </a:t>
            </a:r>
            <a:r>
              <a:rPr lang="id-ID" dirty="0" smtClean="0">
                <a:solidFill>
                  <a:srgbClr val="595959"/>
                </a:solidFill>
              </a:rPr>
              <a:t>membantu menjaga internet tetap aman, stabil dan </a:t>
            </a:r>
            <a:r>
              <a:rPr lang="id-ID" i="1" dirty="0" smtClean="0">
                <a:solidFill>
                  <a:srgbClr val="595959"/>
                </a:solidFill>
              </a:rPr>
              <a:t>interoperable</a:t>
            </a:r>
            <a:endParaRPr lang="en-US" i="1" dirty="0">
              <a:solidFill>
                <a:srgbClr val="595959"/>
              </a:solidFill>
            </a:endParaRPr>
          </a:p>
          <a:p>
            <a:pPr>
              <a:spcAft>
                <a:spcPts val="1200"/>
              </a:spcAft>
              <a:buClr>
                <a:srgbClr val="43ACDA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595959"/>
                </a:solidFill>
              </a:rPr>
              <a:t>ICANN </a:t>
            </a:r>
            <a:r>
              <a:rPr lang="id-ID" dirty="0" smtClean="0">
                <a:solidFill>
                  <a:srgbClr val="595959"/>
                </a:solidFill>
              </a:rPr>
              <a:t>dibentuk pada 1998 untuk </a:t>
            </a:r>
            <a:r>
              <a:rPr lang="en-US" dirty="0" err="1" smtClean="0">
                <a:solidFill>
                  <a:srgbClr val="595959"/>
                </a:solidFill>
              </a:rPr>
              <a:t>melakukan</a:t>
            </a:r>
            <a:r>
              <a:rPr lang="en-US" dirty="0" smtClean="0">
                <a:solidFill>
                  <a:srgbClr val="595959"/>
                </a:solidFill>
              </a:rPr>
              <a:t> </a:t>
            </a:r>
            <a:r>
              <a:rPr lang="en-US" dirty="0" err="1" smtClean="0">
                <a:solidFill>
                  <a:srgbClr val="595959"/>
                </a:solidFill>
              </a:rPr>
              <a:t>koordinasi</a:t>
            </a:r>
            <a:r>
              <a:rPr lang="en-US" dirty="0" smtClean="0">
                <a:solidFill>
                  <a:srgbClr val="595959"/>
                </a:solidFill>
              </a:rPr>
              <a:t> </a:t>
            </a:r>
            <a:r>
              <a:rPr lang="en-US" dirty="0" err="1" smtClean="0">
                <a:solidFill>
                  <a:srgbClr val="595959"/>
                </a:solidFill>
              </a:rPr>
              <a:t>tentang</a:t>
            </a:r>
            <a:r>
              <a:rPr lang="id-ID" dirty="0" smtClean="0">
                <a:solidFill>
                  <a:srgbClr val="595959"/>
                </a:solidFill>
              </a:rPr>
              <a:t> kebijakan DNS</a:t>
            </a:r>
            <a:endParaRPr lang="en-US" dirty="0">
              <a:solidFill>
                <a:srgbClr val="595959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id-ID" smtClean="0"/>
              <a:t>Jaringan Dunia – Sistem Nama Domain</a:t>
            </a:r>
            <a:endParaRPr lang="en-US"/>
          </a:p>
        </p:txBody>
      </p:sp>
      <p:pic>
        <p:nvPicPr>
          <p:cNvPr id="4" name="Picture 3" descr="dns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4822473"/>
            <a:ext cx="5448300" cy="212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5247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err="1" smtClean="0"/>
              <a:t>Jaringan</a:t>
            </a:r>
            <a:r>
              <a:rPr lang="en-US" smtClean="0"/>
              <a:t> </a:t>
            </a:r>
            <a:r>
              <a:rPr lang="en-US" err="1" smtClean="0"/>
              <a:t>Dunia</a:t>
            </a:r>
            <a:r>
              <a:rPr lang="en-US" smtClean="0"/>
              <a:t> </a:t>
            </a:r>
            <a:r>
              <a:rPr lang="en-US">
                <a:latin typeface="+mn-lt"/>
              </a:rPr>
              <a:t>–</a:t>
            </a:r>
            <a:r>
              <a:rPr lang="en-US"/>
              <a:t> </a:t>
            </a:r>
            <a:r>
              <a:rPr lang="en-US" err="1" smtClean="0"/>
              <a:t>Sistem</a:t>
            </a:r>
            <a:r>
              <a:rPr lang="en-US" smtClean="0"/>
              <a:t> </a:t>
            </a:r>
            <a:r>
              <a:rPr lang="en-US" err="1" smtClean="0"/>
              <a:t>Nama</a:t>
            </a:r>
            <a:r>
              <a:rPr lang="en-US" smtClean="0"/>
              <a:t> Domain</a:t>
            </a:r>
            <a:endParaRPr lang="en-US"/>
          </a:p>
          <a:p>
            <a:endParaRPr lang="en-US"/>
          </a:p>
        </p:txBody>
      </p:sp>
      <p:pic>
        <p:nvPicPr>
          <p:cNvPr id="4" name="Content Placeholder 3" descr="Screen Shot 2014-04-24 at 2.14.4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560" y="1215434"/>
            <a:ext cx="8837928" cy="506906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39988" y="2200940"/>
            <a:ext cx="1788542" cy="1105786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b="1" dirty="0" err="1" smtClean="0">
                <a:solidFill>
                  <a:schemeClr val="tx1"/>
                </a:solidFill>
              </a:rPr>
              <a:t>Lapisan</a:t>
            </a:r>
            <a:r>
              <a:rPr lang="en-US" sz="1000" b="1" dirty="0" smtClean="0">
                <a:solidFill>
                  <a:schemeClr val="tx1"/>
                </a:solidFill>
              </a:rPr>
              <a:t> </a:t>
            </a:r>
            <a:r>
              <a:rPr lang="en-US" sz="1000" b="1" dirty="0" err="1" smtClean="0">
                <a:solidFill>
                  <a:schemeClr val="tx1"/>
                </a:solidFill>
              </a:rPr>
              <a:t>Koordinasi</a:t>
            </a:r>
            <a:r>
              <a:rPr lang="en-US" sz="1000" b="1" dirty="0" smtClean="0">
                <a:solidFill>
                  <a:schemeClr val="tx1"/>
                </a:solidFill>
              </a:rPr>
              <a:t> Internet</a:t>
            </a:r>
          </a:p>
          <a:p>
            <a:r>
              <a:rPr lang="en-US" sz="900" dirty="0" err="1" smtClean="0">
                <a:solidFill>
                  <a:schemeClr val="tx1"/>
                </a:solidFill>
              </a:rPr>
              <a:t>Mereka</a:t>
            </a:r>
            <a:r>
              <a:rPr lang="en-US" sz="900" dirty="0" smtClean="0">
                <a:solidFill>
                  <a:schemeClr val="tx1"/>
                </a:solidFill>
              </a:rPr>
              <a:t> </a:t>
            </a:r>
            <a:r>
              <a:rPr lang="en-US" sz="900" dirty="0" err="1" smtClean="0">
                <a:solidFill>
                  <a:schemeClr val="tx1"/>
                </a:solidFill>
              </a:rPr>
              <a:t>bekerja</a:t>
            </a:r>
            <a:r>
              <a:rPr lang="en-US" sz="900" dirty="0" smtClean="0">
                <a:solidFill>
                  <a:schemeClr val="tx1"/>
                </a:solidFill>
              </a:rPr>
              <a:t> </a:t>
            </a:r>
            <a:r>
              <a:rPr lang="en-US" sz="900" dirty="0" err="1" smtClean="0">
                <a:solidFill>
                  <a:schemeClr val="tx1"/>
                </a:solidFill>
              </a:rPr>
              <a:t>sama</a:t>
            </a:r>
            <a:r>
              <a:rPr lang="en-US" sz="900" dirty="0" smtClean="0">
                <a:solidFill>
                  <a:schemeClr val="tx1"/>
                </a:solidFill>
              </a:rPr>
              <a:t> </a:t>
            </a:r>
            <a:r>
              <a:rPr lang="en-US" sz="900" dirty="0" err="1" smtClean="0">
                <a:solidFill>
                  <a:schemeClr val="tx1"/>
                </a:solidFill>
              </a:rPr>
              <a:t>sesuai</a:t>
            </a:r>
            <a:r>
              <a:rPr lang="en-US" sz="900" dirty="0" smtClean="0">
                <a:solidFill>
                  <a:schemeClr val="tx1"/>
                </a:solidFill>
              </a:rPr>
              <a:t> </a:t>
            </a:r>
            <a:r>
              <a:rPr lang="en-US" sz="900" dirty="0" err="1" smtClean="0">
                <a:solidFill>
                  <a:schemeClr val="tx1"/>
                </a:solidFill>
              </a:rPr>
              <a:t>peran</a:t>
            </a:r>
            <a:r>
              <a:rPr lang="en-US" sz="900" dirty="0" smtClean="0">
                <a:solidFill>
                  <a:schemeClr val="tx1"/>
                </a:solidFill>
              </a:rPr>
              <a:t> </a:t>
            </a:r>
            <a:r>
              <a:rPr lang="en-US" sz="900" dirty="0" err="1" smtClean="0">
                <a:solidFill>
                  <a:schemeClr val="tx1"/>
                </a:solidFill>
              </a:rPr>
              <a:t>masing-masing</a:t>
            </a:r>
            <a:r>
              <a:rPr lang="en-US" sz="900" dirty="0" smtClean="0">
                <a:solidFill>
                  <a:schemeClr val="tx1"/>
                </a:solidFill>
              </a:rPr>
              <a:t> </a:t>
            </a:r>
            <a:r>
              <a:rPr lang="en-US" sz="900" dirty="0" err="1" smtClean="0">
                <a:solidFill>
                  <a:schemeClr val="tx1"/>
                </a:solidFill>
              </a:rPr>
              <a:t>untuk</a:t>
            </a:r>
            <a:r>
              <a:rPr lang="en-US" sz="900" dirty="0" smtClean="0">
                <a:solidFill>
                  <a:schemeClr val="tx1"/>
                </a:solidFill>
              </a:rPr>
              <a:t> </a:t>
            </a:r>
            <a:r>
              <a:rPr lang="en-US" sz="900" dirty="0" err="1" smtClean="0">
                <a:solidFill>
                  <a:schemeClr val="tx1"/>
                </a:solidFill>
              </a:rPr>
              <a:t>menciptakan</a:t>
            </a:r>
            <a:r>
              <a:rPr lang="en-US" sz="900" dirty="0" smtClean="0">
                <a:solidFill>
                  <a:schemeClr val="tx1"/>
                </a:solidFill>
              </a:rPr>
              <a:t> </a:t>
            </a:r>
            <a:r>
              <a:rPr lang="en-US" sz="900" dirty="0" err="1" smtClean="0">
                <a:solidFill>
                  <a:schemeClr val="tx1"/>
                </a:solidFill>
              </a:rPr>
              <a:t>kebijakan</a:t>
            </a:r>
            <a:r>
              <a:rPr lang="en-US" sz="900" dirty="0" smtClean="0">
                <a:solidFill>
                  <a:schemeClr val="tx1"/>
                </a:solidFill>
              </a:rPr>
              <a:t> </a:t>
            </a:r>
            <a:r>
              <a:rPr lang="en-US" sz="900" dirty="0" err="1" smtClean="0">
                <a:solidFill>
                  <a:schemeClr val="tx1"/>
                </a:solidFill>
              </a:rPr>
              <a:t>dan</a:t>
            </a:r>
            <a:r>
              <a:rPr lang="en-US" sz="900" dirty="0" smtClean="0">
                <a:solidFill>
                  <a:schemeClr val="tx1"/>
                </a:solidFill>
              </a:rPr>
              <a:t> </a:t>
            </a:r>
            <a:r>
              <a:rPr lang="en-US" sz="900" dirty="0" err="1" smtClean="0">
                <a:solidFill>
                  <a:schemeClr val="tx1"/>
                </a:solidFill>
              </a:rPr>
              <a:t>standar</a:t>
            </a:r>
            <a:r>
              <a:rPr lang="en-US" sz="900" dirty="0" smtClean="0">
                <a:solidFill>
                  <a:schemeClr val="tx1"/>
                </a:solidFill>
              </a:rPr>
              <a:t> yang </a:t>
            </a:r>
            <a:r>
              <a:rPr lang="en-US" sz="900" dirty="0" err="1" smtClean="0">
                <a:solidFill>
                  <a:schemeClr val="tx1"/>
                </a:solidFill>
              </a:rPr>
              <a:t>memelihara</a:t>
            </a:r>
            <a:r>
              <a:rPr lang="en-US" sz="900" dirty="0" smtClean="0">
                <a:solidFill>
                  <a:schemeClr val="tx1"/>
                </a:solidFill>
              </a:rPr>
              <a:t> </a:t>
            </a:r>
            <a:r>
              <a:rPr lang="en-US" sz="900" dirty="0" err="1" smtClean="0">
                <a:solidFill>
                  <a:schemeClr val="tx1"/>
                </a:solidFill>
              </a:rPr>
              <a:t>interoperabilitas</a:t>
            </a:r>
            <a:r>
              <a:rPr lang="en-US" sz="900" dirty="0" smtClean="0">
                <a:solidFill>
                  <a:schemeClr val="tx1"/>
                </a:solidFill>
              </a:rPr>
              <a:t> internet global </a:t>
            </a:r>
            <a:r>
              <a:rPr lang="en-US" sz="900" dirty="0" err="1" smtClean="0">
                <a:solidFill>
                  <a:schemeClr val="tx1"/>
                </a:solidFill>
              </a:rPr>
              <a:t>untuk</a:t>
            </a:r>
            <a:r>
              <a:rPr lang="en-US" sz="900" dirty="0" smtClean="0">
                <a:solidFill>
                  <a:schemeClr val="tx1"/>
                </a:solidFill>
              </a:rPr>
              <a:t> </a:t>
            </a:r>
            <a:r>
              <a:rPr lang="en-US" sz="900" dirty="0" err="1" smtClean="0">
                <a:solidFill>
                  <a:schemeClr val="tx1"/>
                </a:solidFill>
              </a:rPr>
              <a:t>kepentingan</a:t>
            </a:r>
            <a:r>
              <a:rPr lang="en-US" sz="900" dirty="0" smtClean="0">
                <a:solidFill>
                  <a:schemeClr val="tx1"/>
                </a:solidFill>
              </a:rPr>
              <a:t> </a:t>
            </a:r>
            <a:r>
              <a:rPr lang="en-US" sz="900" dirty="0" err="1" smtClean="0">
                <a:solidFill>
                  <a:schemeClr val="tx1"/>
                </a:solidFill>
              </a:rPr>
              <a:t>masyarakat</a:t>
            </a:r>
            <a:r>
              <a:rPr lang="en-US" sz="900" dirty="0" smtClean="0">
                <a:solidFill>
                  <a:schemeClr val="tx1"/>
                </a:solidFill>
              </a:rPr>
              <a:t> </a:t>
            </a:r>
            <a:endParaRPr lang="en-US" sz="9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39987" y="3403075"/>
            <a:ext cx="1788543" cy="561975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b="1" dirty="0" err="1" smtClean="0">
                <a:solidFill>
                  <a:schemeClr val="tx1"/>
                </a:solidFill>
              </a:rPr>
              <a:t>Sektor</a:t>
            </a:r>
            <a:r>
              <a:rPr lang="en-US" sz="1000" b="1" dirty="0" smtClean="0">
                <a:solidFill>
                  <a:schemeClr val="tx1"/>
                </a:solidFill>
              </a:rPr>
              <a:t> TIK</a:t>
            </a:r>
          </a:p>
          <a:p>
            <a:r>
              <a:rPr lang="en-US" sz="800" dirty="0" err="1" smtClean="0">
                <a:solidFill>
                  <a:schemeClr val="tx1"/>
                </a:solidFill>
              </a:rPr>
              <a:t>Penyedia</a:t>
            </a:r>
            <a:r>
              <a:rPr lang="en-US" sz="800" dirty="0" smtClean="0">
                <a:solidFill>
                  <a:schemeClr val="tx1"/>
                </a:solidFill>
              </a:rPr>
              <a:t> </a:t>
            </a:r>
            <a:r>
              <a:rPr lang="en-US" sz="800" dirty="0" err="1" smtClean="0">
                <a:solidFill>
                  <a:schemeClr val="tx1"/>
                </a:solidFill>
              </a:rPr>
              <a:t>layanan</a:t>
            </a:r>
            <a:r>
              <a:rPr lang="en-US" sz="800" dirty="0" smtClean="0">
                <a:solidFill>
                  <a:schemeClr val="tx1"/>
                </a:solidFill>
              </a:rPr>
              <a:t> </a:t>
            </a:r>
            <a:r>
              <a:rPr lang="en-US" sz="800" dirty="0" err="1" smtClean="0">
                <a:solidFill>
                  <a:schemeClr val="tx1"/>
                </a:solidFill>
              </a:rPr>
              <a:t>dan</a:t>
            </a:r>
            <a:r>
              <a:rPr lang="en-US" sz="800" dirty="0" smtClean="0">
                <a:solidFill>
                  <a:schemeClr val="tx1"/>
                </a:solidFill>
              </a:rPr>
              <a:t> </a:t>
            </a:r>
            <a:r>
              <a:rPr lang="en-US" sz="800" dirty="0" err="1" smtClean="0">
                <a:solidFill>
                  <a:schemeClr val="tx1"/>
                </a:solidFill>
              </a:rPr>
              <a:t>industri</a:t>
            </a:r>
            <a:r>
              <a:rPr lang="en-US" sz="800" dirty="0" smtClean="0">
                <a:solidFill>
                  <a:schemeClr val="tx1"/>
                </a:solidFill>
              </a:rPr>
              <a:t> yang </a:t>
            </a:r>
            <a:r>
              <a:rPr lang="en-US" sz="800" dirty="0" err="1" smtClean="0">
                <a:solidFill>
                  <a:schemeClr val="tx1"/>
                </a:solidFill>
              </a:rPr>
              <a:t>berkontribusi</a:t>
            </a:r>
            <a:r>
              <a:rPr lang="en-US" sz="800" dirty="0" smtClean="0">
                <a:solidFill>
                  <a:schemeClr val="tx1"/>
                </a:solidFill>
              </a:rPr>
              <a:t> </a:t>
            </a:r>
            <a:r>
              <a:rPr lang="en-US" sz="800" dirty="0" err="1" smtClean="0">
                <a:solidFill>
                  <a:schemeClr val="tx1"/>
                </a:solidFill>
              </a:rPr>
              <a:t>dalam</a:t>
            </a:r>
            <a:r>
              <a:rPr lang="en-US" sz="800" dirty="0" smtClean="0">
                <a:solidFill>
                  <a:schemeClr val="tx1"/>
                </a:solidFill>
              </a:rPr>
              <a:t> </a:t>
            </a:r>
            <a:r>
              <a:rPr lang="en-US" sz="800" dirty="0" err="1" smtClean="0">
                <a:solidFill>
                  <a:schemeClr val="tx1"/>
                </a:solidFill>
              </a:rPr>
              <a:t>distribusi</a:t>
            </a:r>
            <a:r>
              <a:rPr lang="en-US" sz="800" dirty="0" smtClean="0">
                <a:solidFill>
                  <a:schemeClr val="tx1"/>
                </a:solidFill>
              </a:rPr>
              <a:t> </a:t>
            </a:r>
            <a:r>
              <a:rPr lang="en-US" sz="800" dirty="0" err="1" smtClean="0">
                <a:solidFill>
                  <a:schemeClr val="tx1"/>
                </a:solidFill>
              </a:rPr>
              <a:t>dan</a:t>
            </a:r>
            <a:r>
              <a:rPr lang="en-US" sz="800" dirty="0" smtClean="0">
                <a:solidFill>
                  <a:schemeClr val="tx1"/>
                </a:solidFill>
              </a:rPr>
              <a:t> </a:t>
            </a:r>
            <a:r>
              <a:rPr lang="en-US" sz="800" dirty="0" err="1" smtClean="0">
                <a:solidFill>
                  <a:schemeClr val="tx1"/>
                </a:solidFill>
              </a:rPr>
              <a:t>evolusi</a:t>
            </a:r>
            <a:r>
              <a:rPr lang="en-US" sz="800" dirty="0" smtClean="0">
                <a:solidFill>
                  <a:schemeClr val="tx1"/>
                </a:solidFill>
              </a:rPr>
              <a:t> internet 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39986" y="4090433"/>
            <a:ext cx="1788544" cy="682904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b="1" dirty="0" err="1" smtClean="0">
                <a:solidFill>
                  <a:schemeClr val="tx1"/>
                </a:solidFill>
              </a:rPr>
              <a:t>Industri</a:t>
            </a:r>
            <a:r>
              <a:rPr lang="en-US" sz="1000" b="1" dirty="0" smtClean="0">
                <a:solidFill>
                  <a:schemeClr val="tx1"/>
                </a:solidFill>
              </a:rPr>
              <a:t> Nama Domain </a:t>
            </a:r>
          </a:p>
          <a:p>
            <a:r>
              <a:rPr lang="en-US" sz="800" dirty="0" err="1" smtClean="0">
                <a:solidFill>
                  <a:schemeClr val="tx1"/>
                </a:solidFill>
              </a:rPr>
              <a:t>Organisasi</a:t>
            </a:r>
            <a:r>
              <a:rPr lang="en-US" sz="800" dirty="0" smtClean="0">
                <a:solidFill>
                  <a:schemeClr val="tx1"/>
                </a:solidFill>
              </a:rPr>
              <a:t>, </a:t>
            </a:r>
            <a:r>
              <a:rPr lang="en-US" sz="800" dirty="0" err="1" smtClean="0">
                <a:solidFill>
                  <a:schemeClr val="tx1"/>
                </a:solidFill>
              </a:rPr>
              <a:t>bisnis</a:t>
            </a:r>
            <a:r>
              <a:rPr lang="en-US" sz="800" dirty="0" smtClean="0">
                <a:solidFill>
                  <a:schemeClr val="tx1"/>
                </a:solidFill>
              </a:rPr>
              <a:t> </a:t>
            </a:r>
            <a:r>
              <a:rPr lang="en-US" sz="800" dirty="0" err="1" smtClean="0">
                <a:solidFill>
                  <a:schemeClr val="tx1"/>
                </a:solidFill>
              </a:rPr>
              <a:t>dan</a:t>
            </a:r>
            <a:r>
              <a:rPr lang="en-US" sz="800" dirty="0" smtClean="0">
                <a:solidFill>
                  <a:schemeClr val="tx1"/>
                </a:solidFill>
              </a:rPr>
              <a:t> </a:t>
            </a:r>
            <a:r>
              <a:rPr lang="en-US" sz="800" dirty="0" err="1" smtClean="0">
                <a:solidFill>
                  <a:schemeClr val="tx1"/>
                </a:solidFill>
              </a:rPr>
              <a:t>individu</a:t>
            </a:r>
            <a:r>
              <a:rPr lang="en-US" sz="800" dirty="0" smtClean="0">
                <a:solidFill>
                  <a:schemeClr val="tx1"/>
                </a:solidFill>
              </a:rPr>
              <a:t> yang </a:t>
            </a:r>
            <a:r>
              <a:rPr lang="en-US" sz="800" dirty="0" err="1" smtClean="0">
                <a:solidFill>
                  <a:schemeClr val="tx1"/>
                </a:solidFill>
              </a:rPr>
              <a:t>terlibat</a:t>
            </a:r>
            <a:r>
              <a:rPr lang="en-US" sz="800" dirty="0" smtClean="0">
                <a:solidFill>
                  <a:schemeClr val="tx1"/>
                </a:solidFill>
              </a:rPr>
              <a:t> </a:t>
            </a:r>
            <a:r>
              <a:rPr lang="en-US" sz="800" dirty="0" err="1" smtClean="0">
                <a:solidFill>
                  <a:schemeClr val="tx1"/>
                </a:solidFill>
              </a:rPr>
              <a:t>dalam</a:t>
            </a:r>
            <a:r>
              <a:rPr lang="en-US" sz="800" dirty="0" smtClean="0">
                <a:solidFill>
                  <a:schemeClr val="tx1"/>
                </a:solidFill>
              </a:rPr>
              <a:t> </a:t>
            </a:r>
            <a:r>
              <a:rPr lang="en-US" sz="800" dirty="0" err="1" smtClean="0">
                <a:solidFill>
                  <a:schemeClr val="tx1"/>
                </a:solidFill>
              </a:rPr>
              <a:t>penyediaan</a:t>
            </a:r>
            <a:r>
              <a:rPr lang="en-US" sz="800" dirty="0" smtClean="0">
                <a:solidFill>
                  <a:schemeClr val="tx1"/>
                </a:solidFill>
              </a:rPr>
              <a:t>, </a:t>
            </a:r>
            <a:r>
              <a:rPr lang="en-US" sz="800" dirty="0" err="1" smtClean="0">
                <a:solidFill>
                  <a:schemeClr val="tx1"/>
                </a:solidFill>
              </a:rPr>
              <a:t>dukungan</a:t>
            </a:r>
            <a:r>
              <a:rPr lang="en-US" sz="800" dirty="0" smtClean="0">
                <a:solidFill>
                  <a:schemeClr val="tx1"/>
                </a:solidFill>
              </a:rPr>
              <a:t> </a:t>
            </a:r>
            <a:r>
              <a:rPr lang="en-US" sz="800" dirty="0" err="1" smtClean="0">
                <a:solidFill>
                  <a:schemeClr val="tx1"/>
                </a:solidFill>
              </a:rPr>
              <a:t>dan</a:t>
            </a:r>
            <a:r>
              <a:rPr lang="en-US" sz="800" dirty="0" smtClean="0">
                <a:solidFill>
                  <a:schemeClr val="tx1"/>
                </a:solidFill>
              </a:rPr>
              <a:t> </a:t>
            </a:r>
            <a:r>
              <a:rPr lang="en-US" sz="800" dirty="0" err="1" smtClean="0">
                <a:solidFill>
                  <a:schemeClr val="tx1"/>
                </a:solidFill>
              </a:rPr>
              <a:t>penjualan</a:t>
            </a:r>
            <a:r>
              <a:rPr lang="en-US" sz="800" dirty="0" smtClean="0">
                <a:solidFill>
                  <a:schemeClr val="tx1"/>
                </a:solidFill>
              </a:rPr>
              <a:t> </a:t>
            </a:r>
            <a:r>
              <a:rPr lang="en-US" sz="800" dirty="0" err="1" smtClean="0">
                <a:solidFill>
                  <a:schemeClr val="tx1"/>
                </a:solidFill>
              </a:rPr>
              <a:t>nama</a:t>
            </a:r>
            <a:r>
              <a:rPr lang="en-US" sz="800" dirty="0" smtClean="0">
                <a:solidFill>
                  <a:schemeClr val="tx1"/>
                </a:solidFill>
              </a:rPr>
              <a:t> domain 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79795" y="5587921"/>
            <a:ext cx="1575927" cy="61718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b="1" dirty="0" err="1" smtClean="0">
                <a:solidFill>
                  <a:schemeClr val="tx1"/>
                </a:solidFill>
              </a:rPr>
              <a:t>Penyedia</a:t>
            </a:r>
            <a:r>
              <a:rPr lang="en-US" sz="1000" b="1" dirty="0" smtClean="0">
                <a:solidFill>
                  <a:schemeClr val="tx1"/>
                </a:solidFill>
              </a:rPr>
              <a:t> </a:t>
            </a:r>
            <a:r>
              <a:rPr lang="en-US" sz="1000" b="1" dirty="0" err="1" smtClean="0">
                <a:solidFill>
                  <a:schemeClr val="tx1"/>
                </a:solidFill>
              </a:rPr>
              <a:t>Layanan</a:t>
            </a:r>
            <a:r>
              <a:rPr lang="en-US" sz="1000" b="1" dirty="0" smtClean="0">
                <a:solidFill>
                  <a:schemeClr val="tx1"/>
                </a:solidFill>
              </a:rPr>
              <a:t> </a:t>
            </a:r>
            <a:r>
              <a:rPr lang="en-US" sz="1000" b="1" dirty="0" err="1" smtClean="0">
                <a:solidFill>
                  <a:schemeClr val="tx1"/>
                </a:solidFill>
              </a:rPr>
              <a:t>Registri</a:t>
            </a:r>
            <a:r>
              <a:rPr lang="en-US" sz="1000" b="1" dirty="0" smtClean="0">
                <a:solidFill>
                  <a:schemeClr val="tx1"/>
                </a:solidFill>
              </a:rPr>
              <a:t> </a:t>
            </a:r>
          </a:p>
          <a:p>
            <a:r>
              <a:rPr lang="en-US" sz="800" dirty="0" err="1" smtClean="0">
                <a:solidFill>
                  <a:schemeClr val="tx1"/>
                </a:solidFill>
              </a:rPr>
              <a:t>Penyedia</a:t>
            </a:r>
            <a:r>
              <a:rPr lang="en-US" sz="800" dirty="0" smtClean="0">
                <a:solidFill>
                  <a:schemeClr val="tx1"/>
                </a:solidFill>
              </a:rPr>
              <a:t> </a:t>
            </a:r>
            <a:r>
              <a:rPr lang="en-US" sz="800" dirty="0" err="1" smtClean="0">
                <a:solidFill>
                  <a:schemeClr val="tx1"/>
                </a:solidFill>
              </a:rPr>
              <a:t>Layanan</a:t>
            </a:r>
            <a:r>
              <a:rPr lang="en-US" sz="800" dirty="0" smtClean="0">
                <a:solidFill>
                  <a:schemeClr val="tx1"/>
                </a:solidFill>
              </a:rPr>
              <a:t> </a:t>
            </a:r>
            <a:r>
              <a:rPr lang="en-US" sz="800" dirty="0" err="1" smtClean="0">
                <a:solidFill>
                  <a:schemeClr val="tx1"/>
                </a:solidFill>
              </a:rPr>
              <a:t>Registri</a:t>
            </a:r>
            <a:r>
              <a:rPr lang="en-US" sz="800" dirty="0" smtClean="0">
                <a:solidFill>
                  <a:schemeClr val="tx1"/>
                </a:solidFill>
              </a:rPr>
              <a:t> </a:t>
            </a:r>
            <a:r>
              <a:rPr lang="en-US" sz="800" dirty="0" err="1" smtClean="0">
                <a:solidFill>
                  <a:schemeClr val="tx1"/>
                </a:solidFill>
              </a:rPr>
              <a:t>mengelola</a:t>
            </a:r>
            <a:r>
              <a:rPr lang="en-US" sz="800" dirty="0" smtClean="0">
                <a:solidFill>
                  <a:schemeClr val="tx1"/>
                </a:solidFill>
              </a:rPr>
              <a:t> </a:t>
            </a:r>
            <a:r>
              <a:rPr lang="en-US" sz="800" dirty="0" err="1" smtClean="0">
                <a:solidFill>
                  <a:schemeClr val="tx1"/>
                </a:solidFill>
              </a:rPr>
              <a:t>operasi</a:t>
            </a:r>
            <a:r>
              <a:rPr lang="en-US" sz="800" dirty="0" smtClean="0">
                <a:solidFill>
                  <a:schemeClr val="tx1"/>
                </a:solidFill>
              </a:rPr>
              <a:t> </a:t>
            </a:r>
            <a:r>
              <a:rPr lang="en-US" sz="800" dirty="0" err="1" smtClean="0">
                <a:solidFill>
                  <a:schemeClr val="tx1"/>
                </a:solidFill>
              </a:rPr>
              <a:t>teknis</a:t>
            </a:r>
            <a:r>
              <a:rPr lang="en-US" sz="800" dirty="0" smtClean="0">
                <a:solidFill>
                  <a:schemeClr val="tx1"/>
                </a:solidFill>
              </a:rPr>
              <a:t> </a:t>
            </a:r>
            <a:r>
              <a:rPr lang="en-US" sz="800" dirty="0" err="1" smtClean="0">
                <a:solidFill>
                  <a:schemeClr val="tx1"/>
                </a:solidFill>
              </a:rPr>
              <a:t>untuk</a:t>
            </a:r>
            <a:r>
              <a:rPr lang="en-US" sz="800" dirty="0" smtClean="0">
                <a:solidFill>
                  <a:schemeClr val="tx1"/>
                </a:solidFill>
              </a:rPr>
              <a:t> </a:t>
            </a:r>
            <a:r>
              <a:rPr lang="en-US" sz="800" dirty="0" err="1" smtClean="0">
                <a:solidFill>
                  <a:schemeClr val="tx1"/>
                </a:solidFill>
              </a:rPr>
              <a:t>mendukung</a:t>
            </a:r>
            <a:r>
              <a:rPr lang="en-US" sz="800" dirty="0" smtClean="0">
                <a:solidFill>
                  <a:schemeClr val="tx1"/>
                </a:solidFill>
              </a:rPr>
              <a:t> Operator </a:t>
            </a:r>
            <a:r>
              <a:rPr lang="en-US" sz="800" dirty="0" err="1" smtClean="0">
                <a:solidFill>
                  <a:schemeClr val="tx1"/>
                </a:solidFill>
              </a:rPr>
              <a:t>Registri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371061" y="5643243"/>
            <a:ext cx="1457323" cy="61718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b="1" dirty="0" smtClean="0">
                <a:solidFill>
                  <a:schemeClr val="tx1"/>
                </a:solidFill>
              </a:rPr>
              <a:t>Operator </a:t>
            </a:r>
            <a:r>
              <a:rPr lang="en-US" sz="1000" b="1" dirty="0" err="1" smtClean="0">
                <a:solidFill>
                  <a:schemeClr val="tx1"/>
                </a:solidFill>
              </a:rPr>
              <a:t>Registri</a:t>
            </a:r>
            <a:endParaRPr lang="en-US" sz="1000" b="1" dirty="0" smtClean="0">
              <a:solidFill>
                <a:schemeClr val="tx1"/>
              </a:solidFill>
            </a:endParaRPr>
          </a:p>
          <a:p>
            <a:r>
              <a:rPr lang="en-US" sz="800" dirty="0" smtClean="0">
                <a:solidFill>
                  <a:schemeClr val="tx1"/>
                </a:solidFill>
              </a:rPr>
              <a:t>Operator </a:t>
            </a:r>
            <a:r>
              <a:rPr lang="en-US" sz="800" dirty="0" err="1" smtClean="0">
                <a:solidFill>
                  <a:schemeClr val="tx1"/>
                </a:solidFill>
              </a:rPr>
              <a:t>Registri</a:t>
            </a:r>
            <a:r>
              <a:rPr lang="en-US" sz="800" dirty="0" smtClean="0">
                <a:solidFill>
                  <a:schemeClr val="tx1"/>
                </a:solidFill>
              </a:rPr>
              <a:t> </a:t>
            </a:r>
            <a:r>
              <a:rPr lang="en-US" sz="800" dirty="0" err="1" smtClean="0">
                <a:solidFill>
                  <a:schemeClr val="tx1"/>
                </a:solidFill>
              </a:rPr>
              <a:t>bertanggung</a:t>
            </a:r>
            <a:r>
              <a:rPr lang="en-US" sz="800" dirty="0" smtClean="0">
                <a:solidFill>
                  <a:schemeClr val="tx1"/>
                </a:solidFill>
              </a:rPr>
              <a:t> </a:t>
            </a:r>
            <a:r>
              <a:rPr lang="en-US" sz="800" dirty="0" err="1" smtClean="0">
                <a:solidFill>
                  <a:schemeClr val="tx1"/>
                </a:solidFill>
              </a:rPr>
              <a:t>jawab</a:t>
            </a:r>
            <a:r>
              <a:rPr lang="en-US" sz="800" dirty="0" smtClean="0">
                <a:solidFill>
                  <a:schemeClr val="tx1"/>
                </a:solidFill>
              </a:rPr>
              <a:t> </a:t>
            </a:r>
            <a:r>
              <a:rPr lang="en-US" sz="800" dirty="0" err="1" smtClean="0">
                <a:solidFill>
                  <a:schemeClr val="tx1"/>
                </a:solidFill>
              </a:rPr>
              <a:t>atas</a:t>
            </a:r>
            <a:r>
              <a:rPr lang="en-US" sz="800" dirty="0" smtClean="0">
                <a:solidFill>
                  <a:schemeClr val="tx1"/>
                </a:solidFill>
              </a:rPr>
              <a:t> </a:t>
            </a:r>
            <a:r>
              <a:rPr lang="en-US" sz="800" dirty="0" err="1" smtClean="0">
                <a:solidFill>
                  <a:schemeClr val="tx1"/>
                </a:solidFill>
              </a:rPr>
              <a:t>pengelolaan</a:t>
            </a:r>
            <a:r>
              <a:rPr lang="en-US" sz="800" dirty="0" smtClean="0">
                <a:solidFill>
                  <a:schemeClr val="tx1"/>
                </a:solidFill>
              </a:rPr>
              <a:t>, </a:t>
            </a:r>
            <a:r>
              <a:rPr lang="en-US" sz="800" dirty="0" err="1" smtClean="0">
                <a:solidFill>
                  <a:schemeClr val="tx1"/>
                </a:solidFill>
              </a:rPr>
              <a:t>administrasi</a:t>
            </a:r>
            <a:r>
              <a:rPr lang="en-US" sz="800" dirty="0" smtClean="0">
                <a:solidFill>
                  <a:schemeClr val="tx1"/>
                </a:solidFill>
              </a:rPr>
              <a:t>, </a:t>
            </a:r>
            <a:r>
              <a:rPr lang="en-US" sz="800" dirty="0" err="1" smtClean="0">
                <a:solidFill>
                  <a:schemeClr val="tx1"/>
                </a:solidFill>
              </a:rPr>
              <a:t>dan</a:t>
            </a:r>
            <a:r>
              <a:rPr lang="en-US" sz="800" dirty="0" smtClean="0">
                <a:solidFill>
                  <a:schemeClr val="tx1"/>
                </a:solidFill>
              </a:rPr>
              <a:t> </a:t>
            </a:r>
            <a:r>
              <a:rPr lang="en-US" sz="800" dirty="0" err="1" smtClean="0">
                <a:solidFill>
                  <a:schemeClr val="tx1"/>
                </a:solidFill>
              </a:rPr>
              <a:t>promosi</a:t>
            </a:r>
            <a:r>
              <a:rPr lang="en-US" sz="800" dirty="0" smtClean="0">
                <a:solidFill>
                  <a:schemeClr val="tx1"/>
                </a:solidFill>
              </a:rPr>
              <a:t> Top-Level Domain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889434" y="5585765"/>
            <a:ext cx="1457323" cy="61718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b="1" dirty="0" smtClean="0">
                <a:solidFill>
                  <a:schemeClr val="tx1"/>
                </a:solidFill>
              </a:rPr>
              <a:t>Registrar</a:t>
            </a:r>
          </a:p>
          <a:p>
            <a:r>
              <a:rPr lang="en-US" sz="800" dirty="0" smtClean="0">
                <a:solidFill>
                  <a:schemeClr val="tx1"/>
                </a:solidFill>
              </a:rPr>
              <a:t>Registrar </a:t>
            </a:r>
            <a:r>
              <a:rPr lang="en-US" sz="800" dirty="0" err="1" smtClean="0">
                <a:solidFill>
                  <a:schemeClr val="tx1"/>
                </a:solidFill>
              </a:rPr>
              <a:t>mengelola</a:t>
            </a:r>
            <a:r>
              <a:rPr lang="en-US" sz="800" dirty="0" smtClean="0">
                <a:solidFill>
                  <a:schemeClr val="tx1"/>
                </a:solidFill>
              </a:rPr>
              <a:t> </a:t>
            </a:r>
            <a:r>
              <a:rPr lang="en-US" sz="800" dirty="0" err="1" smtClean="0">
                <a:solidFill>
                  <a:schemeClr val="tx1"/>
                </a:solidFill>
              </a:rPr>
              <a:t>penyediaan</a:t>
            </a:r>
            <a:r>
              <a:rPr lang="en-US" sz="800" dirty="0" smtClean="0">
                <a:solidFill>
                  <a:schemeClr val="tx1"/>
                </a:solidFill>
              </a:rPr>
              <a:t> </a:t>
            </a:r>
            <a:r>
              <a:rPr lang="en-US" sz="800" dirty="0" err="1" smtClean="0">
                <a:solidFill>
                  <a:schemeClr val="tx1"/>
                </a:solidFill>
              </a:rPr>
              <a:t>nama</a:t>
            </a:r>
            <a:r>
              <a:rPr lang="en-US" sz="800" dirty="0" smtClean="0">
                <a:solidFill>
                  <a:schemeClr val="tx1"/>
                </a:solidFill>
              </a:rPr>
              <a:t> domain di </a:t>
            </a:r>
            <a:r>
              <a:rPr lang="en-US" sz="800" dirty="0" err="1" smtClean="0">
                <a:solidFill>
                  <a:schemeClr val="tx1"/>
                </a:solidFill>
              </a:rPr>
              <a:t>bawah</a:t>
            </a:r>
            <a:r>
              <a:rPr lang="en-US" sz="800" dirty="0" smtClean="0">
                <a:solidFill>
                  <a:schemeClr val="tx1"/>
                </a:solidFill>
              </a:rPr>
              <a:t> Top-Level Domain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204100" y="5592637"/>
            <a:ext cx="1457323" cy="59813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b="1" dirty="0" smtClean="0">
                <a:solidFill>
                  <a:schemeClr val="tx1"/>
                </a:solidFill>
              </a:rPr>
              <a:t>Reseller</a:t>
            </a:r>
          </a:p>
          <a:p>
            <a:r>
              <a:rPr lang="en-US" sz="800" dirty="0" smtClean="0">
                <a:solidFill>
                  <a:schemeClr val="tx1"/>
                </a:solidFill>
              </a:rPr>
              <a:t>Reseller </a:t>
            </a:r>
            <a:r>
              <a:rPr lang="en-US" sz="800" dirty="0" err="1" smtClean="0">
                <a:solidFill>
                  <a:schemeClr val="tx1"/>
                </a:solidFill>
              </a:rPr>
              <a:t>ditunjuk</a:t>
            </a:r>
            <a:r>
              <a:rPr lang="en-US" sz="800" dirty="0" smtClean="0">
                <a:solidFill>
                  <a:schemeClr val="tx1"/>
                </a:solidFill>
              </a:rPr>
              <a:t> </a:t>
            </a:r>
            <a:r>
              <a:rPr lang="en-US" sz="800" dirty="0" err="1" smtClean="0">
                <a:solidFill>
                  <a:schemeClr val="tx1"/>
                </a:solidFill>
              </a:rPr>
              <a:t>oleh</a:t>
            </a:r>
            <a:r>
              <a:rPr lang="en-US" sz="800" dirty="0" smtClean="0">
                <a:solidFill>
                  <a:schemeClr val="tx1"/>
                </a:solidFill>
              </a:rPr>
              <a:t> Registrar </a:t>
            </a:r>
            <a:r>
              <a:rPr lang="en-US" sz="800" dirty="0" err="1" smtClean="0">
                <a:solidFill>
                  <a:schemeClr val="tx1"/>
                </a:solidFill>
              </a:rPr>
              <a:t>untuk</a:t>
            </a:r>
            <a:r>
              <a:rPr lang="en-US" sz="800" dirty="0" smtClean="0">
                <a:solidFill>
                  <a:schemeClr val="tx1"/>
                </a:solidFill>
              </a:rPr>
              <a:t> </a:t>
            </a:r>
            <a:r>
              <a:rPr lang="en-US" sz="800" dirty="0" err="1" smtClean="0">
                <a:solidFill>
                  <a:schemeClr val="tx1"/>
                </a:solidFill>
              </a:rPr>
              <a:t>meningkatkan</a:t>
            </a:r>
            <a:r>
              <a:rPr lang="en-US" sz="800" dirty="0" smtClean="0">
                <a:solidFill>
                  <a:schemeClr val="tx1"/>
                </a:solidFill>
              </a:rPr>
              <a:t> </a:t>
            </a:r>
            <a:r>
              <a:rPr lang="en-US" sz="800" dirty="0" err="1" smtClean="0">
                <a:solidFill>
                  <a:schemeClr val="tx1"/>
                </a:solidFill>
              </a:rPr>
              <a:t>jairngan</a:t>
            </a:r>
            <a:r>
              <a:rPr lang="en-US" sz="800" dirty="0" smtClean="0">
                <a:solidFill>
                  <a:schemeClr val="tx1"/>
                </a:solidFill>
              </a:rPr>
              <a:t> </a:t>
            </a:r>
            <a:r>
              <a:rPr lang="en-US" sz="800" dirty="0" err="1" smtClean="0">
                <a:solidFill>
                  <a:schemeClr val="tx1"/>
                </a:solidFill>
              </a:rPr>
              <a:t>distribusi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18724" y="1215434"/>
            <a:ext cx="2788003" cy="30169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cs typeface="Times New Roman" panose="02020603050405020304" pitchFamily="18" charset="0"/>
              </a:rPr>
              <a:t>INDUSTRI NAMA DOMAIN</a:t>
            </a:r>
            <a:endParaRPr lang="en-US" b="1" dirty="0">
              <a:solidFill>
                <a:schemeClr val="tx2">
                  <a:lumMod val="50000"/>
                </a:schemeClr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5799" y="1463968"/>
            <a:ext cx="92006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EKOSISTEM</a:t>
            </a: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6851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1200"/>
              </a:spcAft>
              <a:buClr>
                <a:srgbClr val="43ACDA"/>
              </a:buClr>
              <a:buFont typeface="Wingdings" panose="05000000000000000000" pitchFamily="2" charset="2"/>
              <a:buChar char="§"/>
            </a:pPr>
            <a:r>
              <a:rPr lang="en-US" dirty="0" err="1" smtClean="0">
                <a:solidFill>
                  <a:srgbClr val="595959"/>
                </a:solidFill>
              </a:rPr>
              <a:t>Fungsi</a:t>
            </a:r>
            <a:r>
              <a:rPr lang="en-US" dirty="0" smtClean="0">
                <a:solidFill>
                  <a:srgbClr val="595959"/>
                </a:solidFill>
              </a:rPr>
              <a:t> Internet Assigned Numbers Authority (IANA):</a:t>
            </a:r>
          </a:p>
          <a:p>
            <a:pPr lvl="1">
              <a:spcAft>
                <a:spcPts val="1200"/>
              </a:spcAft>
              <a:buClr>
                <a:srgbClr val="43ACDA"/>
              </a:buClr>
              <a:buFont typeface="Wingdings" panose="05000000000000000000" pitchFamily="2" charset="2"/>
              <a:buChar char="§"/>
            </a:pPr>
            <a:r>
              <a:rPr lang="en-US" dirty="0" err="1" smtClean="0">
                <a:solidFill>
                  <a:srgbClr val="595959"/>
                </a:solidFill>
              </a:rPr>
              <a:t>Pemeliharaan</a:t>
            </a:r>
            <a:r>
              <a:rPr lang="en-US" dirty="0" smtClean="0">
                <a:solidFill>
                  <a:srgbClr val="595959"/>
                </a:solidFill>
              </a:rPr>
              <a:t> </a:t>
            </a:r>
            <a:r>
              <a:rPr lang="en-US" dirty="0">
                <a:solidFill>
                  <a:srgbClr val="595959"/>
                </a:solidFill>
              </a:rPr>
              <a:t>parameter </a:t>
            </a:r>
            <a:r>
              <a:rPr lang="en-US" dirty="0" err="1" smtClean="0">
                <a:solidFill>
                  <a:srgbClr val="595959"/>
                </a:solidFill>
              </a:rPr>
              <a:t>protokol</a:t>
            </a:r>
            <a:r>
              <a:rPr lang="en-US" dirty="0" smtClean="0">
                <a:solidFill>
                  <a:srgbClr val="595959"/>
                </a:solidFill>
              </a:rPr>
              <a:t> </a:t>
            </a:r>
            <a:r>
              <a:rPr lang="en-US" dirty="0" err="1" smtClean="0">
                <a:solidFill>
                  <a:srgbClr val="595959"/>
                </a:solidFill>
              </a:rPr>
              <a:t>registri</a:t>
            </a:r>
            <a:r>
              <a:rPr lang="en-US" dirty="0" smtClean="0">
                <a:solidFill>
                  <a:srgbClr val="595959"/>
                </a:solidFill>
              </a:rPr>
              <a:t> </a:t>
            </a:r>
            <a:r>
              <a:rPr lang="en-US" dirty="0" err="1" smtClean="0">
                <a:solidFill>
                  <a:srgbClr val="595959"/>
                </a:solidFill>
              </a:rPr>
              <a:t>atas</a:t>
            </a:r>
            <a:r>
              <a:rPr lang="en-US" dirty="0" smtClean="0">
                <a:solidFill>
                  <a:srgbClr val="595959"/>
                </a:solidFill>
              </a:rPr>
              <a:t> </a:t>
            </a:r>
            <a:r>
              <a:rPr lang="en-US" dirty="0" err="1" smtClean="0">
                <a:solidFill>
                  <a:srgbClr val="595959"/>
                </a:solidFill>
              </a:rPr>
              <a:t>nama</a:t>
            </a:r>
            <a:r>
              <a:rPr lang="en-US" dirty="0" smtClean="0">
                <a:solidFill>
                  <a:srgbClr val="595959"/>
                </a:solidFill>
              </a:rPr>
              <a:t> IETF</a:t>
            </a:r>
            <a:endParaRPr lang="en-US" dirty="0">
              <a:solidFill>
                <a:srgbClr val="595959"/>
              </a:solidFill>
            </a:endParaRPr>
          </a:p>
          <a:p>
            <a:pPr lvl="1">
              <a:spcAft>
                <a:spcPts val="1200"/>
              </a:spcAft>
              <a:buClr>
                <a:srgbClr val="43ACDA"/>
              </a:buClr>
              <a:buFont typeface="Wingdings" panose="05000000000000000000" pitchFamily="2" charset="2"/>
              <a:buChar char="§"/>
            </a:pPr>
            <a:r>
              <a:rPr lang="en-US" dirty="0" err="1" smtClean="0">
                <a:solidFill>
                  <a:srgbClr val="595959"/>
                </a:solidFill>
              </a:rPr>
              <a:t>Alokasi</a:t>
            </a:r>
            <a:r>
              <a:rPr lang="en-US" dirty="0" smtClean="0">
                <a:solidFill>
                  <a:srgbClr val="595959"/>
                </a:solidFill>
              </a:rPr>
              <a:t> </a:t>
            </a:r>
            <a:r>
              <a:rPr lang="en-US" dirty="0" err="1" smtClean="0">
                <a:solidFill>
                  <a:srgbClr val="595959"/>
                </a:solidFill>
              </a:rPr>
              <a:t>Nomor</a:t>
            </a:r>
            <a:r>
              <a:rPr lang="en-US" dirty="0" smtClean="0">
                <a:solidFill>
                  <a:srgbClr val="595959"/>
                </a:solidFill>
              </a:rPr>
              <a:t> Internet </a:t>
            </a:r>
            <a:r>
              <a:rPr lang="en-US" dirty="0" err="1" smtClean="0">
                <a:solidFill>
                  <a:srgbClr val="595959"/>
                </a:solidFill>
              </a:rPr>
              <a:t>bekerjasama</a:t>
            </a:r>
            <a:r>
              <a:rPr lang="en-US" dirty="0" smtClean="0">
                <a:solidFill>
                  <a:srgbClr val="595959"/>
                </a:solidFill>
              </a:rPr>
              <a:t> </a:t>
            </a:r>
            <a:r>
              <a:rPr lang="en-US" dirty="0" err="1" smtClean="0">
                <a:solidFill>
                  <a:srgbClr val="595959"/>
                </a:solidFill>
              </a:rPr>
              <a:t>dengan</a:t>
            </a:r>
            <a:r>
              <a:rPr lang="en-US" dirty="0" smtClean="0">
                <a:solidFill>
                  <a:srgbClr val="595959"/>
                </a:solidFill>
              </a:rPr>
              <a:t> </a:t>
            </a:r>
            <a:r>
              <a:rPr lang="en-US" dirty="0" err="1" smtClean="0">
                <a:solidFill>
                  <a:srgbClr val="595959"/>
                </a:solidFill>
              </a:rPr>
              <a:t>Registri</a:t>
            </a:r>
            <a:r>
              <a:rPr lang="en-US" dirty="0" smtClean="0">
                <a:solidFill>
                  <a:srgbClr val="595959"/>
                </a:solidFill>
              </a:rPr>
              <a:t> Internet Regional</a:t>
            </a:r>
            <a:endParaRPr lang="en-US" dirty="0">
              <a:solidFill>
                <a:srgbClr val="595959"/>
              </a:solidFill>
            </a:endParaRPr>
          </a:p>
          <a:p>
            <a:pPr lvl="1">
              <a:spcAft>
                <a:spcPts val="1200"/>
              </a:spcAft>
              <a:buClr>
                <a:srgbClr val="43ACDA"/>
              </a:buClr>
              <a:buFont typeface="Wingdings" panose="05000000000000000000" pitchFamily="2" charset="2"/>
              <a:buChar char="§"/>
            </a:pPr>
            <a:r>
              <a:rPr lang="en-US" dirty="0" err="1" smtClean="0">
                <a:solidFill>
                  <a:srgbClr val="595959"/>
                </a:solidFill>
              </a:rPr>
              <a:t>Pengelolaan</a:t>
            </a:r>
            <a:r>
              <a:rPr lang="en-US" dirty="0" smtClean="0">
                <a:solidFill>
                  <a:srgbClr val="595959"/>
                </a:solidFill>
              </a:rPr>
              <a:t> domain .ARPA </a:t>
            </a:r>
            <a:r>
              <a:rPr lang="en-US" dirty="0" err="1" smtClean="0">
                <a:solidFill>
                  <a:srgbClr val="595959"/>
                </a:solidFill>
              </a:rPr>
              <a:t>dan</a:t>
            </a:r>
            <a:r>
              <a:rPr lang="en-US" dirty="0" smtClean="0">
                <a:solidFill>
                  <a:srgbClr val="595959"/>
                </a:solidFill>
              </a:rPr>
              <a:t> .INT</a:t>
            </a:r>
            <a:endParaRPr lang="en-US" dirty="0">
              <a:solidFill>
                <a:srgbClr val="595959"/>
              </a:solidFill>
            </a:endParaRPr>
          </a:p>
          <a:p>
            <a:pPr lvl="1">
              <a:spcAft>
                <a:spcPts val="1200"/>
              </a:spcAft>
              <a:buClr>
                <a:srgbClr val="43ACDA"/>
              </a:buClr>
              <a:buFont typeface="Wingdings" panose="05000000000000000000" pitchFamily="2" charset="2"/>
              <a:buChar char="§"/>
            </a:pPr>
            <a:r>
              <a:rPr lang="en-US" dirty="0" err="1" smtClean="0">
                <a:solidFill>
                  <a:srgbClr val="595959"/>
                </a:solidFill>
              </a:rPr>
              <a:t>Tanggung</a:t>
            </a:r>
            <a:r>
              <a:rPr lang="en-US" dirty="0" smtClean="0">
                <a:solidFill>
                  <a:srgbClr val="595959"/>
                </a:solidFill>
              </a:rPr>
              <a:t> </a:t>
            </a:r>
            <a:r>
              <a:rPr lang="en-US" dirty="0" err="1" smtClean="0">
                <a:solidFill>
                  <a:srgbClr val="595959"/>
                </a:solidFill>
              </a:rPr>
              <a:t>jawab</a:t>
            </a:r>
            <a:r>
              <a:rPr lang="en-US" dirty="0" smtClean="0">
                <a:solidFill>
                  <a:srgbClr val="595959"/>
                </a:solidFill>
              </a:rPr>
              <a:t> </a:t>
            </a:r>
            <a:r>
              <a:rPr lang="en-US" dirty="0" err="1" smtClean="0">
                <a:solidFill>
                  <a:srgbClr val="595959"/>
                </a:solidFill>
              </a:rPr>
              <a:t>administratif</a:t>
            </a:r>
            <a:r>
              <a:rPr lang="en-US" dirty="0" smtClean="0">
                <a:solidFill>
                  <a:srgbClr val="595959"/>
                </a:solidFill>
              </a:rPr>
              <a:t> </a:t>
            </a:r>
            <a:r>
              <a:rPr lang="en-US" dirty="0" err="1" smtClean="0">
                <a:solidFill>
                  <a:srgbClr val="595959"/>
                </a:solidFill>
              </a:rPr>
              <a:t>untuk</a:t>
            </a:r>
            <a:r>
              <a:rPr lang="en-US" dirty="0" smtClean="0">
                <a:solidFill>
                  <a:srgbClr val="595959"/>
                </a:solidFill>
              </a:rPr>
              <a:t> DNS root zone</a:t>
            </a:r>
            <a:endParaRPr lang="en-US" dirty="0">
              <a:solidFill>
                <a:srgbClr val="595959"/>
              </a:solidFill>
            </a:endParaRPr>
          </a:p>
          <a:p>
            <a:pPr lvl="1">
              <a:spcAft>
                <a:spcPts val="1200"/>
              </a:spcAft>
              <a:buClr>
                <a:srgbClr val="43ACDA"/>
              </a:buClr>
              <a:buFont typeface="Wingdings" panose="05000000000000000000" pitchFamily="2" charset="2"/>
              <a:buChar char="§"/>
            </a:pPr>
            <a:r>
              <a:rPr lang="en-US" dirty="0" err="1" smtClean="0">
                <a:solidFill>
                  <a:srgbClr val="595959"/>
                </a:solidFill>
              </a:rPr>
              <a:t>Koordinasi</a:t>
            </a:r>
            <a:r>
              <a:rPr lang="en-US" dirty="0" smtClean="0">
                <a:solidFill>
                  <a:srgbClr val="595959"/>
                </a:solidFill>
              </a:rPr>
              <a:t> </a:t>
            </a:r>
            <a:r>
              <a:rPr lang="en-US" dirty="0" err="1" smtClean="0">
                <a:solidFill>
                  <a:srgbClr val="595959"/>
                </a:solidFill>
              </a:rPr>
              <a:t>manajemen</a:t>
            </a:r>
            <a:r>
              <a:rPr lang="en-US" dirty="0" smtClean="0">
                <a:solidFill>
                  <a:srgbClr val="595959"/>
                </a:solidFill>
              </a:rPr>
              <a:t> root zone</a:t>
            </a:r>
          </a:p>
          <a:p>
            <a:pPr>
              <a:spcAft>
                <a:spcPts val="1200"/>
              </a:spcAft>
              <a:buClr>
                <a:srgbClr val="43ACDA"/>
              </a:buClr>
              <a:buFont typeface="Wingdings" panose="05000000000000000000" pitchFamily="2" charset="2"/>
              <a:buChar char="§"/>
            </a:pPr>
            <a:r>
              <a:rPr lang="en-US" dirty="0" err="1" smtClean="0">
                <a:solidFill>
                  <a:srgbClr val="4C4D50"/>
                </a:solidFill>
              </a:rPr>
              <a:t>Fungsi-fungsi</a:t>
            </a:r>
            <a:r>
              <a:rPr lang="en-US" dirty="0" smtClean="0">
                <a:solidFill>
                  <a:srgbClr val="4C4D50"/>
                </a:solidFill>
              </a:rPr>
              <a:t> IANA </a:t>
            </a:r>
            <a:r>
              <a:rPr lang="en-US" dirty="0" err="1" smtClean="0">
                <a:solidFill>
                  <a:srgbClr val="4C4D50"/>
                </a:solidFill>
              </a:rPr>
              <a:t>dijalankan</a:t>
            </a:r>
            <a:r>
              <a:rPr lang="en-US" dirty="0" smtClean="0">
                <a:solidFill>
                  <a:srgbClr val="4C4D50"/>
                </a:solidFill>
              </a:rPr>
              <a:t> di </a:t>
            </a:r>
            <a:r>
              <a:rPr lang="en-US" dirty="0" err="1" smtClean="0">
                <a:solidFill>
                  <a:srgbClr val="4C4D50"/>
                </a:solidFill>
              </a:rPr>
              <a:t>bawah</a:t>
            </a:r>
            <a:r>
              <a:rPr lang="en-US" dirty="0" smtClean="0">
                <a:solidFill>
                  <a:srgbClr val="4C4D50"/>
                </a:solidFill>
              </a:rPr>
              <a:t> </a:t>
            </a:r>
            <a:r>
              <a:rPr lang="en-US" dirty="0" err="1" smtClean="0">
                <a:solidFill>
                  <a:srgbClr val="4C4D50"/>
                </a:solidFill>
              </a:rPr>
              <a:t>kontrak</a:t>
            </a:r>
            <a:r>
              <a:rPr lang="en-US" dirty="0" smtClean="0">
                <a:solidFill>
                  <a:srgbClr val="4C4D50"/>
                </a:solidFill>
              </a:rPr>
              <a:t> </a:t>
            </a:r>
            <a:r>
              <a:rPr lang="en-US" dirty="0" err="1" smtClean="0">
                <a:solidFill>
                  <a:srgbClr val="4C4D50"/>
                </a:solidFill>
              </a:rPr>
              <a:t>Pemerintah</a:t>
            </a:r>
            <a:r>
              <a:rPr lang="en-US" dirty="0" smtClean="0">
                <a:solidFill>
                  <a:srgbClr val="4C4D50"/>
                </a:solidFill>
              </a:rPr>
              <a:t> AS</a:t>
            </a:r>
          </a:p>
          <a:p>
            <a:pPr>
              <a:spcAft>
                <a:spcPts val="1200"/>
              </a:spcAft>
              <a:buClr>
                <a:srgbClr val="43ACDA"/>
              </a:buClr>
              <a:buFont typeface="Wingdings" panose="05000000000000000000" pitchFamily="2" charset="2"/>
              <a:buChar char="§"/>
            </a:pPr>
            <a:r>
              <a:rPr lang="en-US" dirty="0" err="1" smtClean="0">
                <a:solidFill>
                  <a:srgbClr val="4C4D50"/>
                </a:solidFill>
              </a:rPr>
              <a:t>Pengembangan</a:t>
            </a:r>
            <a:r>
              <a:rPr lang="en-US" dirty="0" smtClean="0">
                <a:solidFill>
                  <a:srgbClr val="4C4D50"/>
                </a:solidFill>
              </a:rPr>
              <a:t> </a:t>
            </a:r>
            <a:r>
              <a:rPr lang="en-US" dirty="0" err="1" smtClean="0">
                <a:solidFill>
                  <a:srgbClr val="4C4D50"/>
                </a:solidFill>
              </a:rPr>
              <a:t>Kebijakan</a:t>
            </a:r>
            <a:r>
              <a:rPr lang="en-US" dirty="0" smtClean="0">
                <a:solidFill>
                  <a:srgbClr val="4C4D50"/>
                </a:solidFill>
              </a:rPr>
              <a:t> </a:t>
            </a:r>
            <a:r>
              <a:rPr lang="en-US" dirty="0" err="1" smtClean="0">
                <a:solidFill>
                  <a:srgbClr val="4C4D50"/>
                </a:solidFill>
              </a:rPr>
              <a:t>secara</a:t>
            </a:r>
            <a:r>
              <a:rPr lang="en-US" dirty="0" smtClean="0">
                <a:solidFill>
                  <a:srgbClr val="4C4D50"/>
                </a:solidFill>
              </a:rPr>
              <a:t> </a:t>
            </a:r>
            <a:r>
              <a:rPr lang="en-US" dirty="0" err="1" smtClean="0">
                <a:solidFill>
                  <a:srgbClr val="4C4D50"/>
                </a:solidFill>
              </a:rPr>
              <a:t>wajar</a:t>
            </a:r>
            <a:r>
              <a:rPr lang="en-US" dirty="0" smtClean="0">
                <a:solidFill>
                  <a:srgbClr val="4C4D50"/>
                </a:solidFill>
              </a:rPr>
              <a:t> </a:t>
            </a:r>
            <a:r>
              <a:rPr lang="en-US" dirty="0" err="1" smtClean="0">
                <a:solidFill>
                  <a:srgbClr val="4C4D50"/>
                </a:solidFill>
              </a:rPr>
              <a:t>dan</a:t>
            </a:r>
            <a:r>
              <a:rPr lang="en-US" dirty="0" smtClean="0">
                <a:solidFill>
                  <a:srgbClr val="4C4D50"/>
                </a:solidFill>
              </a:rPr>
              <a:t> </a:t>
            </a:r>
            <a:r>
              <a:rPr lang="en-US" dirty="0" err="1" smtClean="0">
                <a:solidFill>
                  <a:srgbClr val="4C4D50"/>
                </a:solidFill>
              </a:rPr>
              <a:t>layak</a:t>
            </a:r>
            <a:r>
              <a:rPr lang="en-US" dirty="0" smtClean="0">
                <a:solidFill>
                  <a:srgbClr val="4C4D50"/>
                </a:solidFill>
              </a:rPr>
              <a:t> </a:t>
            </a:r>
            <a:r>
              <a:rPr lang="en-US" dirty="0" err="1" smtClean="0">
                <a:solidFill>
                  <a:srgbClr val="4C4D50"/>
                </a:solidFill>
              </a:rPr>
              <a:t>terkait</a:t>
            </a:r>
            <a:r>
              <a:rPr lang="en-US" dirty="0" smtClean="0">
                <a:solidFill>
                  <a:srgbClr val="4C4D50"/>
                </a:solidFill>
              </a:rPr>
              <a:t> </a:t>
            </a:r>
            <a:r>
              <a:rPr lang="en-US" dirty="0" err="1" smtClean="0">
                <a:solidFill>
                  <a:srgbClr val="4C4D50"/>
                </a:solidFill>
              </a:rPr>
              <a:t>dengan</a:t>
            </a:r>
            <a:r>
              <a:rPr lang="en-US" dirty="0" smtClean="0">
                <a:solidFill>
                  <a:srgbClr val="4C4D50"/>
                </a:solidFill>
              </a:rPr>
              <a:t> </a:t>
            </a:r>
            <a:r>
              <a:rPr lang="en-US" dirty="0" err="1" smtClean="0">
                <a:solidFill>
                  <a:srgbClr val="4C4D50"/>
                </a:solidFill>
              </a:rPr>
              <a:t>fungsi-fungsi</a:t>
            </a:r>
            <a:r>
              <a:rPr lang="en-US" dirty="0" smtClean="0">
                <a:solidFill>
                  <a:srgbClr val="4C4D50"/>
                </a:solidFill>
              </a:rPr>
              <a:t> </a:t>
            </a:r>
            <a:r>
              <a:rPr lang="en-US" dirty="0" err="1" smtClean="0">
                <a:solidFill>
                  <a:srgbClr val="4C4D50"/>
                </a:solidFill>
              </a:rPr>
              <a:t>teknis</a:t>
            </a:r>
            <a:r>
              <a:rPr lang="en-US" dirty="0" smtClean="0">
                <a:solidFill>
                  <a:srgbClr val="4C4D50"/>
                </a:solidFill>
              </a:rPr>
              <a:t> di </a:t>
            </a:r>
            <a:r>
              <a:rPr lang="en-US" dirty="0" err="1" smtClean="0">
                <a:solidFill>
                  <a:srgbClr val="4C4D50"/>
                </a:solidFill>
              </a:rPr>
              <a:t>atas</a:t>
            </a:r>
            <a:endParaRPr lang="en-US" dirty="0" smtClean="0">
              <a:solidFill>
                <a:srgbClr val="595959"/>
              </a:solidFill>
            </a:endParaRPr>
          </a:p>
          <a:p>
            <a:pPr>
              <a:spcAft>
                <a:spcPts val="1200"/>
              </a:spcAft>
              <a:buClr>
                <a:srgbClr val="43ACDA"/>
              </a:buClr>
              <a:buFont typeface="Wingdings" panose="05000000000000000000" pitchFamily="2" charset="2"/>
              <a:buChar char="§"/>
            </a:pPr>
            <a:endParaRPr lang="en-US" dirty="0">
              <a:solidFill>
                <a:srgbClr val="595959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mtClean="0"/>
              <a:t>ICANN </a:t>
            </a:r>
            <a:r>
              <a:rPr lang="en-US" err="1" smtClean="0"/>
              <a:t>Mengkoordinasikan</a:t>
            </a:r>
            <a:r>
              <a:rPr lang="en-US" smtClean="0"/>
              <a:t>…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863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err="1" smtClean="0"/>
              <a:t>Bagaimana</a:t>
            </a:r>
            <a:r>
              <a:rPr lang="en-US" smtClean="0"/>
              <a:t> </a:t>
            </a:r>
            <a:r>
              <a:rPr lang="en-US" err="1" smtClean="0"/>
              <a:t>cara</a:t>
            </a:r>
            <a:r>
              <a:rPr lang="en-US" smtClean="0"/>
              <a:t> ICANN </a:t>
            </a:r>
            <a:r>
              <a:rPr lang="en-US" err="1" smtClean="0"/>
              <a:t>bekerja</a:t>
            </a:r>
            <a:r>
              <a:rPr lang="en-US" smtClean="0"/>
              <a:t>?</a:t>
            </a:r>
            <a:endParaRPr lang="en-US"/>
          </a:p>
        </p:txBody>
      </p:sp>
      <p:sp>
        <p:nvSpPr>
          <p:cNvPr id="5" name="Content Placeholder 1"/>
          <p:cNvSpPr>
            <a:spLocks noGrp="1"/>
          </p:cNvSpPr>
          <p:nvPr>
            <p:ph idx="1"/>
          </p:nvPr>
        </p:nvSpPr>
        <p:spPr>
          <a:xfrm>
            <a:off x="539989" y="1282082"/>
            <a:ext cx="9719787" cy="4850139"/>
          </a:xfrm>
        </p:spPr>
        <p:txBody>
          <a:bodyPr>
            <a:normAutofit fontScale="77500" lnSpcReduction="20000"/>
          </a:bodyPr>
          <a:lstStyle/>
          <a:p>
            <a:pPr>
              <a:spcAft>
                <a:spcPts val="1200"/>
              </a:spcAft>
              <a:buClr>
                <a:srgbClr val="43ACDA"/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595959"/>
                </a:solidFill>
              </a:rPr>
              <a:t>Di </a:t>
            </a:r>
            <a:r>
              <a:rPr lang="en-US" dirty="0" err="1" smtClean="0">
                <a:solidFill>
                  <a:srgbClr val="595959"/>
                </a:solidFill>
              </a:rPr>
              <a:t>samping</a:t>
            </a:r>
            <a:r>
              <a:rPr lang="en-US" dirty="0" smtClean="0">
                <a:solidFill>
                  <a:srgbClr val="595959"/>
                </a:solidFill>
              </a:rPr>
              <a:t> </a:t>
            </a:r>
            <a:r>
              <a:rPr lang="en-US" dirty="0" err="1" smtClean="0">
                <a:solidFill>
                  <a:srgbClr val="595959"/>
                </a:solidFill>
              </a:rPr>
              <a:t>operasi</a:t>
            </a:r>
            <a:r>
              <a:rPr lang="en-US" dirty="0" smtClean="0">
                <a:solidFill>
                  <a:srgbClr val="595959"/>
                </a:solidFill>
              </a:rPr>
              <a:t> </a:t>
            </a:r>
            <a:r>
              <a:rPr lang="en-US" dirty="0" err="1" smtClean="0">
                <a:solidFill>
                  <a:srgbClr val="595959"/>
                </a:solidFill>
              </a:rPr>
              <a:t>teknis</a:t>
            </a:r>
            <a:r>
              <a:rPr lang="en-US" dirty="0" smtClean="0">
                <a:solidFill>
                  <a:srgbClr val="595959"/>
                </a:solidFill>
              </a:rPr>
              <a:t>, ICANN </a:t>
            </a:r>
            <a:r>
              <a:rPr lang="en-US" dirty="0" err="1" smtClean="0">
                <a:solidFill>
                  <a:srgbClr val="595959"/>
                </a:solidFill>
              </a:rPr>
              <a:t>mengkoordinasikan</a:t>
            </a:r>
            <a:r>
              <a:rPr lang="en-US" dirty="0" smtClean="0">
                <a:solidFill>
                  <a:srgbClr val="595959"/>
                </a:solidFill>
              </a:rPr>
              <a:t> </a:t>
            </a:r>
            <a:r>
              <a:rPr lang="en-US" dirty="0" err="1" smtClean="0">
                <a:solidFill>
                  <a:srgbClr val="595959"/>
                </a:solidFill>
              </a:rPr>
              <a:t>pengembangan</a:t>
            </a:r>
            <a:r>
              <a:rPr lang="en-US" dirty="0" smtClean="0">
                <a:solidFill>
                  <a:srgbClr val="595959"/>
                </a:solidFill>
              </a:rPr>
              <a:t> </a:t>
            </a:r>
            <a:r>
              <a:rPr lang="en-US" dirty="0" err="1" smtClean="0">
                <a:solidFill>
                  <a:srgbClr val="595959"/>
                </a:solidFill>
              </a:rPr>
              <a:t>Kebijakan</a:t>
            </a:r>
            <a:r>
              <a:rPr lang="en-US" dirty="0" smtClean="0">
                <a:solidFill>
                  <a:srgbClr val="595959"/>
                </a:solidFill>
              </a:rPr>
              <a:t> </a:t>
            </a:r>
            <a:r>
              <a:rPr lang="en-US" dirty="0" err="1" smtClean="0">
                <a:solidFill>
                  <a:srgbClr val="595959"/>
                </a:solidFill>
              </a:rPr>
              <a:t>untuk</a:t>
            </a:r>
            <a:r>
              <a:rPr lang="en-US" dirty="0" smtClean="0">
                <a:solidFill>
                  <a:srgbClr val="595959"/>
                </a:solidFill>
              </a:rPr>
              <a:t> “</a:t>
            </a:r>
            <a:r>
              <a:rPr lang="en-US" dirty="0" err="1" smtClean="0">
                <a:solidFill>
                  <a:srgbClr val="595959"/>
                </a:solidFill>
              </a:rPr>
              <a:t>nama</a:t>
            </a:r>
            <a:r>
              <a:rPr lang="en-US" dirty="0" smtClean="0">
                <a:solidFill>
                  <a:srgbClr val="595959"/>
                </a:solidFill>
              </a:rPr>
              <a:t> </a:t>
            </a:r>
            <a:r>
              <a:rPr lang="en-US" dirty="0" err="1" smtClean="0">
                <a:solidFill>
                  <a:srgbClr val="595959"/>
                </a:solidFill>
              </a:rPr>
              <a:t>dan</a:t>
            </a:r>
            <a:r>
              <a:rPr lang="en-US" dirty="0" smtClean="0">
                <a:solidFill>
                  <a:srgbClr val="595959"/>
                </a:solidFill>
              </a:rPr>
              <a:t> </a:t>
            </a:r>
            <a:r>
              <a:rPr lang="en-US" dirty="0" err="1" smtClean="0">
                <a:solidFill>
                  <a:srgbClr val="595959"/>
                </a:solidFill>
              </a:rPr>
              <a:t>angka</a:t>
            </a:r>
            <a:r>
              <a:rPr lang="en-US" dirty="0" smtClean="0">
                <a:solidFill>
                  <a:srgbClr val="595959"/>
                </a:solidFill>
              </a:rPr>
              <a:t>” di internet </a:t>
            </a:r>
          </a:p>
          <a:p>
            <a:pPr>
              <a:spcAft>
                <a:spcPts val="1200"/>
              </a:spcAft>
              <a:buClr>
                <a:srgbClr val="43ACDA"/>
              </a:buClr>
              <a:buFont typeface="Wingdings" panose="05000000000000000000" pitchFamily="2" charset="2"/>
              <a:buChar char="§"/>
            </a:pPr>
            <a:r>
              <a:rPr lang="en-US" dirty="0" err="1" smtClean="0">
                <a:solidFill>
                  <a:srgbClr val="595959"/>
                </a:solidFill>
              </a:rPr>
              <a:t>Kerja</a:t>
            </a:r>
            <a:r>
              <a:rPr lang="en-US" dirty="0" smtClean="0">
                <a:solidFill>
                  <a:srgbClr val="595959"/>
                </a:solidFill>
              </a:rPr>
              <a:t> ICANN </a:t>
            </a:r>
            <a:r>
              <a:rPr lang="en-US" dirty="0" err="1" smtClean="0">
                <a:solidFill>
                  <a:srgbClr val="595959"/>
                </a:solidFill>
              </a:rPr>
              <a:t>dilakukan</a:t>
            </a:r>
            <a:r>
              <a:rPr lang="en-US" dirty="0" smtClean="0">
                <a:solidFill>
                  <a:srgbClr val="595959"/>
                </a:solidFill>
              </a:rPr>
              <a:t> </a:t>
            </a:r>
            <a:r>
              <a:rPr lang="en-US" dirty="0" err="1" smtClean="0">
                <a:solidFill>
                  <a:srgbClr val="595959"/>
                </a:solidFill>
              </a:rPr>
              <a:t>dengan</a:t>
            </a:r>
            <a:r>
              <a:rPr lang="en-US" dirty="0" smtClean="0">
                <a:solidFill>
                  <a:srgbClr val="595959"/>
                </a:solidFill>
              </a:rPr>
              <a:t> </a:t>
            </a:r>
            <a:r>
              <a:rPr lang="en-US" dirty="0" err="1" smtClean="0">
                <a:solidFill>
                  <a:srgbClr val="595959"/>
                </a:solidFill>
              </a:rPr>
              <a:t>cara</a:t>
            </a:r>
            <a:r>
              <a:rPr lang="en-US" dirty="0" smtClean="0">
                <a:solidFill>
                  <a:srgbClr val="595959"/>
                </a:solidFill>
              </a:rPr>
              <a:t> </a:t>
            </a:r>
            <a:r>
              <a:rPr lang="en-US" dirty="0" err="1" smtClean="0">
                <a:solidFill>
                  <a:srgbClr val="595959"/>
                </a:solidFill>
              </a:rPr>
              <a:t>sebagai</a:t>
            </a:r>
            <a:r>
              <a:rPr lang="en-US" dirty="0" smtClean="0">
                <a:solidFill>
                  <a:srgbClr val="595959"/>
                </a:solidFill>
              </a:rPr>
              <a:t> </a:t>
            </a:r>
            <a:r>
              <a:rPr lang="en-US" dirty="0" err="1" smtClean="0">
                <a:solidFill>
                  <a:srgbClr val="595959"/>
                </a:solidFill>
              </a:rPr>
              <a:t>berikut</a:t>
            </a:r>
            <a:r>
              <a:rPr lang="en-US" dirty="0" smtClean="0">
                <a:solidFill>
                  <a:srgbClr val="595959"/>
                </a:solidFill>
              </a:rPr>
              <a:t>:</a:t>
            </a:r>
          </a:p>
          <a:p>
            <a:pPr lvl="1">
              <a:spcAft>
                <a:spcPts val="1200"/>
              </a:spcAft>
              <a:buClr>
                <a:srgbClr val="43ACDA"/>
              </a:buClr>
              <a:buFont typeface="Wingdings" panose="05000000000000000000" pitchFamily="2" charset="2"/>
              <a:buChar char="§"/>
            </a:pPr>
            <a:r>
              <a:rPr lang="en-US" sz="2400" b="1" dirty="0" smtClean="0">
                <a:solidFill>
                  <a:srgbClr val="595959"/>
                </a:solidFill>
              </a:rPr>
              <a:t>Dari </a:t>
            </a:r>
            <a:r>
              <a:rPr lang="en-US" sz="2400" b="1" dirty="0" err="1" smtClean="0">
                <a:solidFill>
                  <a:srgbClr val="595959"/>
                </a:solidFill>
              </a:rPr>
              <a:t>Bawah</a:t>
            </a:r>
            <a:r>
              <a:rPr lang="en-US" sz="2400" b="1" dirty="0" smtClean="0">
                <a:solidFill>
                  <a:srgbClr val="595959"/>
                </a:solidFill>
              </a:rPr>
              <a:t> </a:t>
            </a:r>
            <a:r>
              <a:rPr lang="en-US" sz="2400" b="1" dirty="0" err="1" smtClean="0">
                <a:solidFill>
                  <a:srgbClr val="595959"/>
                </a:solidFill>
              </a:rPr>
              <a:t>ke</a:t>
            </a:r>
            <a:r>
              <a:rPr lang="en-US" sz="2400" b="1" dirty="0" smtClean="0">
                <a:solidFill>
                  <a:srgbClr val="595959"/>
                </a:solidFill>
              </a:rPr>
              <a:t> </a:t>
            </a:r>
            <a:r>
              <a:rPr lang="en-US" sz="2400" b="1" dirty="0" err="1" smtClean="0">
                <a:solidFill>
                  <a:srgbClr val="595959"/>
                </a:solidFill>
              </a:rPr>
              <a:t>Atas</a:t>
            </a:r>
            <a:r>
              <a:rPr lang="en-US" sz="2400" b="1" dirty="0" smtClean="0">
                <a:solidFill>
                  <a:srgbClr val="595959"/>
                </a:solidFill>
              </a:rPr>
              <a:t> (</a:t>
            </a:r>
            <a:r>
              <a:rPr lang="en-US" sz="2400" b="1" i="1" dirty="0" smtClean="0">
                <a:solidFill>
                  <a:srgbClr val="595959"/>
                </a:solidFill>
              </a:rPr>
              <a:t>Bottom-up</a:t>
            </a:r>
            <a:r>
              <a:rPr lang="en-US" sz="2400" b="1" dirty="0" smtClean="0">
                <a:solidFill>
                  <a:srgbClr val="595959"/>
                </a:solidFill>
              </a:rPr>
              <a:t>)</a:t>
            </a:r>
          </a:p>
          <a:p>
            <a:pPr lvl="2">
              <a:spcAft>
                <a:spcPts val="1200"/>
              </a:spcAft>
              <a:buClr>
                <a:srgbClr val="43ACDA"/>
              </a:buClr>
              <a:buFont typeface="Wingdings" panose="05000000000000000000" pitchFamily="2" charset="2"/>
              <a:buChar char="§"/>
            </a:pPr>
            <a:r>
              <a:rPr lang="en-US" sz="2200" dirty="0" err="1" smtClean="0">
                <a:solidFill>
                  <a:srgbClr val="595959"/>
                </a:solidFill>
              </a:rPr>
              <a:t>Berdasarkan</a:t>
            </a:r>
            <a:r>
              <a:rPr lang="en-US" sz="2200" dirty="0" smtClean="0">
                <a:solidFill>
                  <a:srgbClr val="595959"/>
                </a:solidFill>
              </a:rPr>
              <a:t> </a:t>
            </a:r>
            <a:r>
              <a:rPr lang="en-US" sz="2200" dirty="0" err="1" smtClean="0">
                <a:solidFill>
                  <a:srgbClr val="595959"/>
                </a:solidFill>
              </a:rPr>
              <a:t>isu</a:t>
            </a:r>
            <a:r>
              <a:rPr lang="en-US" sz="2200" dirty="0" smtClean="0">
                <a:solidFill>
                  <a:srgbClr val="595959"/>
                </a:solidFill>
              </a:rPr>
              <a:t> yang </a:t>
            </a:r>
            <a:r>
              <a:rPr lang="en-US" sz="2200" dirty="0" err="1" smtClean="0">
                <a:solidFill>
                  <a:srgbClr val="595959"/>
                </a:solidFill>
              </a:rPr>
              <a:t>muncul</a:t>
            </a:r>
            <a:r>
              <a:rPr lang="en-US" sz="2200" dirty="0" smtClean="0">
                <a:solidFill>
                  <a:srgbClr val="595959"/>
                </a:solidFill>
              </a:rPr>
              <a:t> di </a:t>
            </a:r>
            <a:r>
              <a:rPr lang="en-US" sz="2200" dirty="0" err="1" smtClean="0">
                <a:solidFill>
                  <a:srgbClr val="595959"/>
                </a:solidFill>
              </a:rPr>
              <a:t>tingkat</a:t>
            </a:r>
            <a:r>
              <a:rPr lang="en-US" sz="2200" dirty="0" smtClean="0">
                <a:solidFill>
                  <a:srgbClr val="595959"/>
                </a:solidFill>
              </a:rPr>
              <a:t> </a:t>
            </a:r>
            <a:r>
              <a:rPr lang="en-US" sz="2200" dirty="0" err="1" smtClean="0">
                <a:solidFill>
                  <a:srgbClr val="595959"/>
                </a:solidFill>
              </a:rPr>
              <a:t>masyarakat</a:t>
            </a:r>
            <a:r>
              <a:rPr lang="en-US" sz="2200" dirty="0" smtClean="0">
                <a:solidFill>
                  <a:srgbClr val="595959"/>
                </a:solidFill>
              </a:rPr>
              <a:t>/</a:t>
            </a:r>
            <a:r>
              <a:rPr lang="en-US" sz="2200" dirty="0" err="1" smtClean="0">
                <a:solidFill>
                  <a:srgbClr val="595959"/>
                </a:solidFill>
              </a:rPr>
              <a:t>akar</a:t>
            </a:r>
            <a:r>
              <a:rPr lang="en-US" sz="2200" dirty="0" smtClean="0">
                <a:solidFill>
                  <a:srgbClr val="595959"/>
                </a:solidFill>
              </a:rPr>
              <a:t> </a:t>
            </a:r>
            <a:r>
              <a:rPr lang="en-US" sz="2200" dirty="0" err="1" smtClean="0">
                <a:solidFill>
                  <a:srgbClr val="595959"/>
                </a:solidFill>
              </a:rPr>
              <a:t>rumput</a:t>
            </a:r>
            <a:endParaRPr lang="en-US" sz="2200" dirty="0" smtClean="0">
              <a:solidFill>
                <a:srgbClr val="595959"/>
              </a:solidFill>
            </a:endParaRPr>
          </a:p>
          <a:p>
            <a:pPr lvl="1">
              <a:spcAft>
                <a:spcPts val="1200"/>
              </a:spcAft>
              <a:buClr>
                <a:srgbClr val="43ACDA"/>
              </a:buClr>
              <a:buFont typeface="Wingdings" panose="05000000000000000000" pitchFamily="2" charset="2"/>
              <a:buChar char="§"/>
            </a:pPr>
            <a:r>
              <a:rPr lang="en-US" sz="2400" b="1" dirty="0" err="1" smtClean="0">
                <a:solidFill>
                  <a:srgbClr val="595959"/>
                </a:solidFill>
              </a:rPr>
              <a:t>Berbasis</a:t>
            </a:r>
            <a:r>
              <a:rPr lang="en-US" sz="2400" b="1" dirty="0" smtClean="0">
                <a:solidFill>
                  <a:srgbClr val="595959"/>
                </a:solidFill>
              </a:rPr>
              <a:t> </a:t>
            </a:r>
            <a:r>
              <a:rPr lang="en-US" sz="2400" b="1" dirty="0" err="1" smtClean="0">
                <a:solidFill>
                  <a:srgbClr val="595959"/>
                </a:solidFill>
              </a:rPr>
              <a:t>Konsensus</a:t>
            </a:r>
            <a:r>
              <a:rPr lang="en-US" sz="2400" b="1" dirty="0" smtClean="0">
                <a:solidFill>
                  <a:srgbClr val="595959"/>
                </a:solidFill>
              </a:rPr>
              <a:t> (</a:t>
            </a:r>
            <a:r>
              <a:rPr lang="en-US" sz="2400" b="1" i="1" dirty="0" smtClean="0">
                <a:solidFill>
                  <a:srgbClr val="595959"/>
                </a:solidFill>
              </a:rPr>
              <a:t>Consensus-driven</a:t>
            </a:r>
            <a:r>
              <a:rPr lang="en-US" sz="2400" b="1" dirty="0" smtClean="0">
                <a:solidFill>
                  <a:srgbClr val="595959"/>
                </a:solidFill>
              </a:rPr>
              <a:t>)</a:t>
            </a:r>
          </a:p>
          <a:p>
            <a:pPr lvl="2">
              <a:spcAft>
                <a:spcPts val="1200"/>
              </a:spcAft>
              <a:buClr>
                <a:srgbClr val="43ACDA"/>
              </a:buClr>
              <a:buFont typeface="Wingdings" panose="05000000000000000000" pitchFamily="2" charset="2"/>
              <a:buChar char="§"/>
            </a:pPr>
            <a:r>
              <a:rPr lang="en-US" sz="2200" dirty="0" err="1" smtClean="0">
                <a:solidFill>
                  <a:srgbClr val="595959"/>
                </a:solidFill>
              </a:rPr>
              <a:t>Siapapun</a:t>
            </a:r>
            <a:r>
              <a:rPr lang="en-US" sz="2200" dirty="0" smtClean="0">
                <a:solidFill>
                  <a:srgbClr val="595959"/>
                </a:solidFill>
              </a:rPr>
              <a:t> </a:t>
            </a:r>
            <a:r>
              <a:rPr lang="en-US" sz="2200" dirty="0" err="1" smtClean="0">
                <a:solidFill>
                  <a:srgbClr val="595959"/>
                </a:solidFill>
              </a:rPr>
              <a:t>sebagai</a:t>
            </a:r>
            <a:r>
              <a:rPr lang="en-US" sz="2200" dirty="0" smtClean="0">
                <a:solidFill>
                  <a:srgbClr val="595959"/>
                </a:solidFill>
              </a:rPr>
              <a:t> </a:t>
            </a:r>
            <a:r>
              <a:rPr lang="en-US" sz="2200" dirty="0" err="1" smtClean="0">
                <a:solidFill>
                  <a:srgbClr val="595959"/>
                </a:solidFill>
              </a:rPr>
              <a:t>relawan</a:t>
            </a:r>
            <a:r>
              <a:rPr lang="en-US" sz="2200" dirty="0" smtClean="0">
                <a:solidFill>
                  <a:srgbClr val="595959"/>
                </a:solidFill>
              </a:rPr>
              <a:t> </a:t>
            </a:r>
            <a:r>
              <a:rPr lang="en-US" sz="2200" dirty="0" err="1" smtClean="0">
                <a:solidFill>
                  <a:srgbClr val="595959"/>
                </a:solidFill>
              </a:rPr>
              <a:t>dapat</a:t>
            </a:r>
            <a:r>
              <a:rPr lang="en-US" sz="2200" dirty="0" smtClean="0">
                <a:solidFill>
                  <a:srgbClr val="595959"/>
                </a:solidFill>
              </a:rPr>
              <a:t> </a:t>
            </a:r>
            <a:r>
              <a:rPr lang="en-US" sz="2200" dirty="0" err="1" smtClean="0">
                <a:solidFill>
                  <a:srgbClr val="595959"/>
                </a:solidFill>
              </a:rPr>
              <a:t>bergabung</a:t>
            </a:r>
            <a:r>
              <a:rPr lang="en-US" sz="2200" dirty="0" smtClean="0">
                <a:solidFill>
                  <a:srgbClr val="595959"/>
                </a:solidFill>
              </a:rPr>
              <a:t> </a:t>
            </a:r>
            <a:r>
              <a:rPr lang="en-US" sz="2200" dirty="0" err="1" smtClean="0">
                <a:solidFill>
                  <a:srgbClr val="595959"/>
                </a:solidFill>
              </a:rPr>
              <a:t>dengan</a:t>
            </a:r>
            <a:r>
              <a:rPr lang="en-US" sz="2200" dirty="0" smtClean="0">
                <a:solidFill>
                  <a:srgbClr val="595959"/>
                </a:solidFill>
              </a:rPr>
              <a:t> </a:t>
            </a:r>
            <a:r>
              <a:rPr lang="en-US" sz="2200" dirty="0" err="1" smtClean="0">
                <a:solidFill>
                  <a:srgbClr val="595959"/>
                </a:solidFill>
              </a:rPr>
              <a:t>sebagian</a:t>
            </a:r>
            <a:r>
              <a:rPr lang="en-US" sz="2200" dirty="0" smtClean="0">
                <a:solidFill>
                  <a:srgbClr val="595959"/>
                </a:solidFill>
              </a:rPr>
              <a:t> </a:t>
            </a:r>
            <a:r>
              <a:rPr lang="en-US" sz="2200" dirty="0" err="1" smtClean="0">
                <a:solidFill>
                  <a:srgbClr val="595959"/>
                </a:solidFill>
              </a:rPr>
              <a:t>besar</a:t>
            </a:r>
            <a:r>
              <a:rPr lang="en-US" sz="2200" dirty="0" smtClean="0">
                <a:solidFill>
                  <a:srgbClr val="595959"/>
                </a:solidFill>
              </a:rPr>
              <a:t> </a:t>
            </a:r>
            <a:r>
              <a:rPr lang="en-US" sz="2200" dirty="0" err="1" smtClean="0">
                <a:solidFill>
                  <a:srgbClr val="595959"/>
                </a:solidFill>
              </a:rPr>
              <a:t>Pokja</a:t>
            </a:r>
            <a:r>
              <a:rPr lang="en-US" sz="2200" dirty="0" smtClean="0">
                <a:solidFill>
                  <a:srgbClr val="595959"/>
                </a:solidFill>
              </a:rPr>
              <a:t> ICANN</a:t>
            </a:r>
          </a:p>
          <a:p>
            <a:pPr lvl="2">
              <a:spcAft>
                <a:spcPts val="1200"/>
              </a:spcAft>
              <a:buClr>
                <a:srgbClr val="43ACDA"/>
              </a:buClr>
              <a:buFont typeface="Wingdings" panose="05000000000000000000" pitchFamily="2" charset="2"/>
              <a:buChar char="§"/>
            </a:pPr>
            <a:r>
              <a:rPr lang="en-US" sz="2200" dirty="0" err="1" smtClean="0">
                <a:solidFill>
                  <a:srgbClr val="595959"/>
                </a:solidFill>
              </a:rPr>
              <a:t>Mencari</a:t>
            </a:r>
            <a:r>
              <a:rPr lang="en-US" sz="2200" dirty="0" smtClean="0">
                <a:solidFill>
                  <a:srgbClr val="595959"/>
                </a:solidFill>
              </a:rPr>
              <a:t> </a:t>
            </a:r>
            <a:r>
              <a:rPr lang="en-US" sz="2200" dirty="0" err="1" smtClean="0">
                <a:solidFill>
                  <a:srgbClr val="595959"/>
                </a:solidFill>
              </a:rPr>
              <a:t>kepentingan</a:t>
            </a:r>
            <a:r>
              <a:rPr lang="en-US" sz="2200" dirty="0" smtClean="0">
                <a:solidFill>
                  <a:srgbClr val="595959"/>
                </a:solidFill>
              </a:rPr>
              <a:t> </a:t>
            </a:r>
            <a:r>
              <a:rPr lang="en-US" sz="2200" dirty="0" err="1" smtClean="0">
                <a:solidFill>
                  <a:srgbClr val="595959"/>
                </a:solidFill>
              </a:rPr>
              <a:t>bersama</a:t>
            </a:r>
            <a:r>
              <a:rPr lang="en-US" sz="2200" dirty="0" smtClean="0">
                <a:solidFill>
                  <a:srgbClr val="595959"/>
                </a:solidFill>
              </a:rPr>
              <a:t>, </a:t>
            </a:r>
            <a:r>
              <a:rPr lang="en-US" sz="2200" dirty="0" err="1" smtClean="0">
                <a:solidFill>
                  <a:srgbClr val="595959"/>
                </a:solidFill>
              </a:rPr>
              <a:t>melawan</a:t>
            </a:r>
            <a:r>
              <a:rPr lang="en-US" sz="2200" dirty="0" smtClean="0">
                <a:solidFill>
                  <a:srgbClr val="595959"/>
                </a:solidFill>
              </a:rPr>
              <a:t> </a:t>
            </a:r>
            <a:r>
              <a:rPr lang="en-US" sz="2200" dirty="0" err="1" smtClean="0">
                <a:solidFill>
                  <a:srgbClr val="595959"/>
                </a:solidFill>
              </a:rPr>
              <a:t>dominasi</a:t>
            </a:r>
            <a:r>
              <a:rPr lang="en-US" sz="2200" dirty="0" smtClean="0">
                <a:solidFill>
                  <a:srgbClr val="595959"/>
                </a:solidFill>
              </a:rPr>
              <a:t> </a:t>
            </a:r>
            <a:r>
              <a:rPr lang="en-US" sz="2200" dirty="0" err="1" smtClean="0">
                <a:solidFill>
                  <a:srgbClr val="595959"/>
                </a:solidFill>
              </a:rPr>
              <a:t>dari</a:t>
            </a:r>
            <a:r>
              <a:rPr lang="en-US" sz="2200" dirty="0" smtClean="0">
                <a:solidFill>
                  <a:srgbClr val="595959"/>
                </a:solidFill>
              </a:rPr>
              <a:t> </a:t>
            </a:r>
            <a:r>
              <a:rPr lang="en-US" sz="2200" dirty="0" err="1" smtClean="0">
                <a:solidFill>
                  <a:srgbClr val="595959"/>
                </a:solidFill>
              </a:rPr>
              <a:t>satu</a:t>
            </a:r>
            <a:r>
              <a:rPr lang="en-US" sz="2200" dirty="0" smtClean="0">
                <a:solidFill>
                  <a:srgbClr val="595959"/>
                </a:solidFill>
              </a:rPr>
              <a:t> </a:t>
            </a:r>
            <a:r>
              <a:rPr lang="en-US" sz="2200" dirty="0" err="1" smtClean="0">
                <a:solidFill>
                  <a:srgbClr val="595959"/>
                </a:solidFill>
              </a:rPr>
              <a:t>kepentingan</a:t>
            </a:r>
            <a:r>
              <a:rPr lang="en-US" sz="2200" dirty="0" smtClean="0">
                <a:solidFill>
                  <a:srgbClr val="595959"/>
                </a:solidFill>
              </a:rPr>
              <a:t> </a:t>
            </a:r>
            <a:r>
              <a:rPr lang="en-US" sz="2200" dirty="0" err="1" smtClean="0">
                <a:solidFill>
                  <a:srgbClr val="595959"/>
                </a:solidFill>
              </a:rPr>
              <a:t>tunggal</a:t>
            </a:r>
            <a:endParaRPr lang="en-US" sz="2200" dirty="0">
              <a:solidFill>
                <a:srgbClr val="595959"/>
              </a:solidFill>
            </a:endParaRPr>
          </a:p>
          <a:p>
            <a:pPr lvl="1">
              <a:spcAft>
                <a:spcPts val="1200"/>
              </a:spcAft>
              <a:buClr>
                <a:srgbClr val="43ACDA"/>
              </a:buClr>
              <a:buFont typeface="Wingdings" panose="05000000000000000000" pitchFamily="2" charset="2"/>
              <a:buChar char="§"/>
            </a:pPr>
            <a:r>
              <a:rPr lang="en-US" sz="2400" b="1" dirty="0" smtClean="0">
                <a:solidFill>
                  <a:srgbClr val="595959"/>
                </a:solidFill>
              </a:rPr>
              <a:t>Model </a:t>
            </a:r>
            <a:r>
              <a:rPr lang="en-US" sz="2400" b="1" dirty="0" err="1" smtClean="0">
                <a:solidFill>
                  <a:srgbClr val="595959"/>
                </a:solidFill>
              </a:rPr>
              <a:t>Pemangku</a:t>
            </a:r>
            <a:r>
              <a:rPr lang="en-US" sz="2400" b="1" dirty="0" smtClean="0">
                <a:solidFill>
                  <a:srgbClr val="595959"/>
                </a:solidFill>
              </a:rPr>
              <a:t> </a:t>
            </a:r>
            <a:r>
              <a:rPr lang="en-US" sz="2400" b="1" dirty="0" err="1" smtClean="0">
                <a:solidFill>
                  <a:srgbClr val="595959"/>
                </a:solidFill>
              </a:rPr>
              <a:t>Kepentingan</a:t>
            </a:r>
            <a:r>
              <a:rPr lang="en-US" sz="2400" b="1" dirty="0" smtClean="0">
                <a:solidFill>
                  <a:srgbClr val="595959"/>
                </a:solidFill>
              </a:rPr>
              <a:t> </a:t>
            </a:r>
            <a:r>
              <a:rPr lang="en-US" sz="2400" b="1" dirty="0" err="1" smtClean="0">
                <a:solidFill>
                  <a:srgbClr val="595959"/>
                </a:solidFill>
              </a:rPr>
              <a:t>Majemuk</a:t>
            </a:r>
            <a:r>
              <a:rPr lang="en-US" sz="2400" b="1" dirty="0" smtClean="0">
                <a:solidFill>
                  <a:srgbClr val="595959"/>
                </a:solidFill>
              </a:rPr>
              <a:t> (</a:t>
            </a:r>
            <a:r>
              <a:rPr lang="en-US" sz="2400" b="1" i="1" dirty="0" smtClean="0">
                <a:solidFill>
                  <a:srgbClr val="595959"/>
                </a:solidFill>
              </a:rPr>
              <a:t>multi-stakeholder</a:t>
            </a:r>
            <a:r>
              <a:rPr lang="en-US" sz="2400" b="1" dirty="0" smtClean="0">
                <a:solidFill>
                  <a:srgbClr val="595959"/>
                </a:solidFill>
              </a:rPr>
              <a:t>)</a:t>
            </a:r>
          </a:p>
          <a:p>
            <a:pPr lvl="2">
              <a:spcAft>
                <a:spcPts val="1200"/>
              </a:spcAft>
              <a:buClr>
                <a:srgbClr val="43ACDA"/>
              </a:buClr>
              <a:buFont typeface="Wingdings" panose="05000000000000000000" pitchFamily="2" charset="2"/>
              <a:buChar char="§"/>
            </a:pPr>
            <a:r>
              <a:rPr lang="en-US" sz="2200" dirty="0" err="1" smtClean="0">
                <a:solidFill>
                  <a:srgbClr val="595959"/>
                </a:solidFill>
              </a:rPr>
              <a:t>Pendekatan</a:t>
            </a:r>
            <a:r>
              <a:rPr lang="en-US" sz="2200" dirty="0" smtClean="0">
                <a:solidFill>
                  <a:srgbClr val="595959"/>
                </a:solidFill>
              </a:rPr>
              <a:t> </a:t>
            </a:r>
            <a:r>
              <a:rPr lang="en-US" sz="2200" dirty="0" err="1" smtClean="0">
                <a:solidFill>
                  <a:srgbClr val="595959"/>
                </a:solidFill>
              </a:rPr>
              <a:t>inklusif</a:t>
            </a:r>
            <a:r>
              <a:rPr lang="en-US" sz="2200" dirty="0">
                <a:solidFill>
                  <a:srgbClr val="595959"/>
                </a:solidFill>
              </a:rPr>
              <a:t> </a:t>
            </a:r>
            <a:r>
              <a:rPr lang="en-US" sz="2200" dirty="0" smtClean="0">
                <a:solidFill>
                  <a:srgbClr val="595959"/>
                </a:solidFill>
              </a:rPr>
              <a:t>–  </a:t>
            </a:r>
            <a:r>
              <a:rPr lang="en-US" sz="2200" dirty="0" err="1" smtClean="0">
                <a:solidFill>
                  <a:srgbClr val="595959"/>
                </a:solidFill>
              </a:rPr>
              <a:t>sektor</a:t>
            </a:r>
            <a:r>
              <a:rPr lang="en-US" sz="2200" dirty="0" smtClean="0">
                <a:solidFill>
                  <a:srgbClr val="595959"/>
                </a:solidFill>
              </a:rPr>
              <a:t> </a:t>
            </a:r>
            <a:r>
              <a:rPr lang="en-US" sz="2200" dirty="0" err="1" smtClean="0">
                <a:solidFill>
                  <a:srgbClr val="595959"/>
                </a:solidFill>
              </a:rPr>
              <a:t>publik</a:t>
            </a:r>
            <a:r>
              <a:rPr lang="en-US" sz="2200" dirty="0" smtClean="0">
                <a:solidFill>
                  <a:srgbClr val="595959"/>
                </a:solidFill>
              </a:rPr>
              <a:t>, </a:t>
            </a:r>
            <a:r>
              <a:rPr lang="en-US" sz="2200" dirty="0" err="1" smtClean="0">
                <a:solidFill>
                  <a:srgbClr val="595959"/>
                </a:solidFill>
              </a:rPr>
              <a:t>swasta</a:t>
            </a:r>
            <a:r>
              <a:rPr lang="en-US" sz="2200" dirty="0" smtClean="0">
                <a:solidFill>
                  <a:srgbClr val="595959"/>
                </a:solidFill>
              </a:rPr>
              <a:t>, </a:t>
            </a:r>
            <a:r>
              <a:rPr lang="en-US" sz="2200" dirty="0" err="1" smtClean="0">
                <a:solidFill>
                  <a:srgbClr val="595959"/>
                </a:solidFill>
              </a:rPr>
              <a:t>dan</a:t>
            </a:r>
            <a:r>
              <a:rPr lang="en-US" sz="2200" dirty="0" smtClean="0">
                <a:solidFill>
                  <a:srgbClr val="595959"/>
                </a:solidFill>
              </a:rPr>
              <a:t> </a:t>
            </a:r>
            <a:r>
              <a:rPr lang="en-US" sz="2200" dirty="0" err="1" smtClean="0">
                <a:solidFill>
                  <a:srgbClr val="595959"/>
                </a:solidFill>
              </a:rPr>
              <a:t>ahli</a:t>
            </a:r>
            <a:r>
              <a:rPr lang="en-US" sz="2200" dirty="0" smtClean="0">
                <a:solidFill>
                  <a:srgbClr val="595959"/>
                </a:solidFill>
              </a:rPr>
              <a:t> </a:t>
            </a:r>
            <a:r>
              <a:rPr lang="en-US" sz="2200" dirty="0" err="1" smtClean="0">
                <a:solidFill>
                  <a:srgbClr val="595959"/>
                </a:solidFill>
              </a:rPr>
              <a:t>teknis</a:t>
            </a:r>
            <a:r>
              <a:rPr lang="en-US" sz="2200" dirty="0" smtClean="0">
                <a:solidFill>
                  <a:srgbClr val="595959"/>
                </a:solidFill>
              </a:rPr>
              <a:t> </a:t>
            </a:r>
            <a:r>
              <a:rPr lang="en-US" sz="2200" dirty="0" err="1" smtClean="0">
                <a:solidFill>
                  <a:srgbClr val="595959"/>
                </a:solidFill>
              </a:rPr>
              <a:t>diperlakukan</a:t>
            </a:r>
            <a:r>
              <a:rPr lang="en-US" sz="2200" dirty="0" smtClean="0">
                <a:solidFill>
                  <a:srgbClr val="595959"/>
                </a:solidFill>
              </a:rPr>
              <a:t> </a:t>
            </a:r>
            <a:r>
              <a:rPr lang="en-US" sz="2200" dirty="0" err="1" smtClean="0">
                <a:solidFill>
                  <a:srgbClr val="595959"/>
                </a:solidFill>
              </a:rPr>
              <a:t>sebagai</a:t>
            </a:r>
            <a:r>
              <a:rPr lang="en-US" sz="2200" dirty="0" smtClean="0">
                <a:solidFill>
                  <a:srgbClr val="595959"/>
                </a:solidFill>
              </a:rPr>
              <a:t> </a:t>
            </a:r>
            <a:r>
              <a:rPr lang="en-US" sz="2200" dirty="0" err="1" smtClean="0">
                <a:solidFill>
                  <a:srgbClr val="595959"/>
                </a:solidFill>
              </a:rPr>
              <a:t>mitra</a:t>
            </a:r>
            <a:endParaRPr lang="en-US" sz="2200" dirty="0" smtClean="0">
              <a:solidFill>
                <a:srgbClr val="595959"/>
              </a:solidFill>
            </a:endParaRPr>
          </a:p>
          <a:p>
            <a:pPr lvl="2">
              <a:spcAft>
                <a:spcPts val="1200"/>
              </a:spcAft>
              <a:buClr>
                <a:srgbClr val="43ACDA"/>
              </a:buClr>
              <a:buFont typeface="Wingdings" panose="05000000000000000000" pitchFamily="2" charset="2"/>
              <a:buChar char="§"/>
            </a:pPr>
            <a:r>
              <a:rPr lang="en-US" sz="2200" dirty="0" err="1" smtClean="0">
                <a:solidFill>
                  <a:srgbClr val="595959"/>
                </a:solidFill>
              </a:rPr>
              <a:t>Setiap</a:t>
            </a:r>
            <a:r>
              <a:rPr lang="en-US" sz="2200" dirty="0" smtClean="0">
                <a:solidFill>
                  <a:srgbClr val="595959"/>
                </a:solidFill>
              </a:rPr>
              <a:t> </a:t>
            </a:r>
            <a:r>
              <a:rPr lang="en-US" sz="2200" dirty="0" err="1" smtClean="0">
                <a:solidFill>
                  <a:srgbClr val="595959"/>
                </a:solidFill>
              </a:rPr>
              <a:t>pengguna</a:t>
            </a:r>
            <a:r>
              <a:rPr lang="en-US" sz="2200" dirty="0" smtClean="0">
                <a:solidFill>
                  <a:srgbClr val="595959"/>
                </a:solidFill>
              </a:rPr>
              <a:t> internet </a:t>
            </a:r>
            <a:r>
              <a:rPr lang="en-US" sz="2200" dirty="0" err="1" smtClean="0">
                <a:solidFill>
                  <a:srgbClr val="595959"/>
                </a:solidFill>
              </a:rPr>
              <a:t>berhak</a:t>
            </a:r>
            <a:r>
              <a:rPr lang="en-US" sz="2200" dirty="0" smtClean="0">
                <a:solidFill>
                  <a:srgbClr val="595959"/>
                </a:solidFill>
              </a:rPr>
              <a:t> </a:t>
            </a:r>
            <a:r>
              <a:rPr lang="en-US" sz="2200" dirty="0" err="1" smtClean="0">
                <a:solidFill>
                  <a:srgbClr val="595959"/>
                </a:solidFill>
              </a:rPr>
              <a:t>berpendapat</a:t>
            </a:r>
            <a:r>
              <a:rPr lang="en-US" sz="2200" dirty="0" smtClean="0">
                <a:solidFill>
                  <a:srgbClr val="595959"/>
                </a:solidFill>
              </a:rPr>
              <a:t> </a:t>
            </a:r>
            <a:r>
              <a:rPr lang="en-US" sz="2200" dirty="0" err="1" smtClean="0">
                <a:solidFill>
                  <a:srgbClr val="595959"/>
                </a:solidFill>
              </a:rPr>
              <a:t>tentang</a:t>
            </a:r>
            <a:r>
              <a:rPr lang="en-US" sz="2200" dirty="0" smtClean="0">
                <a:solidFill>
                  <a:srgbClr val="595959"/>
                </a:solidFill>
              </a:rPr>
              <a:t> </a:t>
            </a:r>
            <a:r>
              <a:rPr lang="en-US" sz="2200" dirty="0" err="1" smtClean="0">
                <a:solidFill>
                  <a:srgbClr val="595959"/>
                </a:solidFill>
              </a:rPr>
              <a:t>cara</a:t>
            </a:r>
            <a:r>
              <a:rPr lang="en-US" sz="2200" dirty="0" smtClean="0">
                <a:solidFill>
                  <a:srgbClr val="595959"/>
                </a:solidFill>
              </a:rPr>
              <a:t> </a:t>
            </a:r>
            <a:r>
              <a:rPr lang="en-US" sz="2200" dirty="0" err="1" smtClean="0">
                <a:solidFill>
                  <a:srgbClr val="595959"/>
                </a:solidFill>
              </a:rPr>
              <a:t>pengelolaan</a:t>
            </a:r>
            <a:r>
              <a:rPr lang="en-US" sz="2200" dirty="0" smtClean="0">
                <a:solidFill>
                  <a:srgbClr val="595959"/>
                </a:solidFill>
              </a:rPr>
              <a:t> internet </a:t>
            </a:r>
          </a:p>
          <a:p>
            <a:pPr lvl="2">
              <a:spcAft>
                <a:spcPts val="1200"/>
              </a:spcAft>
              <a:buClr>
                <a:srgbClr val="43ACDA"/>
              </a:buClr>
              <a:buFont typeface="Wingdings" panose="05000000000000000000" pitchFamily="2" charset="2"/>
              <a:buChar char="§"/>
            </a:pPr>
            <a:endParaRPr lang="en-US" sz="2200" b="1" dirty="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8108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err="1" smtClean="0"/>
              <a:t>Bagaimana</a:t>
            </a:r>
            <a:r>
              <a:rPr lang="en-US" smtClean="0"/>
              <a:t> ICANN </a:t>
            </a:r>
            <a:r>
              <a:rPr lang="en-US" err="1" smtClean="0"/>
              <a:t>Bekerja</a:t>
            </a:r>
            <a:r>
              <a:rPr lang="en-US" smtClean="0"/>
              <a:t>? </a:t>
            </a:r>
            <a:r>
              <a:rPr lang="en-US" err="1" smtClean="0"/>
              <a:t>Kebijakan</a:t>
            </a:r>
            <a:r>
              <a:rPr lang="en-US" smtClean="0"/>
              <a:t> </a:t>
            </a:r>
            <a:r>
              <a:rPr lang="en-US" err="1" smtClean="0"/>
              <a:t>Berbasis</a:t>
            </a:r>
            <a:r>
              <a:rPr lang="en-US" smtClean="0"/>
              <a:t> </a:t>
            </a:r>
            <a:r>
              <a:rPr lang="en-US" err="1" smtClean="0"/>
              <a:t>Masyarakat</a:t>
            </a:r>
            <a:r>
              <a:rPr lang="en-US" smtClean="0"/>
              <a:t> </a:t>
            </a:r>
            <a:r>
              <a:rPr lang="en-US" err="1" smtClean="0"/>
              <a:t>dan</a:t>
            </a:r>
            <a:r>
              <a:rPr lang="en-US" smtClean="0"/>
              <a:t> </a:t>
            </a:r>
            <a:r>
              <a:rPr lang="en-US" err="1" smtClean="0"/>
              <a:t>Konsensus</a:t>
            </a:r>
            <a:endParaRPr lang="en-US"/>
          </a:p>
        </p:txBody>
      </p:sp>
      <p:pic>
        <p:nvPicPr>
          <p:cNvPr id="4" name="Content Placeholder 3" descr="Diagram1.2-05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9451" y="207291"/>
            <a:ext cx="7658099" cy="59944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671775" y="1284853"/>
            <a:ext cx="3106979" cy="17715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b="1" dirty="0" err="1" smtClean="0">
                <a:solidFill>
                  <a:schemeClr val="tx1"/>
                </a:solidFill>
              </a:rPr>
              <a:t>Apa</a:t>
            </a:r>
            <a:r>
              <a:rPr lang="en-US" sz="1200" b="1" dirty="0" smtClean="0">
                <a:solidFill>
                  <a:schemeClr val="tx1"/>
                </a:solidFill>
              </a:rPr>
              <a:t> yang </a:t>
            </a:r>
            <a:r>
              <a:rPr lang="en-US" sz="1200" b="1" dirty="0" err="1" smtClean="0">
                <a:solidFill>
                  <a:schemeClr val="tx1"/>
                </a:solidFill>
              </a:rPr>
              <a:t>dilakukan</a:t>
            </a:r>
            <a:r>
              <a:rPr lang="en-US" sz="1200" b="1" dirty="0" smtClean="0">
                <a:solidFill>
                  <a:schemeClr val="tx1"/>
                </a:solidFill>
              </a:rPr>
              <a:t> ICANN?</a:t>
            </a:r>
          </a:p>
          <a:p>
            <a:r>
              <a:rPr lang="en-US" sz="1000" dirty="0" err="1" smtClean="0">
                <a:solidFill>
                  <a:schemeClr val="tx1"/>
                </a:solidFill>
              </a:rPr>
              <a:t>Untuk</a:t>
            </a:r>
            <a:r>
              <a:rPr lang="en-US" sz="1000" dirty="0" smtClean="0">
                <a:solidFill>
                  <a:schemeClr val="tx1"/>
                </a:solidFill>
              </a:rPr>
              <a:t> </a:t>
            </a:r>
            <a:r>
              <a:rPr lang="en-US" sz="1000" dirty="0" err="1" smtClean="0">
                <a:solidFill>
                  <a:schemeClr val="tx1"/>
                </a:solidFill>
              </a:rPr>
              <a:t>menjangkau</a:t>
            </a:r>
            <a:r>
              <a:rPr lang="en-US" sz="1000" dirty="0" smtClean="0">
                <a:solidFill>
                  <a:schemeClr val="tx1"/>
                </a:solidFill>
              </a:rPr>
              <a:t> orang lain di internet , </a:t>
            </a:r>
            <a:r>
              <a:rPr lang="en-US" sz="1000" dirty="0" err="1" smtClean="0">
                <a:solidFill>
                  <a:schemeClr val="tx1"/>
                </a:solidFill>
              </a:rPr>
              <a:t>Anda</a:t>
            </a:r>
            <a:r>
              <a:rPr lang="en-US" sz="1000" dirty="0" smtClean="0">
                <a:solidFill>
                  <a:schemeClr val="tx1"/>
                </a:solidFill>
              </a:rPr>
              <a:t> </a:t>
            </a:r>
            <a:r>
              <a:rPr lang="en-US" sz="1000" dirty="0" err="1" smtClean="0">
                <a:solidFill>
                  <a:schemeClr val="tx1"/>
                </a:solidFill>
              </a:rPr>
              <a:t>harus</a:t>
            </a:r>
            <a:r>
              <a:rPr lang="en-US" sz="1000" dirty="0" smtClean="0">
                <a:solidFill>
                  <a:schemeClr val="tx1"/>
                </a:solidFill>
              </a:rPr>
              <a:t> </a:t>
            </a:r>
            <a:r>
              <a:rPr lang="en-US" sz="1000" dirty="0" err="1" smtClean="0">
                <a:solidFill>
                  <a:schemeClr val="tx1"/>
                </a:solidFill>
              </a:rPr>
              <a:t>mengetikkan</a:t>
            </a:r>
            <a:r>
              <a:rPr lang="en-US" sz="1000" dirty="0" smtClean="0">
                <a:solidFill>
                  <a:schemeClr val="tx1"/>
                </a:solidFill>
              </a:rPr>
              <a:t> </a:t>
            </a:r>
            <a:r>
              <a:rPr lang="en-US" sz="1000" dirty="0" err="1" smtClean="0">
                <a:solidFill>
                  <a:schemeClr val="tx1"/>
                </a:solidFill>
              </a:rPr>
              <a:t>alamat</a:t>
            </a:r>
            <a:r>
              <a:rPr lang="en-US" sz="1000" dirty="0" smtClean="0">
                <a:solidFill>
                  <a:schemeClr val="tx1"/>
                </a:solidFill>
              </a:rPr>
              <a:t> </a:t>
            </a:r>
            <a:r>
              <a:rPr lang="en-US" sz="1000" dirty="0" err="1" smtClean="0">
                <a:solidFill>
                  <a:schemeClr val="tx1"/>
                </a:solidFill>
              </a:rPr>
              <a:t>ke</a:t>
            </a:r>
            <a:r>
              <a:rPr lang="en-US" sz="1000" dirty="0" smtClean="0">
                <a:solidFill>
                  <a:schemeClr val="tx1"/>
                </a:solidFill>
              </a:rPr>
              <a:t> </a:t>
            </a:r>
            <a:r>
              <a:rPr lang="en-US" sz="1000" dirty="0" err="1" smtClean="0">
                <a:solidFill>
                  <a:schemeClr val="tx1"/>
                </a:solidFill>
              </a:rPr>
              <a:t>alat</a:t>
            </a:r>
            <a:r>
              <a:rPr lang="en-US" sz="1000" dirty="0" smtClean="0">
                <a:solidFill>
                  <a:schemeClr val="tx1"/>
                </a:solidFill>
              </a:rPr>
              <a:t> </a:t>
            </a:r>
            <a:r>
              <a:rPr lang="en-US" sz="1000" dirty="0" err="1" smtClean="0">
                <a:solidFill>
                  <a:schemeClr val="tx1"/>
                </a:solidFill>
              </a:rPr>
              <a:t>Anda</a:t>
            </a:r>
            <a:r>
              <a:rPr lang="en-US" sz="1000" dirty="0" smtClean="0">
                <a:solidFill>
                  <a:schemeClr val="tx1"/>
                </a:solidFill>
              </a:rPr>
              <a:t>, </a:t>
            </a:r>
            <a:r>
              <a:rPr lang="en-US" sz="1000" dirty="0" err="1" smtClean="0">
                <a:solidFill>
                  <a:schemeClr val="tx1"/>
                </a:solidFill>
              </a:rPr>
              <a:t>baik</a:t>
            </a:r>
            <a:r>
              <a:rPr lang="en-US" sz="1000" dirty="0" smtClean="0">
                <a:solidFill>
                  <a:schemeClr val="tx1"/>
                </a:solidFill>
              </a:rPr>
              <a:t> </a:t>
            </a:r>
            <a:r>
              <a:rPr lang="en-US" sz="1000" dirty="0" err="1" smtClean="0">
                <a:solidFill>
                  <a:schemeClr val="tx1"/>
                </a:solidFill>
              </a:rPr>
              <a:t>nama</a:t>
            </a:r>
            <a:r>
              <a:rPr lang="en-US" sz="1000" dirty="0" smtClean="0">
                <a:solidFill>
                  <a:schemeClr val="tx1"/>
                </a:solidFill>
              </a:rPr>
              <a:t> </a:t>
            </a:r>
            <a:r>
              <a:rPr lang="en-US" sz="1000" dirty="0" err="1" smtClean="0">
                <a:solidFill>
                  <a:schemeClr val="tx1"/>
                </a:solidFill>
              </a:rPr>
              <a:t>maupun</a:t>
            </a:r>
            <a:r>
              <a:rPr lang="en-US" sz="1000" dirty="0" smtClean="0">
                <a:solidFill>
                  <a:schemeClr val="tx1"/>
                </a:solidFill>
              </a:rPr>
              <a:t> </a:t>
            </a:r>
            <a:r>
              <a:rPr lang="en-US" sz="1000" dirty="0" err="1" smtClean="0">
                <a:solidFill>
                  <a:schemeClr val="tx1"/>
                </a:solidFill>
              </a:rPr>
              <a:t>angka</a:t>
            </a:r>
            <a:r>
              <a:rPr lang="en-US" sz="1000" dirty="0" smtClean="0">
                <a:solidFill>
                  <a:schemeClr val="tx1"/>
                </a:solidFill>
              </a:rPr>
              <a:t>. </a:t>
            </a:r>
            <a:r>
              <a:rPr lang="en-US" sz="1000" dirty="0" err="1" smtClean="0">
                <a:solidFill>
                  <a:schemeClr val="tx1"/>
                </a:solidFill>
              </a:rPr>
              <a:t>Alamat</a:t>
            </a:r>
            <a:r>
              <a:rPr lang="en-US" sz="1000" dirty="0" smtClean="0">
                <a:solidFill>
                  <a:schemeClr val="tx1"/>
                </a:solidFill>
              </a:rPr>
              <a:t> </a:t>
            </a:r>
            <a:r>
              <a:rPr lang="en-US" sz="1000" dirty="0" err="1" smtClean="0">
                <a:solidFill>
                  <a:schemeClr val="tx1"/>
                </a:solidFill>
              </a:rPr>
              <a:t>tersebut</a:t>
            </a:r>
            <a:r>
              <a:rPr lang="en-US" sz="1000" dirty="0" smtClean="0">
                <a:solidFill>
                  <a:schemeClr val="tx1"/>
                </a:solidFill>
              </a:rPr>
              <a:t> </a:t>
            </a:r>
            <a:r>
              <a:rPr lang="en-US" sz="1000" dirty="0" err="1" smtClean="0">
                <a:solidFill>
                  <a:schemeClr val="tx1"/>
                </a:solidFill>
              </a:rPr>
              <a:t>harus</a:t>
            </a:r>
            <a:r>
              <a:rPr lang="en-US" sz="1000" dirty="0" smtClean="0">
                <a:solidFill>
                  <a:schemeClr val="tx1"/>
                </a:solidFill>
              </a:rPr>
              <a:t> </a:t>
            </a:r>
            <a:r>
              <a:rPr lang="en-US" sz="1000" dirty="0" err="1" smtClean="0">
                <a:solidFill>
                  <a:schemeClr val="tx1"/>
                </a:solidFill>
              </a:rPr>
              <a:t>unik</a:t>
            </a:r>
            <a:r>
              <a:rPr lang="en-US" sz="1000" dirty="0">
                <a:solidFill>
                  <a:schemeClr val="tx1"/>
                </a:solidFill>
              </a:rPr>
              <a:t> </a:t>
            </a:r>
            <a:r>
              <a:rPr lang="en-US" sz="1000" dirty="0" smtClean="0">
                <a:solidFill>
                  <a:schemeClr val="tx1"/>
                </a:solidFill>
              </a:rPr>
              <a:t>agar </a:t>
            </a:r>
            <a:r>
              <a:rPr lang="en-US" sz="1000" dirty="0" err="1" smtClean="0">
                <a:solidFill>
                  <a:schemeClr val="tx1"/>
                </a:solidFill>
              </a:rPr>
              <a:t>komputer</a:t>
            </a:r>
            <a:r>
              <a:rPr lang="en-US" sz="1000" dirty="0" smtClean="0">
                <a:solidFill>
                  <a:schemeClr val="tx1"/>
                </a:solidFill>
              </a:rPr>
              <a:t> </a:t>
            </a:r>
            <a:r>
              <a:rPr lang="en-US" sz="1000" dirty="0" err="1" smtClean="0">
                <a:solidFill>
                  <a:schemeClr val="tx1"/>
                </a:solidFill>
              </a:rPr>
              <a:t>dapat</a:t>
            </a:r>
            <a:r>
              <a:rPr lang="en-US" sz="1000" dirty="0" smtClean="0">
                <a:solidFill>
                  <a:schemeClr val="tx1"/>
                </a:solidFill>
              </a:rPr>
              <a:t> </a:t>
            </a:r>
            <a:r>
              <a:rPr lang="en-US" sz="1000" dirty="0" err="1" smtClean="0">
                <a:solidFill>
                  <a:schemeClr val="tx1"/>
                </a:solidFill>
              </a:rPr>
              <a:t>saling</a:t>
            </a:r>
            <a:r>
              <a:rPr lang="en-US" sz="1000" dirty="0" smtClean="0">
                <a:solidFill>
                  <a:schemeClr val="tx1"/>
                </a:solidFill>
              </a:rPr>
              <a:t> </a:t>
            </a:r>
            <a:r>
              <a:rPr lang="en-US" sz="1000" dirty="0" err="1" smtClean="0">
                <a:solidFill>
                  <a:schemeClr val="tx1"/>
                </a:solidFill>
              </a:rPr>
              <a:t>menemukan</a:t>
            </a:r>
            <a:r>
              <a:rPr lang="en-US" sz="1000" dirty="0" smtClean="0">
                <a:solidFill>
                  <a:schemeClr val="tx1"/>
                </a:solidFill>
              </a:rPr>
              <a:t>. ICANN </a:t>
            </a:r>
            <a:r>
              <a:rPr lang="en-US" sz="1000" dirty="0" err="1" smtClean="0">
                <a:solidFill>
                  <a:schemeClr val="tx1"/>
                </a:solidFill>
              </a:rPr>
              <a:t>memelihara</a:t>
            </a:r>
            <a:r>
              <a:rPr lang="en-US" sz="1000" dirty="0" smtClean="0">
                <a:solidFill>
                  <a:schemeClr val="tx1"/>
                </a:solidFill>
              </a:rPr>
              <a:t> </a:t>
            </a:r>
            <a:r>
              <a:rPr lang="en-US" sz="1000" dirty="0" err="1" smtClean="0">
                <a:solidFill>
                  <a:schemeClr val="tx1"/>
                </a:solidFill>
              </a:rPr>
              <a:t>dan</a:t>
            </a:r>
            <a:r>
              <a:rPr lang="en-US" sz="1000" dirty="0" smtClean="0">
                <a:solidFill>
                  <a:schemeClr val="tx1"/>
                </a:solidFill>
              </a:rPr>
              <a:t> </a:t>
            </a:r>
            <a:r>
              <a:rPr lang="en-US" sz="1000" dirty="0" err="1" smtClean="0">
                <a:solidFill>
                  <a:schemeClr val="tx1"/>
                </a:solidFill>
              </a:rPr>
              <a:t>mengelola</a:t>
            </a:r>
            <a:r>
              <a:rPr lang="en-US" sz="1000" dirty="0" smtClean="0">
                <a:solidFill>
                  <a:schemeClr val="tx1"/>
                </a:solidFill>
              </a:rPr>
              <a:t> </a:t>
            </a:r>
            <a:r>
              <a:rPr lang="en-US" sz="1000" dirty="0" err="1" smtClean="0">
                <a:solidFill>
                  <a:schemeClr val="tx1"/>
                </a:solidFill>
              </a:rPr>
              <a:t>pengidentifikasi</a:t>
            </a:r>
            <a:r>
              <a:rPr lang="en-US" sz="1000" dirty="0" smtClean="0">
                <a:solidFill>
                  <a:schemeClr val="tx1"/>
                </a:solidFill>
              </a:rPr>
              <a:t> </a:t>
            </a:r>
            <a:r>
              <a:rPr lang="en-US" sz="1000" dirty="0" err="1" smtClean="0">
                <a:solidFill>
                  <a:schemeClr val="tx1"/>
                </a:solidFill>
              </a:rPr>
              <a:t>unik</a:t>
            </a:r>
            <a:r>
              <a:rPr lang="en-US" sz="1000" dirty="0" smtClean="0">
                <a:solidFill>
                  <a:schemeClr val="tx1"/>
                </a:solidFill>
              </a:rPr>
              <a:t> </a:t>
            </a:r>
            <a:r>
              <a:rPr lang="en-US" sz="1000" dirty="0" err="1" smtClean="0">
                <a:solidFill>
                  <a:schemeClr val="tx1"/>
                </a:solidFill>
              </a:rPr>
              <a:t>ini</a:t>
            </a:r>
            <a:r>
              <a:rPr lang="en-US" sz="1000" dirty="0" smtClean="0">
                <a:solidFill>
                  <a:schemeClr val="tx1"/>
                </a:solidFill>
              </a:rPr>
              <a:t> di </a:t>
            </a:r>
            <a:r>
              <a:rPr lang="en-US" sz="1000" dirty="0" err="1" smtClean="0">
                <a:solidFill>
                  <a:schemeClr val="tx1"/>
                </a:solidFill>
              </a:rPr>
              <a:t>seluruh</a:t>
            </a:r>
            <a:r>
              <a:rPr lang="en-US" sz="1000" dirty="0" smtClean="0">
                <a:solidFill>
                  <a:schemeClr val="tx1"/>
                </a:solidFill>
              </a:rPr>
              <a:t> </a:t>
            </a:r>
            <a:r>
              <a:rPr lang="en-US" sz="1000" dirty="0" err="1" smtClean="0">
                <a:solidFill>
                  <a:schemeClr val="tx1"/>
                </a:solidFill>
              </a:rPr>
              <a:t>dunia</a:t>
            </a:r>
            <a:r>
              <a:rPr lang="en-US" sz="1000" dirty="0" smtClean="0">
                <a:solidFill>
                  <a:schemeClr val="tx1"/>
                </a:solidFill>
              </a:rPr>
              <a:t>. </a:t>
            </a:r>
            <a:r>
              <a:rPr lang="en-US" sz="1000" dirty="0" err="1" smtClean="0">
                <a:solidFill>
                  <a:schemeClr val="tx1"/>
                </a:solidFill>
              </a:rPr>
              <a:t>Jika</a:t>
            </a:r>
            <a:r>
              <a:rPr lang="en-US" sz="1000" dirty="0" smtClean="0">
                <a:solidFill>
                  <a:schemeClr val="tx1"/>
                </a:solidFill>
              </a:rPr>
              <a:t> ICANN </a:t>
            </a:r>
            <a:r>
              <a:rPr lang="en-US" sz="1000" dirty="0" err="1" smtClean="0">
                <a:solidFill>
                  <a:schemeClr val="tx1"/>
                </a:solidFill>
              </a:rPr>
              <a:t>tidak</a:t>
            </a:r>
            <a:r>
              <a:rPr lang="en-US" sz="1000" dirty="0" smtClean="0">
                <a:solidFill>
                  <a:schemeClr val="tx1"/>
                </a:solidFill>
              </a:rPr>
              <a:t> </a:t>
            </a:r>
            <a:r>
              <a:rPr lang="en-US" sz="1000" dirty="0" err="1" smtClean="0">
                <a:solidFill>
                  <a:schemeClr val="tx1"/>
                </a:solidFill>
              </a:rPr>
              <a:t>mengelola</a:t>
            </a:r>
            <a:r>
              <a:rPr lang="en-US" sz="1000" dirty="0" smtClean="0">
                <a:solidFill>
                  <a:schemeClr val="tx1"/>
                </a:solidFill>
              </a:rPr>
              <a:t> system yang </a:t>
            </a:r>
            <a:r>
              <a:rPr lang="en-US" sz="1000" dirty="0" err="1" smtClean="0">
                <a:solidFill>
                  <a:schemeClr val="tx1"/>
                </a:solidFill>
              </a:rPr>
              <a:t>disebut</a:t>
            </a:r>
            <a:r>
              <a:rPr lang="en-US" sz="1000" dirty="0" smtClean="0">
                <a:solidFill>
                  <a:schemeClr val="tx1"/>
                </a:solidFill>
              </a:rPr>
              <a:t> </a:t>
            </a:r>
            <a:r>
              <a:rPr lang="en-US" sz="1000" dirty="0" err="1" smtClean="0">
                <a:solidFill>
                  <a:schemeClr val="tx1"/>
                </a:solidFill>
              </a:rPr>
              <a:t>sebagai</a:t>
            </a:r>
            <a:r>
              <a:rPr lang="en-US" sz="1000" dirty="0" smtClean="0">
                <a:solidFill>
                  <a:schemeClr val="tx1"/>
                </a:solidFill>
              </a:rPr>
              <a:t> Domain Name System (DNS) </a:t>
            </a:r>
            <a:r>
              <a:rPr lang="en-US" sz="1000" dirty="0" err="1" smtClean="0">
                <a:solidFill>
                  <a:schemeClr val="tx1"/>
                </a:solidFill>
              </a:rPr>
              <a:t>ini</a:t>
            </a:r>
            <a:r>
              <a:rPr lang="en-US" sz="1000" dirty="0" smtClean="0">
                <a:solidFill>
                  <a:schemeClr val="tx1"/>
                </a:solidFill>
              </a:rPr>
              <a:t> </a:t>
            </a:r>
            <a:r>
              <a:rPr lang="en-US" sz="1000" dirty="0" err="1" smtClean="0">
                <a:solidFill>
                  <a:schemeClr val="tx1"/>
                </a:solidFill>
              </a:rPr>
              <a:t>dengan</a:t>
            </a:r>
            <a:r>
              <a:rPr lang="en-US" sz="1000" dirty="0" smtClean="0">
                <a:solidFill>
                  <a:schemeClr val="tx1"/>
                </a:solidFill>
              </a:rPr>
              <a:t> </a:t>
            </a:r>
            <a:r>
              <a:rPr lang="en-US" sz="1000" dirty="0" err="1" smtClean="0">
                <a:solidFill>
                  <a:schemeClr val="tx1"/>
                </a:solidFill>
              </a:rPr>
              <a:t>baik</a:t>
            </a:r>
            <a:r>
              <a:rPr lang="en-US" sz="1000" dirty="0" smtClean="0">
                <a:solidFill>
                  <a:schemeClr val="tx1"/>
                </a:solidFill>
              </a:rPr>
              <a:t>, </a:t>
            </a:r>
            <a:r>
              <a:rPr lang="en-US" sz="1000" dirty="0" err="1" smtClean="0">
                <a:solidFill>
                  <a:schemeClr val="tx1"/>
                </a:solidFill>
              </a:rPr>
              <a:t>kita</a:t>
            </a:r>
            <a:r>
              <a:rPr lang="en-US" sz="1000" dirty="0" smtClean="0">
                <a:solidFill>
                  <a:schemeClr val="tx1"/>
                </a:solidFill>
              </a:rPr>
              <a:t> </a:t>
            </a:r>
            <a:r>
              <a:rPr lang="en-US" sz="1000" dirty="0" err="1" smtClean="0">
                <a:solidFill>
                  <a:schemeClr val="tx1"/>
                </a:solidFill>
              </a:rPr>
              <a:t>tidak</a:t>
            </a:r>
            <a:r>
              <a:rPr lang="en-US" sz="1000" dirty="0" smtClean="0">
                <a:solidFill>
                  <a:schemeClr val="tx1"/>
                </a:solidFill>
              </a:rPr>
              <a:t> </a:t>
            </a:r>
            <a:r>
              <a:rPr lang="en-US" sz="1000" dirty="0" err="1" smtClean="0">
                <a:solidFill>
                  <a:schemeClr val="tx1"/>
                </a:solidFill>
              </a:rPr>
              <a:t>dapat</a:t>
            </a:r>
            <a:r>
              <a:rPr lang="en-US" sz="1000" dirty="0" smtClean="0">
                <a:solidFill>
                  <a:schemeClr val="tx1"/>
                </a:solidFill>
              </a:rPr>
              <a:t> </a:t>
            </a:r>
            <a:r>
              <a:rPr lang="en-US" sz="1000" dirty="0" err="1" smtClean="0">
                <a:solidFill>
                  <a:schemeClr val="tx1"/>
                </a:solidFill>
              </a:rPr>
              <a:t>menikmati</a:t>
            </a:r>
            <a:r>
              <a:rPr lang="en-US" sz="1000" dirty="0" smtClean="0">
                <a:solidFill>
                  <a:schemeClr val="tx1"/>
                </a:solidFill>
              </a:rPr>
              <a:t> internet global yang </a:t>
            </a:r>
            <a:r>
              <a:rPr lang="en-US" sz="1000" dirty="0" err="1" smtClean="0">
                <a:solidFill>
                  <a:schemeClr val="tx1"/>
                </a:solidFill>
              </a:rPr>
              <a:t>dapat</a:t>
            </a:r>
            <a:r>
              <a:rPr lang="en-US" sz="1000" dirty="0" smtClean="0">
                <a:solidFill>
                  <a:schemeClr val="tx1"/>
                </a:solidFill>
              </a:rPr>
              <a:t> </a:t>
            </a:r>
            <a:r>
              <a:rPr lang="en-US" sz="1000" dirty="0" err="1" smtClean="0">
                <a:solidFill>
                  <a:schemeClr val="tx1"/>
                </a:solidFill>
              </a:rPr>
              <a:t>ditingkatkan</a:t>
            </a:r>
            <a:r>
              <a:rPr lang="en-US" sz="1000" dirty="0" smtClean="0">
                <a:solidFill>
                  <a:schemeClr val="tx1"/>
                </a:solidFill>
              </a:rPr>
              <a:t> di </a:t>
            </a:r>
            <a:r>
              <a:rPr lang="en-US" sz="1000" dirty="0" err="1" smtClean="0">
                <a:solidFill>
                  <a:schemeClr val="tx1"/>
                </a:solidFill>
              </a:rPr>
              <a:t>mana</a:t>
            </a:r>
            <a:r>
              <a:rPr lang="en-US" sz="1000" dirty="0" smtClean="0">
                <a:solidFill>
                  <a:schemeClr val="tx1"/>
                </a:solidFill>
              </a:rPr>
              <a:t> </a:t>
            </a:r>
            <a:r>
              <a:rPr lang="en-US" sz="1000" dirty="0" err="1" smtClean="0">
                <a:solidFill>
                  <a:schemeClr val="tx1"/>
                </a:solidFill>
              </a:rPr>
              <a:t>kita</a:t>
            </a:r>
            <a:r>
              <a:rPr lang="en-US" sz="1000" dirty="0" smtClean="0">
                <a:solidFill>
                  <a:schemeClr val="tx1"/>
                </a:solidFill>
              </a:rPr>
              <a:t> </a:t>
            </a:r>
            <a:r>
              <a:rPr lang="en-US" sz="1000" dirty="0" err="1" smtClean="0">
                <a:solidFill>
                  <a:schemeClr val="tx1"/>
                </a:solidFill>
              </a:rPr>
              <a:t>bisa</a:t>
            </a:r>
            <a:r>
              <a:rPr lang="en-US" sz="1000" dirty="0" smtClean="0">
                <a:solidFill>
                  <a:schemeClr val="tx1"/>
                </a:solidFill>
              </a:rPr>
              <a:t> </a:t>
            </a:r>
            <a:r>
              <a:rPr lang="en-US" sz="1000" dirty="0" err="1" smtClean="0">
                <a:solidFill>
                  <a:schemeClr val="tx1"/>
                </a:solidFill>
              </a:rPr>
              <a:t>saling</a:t>
            </a:r>
            <a:r>
              <a:rPr lang="en-US" sz="1000" dirty="0" smtClean="0">
                <a:solidFill>
                  <a:schemeClr val="tx1"/>
                </a:solidFill>
              </a:rPr>
              <a:t> </a:t>
            </a:r>
            <a:r>
              <a:rPr lang="en-US" sz="1000" dirty="0" err="1" smtClean="0">
                <a:solidFill>
                  <a:schemeClr val="tx1"/>
                </a:solidFill>
              </a:rPr>
              <a:t>menemukan</a:t>
            </a:r>
            <a:r>
              <a:rPr lang="en-US" sz="1000" dirty="0" smtClean="0">
                <a:solidFill>
                  <a:schemeClr val="tx1"/>
                </a:solidFill>
              </a:rPr>
              <a:t>. 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848983" y="1095153"/>
            <a:ext cx="1265277" cy="140899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b="1" dirty="0" smtClean="0">
                <a:solidFill>
                  <a:schemeClr val="tx1"/>
                </a:solidFill>
              </a:rPr>
              <a:t>Model </a:t>
            </a:r>
            <a:r>
              <a:rPr lang="en-US" sz="1000" b="1" i="1" dirty="0" smtClean="0">
                <a:solidFill>
                  <a:schemeClr val="tx1"/>
                </a:solidFill>
              </a:rPr>
              <a:t>Multi-stakeholder</a:t>
            </a:r>
            <a:r>
              <a:rPr lang="en-US" sz="1000" b="1" dirty="0" smtClean="0">
                <a:solidFill>
                  <a:schemeClr val="tx1"/>
                </a:solidFill>
              </a:rPr>
              <a:t>:</a:t>
            </a:r>
          </a:p>
          <a:p>
            <a:r>
              <a:rPr lang="en-US" sz="900" dirty="0" err="1" smtClean="0">
                <a:solidFill>
                  <a:schemeClr val="tx1"/>
                </a:solidFill>
              </a:rPr>
              <a:t>Masyarakat</a:t>
            </a:r>
            <a:r>
              <a:rPr lang="en-US" sz="900" dirty="0" smtClean="0">
                <a:solidFill>
                  <a:schemeClr val="tx1"/>
                </a:solidFill>
              </a:rPr>
              <a:t> </a:t>
            </a:r>
            <a:r>
              <a:rPr lang="en-US" sz="900" dirty="0" err="1">
                <a:solidFill>
                  <a:schemeClr val="tx1"/>
                </a:solidFill>
              </a:rPr>
              <a:t>S</a:t>
            </a:r>
            <a:r>
              <a:rPr lang="en-US" sz="900" dirty="0" err="1" smtClean="0">
                <a:solidFill>
                  <a:schemeClr val="tx1"/>
                </a:solidFill>
              </a:rPr>
              <a:t>ipil</a:t>
            </a:r>
            <a:r>
              <a:rPr lang="en-US" sz="900" dirty="0" smtClean="0">
                <a:solidFill>
                  <a:schemeClr val="tx1"/>
                </a:solidFill>
              </a:rPr>
              <a:t>, </a:t>
            </a:r>
            <a:r>
              <a:rPr lang="en-US" sz="900" dirty="0" err="1" smtClean="0">
                <a:solidFill>
                  <a:schemeClr val="tx1"/>
                </a:solidFill>
              </a:rPr>
              <a:t>Sektor</a:t>
            </a:r>
            <a:r>
              <a:rPr lang="en-US" sz="900" dirty="0" smtClean="0">
                <a:solidFill>
                  <a:schemeClr val="tx1"/>
                </a:solidFill>
              </a:rPr>
              <a:t> </a:t>
            </a:r>
            <a:r>
              <a:rPr lang="en-US" sz="900" dirty="0" err="1" smtClean="0">
                <a:solidFill>
                  <a:schemeClr val="tx1"/>
                </a:solidFill>
              </a:rPr>
              <a:t>Swasta</a:t>
            </a:r>
            <a:r>
              <a:rPr lang="en-US" sz="900" dirty="0" smtClean="0">
                <a:solidFill>
                  <a:schemeClr val="tx1"/>
                </a:solidFill>
              </a:rPr>
              <a:t>, </a:t>
            </a:r>
            <a:r>
              <a:rPr lang="en-US" sz="900" dirty="0" err="1" smtClean="0">
                <a:solidFill>
                  <a:schemeClr val="tx1"/>
                </a:solidFill>
              </a:rPr>
              <a:t>Organisasi</a:t>
            </a:r>
            <a:r>
              <a:rPr lang="en-US" sz="900" dirty="0" smtClean="0">
                <a:solidFill>
                  <a:schemeClr val="tx1"/>
                </a:solidFill>
              </a:rPr>
              <a:t> </a:t>
            </a:r>
            <a:r>
              <a:rPr lang="en-US" sz="900" dirty="0" err="1" smtClean="0">
                <a:solidFill>
                  <a:schemeClr val="tx1"/>
                </a:solidFill>
              </a:rPr>
              <a:t>Nasional</a:t>
            </a:r>
            <a:r>
              <a:rPr lang="en-US" sz="900" dirty="0" smtClean="0">
                <a:solidFill>
                  <a:schemeClr val="tx1"/>
                </a:solidFill>
              </a:rPr>
              <a:t> &amp; </a:t>
            </a:r>
            <a:r>
              <a:rPr lang="en-US" sz="900" dirty="0" err="1" smtClean="0">
                <a:solidFill>
                  <a:schemeClr val="tx1"/>
                </a:solidFill>
              </a:rPr>
              <a:t>Internasional</a:t>
            </a:r>
            <a:r>
              <a:rPr lang="en-US" sz="900" dirty="0" smtClean="0">
                <a:solidFill>
                  <a:schemeClr val="tx1"/>
                </a:solidFill>
              </a:rPr>
              <a:t>, </a:t>
            </a:r>
            <a:r>
              <a:rPr lang="en-US" sz="900" dirty="0" err="1" smtClean="0">
                <a:solidFill>
                  <a:schemeClr val="tx1"/>
                </a:solidFill>
              </a:rPr>
              <a:t>Pemerintah</a:t>
            </a:r>
            <a:r>
              <a:rPr lang="en-US" sz="900" dirty="0" smtClean="0">
                <a:solidFill>
                  <a:schemeClr val="tx1"/>
                </a:solidFill>
              </a:rPr>
              <a:t>, </a:t>
            </a:r>
            <a:r>
              <a:rPr lang="en-US" sz="900" dirty="0" err="1" smtClean="0">
                <a:solidFill>
                  <a:schemeClr val="tx1"/>
                </a:solidFill>
              </a:rPr>
              <a:t>Peneliti</a:t>
            </a:r>
            <a:r>
              <a:rPr lang="en-US" sz="900" dirty="0" smtClean="0">
                <a:solidFill>
                  <a:schemeClr val="tx1"/>
                </a:solidFill>
              </a:rPr>
              <a:t>, </a:t>
            </a:r>
            <a:r>
              <a:rPr lang="en-US" sz="900" dirty="0" err="1" smtClean="0">
                <a:solidFill>
                  <a:schemeClr val="tx1"/>
                </a:solidFill>
              </a:rPr>
              <a:t>Akademisi</a:t>
            </a:r>
            <a:r>
              <a:rPr lang="en-US" sz="900" dirty="0" smtClean="0">
                <a:solidFill>
                  <a:schemeClr val="tx1"/>
                </a:solidFill>
              </a:rPr>
              <a:t> </a:t>
            </a:r>
            <a:r>
              <a:rPr lang="en-US" sz="900" dirty="0" err="1" smtClean="0">
                <a:solidFill>
                  <a:schemeClr val="tx1"/>
                </a:solidFill>
              </a:rPr>
              <a:t>dan</a:t>
            </a:r>
            <a:r>
              <a:rPr lang="en-US" sz="900" dirty="0" smtClean="0">
                <a:solidFill>
                  <a:schemeClr val="tx1"/>
                </a:solidFill>
              </a:rPr>
              <a:t> </a:t>
            </a:r>
            <a:r>
              <a:rPr lang="en-US" sz="900" dirty="0" err="1" smtClean="0">
                <a:solidFill>
                  <a:schemeClr val="tx1"/>
                </a:solidFill>
              </a:rPr>
              <a:t>Komunitas</a:t>
            </a:r>
            <a:r>
              <a:rPr lang="en-US" sz="900" dirty="0" smtClean="0">
                <a:solidFill>
                  <a:schemeClr val="tx1"/>
                </a:solidFill>
              </a:rPr>
              <a:t> </a:t>
            </a:r>
            <a:r>
              <a:rPr lang="en-US" sz="900" dirty="0" err="1" smtClean="0">
                <a:solidFill>
                  <a:schemeClr val="tx1"/>
                </a:solidFill>
              </a:rPr>
              <a:t>Teknis</a:t>
            </a:r>
            <a:r>
              <a:rPr lang="en-US" sz="900" dirty="0" smtClean="0">
                <a:solidFill>
                  <a:schemeClr val="tx1"/>
                </a:solidFill>
              </a:rPr>
              <a:t> </a:t>
            </a:r>
            <a:r>
              <a:rPr lang="en-US" sz="900" dirty="0" err="1" smtClean="0">
                <a:solidFill>
                  <a:schemeClr val="tx1"/>
                </a:solidFill>
              </a:rPr>
              <a:t>semua</a:t>
            </a:r>
            <a:r>
              <a:rPr lang="en-US" sz="900" dirty="0" smtClean="0">
                <a:solidFill>
                  <a:schemeClr val="tx1"/>
                </a:solidFill>
              </a:rPr>
              <a:t> </a:t>
            </a:r>
            <a:r>
              <a:rPr lang="en-US" sz="900" dirty="0" err="1" smtClean="0">
                <a:solidFill>
                  <a:schemeClr val="tx1"/>
                </a:solidFill>
              </a:rPr>
              <a:t>terwakili</a:t>
            </a:r>
            <a:r>
              <a:rPr lang="en-US" sz="900" dirty="0" smtClean="0">
                <a:solidFill>
                  <a:schemeClr val="tx1"/>
                </a:solidFill>
              </a:rPr>
              <a:t>.</a:t>
            </a:r>
            <a:endParaRPr lang="en-US" sz="9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475766" y="3488013"/>
            <a:ext cx="2328531" cy="2551279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b="1" dirty="0" err="1" smtClean="0"/>
              <a:t>Kebijakan</a:t>
            </a:r>
            <a:r>
              <a:rPr lang="en-US" sz="1200" b="1" dirty="0" smtClean="0"/>
              <a:t> </a:t>
            </a:r>
            <a:r>
              <a:rPr lang="en-US" sz="1200" b="1" dirty="0" err="1" smtClean="0"/>
              <a:t>Berbasis</a:t>
            </a:r>
            <a:r>
              <a:rPr lang="en-US" sz="1200" b="1" dirty="0" smtClean="0"/>
              <a:t>  </a:t>
            </a:r>
            <a:r>
              <a:rPr lang="en-US" sz="1200" b="1" dirty="0" err="1" smtClean="0"/>
              <a:t>Komunitas</a:t>
            </a:r>
            <a:endParaRPr lang="en-US" sz="1200" b="1" dirty="0" smtClean="0"/>
          </a:p>
          <a:p>
            <a:endParaRPr lang="en-US" sz="1000" dirty="0" smtClean="0"/>
          </a:p>
          <a:p>
            <a:r>
              <a:rPr lang="en-US" sz="1000" dirty="0" smtClean="0"/>
              <a:t>Agar </a:t>
            </a:r>
            <a:r>
              <a:rPr lang="en-US" sz="1000" dirty="0" err="1" smtClean="0"/>
              <a:t>dapat</a:t>
            </a:r>
            <a:r>
              <a:rPr lang="en-US" sz="1000" dirty="0" smtClean="0"/>
              <a:t> </a:t>
            </a:r>
            <a:r>
              <a:rPr lang="en-US" sz="1000" dirty="0" err="1" smtClean="0"/>
              <a:t>beradaptasi</a:t>
            </a:r>
            <a:r>
              <a:rPr lang="en-US" sz="1000" dirty="0" smtClean="0"/>
              <a:t> </a:t>
            </a:r>
            <a:r>
              <a:rPr lang="en-US" sz="1000" dirty="0" err="1" smtClean="0"/>
              <a:t>dengan</a:t>
            </a:r>
            <a:r>
              <a:rPr lang="en-US" sz="1000" dirty="0" smtClean="0"/>
              <a:t> </a:t>
            </a:r>
            <a:r>
              <a:rPr lang="en-US" sz="1000" dirty="0" err="1" smtClean="0"/>
              <a:t>dinamika</a:t>
            </a:r>
            <a:r>
              <a:rPr lang="en-US" sz="1000" dirty="0" smtClean="0"/>
              <a:t> </a:t>
            </a:r>
            <a:r>
              <a:rPr lang="en-US" sz="1000" dirty="0" err="1" smtClean="0"/>
              <a:t>teknologi</a:t>
            </a:r>
            <a:r>
              <a:rPr lang="en-US" sz="1000" dirty="0" smtClean="0"/>
              <a:t> </a:t>
            </a:r>
            <a:r>
              <a:rPr lang="en-US" sz="1000" dirty="0" err="1" smtClean="0"/>
              <a:t>dan</a:t>
            </a:r>
            <a:r>
              <a:rPr lang="en-US" sz="1000" dirty="0" smtClean="0"/>
              <a:t> </a:t>
            </a:r>
            <a:r>
              <a:rPr lang="en-US" sz="1000" dirty="0" err="1" smtClean="0"/>
              <a:t>inovasi</a:t>
            </a:r>
            <a:r>
              <a:rPr lang="en-US" sz="1000" dirty="0" smtClean="0"/>
              <a:t>  yang </a:t>
            </a:r>
            <a:r>
              <a:rPr lang="en-US" sz="1000" dirty="0" err="1" smtClean="0"/>
              <a:t>pesat</a:t>
            </a:r>
            <a:r>
              <a:rPr lang="en-US" sz="1000" dirty="0" smtClean="0"/>
              <a:t>, ICANN </a:t>
            </a:r>
            <a:r>
              <a:rPr lang="en-US" sz="1000" dirty="0" err="1" smtClean="0"/>
              <a:t>mengembangkan</a:t>
            </a:r>
            <a:r>
              <a:rPr lang="en-US" sz="1000" dirty="0" smtClean="0"/>
              <a:t> </a:t>
            </a:r>
            <a:r>
              <a:rPr lang="en-US" sz="1000" dirty="0" err="1" smtClean="0"/>
              <a:t>pendekatan</a:t>
            </a:r>
            <a:r>
              <a:rPr lang="en-US" sz="1000" dirty="0" smtClean="0"/>
              <a:t> </a:t>
            </a:r>
            <a:r>
              <a:rPr lang="en-US" sz="1000" dirty="0" err="1" smtClean="0"/>
              <a:t>kebijakan</a:t>
            </a:r>
            <a:r>
              <a:rPr lang="en-US" sz="1000" dirty="0" smtClean="0"/>
              <a:t> </a:t>
            </a:r>
            <a:r>
              <a:rPr lang="en-US" sz="1000" dirty="0" err="1" smtClean="0"/>
              <a:t>berbasis</a:t>
            </a:r>
            <a:r>
              <a:rPr lang="en-US" sz="1000" dirty="0" smtClean="0"/>
              <a:t> </a:t>
            </a:r>
            <a:r>
              <a:rPr lang="en-US" sz="1000" dirty="0" err="1" smtClean="0"/>
              <a:t>konsensus</a:t>
            </a:r>
            <a:r>
              <a:rPr lang="en-US" sz="1000" dirty="0" smtClean="0"/>
              <a:t> </a:t>
            </a:r>
            <a:r>
              <a:rPr lang="en-US" sz="1000" dirty="0" err="1" smtClean="0"/>
              <a:t>dan</a:t>
            </a:r>
            <a:r>
              <a:rPr lang="en-US" sz="1000" dirty="0" smtClean="0"/>
              <a:t> multi-stakeholder </a:t>
            </a:r>
            <a:r>
              <a:rPr lang="en-US" sz="1000" dirty="0" err="1" smtClean="0"/>
              <a:t>dengan</a:t>
            </a:r>
            <a:r>
              <a:rPr lang="en-US" sz="1000" dirty="0" smtClean="0"/>
              <a:t> wakil </a:t>
            </a:r>
            <a:r>
              <a:rPr lang="en-US" sz="1000" dirty="0" err="1" smtClean="0"/>
              <a:t>dari</a:t>
            </a:r>
            <a:r>
              <a:rPr lang="en-US" sz="1000" dirty="0" smtClean="0"/>
              <a:t> </a:t>
            </a:r>
            <a:r>
              <a:rPr lang="en-US" sz="1000" dirty="0" err="1" smtClean="0"/>
              <a:t>komunitas</a:t>
            </a:r>
            <a:r>
              <a:rPr lang="en-US" sz="1000" dirty="0" smtClean="0"/>
              <a:t> internet di </a:t>
            </a:r>
            <a:r>
              <a:rPr lang="en-US" sz="1000" dirty="0" err="1" smtClean="0"/>
              <a:t>seluruh</a:t>
            </a:r>
            <a:r>
              <a:rPr lang="en-US" sz="1000" dirty="0" smtClean="0"/>
              <a:t> </a:t>
            </a:r>
            <a:r>
              <a:rPr lang="en-US" sz="1000" dirty="0" err="1" smtClean="0"/>
              <a:t>dunia</a:t>
            </a:r>
            <a:r>
              <a:rPr lang="en-US" sz="1000" dirty="0" smtClean="0"/>
              <a:t>. </a:t>
            </a:r>
          </a:p>
          <a:p>
            <a:endParaRPr lang="en-US" sz="1000" dirty="0"/>
          </a:p>
          <a:p>
            <a:r>
              <a:rPr lang="en-US" sz="1200" b="1" dirty="0" err="1" smtClean="0"/>
              <a:t>Siapa</a:t>
            </a:r>
            <a:r>
              <a:rPr lang="en-US" sz="1200" b="1" dirty="0" smtClean="0"/>
              <a:t> yang </a:t>
            </a:r>
            <a:r>
              <a:rPr lang="en-US" sz="1200" b="1" dirty="0" err="1" smtClean="0"/>
              <a:t>terlibat</a:t>
            </a:r>
            <a:r>
              <a:rPr lang="en-US" sz="1200" b="1" dirty="0" smtClean="0"/>
              <a:t>:</a:t>
            </a:r>
          </a:p>
          <a:p>
            <a:endParaRPr lang="en-US" sz="1000" dirty="0"/>
          </a:p>
          <a:p>
            <a:r>
              <a:rPr lang="en-US" sz="1000" dirty="0" err="1" smtClean="0"/>
              <a:t>Banyak</a:t>
            </a:r>
            <a:r>
              <a:rPr lang="en-US" sz="1000" dirty="0" smtClean="0"/>
              <a:t> </a:t>
            </a:r>
            <a:r>
              <a:rPr lang="en-US" sz="1000" dirty="0" err="1" smtClean="0"/>
              <a:t>kalangan</a:t>
            </a:r>
            <a:r>
              <a:rPr lang="en-US" sz="1000" dirty="0" smtClean="0"/>
              <a:t>: </a:t>
            </a:r>
            <a:r>
              <a:rPr lang="en-US" sz="1000" dirty="0" err="1" smtClean="0"/>
              <a:t>organisasi</a:t>
            </a:r>
            <a:r>
              <a:rPr lang="en-US" sz="1000" dirty="0" smtClean="0"/>
              <a:t> </a:t>
            </a:r>
            <a:r>
              <a:rPr lang="en-US" sz="1000" dirty="0" err="1" smtClean="0"/>
              <a:t>pendukung</a:t>
            </a:r>
            <a:r>
              <a:rPr lang="en-US" sz="1000" dirty="0" smtClean="0"/>
              <a:t>, </a:t>
            </a:r>
            <a:r>
              <a:rPr lang="en-US" sz="1000" dirty="0" err="1" smtClean="0"/>
              <a:t>komite</a:t>
            </a:r>
            <a:r>
              <a:rPr lang="en-US" sz="1000" dirty="0" smtClean="0"/>
              <a:t> </a:t>
            </a:r>
            <a:r>
              <a:rPr lang="en-US" sz="1000" dirty="0" err="1" smtClean="0"/>
              <a:t>penasihat</a:t>
            </a:r>
            <a:r>
              <a:rPr lang="en-US" sz="1000" dirty="0" smtClean="0"/>
              <a:t>, </a:t>
            </a:r>
            <a:r>
              <a:rPr lang="en-US" sz="1000" dirty="0" err="1" smtClean="0"/>
              <a:t>badan</a:t>
            </a:r>
            <a:r>
              <a:rPr lang="en-US" sz="1000" dirty="0" smtClean="0"/>
              <a:t> </a:t>
            </a:r>
            <a:r>
              <a:rPr lang="en-US" sz="1000" dirty="0" err="1" smtClean="0"/>
              <a:t>penasihat</a:t>
            </a:r>
            <a:r>
              <a:rPr lang="en-US" sz="1000" dirty="0" smtClean="0"/>
              <a:t> </a:t>
            </a:r>
            <a:r>
              <a:rPr lang="en-US" sz="1000" dirty="0" err="1" smtClean="0"/>
              <a:t>teknis</a:t>
            </a:r>
            <a:r>
              <a:rPr lang="en-US" sz="1000" dirty="0" smtClean="0"/>
              <a:t>, </a:t>
            </a:r>
            <a:r>
              <a:rPr lang="en-US" sz="1000" dirty="0" err="1" smtClean="0"/>
              <a:t>dan</a:t>
            </a:r>
            <a:r>
              <a:rPr lang="en-US" sz="1000" dirty="0" smtClean="0"/>
              <a:t> </a:t>
            </a:r>
            <a:r>
              <a:rPr lang="en-US" sz="1000" dirty="0" err="1" smtClean="0"/>
              <a:t>dewan</a:t>
            </a:r>
            <a:r>
              <a:rPr lang="en-US" sz="1000" dirty="0" smtClean="0"/>
              <a:t> </a:t>
            </a:r>
            <a:r>
              <a:rPr lang="en-US" sz="1000" dirty="0" err="1" smtClean="0"/>
              <a:t>direksi</a:t>
            </a:r>
            <a:r>
              <a:rPr lang="en-US" sz="1000" dirty="0" smtClean="0"/>
              <a:t>.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944992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err="1" smtClean="0"/>
              <a:t>Bagaimana</a:t>
            </a:r>
            <a:r>
              <a:rPr lang="en-US" dirty="0" smtClean="0"/>
              <a:t> ICANN </a:t>
            </a:r>
            <a:r>
              <a:rPr lang="en-US" dirty="0" err="1" smtClean="0"/>
              <a:t>Bekerja</a:t>
            </a:r>
            <a:r>
              <a:rPr lang="en-US" dirty="0" smtClean="0"/>
              <a:t>? Model </a:t>
            </a:r>
            <a:r>
              <a:rPr lang="en-US" i="1" dirty="0" smtClean="0"/>
              <a:t>Multi-stakeholder</a:t>
            </a:r>
            <a:endParaRPr lang="en-US" i="1" dirty="0"/>
          </a:p>
        </p:txBody>
      </p:sp>
      <p:sp>
        <p:nvSpPr>
          <p:cNvPr id="4" name="object 2"/>
          <p:cNvSpPr txBox="1">
            <a:spLocks noGrp="1"/>
          </p:cNvSpPr>
          <p:nvPr>
            <p:ph idx="1"/>
          </p:nvPr>
        </p:nvSpPr>
        <p:spPr>
          <a:xfrm>
            <a:off x="337970" y="1690586"/>
            <a:ext cx="3282711" cy="27417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7300">
              <a:buClr>
                <a:srgbClr val="16A0E1"/>
              </a:buClr>
              <a:buFont typeface="Wingdings" panose="05000000000000000000" pitchFamily="2" charset="2"/>
              <a:buChar char="q"/>
            </a:pPr>
            <a:r>
              <a:rPr lang="en-US" sz="2000" spc="-5" dirty="0" err="1" smtClean="0">
                <a:solidFill>
                  <a:srgbClr val="595959"/>
                </a:solidFill>
                <a:latin typeface="Canaro Light DEMO" pitchFamily="50" charset="0"/>
                <a:cs typeface="Arial"/>
              </a:rPr>
              <a:t>Setiap</a:t>
            </a:r>
            <a:r>
              <a:rPr lang="en-US" sz="2000" spc="-5" dirty="0" smtClean="0">
                <a:solidFill>
                  <a:srgbClr val="595959"/>
                </a:solidFill>
                <a:latin typeface="Canaro Light DEMO" pitchFamily="50" charset="0"/>
                <a:cs typeface="Arial"/>
              </a:rPr>
              <a:t> </a:t>
            </a:r>
            <a:r>
              <a:rPr lang="en-US" sz="2000" spc="-5" dirty="0" err="1" smtClean="0">
                <a:solidFill>
                  <a:srgbClr val="595959"/>
                </a:solidFill>
                <a:latin typeface="Canaro Light DEMO" pitchFamily="50" charset="0"/>
                <a:cs typeface="Arial"/>
              </a:rPr>
              <a:t>pemangku</a:t>
            </a:r>
            <a:r>
              <a:rPr lang="en-US" sz="2000" spc="-5" dirty="0" smtClean="0">
                <a:solidFill>
                  <a:srgbClr val="595959"/>
                </a:solidFill>
                <a:latin typeface="Canaro Light DEMO" pitchFamily="50" charset="0"/>
                <a:cs typeface="Arial"/>
              </a:rPr>
              <a:t> </a:t>
            </a:r>
            <a:r>
              <a:rPr lang="en-US" sz="2000" spc="-5" dirty="0" err="1" smtClean="0">
                <a:solidFill>
                  <a:srgbClr val="595959"/>
                </a:solidFill>
                <a:latin typeface="Canaro Light DEMO" pitchFamily="50" charset="0"/>
                <a:cs typeface="Arial"/>
              </a:rPr>
              <a:t>kepentingan</a:t>
            </a:r>
            <a:r>
              <a:rPr lang="en-US" sz="2000" spc="-5" dirty="0" smtClean="0">
                <a:solidFill>
                  <a:srgbClr val="595959"/>
                </a:solidFill>
                <a:latin typeface="Canaro Light DEMO" pitchFamily="50" charset="0"/>
                <a:cs typeface="Arial"/>
              </a:rPr>
              <a:t> (</a:t>
            </a:r>
            <a:r>
              <a:rPr lang="en-US" sz="2000" i="1" spc="-5" dirty="0" smtClean="0">
                <a:solidFill>
                  <a:srgbClr val="595959"/>
                </a:solidFill>
                <a:latin typeface="Canaro Light DEMO" pitchFamily="50" charset="0"/>
                <a:cs typeface="Arial"/>
              </a:rPr>
              <a:t>stakeholder</a:t>
            </a:r>
            <a:r>
              <a:rPr lang="en-US" sz="2000" spc="-5" dirty="0" smtClean="0">
                <a:solidFill>
                  <a:srgbClr val="595959"/>
                </a:solidFill>
                <a:latin typeface="Canaro Light DEMO" pitchFamily="50" charset="0"/>
                <a:cs typeface="Arial"/>
              </a:rPr>
              <a:t>) </a:t>
            </a:r>
            <a:r>
              <a:rPr lang="en-US" sz="2000" spc="-5" dirty="0" err="1" smtClean="0">
                <a:solidFill>
                  <a:srgbClr val="595959"/>
                </a:solidFill>
                <a:latin typeface="Canaro Light DEMO" pitchFamily="50" charset="0"/>
                <a:cs typeface="Arial"/>
              </a:rPr>
              <a:t>berkepentingan</a:t>
            </a:r>
            <a:r>
              <a:rPr lang="en-US" sz="2000" spc="-5" dirty="0" smtClean="0">
                <a:solidFill>
                  <a:srgbClr val="595959"/>
                </a:solidFill>
                <a:latin typeface="Canaro Light DEMO" pitchFamily="50" charset="0"/>
                <a:cs typeface="Arial"/>
              </a:rPr>
              <a:t> </a:t>
            </a:r>
            <a:r>
              <a:rPr lang="en-US" sz="2000" spc="-5" dirty="0" err="1" smtClean="0">
                <a:solidFill>
                  <a:srgbClr val="595959"/>
                </a:solidFill>
                <a:latin typeface="Canaro Light DEMO" pitchFamily="50" charset="0"/>
                <a:cs typeface="Arial"/>
              </a:rPr>
              <a:t>atas</a:t>
            </a:r>
            <a:r>
              <a:rPr lang="en-US" sz="2000" spc="-5" dirty="0" smtClean="0">
                <a:solidFill>
                  <a:srgbClr val="595959"/>
                </a:solidFill>
                <a:latin typeface="Canaro Light DEMO" pitchFamily="50" charset="0"/>
                <a:cs typeface="Arial"/>
              </a:rPr>
              <a:t> </a:t>
            </a:r>
            <a:r>
              <a:rPr lang="en-US" sz="2000" spc="-5" dirty="0" err="1" smtClean="0">
                <a:solidFill>
                  <a:srgbClr val="595959"/>
                </a:solidFill>
                <a:latin typeface="Canaro Light DEMO" pitchFamily="50" charset="0"/>
                <a:cs typeface="Arial"/>
              </a:rPr>
              <a:t>arah</a:t>
            </a:r>
            <a:r>
              <a:rPr lang="en-US" sz="2000" spc="-5" dirty="0" smtClean="0">
                <a:solidFill>
                  <a:srgbClr val="595959"/>
                </a:solidFill>
                <a:latin typeface="Canaro Light DEMO" pitchFamily="50" charset="0"/>
                <a:cs typeface="Arial"/>
              </a:rPr>
              <a:t> </a:t>
            </a:r>
            <a:r>
              <a:rPr lang="en-US" sz="2000" spc="-5" dirty="0" err="1" smtClean="0">
                <a:solidFill>
                  <a:srgbClr val="595959"/>
                </a:solidFill>
                <a:latin typeface="Canaro Light DEMO" pitchFamily="50" charset="0"/>
                <a:cs typeface="Arial"/>
              </a:rPr>
              <a:t>pengembangan</a:t>
            </a:r>
            <a:r>
              <a:rPr lang="en-US" sz="2000" spc="-5" dirty="0" smtClean="0">
                <a:solidFill>
                  <a:srgbClr val="595959"/>
                </a:solidFill>
                <a:latin typeface="Canaro Light DEMO" pitchFamily="50" charset="0"/>
                <a:cs typeface="Arial"/>
              </a:rPr>
              <a:t> internet </a:t>
            </a:r>
            <a:endParaRPr sz="2000" dirty="0">
              <a:solidFill>
                <a:srgbClr val="595959"/>
              </a:solidFill>
              <a:latin typeface="Canaro Light DEMO" pitchFamily="50" charset="0"/>
              <a:cs typeface="Arial"/>
            </a:endParaRPr>
          </a:p>
          <a:p>
            <a:pPr>
              <a:lnSpc>
                <a:spcPts val="1650"/>
              </a:lnSpc>
              <a:spcBef>
                <a:spcPts val="39"/>
              </a:spcBef>
              <a:buClr>
                <a:srgbClr val="16A0E1"/>
              </a:buClr>
              <a:buFont typeface="Wingdings" panose="05000000000000000000" pitchFamily="2" charset="2"/>
              <a:buChar char="q"/>
            </a:pPr>
            <a:endParaRPr sz="2000" dirty="0">
              <a:latin typeface="Canaro Light DEMO" pitchFamily="50" charset="0"/>
            </a:endParaRPr>
          </a:p>
          <a:p>
            <a:pPr>
              <a:lnSpc>
                <a:spcPts val="2400"/>
              </a:lnSpc>
              <a:buClr>
                <a:srgbClr val="16A0E1"/>
              </a:buClr>
              <a:buFont typeface="Wingdings" panose="05000000000000000000" pitchFamily="2" charset="2"/>
              <a:buChar char="q"/>
            </a:pPr>
            <a:r>
              <a:rPr lang="en-US" sz="2000" spc="-5" dirty="0" err="1" smtClean="0">
                <a:solidFill>
                  <a:srgbClr val="595959"/>
                </a:solidFill>
                <a:latin typeface="Canaro Light DEMO" pitchFamily="50" charset="0"/>
                <a:cs typeface="Arial"/>
              </a:rPr>
              <a:t>Tidak</a:t>
            </a:r>
            <a:r>
              <a:rPr lang="en-US" sz="2000" spc="-5" dirty="0" smtClean="0">
                <a:solidFill>
                  <a:srgbClr val="595959"/>
                </a:solidFill>
                <a:latin typeface="Canaro Light DEMO" pitchFamily="50" charset="0"/>
                <a:cs typeface="Arial"/>
              </a:rPr>
              <a:t> </a:t>
            </a:r>
            <a:r>
              <a:rPr lang="en-US" sz="2000" spc="-5" dirty="0" err="1" smtClean="0">
                <a:solidFill>
                  <a:srgbClr val="595959"/>
                </a:solidFill>
                <a:latin typeface="Canaro Light DEMO" pitchFamily="50" charset="0"/>
                <a:cs typeface="Arial"/>
              </a:rPr>
              <a:t>ada</a:t>
            </a:r>
            <a:r>
              <a:rPr lang="en-US" sz="2000" spc="-5" dirty="0" smtClean="0">
                <a:solidFill>
                  <a:srgbClr val="595959"/>
                </a:solidFill>
                <a:latin typeface="Canaro Light DEMO" pitchFamily="50" charset="0"/>
                <a:cs typeface="Arial"/>
              </a:rPr>
              <a:t> </a:t>
            </a:r>
            <a:r>
              <a:rPr lang="en-US" sz="2000" spc="-5" dirty="0" err="1" smtClean="0">
                <a:solidFill>
                  <a:srgbClr val="595959"/>
                </a:solidFill>
                <a:latin typeface="Canaro Light DEMO" pitchFamily="50" charset="0"/>
                <a:cs typeface="Arial"/>
              </a:rPr>
              <a:t>pemangku</a:t>
            </a:r>
            <a:r>
              <a:rPr lang="en-US" sz="2000" spc="-5" dirty="0" smtClean="0">
                <a:solidFill>
                  <a:srgbClr val="595959"/>
                </a:solidFill>
                <a:latin typeface="Canaro Light DEMO" pitchFamily="50" charset="0"/>
                <a:cs typeface="Arial"/>
              </a:rPr>
              <a:t> </a:t>
            </a:r>
            <a:r>
              <a:rPr lang="en-US" sz="2000" spc="-5" dirty="0" err="1" smtClean="0">
                <a:solidFill>
                  <a:srgbClr val="595959"/>
                </a:solidFill>
                <a:latin typeface="Canaro Light DEMO" pitchFamily="50" charset="0"/>
                <a:cs typeface="Arial"/>
              </a:rPr>
              <a:t>kepentingan</a:t>
            </a:r>
            <a:r>
              <a:rPr lang="en-US" sz="2000" spc="-5" dirty="0" smtClean="0">
                <a:solidFill>
                  <a:srgbClr val="595959"/>
                </a:solidFill>
                <a:latin typeface="Canaro Light DEMO" pitchFamily="50" charset="0"/>
                <a:cs typeface="Arial"/>
              </a:rPr>
              <a:t> (</a:t>
            </a:r>
            <a:r>
              <a:rPr lang="en-US" sz="2000" i="1" spc="-5" dirty="0" smtClean="0">
                <a:solidFill>
                  <a:srgbClr val="595959"/>
                </a:solidFill>
                <a:latin typeface="Canaro Light DEMO" pitchFamily="50" charset="0"/>
                <a:cs typeface="Arial"/>
              </a:rPr>
              <a:t>stakeholder</a:t>
            </a:r>
            <a:r>
              <a:rPr lang="en-US" sz="2000" spc="-5" dirty="0" smtClean="0">
                <a:solidFill>
                  <a:srgbClr val="595959"/>
                </a:solidFill>
                <a:latin typeface="Canaro Light DEMO" pitchFamily="50" charset="0"/>
                <a:cs typeface="Arial"/>
              </a:rPr>
              <a:t>) yang </a:t>
            </a:r>
            <a:r>
              <a:rPr lang="en-US" sz="2000" spc="-5" dirty="0" err="1" smtClean="0">
                <a:solidFill>
                  <a:srgbClr val="595959"/>
                </a:solidFill>
                <a:latin typeface="Canaro Light DEMO" pitchFamily="50" charset="0"/>
                <a:cs typeface="Arial"/>
              </a:rPr>
              <a:t>lebih</a:t>
            </a:r>
            <a:r>
              <a:rPr lang="en-US" sz="2000" spc="-5" dirty="0" smtClean="0">
                <a:solidFill>
                  <a:srgbClr val="595959"/>
                </a:solidFill>
                <a:latin typeface="Canaro Light DEMO" pitchFamily="50" charset="0"/>
                <a:cs typeface="Arial"/>
              </a:rPr>
              <a:t> </a:t>
            </a:r>
            <a:r>
              <a:rPr lang="en-US" sz="2000" spc="-5" dirty="0" err="1" smtClean="0">
                <a:solidFill>
                  <a:srgbClr val="595959"/>
                </a:solidFill>
                <a:latin typeface="Canaro Light DEMO" pitchFamily="50" charset="0"/>
                <a:cs typeface="Arial"/>
              </a:rPr>
              <a:t>penting</a:t>
            </a:r>
            <a:r>
              <a:rPr lang="en-US" sz="2000" spc="-5" dirty="0" smtClean="0">
                <a:solidFill>
                  <a:srgbClr val="595959"/>
                </a:solidFill>
                <a:latin typeface="Canaro Light DEMO" pitchFamily="50" charset="0"/>
                <a:cs typeface="Arial"/>
              </a:rPr>
              <a:t> </a:t>
            </a:r>
            <a:r>
              <a:rPr lang="en-US" sz="2000" spc="-5" dirty="0" err="1" smtClean="0">
                <a:solidFill>
                  <a:srgbClr val="595959"/>
                </a:solidFill>
                <a:latin typeface="Canaro Light DEMO" pitchFamily="50" charset="0"/>
                <a:cs typeface="Arial"/>
              </a:rPr>
              <a:t>dari</a:t>
            </a:r>
            <a:r>
              <a:rPr lang="en-US" sz="2000" spc="-5" dirty="0" smtClean="0">
                <a:solidFill>
                  <a:srgbClr val="595959"/>
                </a:solidFill>
                <a:latin typeface="Canaro Light DEMO" pitchFamily="50" charset="0"/>
                <a:cs typeface="Arial"/>
              </a:rPr>
              <a:t> yang </a:t>
            </a:r>
            <a:r>
              <a:rPr lang="en-US" sz="2000" spc="-5" dirty="0" err="1" smtClean="0">
                <a:solidFill>
                  <a:srgbClr val="595959"/>
                </a:solidFill>
                <a:latin typeface="Canaro Light DEMO" pitchFamily="50" charset="0"/>
                <a:cs typeface="Arial"/>
              </a:rPr>
              <a:t>lainnya</a:t>
            </a:r>
            <a:endParaRPr sz="2000" dirty="0">
              <a:solidFill>
                <a:srgbClr val="595959"/>
              </a:solidFill>
              <a:latin typeface="Canaro Light DEMO" pitchFamily="50" charset="0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822699" y="1282082"/>
            <a:ext cx="6152133" cy="42931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80415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Struktur</a:t>
            </a:r>
            <a:r>
              <a:rPr lang="en-US" dirty="0" smtClean="0"/>
              <a:t> Tata </a:t>
            </a:r>
            <a:r>
              <a:rPr lang="en-US" dirty="0" err="1" smtClean="0"/>
              <a:t>Kelola</a:t>
            </a:r>
            <a:r>
              <a:rPr lang="en-US" dirty="0" smtClean="0"/>
              <a:t> </a:t>
            </a:r>
            <a:r>
              <a:rPr lang="en-US" i="1" dirty="0" smtClean="0"/>
              <a:t>Multi-stakeholder</a:t>
            </a:r>
            <a:r>
              <a:rPr lang="en-US" dirty="0" smtClean="0"/>
              <a:t> ICANN</a:t>
            </a:r>
            <a:endParaRPr lang="en-US" dirty="0"/>
          </a:p>
        </p:txBody>
      </p:sp>
      <p:pic>
        <p:nvPicPr>
          <p:cNvPr id="2" name="Picture 1" descr="Screen Shot 2014-07-21 at 2.15.57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403" y="1134476"/>
            <a:ext cx="9348372" cy="5265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8879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1272</TotalTime>
  <Words>2295</Words>
  <Application>Microsoft Office PowerPoint</Application>
  <PresentationFormat>Custom</PresentationFormat>
  <Paragraphs>131</Paragraphs>
  <Slides>11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TERIMA KASIH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Rebecca Shalley</dc:creator>
  <cp:lastModifiedBy>ICTWATCH</cp:lastModifiedBy>
  <cp:revision>189</cp:revision>
  <dcterms:created xsi:type="dcterms:W3CDTF">2014-05-05T08:46:27Z</dcterms:created>
  <dcterms:modified xsi:type="dcterms:W3CDTF">2015-01-05T08:45:45Z</dcterms:modified>
</cp:coreProperties>
</file>