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304" r:id="rId2"/>
    <p:sldId id="286" r:id="rId3"/>
    <p:sldId id="287" r:id="rId4"/>
    <p:sldId id="262" r:id="rId5"/>
    <p:sldId id="305" r:id="rId6"/>
    <p:sldId id="303" r:id="rId7"/>
    <p:sldId id="289" r:id="rId8"/>
    <p:sldId id="290" r:id="rId9"/>
    <p:sldId id="291" r:id="rId10"/>
    <p:sldId id="292" r:id="rId11"/>
    <p:sldId id="268" r:id="rId12"/>
    <p:sldId id="293" r:id="rId13"/>
    <p:sldId id="294" r:id="rId14"/>
    <p:sldId id="295" r:id="rId15"/>
    <p:sldId id="296" r:id="rId16"/>
    <p:sldId id="300" r:id="rId17"/>
    <p:sldId id="275" r:id="rId18"/>
    <p:sldId id="302" r:id="rId19"/>
  </p:sldIdLst>
  <p:sldSz cx="10799763" cy="72056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0">
          <p15:clr>
            <a:srgbClr val="A4A3A4"/>
          </p15:clr>
        </p15:guide>
        <p15:guide id="2" pos="34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Eisne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A0E1"/>
    <a:srgbClr val="CE0238"/>
    <a:srgbClr val="25BB83"/>
    <a:srgbClr val="22CD4D"/>
    <a:srgbClr val="1AB8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406" autoAdjust="0"/>
    <p:restoredTop sz="72571" autoAdjust="0"/>
  </p:normalViewPr>
  <p:slideViewPr>
    <p:cSldViewPr snapToGrid="0" snapToObjects="1">
      <p:cViewPr varScale="1">
        <p:scale>
          <a:sx n="95" d="100"/>
          <a:sy n="95" d="100"/>
        </p:scale>
        <p:origin x="1122" y="84"/>
      </p:cViewPr>
      <p:guideLst>
        <p:guide orient="horz" pos="2270"/>
        <p:guide pos="3402"/>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4-07-25T12:45:59.640" idx="1">
    <p:pos x="1167" y="278"/>
    <p:text>Need a title to show that this is the first round of applications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D98A84-AED3-4589-8E60-AE008272E08A}" type="datetimeFigureOut">
              <a:rPr lang="en-SG" smtClean="0"/>
              <a:t>4/12/2014</a:t>
            </a:fld>
            <a:endParaRPr lang="en-SG"/>
          </a:p>
        </p:txBody>
      </p:sp>
      <p:sp>
        <p:nvSpPr>
          <p:cNvPr id="4" name="Slide Image Placeholder 3"/>
          <p:cNvSpPr>
            <a:spLocks noGrp="1" noRot="1" noChangeAspect="1"/>
          </p:cNvSpPr>
          <p:nvPr>
            <p:ph type="sldImg" idx="2"/>
          </p:nvPr>
        </p:nvSpPr>
        <p:spPr>
          <a:xfrm>
            <a:off x="860425" y="685800"/>
            <a:ext cx="513715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4BACF8-9E09-4B22-9A92-E4982DC98D4E}" type="slidenum">
              <a:rPr lang="en-SG" smtClean="0"/>
              <a:t>‹#›</a:t>
            </a:fld>
            <a:endParaRPr lang="en-SG"/>
          </a:p>
        </p:txBody>
      </p:sp>
    </p:spTree>
    <p:extLst>
      <p:ext uri="{BB962C8B-B14F-4D97-AF65-F5344CB8AC3E}">
        <p14:creationId xmlns:p14="http://schemas.microsoft.com/office/powerpoint/2010/main" val="4230320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t>1</a:t>
            </a:fld>
            <a:endParaRPr lang="en-SG"/>
          </a:p>
        </p:txBody>
      </p:sp>
    </p:spTree>
    <p:extLst>
      <p:ext uri="{BB962C8B-B14F-4D97-AF65-F5344CB8AC3E}">
        <p14:creationId xmlns:p14="http://schemas.microsoft.com/office/powerpoint/2010/main" val="1853439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14BACF8-9E09-4B22-9A92-E4982DC98D4E}" type="slidenum">
              <a:rPr lang="en-SG" smtClean="0"/>
              <a:t>13</a:t>
            </a:fld>
            <a:endParaRPr lang="en-SG"/>
          </a:p>
        </p:txBody>
      </p:sp>
    </p:spTree>
    <p:extLst>
      <p:ext uri="{BB962C8B-B14F-4D97-AF65-F5344CB8AC3E}">
        <p14:creationId xmlns:p14="http://schemas.microsoft.com/office/powerpoint/2010/main" val="582196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t>14</a:t>
            </a:fld>
            <a:endParaRPr lang="en-SG"/>
          </a:p>
        </p:txBody>
      </p:sp>
    </p:spTree>
    <p:extLst>
      <p:ext uri="{BB962C8B-B14F-4D97-AF65-F5344CB8AC3E}">
        <p14:creationId xmlns:p14="http://schemas.microsoft.com/office/powerpoint/2010/main" val="456129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714BACF8-9E09-4B22-9A92-E4982DC98D4E}" type="slidenum">
              <a:rPr lang="en-SG" smtClean="0"/>
              <a:t>17</a:t>
            </a:fld>
            <a:endParaRPr lang="en-SG"/>
          </a:p>
        </p:txBody>
      </p:sp>
    </p:spTree>
    <p:extLst>
      <p:ext uri="{BB962C8B-B14F-4D97-AF65-F5344CB8AC3E}">
        <p14:creationId xmlns:p14="http://schemas.microsoft.com/office/powerpoint/2010/main" val="1492373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b="1" dirty="0" smtClean="0"/>
              <a:t>[PRESENTER NOTE(S): </a:t>
            </a:r>
            <a:r>
              <a:rPr lang="ko-KR" altLang="en-US" sz="800" b="1" dirty="0" smtClean="0"/>
              <a:t>신규 </a:t>
            </a:r>
            <a:r>
              <a:rPr lang="en-US" altLang="ko-KR" sz="800" b="1" dirty="0" err="1" smtClean="0"/>
              <a:t>gTLD</a:t>
            </a:r>
            <a:r>
              <a:rPr lang="ko-KR" altLang="en-US" sz="800" b="1" dirty="0" smtClean="0"/>
              <a:t>관련 언급이전에 </a:t>
            </a:r>
            <a:r>
              <a:rPr lang="ko-KR" altLang="en-US" sz="800" b="1" dirty="0" err="1" smtClean="0"/>
              <a:t>활용가능한</a:t>
            </a:r>
            <a:r>
              <a:rPr lang="ko-KR" altLang="en-US" sz="800" b="1" dirty="0" smtClean="0"/>
              <a:t> 슬라이드</a:t>
            </a:r>
            <a:r>
              <a:rPr lang="en-US" sz="800" b="1" dirty="0" smtClean="0"/>
              <a:t>]</a:t>
            </a:r>
          </a:p>
          <a:p>
            <a:pPr lvl="0"/>
            <a:endParaRPr lang="en-US" sz="700" kern="1200" dirty="0" smtClean="0">
              <a:solidFill>
                <a:schemeClr val="tx1"/>
              </a:solidFill>
              <a:effectLst/>
              <a:latin typeface="Century Gothic"/>
              <a:ea typeface="+mn-ea"/>
              <a:cs typeface="+mn-cs"/>
            </a:endParaRPr>
          </a:p>
          <a:p>
            <a:pPr lvl="0"/>
            <a:r>
              <a:rPr lang="ko-KR" altLang="en-US" sz="700" kern="1200" dirty="0" smtClean="0">
                <a:solidFill>
                  <a:schemeClr val="tx1"/>
                </a:solidFill>
                <a:effectLst/>
                <a:latin typeface="Century Gothic"/>
                <a:ea typeface="+mn-ea"/>
                <a:cs typeface="+mn-cs"/>
              </a:rPr>
              <a:t>신규 </a:t>
            </a:r>
            <a:r>
              <a:rPr lang="en-US" altLang="ko-KR" sz="700" kern="1200" dirty="0" err="1" smtClean="0">
                <a:solidFill>
                  <a:schemeClr val="tx1"/>
                </a:solidFill>
                <a:effectLst/>
                <a:latin typeface="Century Gothic"/>
                <a:ea typeface="+mn-ea"/>
                <a:cs typeface="+mn-cs"/>
              </a:rPr>
              <a:t>gTLD</a:t>
            </a:r>
            <a:r>
              <a:rPr lang="en-US" altLang="ko-KR" sz="700" kern="1200" dirty="0" smtClean="0">
                <a:solidFill>
                  <a:schemeClr val="tx1"/>
                </a:solidFill>
                <a:effectLst/>
                <a:latin typeface="Century Gothic"/>
                <a:ea typeface="+mn-ea"/>
                <a:cs typeface="+mn-cs"/>
              </a:rPr>
              <a:t> </a:t>
            </a:r>
            <a:r>
              <a:rPr lang="ko-KR" altLang="en-US" sz="700" kern="1200" dirty="0" smtClean="0">
                <a:solidFill>
                  <a:schemeClr val="tx1"/>
                </a:solidFill>
                <a:effectLst/>
                <a:latin typeface="Century Gothic"/>
                <a:ea typeface="+mn-ea"/>
                <a:cs typeface="+mn-cs"/>
              </a:rPr>
              <a:t>프로그램은 일반최상위도메인네임의 출현과 함께 다국어 도메인을 </a:t>
            </a:r>
            <a:r>
              <a:rPr lang="ko-KR" altLang="en-US" sz="700" kern="1200" dirty="0" err="1" smtClean="0">
                <a:solidFill>
                  <a:schemeClr val="tx1"/>
                </a:solidFill>
                <a:effectLst/>
                <a:latin typeface="Century Gothic"/>
                <a:ea typeface="+mn-ea"/>
                <a:cs typeface="+mn-cs"/>
              </a:rPr>
              <a:t>도입하는것으로</a:t>
            </a:r>
            <a:r>
              <a:rPr lang="ko-KR" altLang="en-US" sz="700" kern="1200" dirty="0" smtClean="0">
                <a:solidFill>
                  <a:schemeClr val="tx1"/>
                </a:solidFill>
                <a:effectLst/>
                <a:latin typeface="Century Gothic"/>
                <a:ea typeface="+mn-ea"/>
                <a:cs typeface="+mn-cs"/>
              </a:rPr>
              <a:t> 현재 </a:t>
            </a:r>
            <a:r>
              <a:rPr lang="en-US" altLang="ko-KR" sz="700" kern="1200" dirty="0" smtClean="0">
                <a:solidFill>
                  <a:schemeClr val="tx1"/>
                </a:solidFill>
                <a:effectLst/>
                <a:latin typeface="Century Gothic"/>
                <a:ea typeface="+mn-ea"/>
                <a:cs typeface="+mn-cs"/>
              </a:rPr>
              <a:t>22</a:t>
            </a:r>
            <a:r>
              <a:rPr lang="ko-KR" altLang="en-US" sz="700" kern="1200" dirty="0" smtClean="0">
                <a:solidFill>
                  <a:schemeClr val="tx1"/>
                </a:solidFill>
                <a:effectLst/>
                <a:latin typeface="Century Gothic"/>
                <a:ea typeface="+mn-ea"/>
                <a:cs typeface="+mn-cs"/>
              </a:rPr>
              <a:t>개의 </a:t>
            </a:r>
            <a:r>
              <a:rPr lang="en-US" altLang="ko-KR" sz="700" kern="1200" dirty="0" err="1" smtClean="0">
                <a:solidFill>
                  <a:schemeClr val="tx1"/>
                </a:solidFill>
                <a:effectLst/>
                <a:latin typeface="Century Gothic"/>
                <a:ea typeface="+mn-ea"/>
                <a:cs typeface="+mn-cs"/>
              </a:rPr>
              <a:t>gTLD</a:t>
            </a:r>
            <a:r>
              <a:rPr lang="ko-KR" altLang="en-US" sz="700" kern="1200" dirty="0" smtClean="0">
                <a:solidFill>
                  <a:schemeClr val="tx1"/>
                </a:solidFill>
                <a:effectLst/>
                <a:latin typeface="Century Gothic"/>
                <a:ea typeface="+mn-ea"/>
                <a:cs typeface="+mn-cs"/>
              </a:rPr>
              <a:t>에서 </a:t>
            </a:r>
            <a:r>
              <a:rPr lang="en-US" altLang="ko-KR" sz="700" kern="1200" dirty="0" smtClean="0">
                <a:solidFill>
                  <a:schemeClr val="tx1"/>
                </a:solidFill>
                <a:effectLst/>
                <a:latin typeface="Century Gothic"/>
                <a:ea typeface="+mn-ea"/>
                <a:cs typeface="+mn-cs"/>
              </a:rPr>
              <a:t>1300</a:t>
            </a:r>
            <a:r>
              <a:rPr lang="ko-KR" altLang="en-US" sz="700" kern="1200" dirty="0" err="1" smtClean="0">
                <a:solidFill>
                  <a:schemeClr val="tx1"/>
                </a:solidFill>
                <a:effectLst/>
                <a:latin typeface="Century Gothic"/>
                <a:ea typeface="+mn-ea"/>
                <a:cs typeface="+mn-cs"/>
              </a:rPr>
              <a:t>여개</a:t>
            </a:r>
            <a:r>
              <a:rPr lang="ko-KR" altLang="en-US" sz="700" kern="1200" dirty="0" smtClean="0">
                <a:solidFill>
                  <a:schemeClr val="tx1"/>
                </a:solidFill>
                <a:effectLst/>
                <a:latin typeface="Century Gothic"/>
                <a:ea typeface="+mn-ea"/>
                <a:cs typeface="+mn-cs"/>
              </a:rPr>
              <a:t> 이상의 최상위 도메인으로 확장 가능 함</a:t>
            </a:r>
            <a:r>
              <a:rPr lang="en-US" altLang="ko-KR" sz="700" kern="1200" dirty="0" smtClean="0">
                <a:solidFill>
                  <a:schemeClr val="tx1"/>
                </a:solidFill>
                <a:effectLst/>
                <a:latin typeface="Century Gothic"/>
                <a:ea typeface="+mn-ea"/>
                <a:cs typeface="+mn-cs"/>
              </a:rPr>
              <a:t>(</a:t>
            </a:r>
            <a:r>
              <a:rPr lang="ko-KR" altLang="en-US" sz="700" kern="1200" dirty="0" smtClean="0">
                <a:solidFill>
                  <a:schemeClr val="tx1"/>
                </a:solidFill>
                <a:effectLst/>
                <a:latin typeface="Century Gothic"/>
                <a:ea typeface="+mn-ea"/>
                <a:cs typeface="+mn-cs"/>
              </a:rPr>
              <a:t>신규</a:t>
            </a:r>
            <a:r>
              <a:rPr lang="en-US" altLang="ko-KR" sz="700" kern="1200" dirty="0" err="1" smtClean="0">
                <a:solidFill>
                  <a:schemeClr val="tx1"/>
                </a:solidFill>
                <a:effectLst/>
                <a:latin typeface="Century Gothic"/>
                <a:ea typeface="+mn-ea"/>
                <a:cs typeface="+mn-cs"/>
              </a:rPr>
              <a:t>gTLD</a:t>
            </a:r>
            <a:r>
              <a:rPr lang="en-US" altLang="ko-KR" sz="700" kern="1200" baseline="0" dirty="0" smtClean="0">
                <a:solidFill>
                  <a:schemeClr val="tx1"/>
                </a:solidFill>
                <a:effectLst/>
                <a:latin typeface="Century Gothic"/>
                <a:ea typeface="+mn-ea"/>
                <a:cs typeface="+mn-cs"/>
              </a:rPr>
              <a:t> </a:t>
            </a:r>
            <a:r>
              <a:rPr lang="ko-KR" altLang="en-US" sz="700" kern="1200" baseline="0" dirty="0" smtClean="0">
                <a:solidFill>
                  <a:schemeClr val="tx1"/>
                </a:solidFill>
                <a:effectLst/>
                <a:latin typeface="Century Gothic"/>
                <a:ea typeface="+mn-ea"/>
                <a:cs typeface="+mn-cs"/>
              </a:rPr>
              <a:t>신청서 기준</a:t>
            </a:r>
            <a:r>
              <a:rPr lang="en-US" altLang="ko-KR" sz="700" kern="1200" baseline="0" dirty="0" smtClean="0">
                <a:solidFill>
                  <a:schemeClr val="tx1"/>
                </a:solidFill>
                <a:effectLst/>
                <a:latin typeface="Century Gothic"/>
                <a:ea typeface="+mn-ea"/>
                <a:cs typeface="+mn-cs"/>
              </a:rPr>
              <a:t>)</a:t>
            </a:r>
            <a:endParaRPr lang="en-US" sz="700" kern="1200" dirty="0" smtClean="0">
              <a:solidFill>
                <a:schemeClr val="tx1"/>
              </a:solidFill>
              <a:effectLst/>
              <a:latin typeface="Century Gothic"/>
              <a:ea typeface="+mn-ea"/>
              <a:cs typeface="+mn-cs"/>
            </a:endParaRPr>
          </a:p>
          <a:p>
            <a:pPr lvl="0"/>
            <a:endParaRPr lang="en-US" sz="700" kern="1200" dirty="0" smtClean="0">
              <a:solidFill>
                <a:schemeClr val="tx1"/>
              </a:solidFill>
              <a:effectLst/>
              <a:latin typeface="Century Gothic"/>
              <a:ea typeface="+mn-ea"/>
              <a:cs typeface="+mn-cs"/>
            </a:endParaRPr>
          </a:p>
          <a:p>
            <a:pPr lvl="0"/>
            <a:r>
              <a:rPr lang="ko-KR" altLang="en-US" sz="700" kern="1200" baseline="0" dirty="0" smtClean="0">
                <a:solidFill>
                  <a:schemeClr val="tx1"/>
                </a:solidFill>
                <a:effectLst/>
                <a:latin typeface="Century Gothic"/>
                <a:ea typeface="+mn-ea"/>
                <a:cs typeface="+mn-cs"/>
              </a:rPr>
              <a:t>다국어도메인</a:t>
            </a:r>
            <a:r>
              <a:rPr lang="en-US" altLang="ko-KR" sz="700" kern="1200" baseline="0" dirty="0" smtClean="0">
                <a:solidFill>
                  <a:schemeClr val="tx1"/>
                </a:solidFill>
                <a:effectLst/>
                <a:latin typeface="Century Gothic"/>
                <a:ea typeface="+mn-ea"/>
                <a:cs typeface="+mn-cs"/>
              </a:rPr>
              <a:t>(ASCII</a:t>
            </a:r>
            <a:r>
              <a:rPr lang="ko-KR" altLang="en-US" sz="700" kern="1200" baseline="0" dirty="0" smtClean="0">
                <a:solidFill>
                  <a:schemeClr val="tx1"/>
                </a:solidFill>
                <a:effectLst/>
                <a:latin typeface="Century Gothic"/>
                <a:ea typeface="+mn-ea"/>
                <a:cs typeface="+mn-cs"/>
              </a:rPr>
              <a:t>문자열을 사용하지 않는 문자</a:t>
            </a:r>
            <a:r>
              <a:rPr lang="en-US" altLang="ko-KR" sz="700" kern="1200" baseline="0" dirty="0" smtClean="0">
                <a:solidFill>
                  <a:schemeClr val="tx1"/>
                </a:solidFill>
                <a:effectLst/>
                <a:latin typeface="Century Gothic"/>
                <a:ea typeface="+mn-ea"/>
                <a:cs typeface="+mn-cs"/>
              </a:rPr>
              <a:t>)</a:t>
            </a:r>
            <a:r>
              <a:rPr lang="ko-KR" altLang="en-US" sz="700" kern="1200" baseline="0" dirty="0" smtClean="0">
                <a:solidFill>
                  <a:schemeClr val="tx1"/>
                </a:solidFill>
                <a:effectLst/>
                <a:latin typeface="Century Gothic"/>
                <a:ea typeface="+mn-ea"/>
                <a:cs typeface="+mn-cs"/>
              </a:rPr>
              <a:t>이 인터넷의 구조에 추가되어 일반 최상위 도메인으로 최초로 활용될 예정</a:t>
            </a:r>
            <a:r>
              <a:rPr lang="en-US" altLang="ko-KR" sz="700" kern="1200" baseline="0" dirty="0" smtClean="0">
                <a:solidFill>
                  <a:schemeClr val="tx1"/>
                </a:solidFill>
                <a:effectLst/>
                <a:latin typeface="Century Gothic"/>
                <a:ea typeface="+mn-ea"/>
                <a:cs typeface="+mn-cs"/>
              </a:rPr>
              <a:t>, </a:t>
            </a:r>
            <a:r>
              <a:rPr lang="ko-KR" altLang="en-US" sz="700" kern="1200" baseline="0" dirty="0" smtClean="0">
                <a:solidFill>
                  <a:schemeClr val="tx1"/>
                </a:solidFill>
                <a:effectLst/>
                <a:latin typeface="Century Gothic"/>
                <a:ea typeface="+mn-ea"/>
                <a:cs typeface="+mn-cs"/>
              </a:rPr>
              <a:t>진실로 세계적인 인터넷으로 발전하는 계기임</a:t>
            </a:r>
            <a:endParaRPr lang="en-US" sz="700" kern="1200" baseline="0" dirty="0" smtClean="0">
              <a:solidFill>
                <a:schemeClr val="tx1"/>
              </a:solidFill>
              <a:effectLst/>
              <a:latin typeface="Century Gothic"/>
              <a:ea typeface="+mn-ea"/>
              <a:cs typeface="+mn-cs"/>
            </a:endParaRPr>
          </a:p>
          <a:p>
            <a:pPr marL="628650" lvl="1" indent="-171450">
              <a:buFont typeface="Arial"/>
              <a:buChar char="•"/>
            </a:pPr>
            <a:r>
              <a:rPr lang="en-US" sz="700" kern="1200" baseline="0" dirty="0" smtClean="0">
                <a:solidFill>
                  <a:schemeClr val="tx1"/>
                </a:solidFill>
                <a:effectLst/>
                <a:latin typeface="Century Gothic"/>
                <a:ea typeface="+mn-ea"/>
                <a:cs typeface="+mn-cs"/>
              </a:rPr>
              <a:t>ASCII </a:t>
            </a:r>
            <a:r>
              <a:rPr lang="ko-KR" altLang="en-US" sz="700" kern="1200" baseline="0" dirty="0" smtClean="0">
                <a:solidFill>
                  <a:schemeClr val="tx1"/>
                </a:solidFill>
                <a:effectLst/>
                <a:latin typeface="Century Gothic"/>
                <a:ea typeface="+mn-ea"/>
                <a:cs typeface="+mn-cs"/>
              </a:rPr>
              <a:t>문자열 </a:t>
            </a:r>
            <a:r>
              <a:rPr lang="en-US" altLang="ko-KR" sz="700" kern="1200" baseline="0" dirty="0" smtClean="0">
                <a:solidFill>
                  <a:schemeClr val="tx1"/>
                </a:solidFill>
                <a:effectLst/>
                <a:latin typeface="Century Gothic"/>
                <a:ea typeface="+mn-ea"/>
                <a:cs typeface="+mn-cs"/>
              </a:rPr>
              <a:t>= 26</a:t>
            </a:r>
            <a:r>
              <a:rPr lang="ko-KR" altLang="en-US" sz="700" kern="1200" baseline="0" dirty="0" smtClean="0">
                <a:solidFill>
                  <a:schemeClr val="tx1"/>
                </a:solidFill>
                <a:effectLst/>
                <a:latin typeface="Century Gothic"/>
                <a:ea typeface="+mn-ea"/>
                <a:cs typeface="+mn-cs"/>
              </a:rPr>
              <a:t>글자의 영어 알파벳과 </a:t>
            </a:r>
            <a:r>
              <a:rPr lang="en-US" altLang="ko-KR" sz="700" kern="1200" baseline="0" dirty="0" smtClean="0">
                <a:solidFill>
                  <a:schemeClr val="tx1"/>
                </a:solidFill>
                <a:effectLst/>
                <a:latin typeface="Century Gothic"/>
                <a:ea typeface="+mn-ea"/>
                <a:cs typeface="+mn-cs"/>
              </a:rPr>
              <a:t>0-9</a:t>
            </a:r>
            <a:r>
              <a:rPr lang="ko-KR" altLang="en-US" sz="700" kern="1200" baseline="0" dirty="0" smtClean="0">
                <a:solidFill>
                  <a:schemeClr val="tx1"/>
                </a:solidFill>
                <a:effectLst/>
                <a:latin typeface="Century Gothic"/>
                <a:ea typeface="+mn-ea"/>
                <a:cs typeface="+mn-cs"/>
              </a:rPr>
              <a:t>의 숫자 그리고 특정 기호로 구성됨</a:t>
            </a:r>
            <a:endParaRPr lang="en-US" sz="700" kern="1200" dirty="0" smtClean="0">
              <a:solidFill>
                <a:schemeClr val="tx1"/>
              </a:solidFill>
              <a:effectLst/>
              <a:latin typeface="Century Gothic"/>
              <a:ea typeface="+mn-ea"/>
              <a:cs typeface="+mn-cs"/>
            </a:endParaRPr>
          </a:p>
          <a:p>
            <a:pPr lvl="0"/>
            <a:endParaRPr lang="en-US" sz="700" kern="1200" dirty="0" smtClean="0">
              <a:solidFill>
                <a:schemeClr val="tx1"/>
              </a:solidFill>
              <a:effectLst/>
              <a:latin typeface="Century Gothic"/>
              <a:ea typeface="+mn-ea"/>
              <a:cs typeface="+mn-cs"/>
            </a:endParaRPr>
          </a:p>
          <a:p>
            <a:r>
              <a:rPr lang="ko-KR" altLang="en-US" dirty="0" smtClean="0"/>
              <a:t>신규 </a:t>
            </a:r>
            <a:r>
              <a:rPr lang="en-US" altLang="ko-KR" dirty="0" err="1" smtClean="0"/>
              <a:t>gTLD</a:t>
            </a:r>
            <a:r>
              <a:rPr lang="en-US" altLang="ko-KR" dirty="0" smtClean="0"/>
              <a:t> </a:t>
            </a:r>
            <a:r>
              <a:rPr lang="ko-KR" altLang="en-US" dirty="0" smtClean="0"/>
              <a:t>프로그램은 </a:t>
            </a:r>
            <a:r>
              <a:rPr lang="en-US" altLang="ko-KR" dirty="0" smtClean="0"/>
              <a:t>ICANN</a:t>
            </a:r>
            <a:r>
              <a:rPr lang="ko-KR" altLang="en-US" dirty="0" smtClean="0"/>
              <a:t>인 운영함 이는 다중이해관계자를 기준으로 </a:t>
            </a:r>
            <a:r>
              <a:rPr lang="ko-KR" altLang="en-US" dirty="0" err="1" smtClean="0"/>
              <a:t>추진한다는것을</a:t>
            </a:r>
            <a:r>
              <a:rPr lang="ko-KR" altLang="en-US" dirty="0" smtClean="0"/>
              <a:t> 의미함</a:t>
            </a:r>
            <a:r>
              <a:rPr lang="en-US" altLang="ko-KR" dirty="0" smtClean="0"/>
              <a:t>. </a:t>
            </a:r>
            <a:r>
              <a:rPr lang="ko-KR" altLang="en-US" dirty="0" smtClean="0"/>
              <a:t>지난 </a:t>
            </a:r>
            <a:r>
              <a:rPr lang="en-US" altLang="ko-KR" dirty="0" smtClean="0"/>
              <a:t>8</a:t>
            </a:r>
            <a:r>
              <a:rPr lang="ko-KR" altLang="en-US" dirty="0" smtClean="0"/>
              <a:t>년간의 이해관계를 조정한 결과이며 각 서로 다른 이해관계를 반영하여 성과를 이룸</a:t>
            </a:r>
            <a:r>
              <a:rPr lang="en-US" altLang="ko-KR" dirty="0" smtClean="0"/>
              <a:t>. </a:t>
            </a:r>
            <a:r>
              <a:rPr lang="ko-KR" altLang="en-US" dirty="0" smtClean="0"/>
              <a:t>다중이해관계자는 도입에 대한 세부내용을 검토하는 것이며 특히 인터넷의 보안과 안정성에 도움이 됨</a:t>
            </a:r>
            <a:r>
              <a:rPr lang="en-US" altLang="ko-KR" dirty="0" smtClean="0"/>
              <a:t>.</a:t>
            </a:r>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t>3</a:t>
            </a:fld>
            <a:endParaRPr lang="en-SG"/>
          </a:p>
        </p:txBody>
      </p:sp>
    </p:spTree>
    <p:extLst>
      <p:ext uri="{BB962C8B-B14F-4D97-AF65-F5344CB8AC3E}">
        <p14:creationId xmlns:p14="http://schemas.microsoft.com/office/powerpoint/2010/main" val="2519830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000" kern="1200" cap="none" baseline="0" dirty="0" smtClean="0">
                <a:solidFill>
                  <a:schemeClr val="tx1"/>
                </a:solidFill>
                <a:effectLst/>
                <a:latin typeface="Arial"/>
                <a:ea typeface="+mn-ea"/>
                <a:cs typeface="Arial"/>
              </a:rPr>
              <a:t>TRANSITION:   </a:t>
            </a:r>
          </a:p>
          <a:p>
            <a:pPr>
              <a:buNone/>
            </a:pPr>
            <a:r>
              <a:rPr lang="en-US" sz="1000" kern="1200" cap="none" baseline="0" dirty="0" smtClean="0">
                <a:solidFill>
                  <a:schemeClr val="tx1"/>
                </a:solidFill>
                <a:effectLst/>
                <a:latin typeface="Arial"/>
                <a:ea typeface="+mn-ea"/>
                <a:cs typeface="Arial"/>
              </a:rPr>
              <a:t> </a:t>
            </a:r>
          </a:p>
          <a:p>
            <a:pPr>
              <a:buNone/>
            </a:pPr>
            <a:r>
              <a:rPr lang="en-US" sz="1000" kern="1200" cap="none" baseline="0" dirty="0" smtClean="0">
                <a:solidFill>
                  <a:schemeClr val="tx1"/>
                </a:solidFill>
                <a:effectLst/>
                <a:latin typeface="Arial"/>
                <a:ea typeface="+mn-ea"/>
                <a:cs typeface="Arial"/>
              </a:rPr>
              <a:t>The New </a:t>
            </a:r>
            <a:r>
              <a:rPr lang="en-US" sz="1000" kern="1200" cap="none" baseline="0" dirty="0" err="1" smtClean="0">
                <a:solidFill>
                  <a:schemeClr val="tx1"/>
                </a:solidFill>
                <a:effectLst/>
                <a:latin typeface="Arial"/>
                <a:ea typeface="+mn-ea"/>
                <a:cs typeface="Arial"/>
              </a:rPr>
              <a:t>gTLD</a:t>
            </a:r>
            <a:r>
              <a:rPr lang="en-US" sz="1000" kern="1200" cap="none" baseline="0" dirty="0" smtClean="0">
                <a:solidFill>
                  <a:schemeClr val="tx1"/>
                </a:solidFill>
                <a:effectLst/>
                <a:latin typeface="Arial"/>
                <a:ea typeface="+mn-ea"/>
                <a:cs typeface="Arial"/>
              </a:rPr>
              <a:t> Program is enabling the largest expansion of the Domain Name System, EVER.</a:t>
            </a:r>
          </a:p>
          <a:p>
            <a:pPr>
              <a:buNone/>
            </a:pPr>
            <a:r>
              <a:rPr lang="en-US" sz="1000" kern="1200" cap="none" baseline="0" dirty="0" smtClean="0">
                <a:solidFill>
                  <a:schemeClr val="tx1"/>
                </a:solidFill>
                <a:effectLst/>
                <a:latin typeface="Arial"/>
                <a:ea typeface="+mn-ea"/>
                <a:cs typeface="Arial"/>
              </a:rPr>
              <a:t> </a:t>
            </a:r>
          </a:p>
          <a:p>
            <a:pPr>
              <a:buNone/>
            </a:pPr>
            <a:r>
              <a:rPr lang="en-US" sz="1000" kern="1200" cap="none" baseline="0" dirty="0" smtClean="0">
                <a:solidFill>
                  <a:schemeClr val="tx1"/>
                </a:solidFill>
                <a:effectLst/>
                <a:latin typeface="Arial"/>
                <a:ea typeface="+mn-ea"/>
                <a:cs typeface="Arial"/>
              </a:rPr>
              <a:t>In the physical world, the lanes of trade between nations have been opened, providing for the easy passage of goods and services. This has allowed brands to tap into markets in new territories.</a:t>
            </a:r>
          </a:p>
          <a:p>
            <a:pPr>
              <a:buNone/>
            </a:pPr>
            <a:r>
              <a:rPr lang="en-US" sz="1000" kern="1200" cap="none" baseline="0" dirty="0" smtClean="0">
                <a:solidFill>
                  <a:schemeClr val="tx1"/>
                </a:solidFill>
                <a:effectLst/>
                <a:latin typeface="Arial"/>
                <a:ea typeface="+mn-ea"/>
                <a:cs typeface="Arial"/>
              </a:rPr>
              <a:t> </a:t>
            </a:r>
          </a:p>
          <a:p>
            <a:pPr>
              <a:buNone/>
            </a:pPr>
            <a:r>
              <a:rPr lang="en-US" sz="1000" kern="1200" cap="none" baseline="0" dirty="0" smtClean="0">
                <a:solidFill>
                  <a:schemeClr val="tx1"/>
                </a:solidFill>
                <a:effectLst/>
                <a:latin typeface="Arial"/>
                <a:ea typeface="+mn-ea"/>
                <a:cs typeface="Arial"/>
              </a:rPr>
              <a:t>Think of new </a:t>
            </a:r>
            <a:r>
              <a:rPr lang="en-US" sz="1000" kern="1200" cap="none" baseline="0" dirty="0" err="1" smtClean="0">
                <a:solidFill>
                  <a:schemeClr val="tx1"/>
                </a:solidFill>
                <a:effectLst/>
                <a:latin typeface="Arial"/>
                <a:ea typeface="+mn-ea"/>
                <a:cs typeface="Arial"/>
              </a:rPr>
              <a:t>gTLDs</a:t>
            </a:r>
            <a:r>
              <a:rPr lang="en-US" sz="1000" kern="1200" cap="none" baseline="0" dirty="0" smtClean="0">
                <a:solidFill>
                  <a:schemeClr val="tx1"/>
                </a:solidFill>
                <a:effectLst/>
                <a:latin typeface="Arial"/>
                <a:ea typeface="+mn-ea"/>
                <a:cs typeface="Arial"/>
              </a:rPr>
              <a:t> as the digital equivalent – the expansion of the online real estate will allow companies to reach out further and connect with new audiences and potential customers.</a:t>
            </a:r>
          </a:p>
          <a:p>
            <a:pPr>
              <a:buNone/>
            </a:pPr>
            <a:r>
              <a:rPr lang="en-US" sz="1000" kern="1200" cap="none" baseline="0" dirty="0" smtClean="0">
                <a:solidFill>
                  <a:schemeClr val="tx1"/>
                </a:solidFill>
                <a:effectLst/>
                <a:latin typeface="Arial"/>
                <a:ea typeface="+mn-ea"/>
                <a:cs typeface="Arial"/>
              </a:rPr>
              <a:t> </a:t>
            </a:r>
          </a:p>
          <a:p>
            <a:pPr>
              <a:buNone/>
            </a:pPr>
            <a:r>
              <a:rPr lang="en-US" sz="1000" kern="1200" cap="none" baseline="0" dirty="0" smtClean="0">
                <a:solidFill>
                  <a:schemeClr val="tx1"/>
                </a:solidFill>
                <a:effectLst/>
                <a:latin typeface="Arial"/>
                <a:ea typeface="+mn-ea"/>
                <a:cs typeface="Arial"/>
              </a:rPr>
              <a:t>The goal of the New </a:t>
            </a:r>
            <a:r>
              <a:rPr lang="en-US" sz="1000" kern="1200" cap="none" baseline="0" dirty="0" err="1" smtClean="0">
                <a:solidFill>
                  <a:schemeClr val="tx1"/>
                </a:solidFill>
                <a:effectLst/>
                <a:latin typeface="Arial"/>
                <a:ea typeface="+mn-ea"/>
                <a:cs typeface="Arial"/>
              </a:rPr>
              <a:t>gTLD</a:t>
            </a:r>
            <a:r>
              <a:rPr lang="en-US" sz="1000" kern="1200" cap="none" baseline="0" dirty="0" smtClean="0">
                <a:solidFill>
                  <a:schemeClr val="tx1"/>
                </a:solidFill>
                <a:effectLst/>
                <a:latin typeface="Arial"/>
                <a:ea typeface="+mn-ea"/>
                <a:cs typeface="Arial"/>
              </a:rPr>
              <a:t> Program is to foster competition, innovation and choice in the Domain Name industry</a:t>
            </a:r>
          </a:p>
          <a:p>
            <a:pPr>
              <a:buNone/>
            </a:pPr>
            <a:r>
              <a:rPr lang="en-US" sz="1000" kern="1200" cap="none" baseline="0" dirty="0" smtClean="0">
                <a:solidFill>
                  <a:schemeClr val="tx1"/>
                </a:solidFill>
                <a:effectLst/>
                <a:latin typeface="Arial"/>
                <a:ea typeface="+mn-ea"/>
                <a:cs typeface="Arial"/>
              </a:rPr>
              <a:t> </a:t>
            </a:r>
          </a:p>
          <a:p>
            <a:pPr>
              <a:buNone/>
            </a:pPr>
            <a:r>
              <a:rPr lang="en-US" sz="1000" kern="1200" cap="none" baseline="0" dirty="0" smtClean="0">
                <a:solidFill>
                  <a:schemeClr val="tx1"/>
                </a:solidFill>
                <a:effectLst/>
                <a:latin typeface="Arial"/>
                <a:ea typeface="+mn-ea"/>
                <a:cs typeface="Arial"/>
              </a:rPr>
              <a:t>CONTENT:</a:t>
            </a:r>
          </a:p>
          <a:p>
            <a:pPr>
              <a:buNone/>
            </a:pPr>
            <a:r>
              <a:rPr lang="en-US" sz="1000" b="1" kern="1200" cap="none" baseline="0" dirty="0" smtClean="0">
                <a:solidFill>
                  <a:schemeClr val="tx1"/>
                </a:solidFill>
                <a:effectLst/>
                <a:latin typeface="Arial"/>
                <a:ea typeface="+mn-ea"/>
                <a:cs typeface="Arial"/>
              </a:rPr>
              <a:t> </a:t>
            </a:r>
            <a:endParaRPr lang="en-US" sz="1000" kern="1200" cap="none" baseline="0" dirty="0" smtClean="0">
              <a:solidFill>
                <a:schemeClr val="tx1"/>
              </a:solidFill>
              <a:effectLst/>
              <a:latin typeface="Arial"/>
              <a:ea typeface="+mn-ea"/>
              <a:cs typeface="Arial"/>
            </a:endParaRPr>
          </a:p>
          <a:p>
            <a:pPr>
              <a:buNone/>
            </a:pPr>
            <a:r>
              <a:rPr lang="en-US" sz="1000" b="1" kern="1200" cap="none" baseline="0" dirty="0" smtClean="0">
                <a:solidFill>
                  <a:schemeClr val="tx1"/>
                </a:solidFill>
                <a:effectLst/>
                <a:latin typeface="Arial"/>
                <a:ea typeface="+mn-ea"/>
                <a:cs typeface="Arial"/>
              </a:rPr>
              <a:t>Competition</a:t>
            </a:r>
            <a:endParaRPr lang="en-US" sz="1000" kern="1200" cap="none" baseline="0" dirty="0" smtClean="0">
              <a:solidFill>
                <a:schemeClr val="tx1"/>
              </a:solidFill>
              <a:effectLst/>
              <a:latin typeface="Arial"/>
              <a:ea typeface="+mn-ea"/>
              <a:cs typeface="Arial"/>
            </a:endParaRPr>
          </a:p>
          <a:p>
            <a:pPr>
              <a:buNone/>
            </a:pPr>
            <a:r>
              <a:rPr lang="en-US" sz="1000" kern="1200" cap="none" baseline="0" dirty="0" smtClean="0">
                <a:solidFill>
                  <a:schemeClr val="tx1"/>
                </a:solidFill>
                <a:effectLst/>
                <a:latin typeface="Arial"/>
                <a:ea typeface="+mn-ea"/>
                <a:cs typeface="Arial"/>
              </a:rPr>
              <a:t> </a:t>
            </a:r>
          </a:p>
          <a:p>
            <a:pPr lvl="0"/>
            <a:r>
              <a:rPr lang="en-US" sz="1000" kern="1200" cap="none" baseline="0" dirty="0" smtClean="0">
                <a:solidFill>
                  <a:schemeClr val="tx1"/>
                </a:solidFill>
                <a:effectLst/>
                <a:latin typeface="Arial"/>
                <a:ea typeface="+mn-ea"/>
                <a:cs typeface="Arial"/>
              </a:rPr>
              <a:t>Mature Domain Name Industry:</a:t>
            </a:r>
          </a:p>
          <a:p>
            <a:pPr lvl="1"/>
            <a:r>
              <a:rPr lang="en-US" sz="1000" kern="1200" dirty="0" smtClean="0">
                <a:solidFill>
                  <a:schemeClr val="tx1"/>
                </a:solidFill>
                <a:effectLst/>
                <a:latin typeface="Arial"/>
                <a:ea typeface="+mn-ea"/>
                <a:cs typeface="Arial"/>
              </a:rPr>
              <a:t>Registries and registrars will compete for the business of domain name registrants (many brands would belong in the “registrant” category). Competition gives these companies an incentive to control costs and provide the highest levels of service. </a:t>
            </a:r>
          </a:p>
          <a:p>
            <a:pPr lvl="0"/>
            <a:r>
              <a:rPr lang="en-US" sz="1000" kern="1200" cap="none" baseline="0" dirty="0" smtClean="0">
                <a:solidFill>
                  <a:schemeClr val="tx1"/>
                </a:solidFill>
                <a:effectLst/>
                <a:latin typeface="Arial"/>
                <a:ea typeface="+mn-ea"/>
                <a:cs typeface="Arial"/>
              </a:rPr>
              <a:t>Entry into emerging markets:</a:t>
            </a:r>
          </a:p>
          <a:p>
            <a:pPr lvl="1"/>
            <a:r>
              <a:rPr lang="en-US" sz="1000" kern="1200" dirty="0" smtClean="0">
                <a:solidFill>
                  <a:schemeClr val="tx1"/>
                </a:solidFill>
                <a:effectLst/>
                <a:latin typeface="Arial"/>
                <a:ea typeface="+mn-ea"/>
                <a:cs typeface="Arial"/>
              </a:rPr>
              <a:t>People in developing nations are coming online. Brands can court these new users by establishing online identities on Internationalized Domain Names, providing a seamless engagement experience for a user who will no longer have to switch back and forth between his or her native language and English.</a:t>
            </a:r>
          </a:p>
          <a:p>
            <a:pPr lvl="0"/>
            <a:r>
              <a:rPr lang="en-US" sz="1000" kern="1200" cap="none" baseline="0" dirty="0" smtClean="0">
                <a:solidFill>
                  <a:schemeClr val="tx1"/>
                </a:solidFill>
                <a:effectLst/>
                <a:latin typeface="Arial"/>
                <a:ea typeface="+mn-ea"/>
                <a:cs typeface="Arial"/>
              </a:rPr>
              <a:t>Internet Economy and GDP:</a:t>
            </a:r>
          </a:p>
          <a:p>
            <a:pPr lvl="1"/>
            <a:r>
              <a:rPr lang="en-US" sz="1000" kern="1200" dirty="0" smtClean="0">
                <a:solidFill>
                  <a:schemeClr val="tx1"/>
                </a:solidFill>
                <a:effectLst/>
                <a:latin typeface="Arial"/>
                <a:ea typeface="+mn-ea"/>
                <a:cs typeface="Arial"/>
              </a:rPr>
              <a:t>ICANN commissioned a study with the Boston Consulting Group. The resulting report, called “Greasing the Wheels of the Internet Economy,” indicates that that the difference between countries with low e-Friction and those with high e-Friction can amount to 2.5 Percent of Gross Domestic Product! Brands can reap financial benefit from an open, inclusive Internet.</a:t>
            </a:r>
          </a:p>
          <a:p>
            <a:pPr>
              <a:buNone/>
            </a:pPr>
            <a:r>
              <a:rPr lang="en-US" sz="1000" b="1" kern="1200" cap="none" baseline="0" dirty="0" smtClean="0">
                <a:solidFill>
                  <a:schemeClr val="tx1"/>
                </a:solidFill>
                <a:effectLst/>
                <a:latin typeface="Arial"/>
                <a:ea typeface="+mn-ea"/>
                <a:cs typeface="Arial"/>
              </a:rPr>
              <a:t> </a:t>
            </a:r>
            <a:endParaRPr lang="en-US" sz="1000" kern="1200" cap="none" baseline="0" dirty="0" smtClean="0">
              <a:solidFill>
                <a:schemeClr val="tx1"/>
              </a:solidFill>
              <a:effectLst/>
              <a:latin typeface="Arial"/>
              <a:ea typeface="+mn-ea"/>
              <a:cs typeface="Arial"/>
            </a:endParaRPr>
          </a:p>
          <a:p>
            <a:pPr>
              <a:buNone/>
            </a:pPr>
            <a:r>
              <a:rPr lang="en-US" sz="1000" b="1" kern="1200" cap="none" baseline="0" dirty="0" smtClean="0">
                <a:solidFill>
                  <a:schemeClr val="tx1"/>
                </a:solidFill>
                <a:effectLst/>
                <a:latin typeface="Arial"/>
                <a:ea typeface="+mn-ea"/>
                <a:cs typeface="Arial"/>
              </a:rPr>
              <a:t>Innovation</a:t>
            </a:r>
            <a:endParaRPr lang="en-US" sz="1000" kern="1200" cap="none" baseline="0" dirty="0" smtClean="0">
              <a:solidFill>
                <a:schemeClr val="tx1"/>
              </a:solidFill>
              <a:effectLst/>
              <a:latin typeface="Arial"/>
              <a:ea typeface="+mn-ea"/>
              <a:cs typeface="Arial"/>
            </a:endParaRPr>
          </a:p>
          <a:p>
            <a:pPr>
              <a:buNone/>
            </a:pPr>
            <a:r>
              <a:rPr lang="en-US" sz="1000" kern="1200" cap="none" baseline="0" dirty="0" smtClean="0">
                <a:solidFill>
                  <a:schemeClr val="tx1"/>
                </a:solidFill>
                <a:effectLst/>
                <a:latin typeface="Arial"/>
                <a:ea typeface="+mn-ea"/>
                <a:cs typeface="Arial"/>
              </a:rPr>
              <a:t> </a:t>
            </a:r>
          </a:p>
          <a:p>
            <a:pPr lvl="0">
              <a:buNone/>
            </a:pPr>
            <a:r>
              <a:rPr lang="en-US" sz="1000" kern="1200" cap="none" baseline="0" dirty="0" smtClean="0">
                <a:solidFill>
                  <a:schemeClr val="tx1"/>
                </a:solidFill>
                <a:effectLst/>
                <a:latin typeface="Arial"/>
                <a:ea typeface="+mn-ea"/>
                <a:cs typeface="Arial"/>
              </a:rPr>
              <a:t>This is the first time brand names are being added to the Top-Level of the Domain Name System</a:t>
            </a:r>
          </a:p>
          <a:p>
            <a:pPr lvl="1"/>
            <a:r>
              <a:rPr lang="en-US" sz="1000" kern="1200" dirty="0" smtClean="0">
                <a:solidFill>
                  <a:schemeClr val="tx1"/>
                </a:solidFill>
                <a:effectLst/>
                <a:latin typeface="Arial"/>
                <a:ea typeface="+mn-ea"/>
                <a:cs typeface="Arial"/>
              </a:rPr>
              <a:t>Brands can maintain control over the infrastructure of their TLDs </a:t>
            </a:r>
            <a:r>
              <a:rPr lang="en-US" sz="1000" b="1" kern="1200" dirty="0" smtClean="0">
                <a:solidFill>
                  <a:schemeClr val="tx1"/>
                </a:solidFill>
                <a:effectLst/>
                <a:latin typeface="Arial"/>
                <a:ea typeface="+mn-ea"/>
                <a:cs typeface="Arial"/>
              </a:rPr>
              <a:t>[NOT SURE WHAT THIS MEANS.]</a:t>
            </a:r>
            <a:endParaRPr lang="en-US" sz="1000" kern="1200" dirty="0" smtClean="0">
              <a:solidFill>
                <a:schemeClr val="tx1"/>
              </a:solidFill>
              <a:effectLst/>
              <a:latin typeface="Arial"/>
              <a:ea typeface="+mn-ea"/>
              <a:cs typeface="Arial"/>
            </a:endParaRPr>
          </a:p>
          <a:p>
            <a:pPr lvl="1"/>
            <a:r>
              <a:rPr lang="en-US" sz="1000" kern="1200" dirty="0" smtClean="0">
                <a:solidFill>
                  <a:schemeClr val="tx1"/>
                </a:solidFill>
                <a:effectLst/>
                <a:latin typeface="Arial"/>
                <a:ea typeface="+mn-ea"/>
                <a:cs typeface="Arial"/>
              </a:rPr>
              <a:t>Securing online interactions can help enhance online reputation and build consumer trust</a:t>
            </a:r>
          </a:p>
          <a:p>
            <a:pPr lvl="3"/>
            <a:r>
              <a:rPr lang="en-US" sz="1000" kern="1200" dirty="0" smtClean="0">
                <a:solidFill>
                  <a:schemeClr val="tx1"/>
                </a:solidFill>
                <a:effectLst/>
                <a:latin typeface="Arial"/>
                <a:ea typeface="+mn-ea"/>
                <a:cs typeface="Arial"/>
              </a:rPr>
              <a:t>Registry operators can work toward establishing their TLDs as the official location for legitimate goods and services.</a:t>
            </a:r>
          </a:p>
          <a:p>
            <a:pPr lvl="1"/>
            <a:r>
              <a:rPr lang="en-US" sz="1000" kern="1200" dirty="0" smtClean="0">
                <a:solidFill>
                  <a:schemeClr val="tx1"/>
                </a:solidFill>
                <a:effectLst/>
                <a:latin typeface="Arial"/>
                <a:ea typeface="+mn-ea"/>
                <a:cs typeface="Arial"/>
              </a:rPr>
              <a:t>Brands can use their TLDs in creative ways</a:t>
            </a:r>
          </a:p>
          <a:p>
            <a:pPr lvl="3"/>
            <a:r>
              <a:rPr lang="en-US" sz="1000" kern="1200" dirty="0" smtClean="0">
                <a:solidFill>
                  <a:schemeClr val="tx1"/>
                </a:solidFill>
                <a:effectLst/>
                <a:latin typeface="Arial"/>
                <a:ea typeface="+mn-ea"/>
                <a:cs typeface="Arial"/>
              </a:rPr>
              <a:t>Business models are not dependent on domain name registrations.</a:t>
            </a:r>
          </a:p>
          <a:p>
            <a:pPr lvl="3"/>
            <a:r>
              <a:rPr lang="en-US" sz="1000" kern="1200" dirty="0" smtClean="0">
                <a:solidFill>
                  <a:schemeClr val="tx1"/>
                </a:solidFill>
                <a:effectLst/>
                <a:latin typeface="Arial"/>
                <a:ea typeface="+mn-ea"/>
                <a:cs typeface="Arial"/>
              </a:rPr>
              <a:t>Examples:</a:t>
            </a:r>
          </a:p>
          <a:p>
            <a:pPr lvl="4"/>
            <a:r>
              <a:rPr lang="en-US" sz="1000" kern="1200" dirty="0" smtClean="0">
                <a:solidFill>
                  <a:schemeClr val="tx1"/>
                </a:solidFill>
                <a:effectLst/>
                <a:latin typeface="Arial"/>
                <a:ea typeface="+mn-ea"/>
                <a:cs typeface="Arial"/>
              </a:rPr>
              <a:t>TLD that would link every sprinkler system across the US</a:t>
            </a:r>
          </a:p>
          <a:p>
            <a:pPr lvl="4"/>
            <a:r>
              <a:rPr lang="en-US" sz="1000" kern="1200" dirty="0" smtClean="0">
                <a:solidFill>
                  <a:schemeClr val="tx1"/>
                </a:solidFill>
                <a:effectLst/>
                <a:latin typeface="Arial"/>
                <a:ea typeface="+mn-ea"/>
                <a:cs typeface="Arial"/>
              </a:rPr>
              <a:t>Providing websites to every fan club, and email addresses to every fan of entertainers/athletes represented by the same company</a:t>
            </a:r>
          </a:p>
          <a:p>
            <a:pPr>
              <a:buNone/>
            </a:pPr>
            <a:r>
              <a:rPr lang="en-US" sz="1000" b="1" kern="1200" cap="none" baseline="0" dirty="0" smtClean="0">
                <a:solidFill>
                  <a:schemeClr val="tx1"/>
                </a:solidFill>
                <a:effectLst/>
                <a:latin typeface="Arial"/>
                <a:ea typeface="+mn-ea"/>
                <a:cs typeface="Arial"/>
              </a:rPr>
              <a:t> </a:t>
            </a:r>
            <a:endParaRPr lang="en-US" sz="1000" kern="1200" cap="none" baseline="0" dirty="0" smtClean="0">
              <a:solidFill>
                <a:schemeClr val="tx1"/>
              </a:solidFill>
              <a:effectLst/>
              <a:latin typeface="Arial"/>
              <a:ea typeface="+mn-ea"/>
              <a:cs typeface="Arial"/>
            </a:endParaRPr>
          </a:p>
          <a:p>
            <a:pPr>
              <a:buNone/>
            </a:pPr>
            <a:r>
              <a:rPr lang="en-US" sz="1000" b="1" kern="1200" cap="none" baseline="0" dirty="0" smtClean="0">
                <a:solidFill>
                  <a:schemeClr val="tx1"/>
                </a:solidFill>
                <a:effectLst/>
                <a:latin typeface="Arial"/>
                <a:ea typeface="+mn-ea"/>
                <a:cs typeface="Arial"/>
              </a:rPr>
              <a:t>Choice</a:t>
            </a:r>
            <a:endParaRPr lang="en-US" sz="1000" kern="1200" cap="none" baseline="0" dirty="0" smtClean="0">
              <a:solidFill>
                <a:schemeClr val="tx1"/>
              </a:solidFill>
              <a:effectLst/>
              <a:latin typeface="Arial"/>
              <a:ea typeface="+mn-ea"/>
              <a:cs typeface="Arial"/>
            </a:endParaRPr>
          </a:p>
          <a:p>
            <a:pPr>
              <a:buNone/>
            </a:pPr>
            <a:r>
              <a:rPr lang="en-US" sz="1000" kern="1200" cap="none" baseline="0" dirty="0" smtClean="0">
                <a:solidFill>
                  <a:schemeClr val="tx1"/>
                </a:solidFill>
                <a:effectLst/>
                <a:latin typeface="Arial"/>
                <a:ea typeface="+mn-ea"/>
                <a:cs typeface="Arial"/>
              </a:rPr>
              <a:t> </a:t>
            </a:r>
          </a:p>
          <a:p>
            <a:pPr lvl="0"/>
            <a:r>
              <a:rPr lang="en-US" sz="1000" kern="1200" cap="none" baseline="0" dirty="0" smtClean="0">
                <a:solidFill>
                  <a:schemeClr val="tx1"/>
                </a:solidFill>
                <a:effectLst/>
                <a:latin typeface="Arial"/>
                <a:ea typeface="+mn-ea"/>
                <a:cs typeface="Arial"/>
              </a:rPr>
              <a:t>Brands can now select a domain name on a </a:t>
            </a:r>
            <a:r>
              <a:rPr lang="en-US" sz="1000" kern="1200" cap="none" baseline="0" dirty="0" err="1" smtClean="0">
                <a:solidFill>
                  <a:schemeClr val="tx1"/>
                </a:solidFill>
                <a:effectLst/>
                <a:latin typeface="Arial"/>
                <a:ea typeface="+mn-ea"/>
                <a:cs typeface="Arial"/>
              </a:rPr>
              <a:t>gTLD</a:t>
            </a:r>
            <a:r>
              <a:rPr lang="en-US" sz="1000" kern="1200" cap="none" baseline="0" dirty="0" smtClean="0">
                <a:solidFill>
                  <a:schemeClr val="tx1"/>
                </a:solidFill>
                <a:effectLst/>
                <a:latin typeface="Arial"/>
                <a:ea typeface="+mn-ea"/>
                <a:cs typeface="Arial"/>
              </a:rPr>
              <a:t> that reflects the product or service the company offers. This will help differentiate between brands with the same name, but different offerings and/or locations. This is an entirely fictitious example, but one day we could be using </a:t>
            </a:r>
            <a:r>
              <a:rPr lang="en-US" sz="1000" kern="1200" cap="none" baseline="0" dirty="0" err="1" smtClean="0">
                <a:solidFill>
                  <a:schemeClr val="tx1"/>
                </a:solidFill>
                <a:effectLst/>
                <a:latin typeface="Arial"/>
                <a:ea typeface="+mn-ea"/>
                <a:cs typeface="Arial"/>
              </a:rPr>
              <a:t>Delta.Airline</a:t>
            </a:r>
            <a:r>
              <a:rPr lang="en-US" sz="1000" kern="1200" cap="none" baseline="0" dirty="0" smtClean="0">
                <a:solidFill>
                  <a:schemeClr val="tx1"/>
                </a:solidFill>
                <a:effectLst/>
                <a:latin typeface="Arial"/>
                <a:ea typeface="+mn-ea"/>
                <a:cs typeface="Arial"/>
              </a:rPr>
              <a:t> to book tickets and </a:t>
            </a:r>
            <a:r>
              <a:rPr lang="en-US" sz="1000" kern="1200" cap="none" baseline="0" dirty="0" err="1" smtClean="0">
                <a:solidFill>
                  <a:schemeClr val="tx1"/>
                </a:solidFill>
                <a:effectLst/>
                <a:latin typeface="Arial"/>
                <a:ea typeface="+mn-ea"/>
                <a:cs typeface="Arial"/>
              </a:rPr>
              <a:t>Delta.Faucet</a:t>
            </a:r>
            <a:r>
              <a:rPr lang="en-US" sz="1000" kern="1200" cap="none" baseline="0" dirty="0" smtClean="0">
                <a:solidFill>
                  <a:schemeClr val="tx1"/>
                </a:solidFill>
                <a:effectLst/>
                <a:latin typeface="Arial"/>
                <a:ea typeface="+mn-ea"/>
                <a:cs typeface="Arial"/>
              </a:rPr>
              <a:t> to purchase hardware for our homes.</a:t>
            </a:r>
          </a:p>
          <a:p>
            <a:pPr lvl="0"/>
            <a:r>
              <a:rPr lang="en-US" sz="1000" kern="1200" cap="none" baseline="0" dirty="0" smtClean="0">
                <a:solidFill>
                  <a:schemeClr val="tx1"/>
                </a:solidFill>
                <a:effectLst/>
                <a:latin typeface="Arial"/>
                <a:ea typeface="+mn-ea"/>
                <a:cs typeface="Arial"/>
              </a:rPr>
              <a:t>The expansion of </a:t>
            </a:r>
            <a:r>
              <a:rPr lang="en-US" sz="1000" kern="1200" cap="none" baseline="0" dirty="0" err="1" smtClean="0">
                <a:solidFill>
                  <a:schemeClr val="tx1"/>
                </a:solidFill>
                <a:effectLst/>
                <a:latin typeface="Arial"/>
                <a:ea typeface="+mn-ea"/>
                <a:cs typeface="Arial"/>
              </a:rPr>
              <a:t>gTLDs</a:t>
            </a:r>
            <a:r>
              <a:rPr lang="en-US" sz="1000" kern="1200" cap="none" baseline="0" dirty="0" smtClean="0">
                <a:solidFill>
                  <a:schemeClr val="tx1"/>
                </a:solidFill>
                <a:effectLst/>
                <a:latin typeface="Arial"/>
                <a:ea typeface="+mn-ea"/>
                <a:cs typeface="Arial"/>
              </a:rPr>
              <a:t> from 22 to over 1300 provides for an exponential increase in available Second-Level Domain names, making it easier for new companies to build online identities that align closely with their marketing plans</a:t>
            </a:r>
          </a:p>
          <a:p>
            <a:endParaRPr lang="en-US" sz="1000" kern="1200" cap="none" baseline="0" dirty="0" smtClean="0">
              <a:solidFill>
                <a:schemeClr val="tx1"/>
              </a:solidFill>
              <a:effectLst/>
              <a:latin typeface="Arial"/>
              <a:ea typeface="+mn-ea"/>
              <a:cs typeface="Arial"/>
            </a:endParaRPr>
          </a:p>
          <a:p>
            <a:endParaRPr lang="en-SG" dirty="0"/>
          </a:p>
        </p:txBody>
      </p:sp>
      <p:sp>
        <p:nvSpPr>
          <p:cNvPr id="4" name="Slide Number Placeholder 3"/>
          <p:cNvSpPr>
            <a:spLocks noGrp="1"/>
          </p:cNvSpPr>
          <p:nvPr>
            <p:ph type="sldNum" sz="quarter" idx="10"/>
          </p:nvPr>
        </p:nvSpPr>
        <p:spPr/>
        <p:txBody>
          <a:bodyPr/>
          <a:lstStyle/>
          <a:p>
            <a:fld id="{714BACF8-9E09-4B22-9A92-E4982DC98D4E}" type="slidenum">
              <a:rPr lang="en-SG" smtClean="0"/>
              <a:t>4</a:t>
            </a:fld>
            <a:endParaRPr lang="en-SG"/>
          </a:p>
        </p:txBody>
      </p:sp>
    </p:spTree>
    <p:extLst>
      <p:ext uri="{BB962C8B-B14F-4D97-AF65-F5344CB8AC3E}">
        <p14:creationId xmlns:p14="http://schemas.microsoft.com/office/powerpoint/2010/main" val="860218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smtClean="0"/>
              <a:t>BUSINESSES(</a:t>
            </a:r>
            <a:r>
              <a:rPr lang="ko-KR" altLang="en-US" b="1" dirty="0" smtClean="0"/>
              <a:t>기업부문</a:t>
            </a:r>
            <a:r>
              <a:rPr lang="en-US" altLang="ko-KR" b="1" dirty="0" smtClean="0"/>
              <a:t>)</a:t>
            </a:r>
            <a:endParaRPr lang="en-US" b="1" dirty="0" smtClean="0"/>
          </a:p>
          <a:p>
            <a:pPr marL="0" indent="0">
              <a:buNone/>
            </a:pPr>
            <a:endParaRPr lang="en-US" dirty="0" smtClean="0"/>
          </a:p>
          <a:p>
            <a:pPr marL="0" indent="0">
              <a:buNone/>
            </a:pPr>
            <a:r>
              <a:rPr lang="ko-KR" altLang="en-US" baseline="0" dirty="0" smtClean="0"/>
              <a:t>각</a:t>
            </a:r>
            <a:r>
              <a:rPr lang="en-US" baseline="0" dirty="0" smtClean="0"/>
              <a:t> </a:t>
            </a:r>
            <a:r>
              <a:rPr lang="ko-KR" altLang="en-US" baseline="0" dirty="0" smtClean="0"/>
              <a:t>브랜드 상표권자의 여러 의견을 수합하였음 </a:t>
            </a:r>
            <a:r>
              <a:rPr lang="en-US" altLang="ko-KR" baseline="0" dirty="0" smtClean="0"/>
              <a:t>BMW, Apple, Delta </a:t>
            </a:r>
            <a:r>
              <a:rPr lang="ko-KR" altLang="en-US" baseline="0" dirty="0" smtClean="0"/>
              <a:t>항공 등 여러 기업들의 </a:t>
            </a:r>
            <a:r>
              <a:rPr lang="ko-KR" altLang="en-US" baseline="0" dirty="0" err="1" smtClean="0"/>
              <a:t>이름으로된</a:t>
            </a:r>
            <a:r>
              <a:rPr lang="ko-KR" altLang="en-US" baseline="0" dirty="0" smtClean="0"/>
              <a:t> 최상위 도메인네임을 요구하고 있음</a:t>
            </a:r>
            <a:r>
              <a:rPr lang="en-US" altLang="ko-KR" baseline="0" dirty="0" smtClean="0"/>
              <a:t>. </a:t>
            </a:r>
          </a:p>
          <a:p>
            <a:pPr marL="0" indent="0">
              <a:buNone/>
            </a:pPr>
            <a:r>
              <a:rPr lang="ko-KR" altLang="en-US" baseline="0" dirty="0" smtClean="0"/>
              <a:t>관련 브랜드는 대부분 각 기업의 명칭 그대로인 경우가 많으며 인터넷이름의 확장은 인터넷에서 기업활동에 신규 기회가 되고 있음</a:t>
            </a:r>
            <a:r>
              <a:rPr lang="en-US" altLang="ko-KR" baseline="0" dirty="0" smtClean="0"/>
              <a:t>.</a:t>
            </a:r>
            <a:endParaRPr lang="en-US" baseline="0" dirty="0" smtClean="0"/>
          </a:p>
          <a:p>
            <a:pPr marL="0" indent="0">
              <a:buNone/>
            </a:pPr>
            <a:endParaRPr lang="en-US" u="sng" baseline="0" dirty="0" smtClean="0"/>
          </a:p>
          <a:p>
            <a:pPr marL="0" indent="0">
              <a:buNone/>
            </a:pPr>
            <a:r>
              <a:rPr lang="ko-KR" altLang="en-US" u="sng" baseline="0" dirty="0" smtClean="0"/>
              <a:t>예시</a:t>
            </a:r>
            <a:endParaRPr lang="en-US" u="sng" baseline="0" dirty="0" smtClean="0"/>
          </a:p>
          <a:p>
            <a:pPr marL="204824" lvl="1" indent="0">
              <a:buNone/>
            </a:pPr>
            <a:endParaRPr lang="en-US" u="sng" baseline="0" dirty="0" smtClean="0"/>
          </a:p>
          <a:p>
            <a:pPr marL="478686" marR="0" lvl="2" indent="-171450" algn="l" defTabSz="457200" rtl="0" eaLnBrk="1" fontAlgn="auto" latinLnBrk="0" hangingPunct="1">
              <a:lnSpc>
                <a:spcPct val="100000"/>
              </a:lnSpc>
              <a:spcBef>
                <a:spcPts val="0"/>
              </a:spcBef>
              <a:spcAft>
                <a:spcPts val="0"/>
              </a:spcAft>
              <a:buClrTx/>
              <a:buSzTx/>
              <a:buFont typeface="Arial"/>
              <a:buChar char="•"/>
              <a:tabLst/>
              <a:defRPr/>
            </a:pPr>
            <a:r>
              <a:rPr lang="en-US" u="none" baseline="0" dirty="0" smtClean="0"/>
              <a:t>BMW</a:t>
            </a:r>
            <a:r>
              <a:rPr lang="ko-KR" altLang="en-US" u="none" baseline="0" dirty="0" smtClean="0"/>
              <a:t>는 </a:t>
            </a:r>
            <a:r>
              <a:rPr lang="en-US" altLang="ko-KR" u="none" baseline="0" dirty="0" smtClean="0"/>
              <a:t>. </a:t>
            </a:r>
            <a:r>
              <a:rPr lang="ko-KR" altLang="en-US" u="none" baseline="0" dirty="0" smtClean="0"/>
              <a:t>브랜드 명칭을 확보하여 인터넷상에서 사기행위를 근절시키기 위해 </a:t>
            </a:r>
            <a:r>
              <a:rPr lang="ko-KR" altLang="en-US" u="none" baseline="0" dirty="0" err="1" smtClean="0"/>
              <a:t>노력중이며</a:t>
            </a:r>
            <a:r>
              <a:rPr lang="ko-KR" altLang="en-US" u="none" baseline="0" dirty="0" smtClean="0"/>
              <a:t> 특히 상표권보호제도를 활용함을 기대</a:t>
            </a:r>
            <a:r>
              <a:rPr lang="en-US" altLang="ko-KR" u="none" baseline="0" dirty="0" smtClean="0"/>
              <a:t>.</a:t>
            </a:r>
            <a:endParaRPr lang="en-US" u="none" baseline="0" dirty="0" smtClean="0"/>
          </a:p>
          <a:p>
            <a:pPr marL="307236" marR="0" lvl="2" indent="0" algn="l" defTabSz="457200" rtl="0" eaLnBrk="1" fontAlgn="auto" latinLnBrk="0" hangingPunct="1">
              <a:lnSpc>
                <a:spcPct val="100000"/>
              </a:lnSpc>
              <a:spcBef>
                <a:spcPts val="0"/>
              </a:spcBef>
              <a:spcAft>
                <a:spcPts val="0"/>
              </a:spcAft>
              <a:buClrTx/>
              <a:buSzTx/>
              <a:buFont typeface="Arial"/>
              <a:buNone/>
              <a:tabLst/>
              <a:defRPr/>
            </a:pPr>
            <a:endParaRPr lang="en-US" u="none" baseline="0" dirty="0" smtClean="0"/>
          </a:p>
          <a:p>
            <a:pPr marL="478686" marR="0" lvl="2" indent="-171450" algn="l" defTabSz="457200" rtl="0" eaLnBrk="1" fontAlgn="auto" latinLnBrk="0" hangingPunct="1">
              <a:lnSpc>
                <a:spcPct val="100000"/>
              </a:lnSpc>
              <a:spcBef>
                <a:spcPts val="0"/>
              </a:spcBef>
              <a:spcAft>
                <a:spcPts val="0"/>
              </a:spcAft>
              <a:buClrTx/>
              <a:buSzTx/>
              <a:buFont typeface="Arial"/>
              <a:buChar char="•"/>
              <a:tabLst/>
              <a:defRPr/>
            </a:pPr>
            <a:r>
              <a:rPr lang="en-US" u="none" baseline="0" dirty="0" smtClean="0"/>
              <a:t>Apple </a:t>
            </a:r>
            <a:r>
              <a:rPr lang="ko-KR" altLang="en-US" u="none" baseline="0" dirty="0" smtClean="0"/>
              <a:t>사는 관련 신규 </a:t>
            </a:r>
            <a:r>
              <a:rPr lang="en-US" altLang="ko-KR" u="none" baseline="0" dirty="0" smtClean="0"/>
              <a:t>TLD</a:t>
            </a:r>
            <a:r>
              <a:rPr lang="ko-KR" altLang="en-US" u="none" baseline="0" dirty="0" smtClean="0"/>
              <a:t>를 활용하여 고객교육의 장과 신규 서비스 소개용으로 사용하려고 </a:t>
            </a:r>
            <a:r>
              <a:rPr lang="ko-KR" altLang="en-US" u="none" baseline="0" dirty="0" err="1" smtClean="0"/>
              <a:t>준비중</a:t>
            </a:r>
            <a:endParaRPr lang="en-US" u="none" baseline="0" dirty="0" smtClean="0"/>
          </a:p>
          <a:p>
            <a:pPr marL="307236" lvl="2" indent="0">
              <a:buFont typeface="Arial"/>
              <a:buNone/>
            </a:pPr>
            <a:endParaRPr lang="en-US" u="none" baseline="0" dirty="0" smtClean="0"/>
          </a:p>
          <a:p>
            <a:pPr marL="478686" lvl="2" indent="-171450">
              <a:buFont typeface="Arial"/>
              <a:buChar char="•"/>
            </a:pPr>
            <a:r>
              <a:rPr lang="en-US" u="none" baseline="0" dirty="0" smtClean="0"/>
              <a:t>Delta</a:t>
            </a:r>
            <a:r>
              <a:rPr lang="ko-KR" altLang="en-US" u="none" baseline="0" dirty="0" smtClean="0"/>
              <a:t>항공은 브랜드 </a:t>
            </a:r>
            <a:r>
              <a:rPr lang="en-US" altLang="ko-KR" u="none" baseline="0" dirty="0" smtClean="0"/>
              <a:t>TLD</a:t>
            </a:r>
            <a:r>
              <a:rPr lang="ko-KR" altLang="en-US" u="none" baseline="0" dirty="0" smtClean="0"/>
              <a:t>를 활용하여 고객신뢰성 확보와 소통의 채널로 활용하여 좀더 친근한 서비스를 </a:t>
            </a:r>
            <a:r>
              <a:rPr lang="ko-KR" altLang="en-US" u="none" baseline="0" dirty="0" err="1" smtClean="0"/>
              <a:t>제공하기위해</a:t>
            </a:r>
            <a:r>
              <a:rPr lang="ko-KR" altLang="en-US" u="none" baseline="0" dirty="0" smtClean="0"/>
              <a:t> </a:t>
            </a:r>
            <a:r>
              <a:rPr lang="ko-KR" altLang="en-US" u="none" baseline="0" dirty="0" err="1" smtClean="0"/>
              <a:t>계획중</a:t>
            </a:r>
            <a:endParaRPr lang="en-US" u="none" baseline="0" dirty="0" smtClean="0"/>
          </a:p>
          <a:p>
            <a:pPr marL="935886" lvl="3" indent="-171450">
              <a:buFont typeface="Arial"/>
              <a:buChar char="•"/>
            </a:pPr>
            <a:r>
              <a:rPr lang="ko-KR" altLang="en-US" sz="1200" u="none" kern="1200" baseline="0" dirty="0" smtClean="0">
                <a:solidFill>
                  <a:schemeClr val="tx1"/>
                </a:solidFill>
                <a:latin typeface="+mn-lt"/>
                <a:ea typeface="+mn-ea"/>
                <a:cs typeface="+mn-cs"/>
              </a:rPr>
              <a:t>자료 </a:t>
            </a:r>
            <a:r>
              <a:rPr lang="en-US" altLang="ko-KR" sz="1200" u="none" kern="1200" baseline="0" dirty="0" smtClean="0">
                <a:solidFill>
                  <a:schemeClr val="tx1"/>
                </a:solidFill>
                <a:latin typeface="+mn-lt"/>
                <a:ea typeface="+mn-ea"/>
                <a:cs typeface="+mn-cs"/>
              </a:rPr>
              <a:t>: </a:t>
            </a:r>
            <a:r>
              <a:rPr lang="ko-KR" altLang="en-US" sz="1200" u="none" kern="1200" baseline="0" dirty="0" smtClean="0">
                <a:solidFill>
                  <a:schemeClr val="tx1"/>
                </a:solidFill>
                <a:latin typeface="+mn-lt"/>
                <a:ea typeface="+mn-ea"/>
                <a:cs typeface="+mn-cs"/>
              </a:rPr>
              <a:t>이상 예시는 공시된 미디어 </a:t>
            </a:r>
            <a:r>
              <a:rPr lang="ko-KR" altLang="en-US" sz="1200" u="none" kern="1200" baseline="0" dirty="0" err="1" smtClean="0">
                <a:solidFill>
                  <a:schemeClr val="tx1"/>
                </a:solidFill>
                <a:latin typeface="+mn-lt"/>
                <a:ea typeface="+mn-ea"/>
                <a:cs typeface="+mn-cs"/>
              </a:rPr>
              <a:t>자료등을</a:t>
            </a:r>
            <a:r>
              <a:rPr lang="ko-KR" altLang="en-US" sz="1200" u="none" kern="1200" baseline="0" dirty="0" smtClean="0">
                <a:solidFill>
                  <a:schemeClr val="tx1"/>
                </a:solidFill>
                <a:latin typeface="+mn-lt"/>
                <a:ea typeface="+mn-ea"/>
                <a:cs typeface="+mn-cs"/>
              </a:rPr>
              <a:t> 활용함</a:t>
            </a:r>
            <a:endParaRPr lang="en-US" u="none" baseline="0" dirty="0" smtClean="0"/>
          </a:p>
          <a:p>
            <a:pPr marL="307236" lvl="2" indent="0">
              <a:buFont typeface="Arial"/>
              <a:buNone/>
            </a:pPr>
            <a:endParaRPr lang="en-US" b="1" u="none" baseline="0" dirty="0" smtClean="0">
              <a:solidFill>
                <a:srgbClr val="3366FF"/>
              </a:solidFill>
            </a:endParaRPr>
          </a:p>
          <a:p>
            <a:pPr marL="478686" marR="0" lvl="2"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baseline="0" dirty="0" smtClean="0">
                <a:solidFill>
                  <a:schemeClr val="tx1"/>
                </a:solidFill>
                <a:effectLst/>
                <a:latin typeface="+mn-lt"/>
                <a:ea typeface="+mn-ea"/>
                <a:cs typeface="+mn-cs"/>
              </a:rPr>
              <a:t>.CLUB</a:t>
            </a:r>
            <a:r>
              <a:rPr lang="ko-KR" altLang="en-US" sz="1200" b="0" i="0" kern="1200" baseline="0" dirty="0" smtClean="0">
                <a:solidFill>
                  <a:schemeClr val="tx1"/>
                </a:solidFill>
                <a:effectLst/>
                <a:latin typeface="+mn-lt"/>
                <a:ea typeface="+mn-ea"/>
                <a:cs typeface="+mn-cs"/>
              </a:rPr>
              <a:t>도메인의 </a:t>
            </a:r>
            <a:r>
              <a:rPr lang="en-US" altLang="ko-KR" sz="1200" b="0" i="0" kern="1200" baseline="0" dirty="0" smtClean="0">
                <a:solidFill>
                  <a:schemeClr val="tx1"/>
                </a:solidFill>
                <a:effectLst/>
                <a:latin typeface="+mn-lt"/>
                <a:ea typeface="+mn-ea"/>
                <a:cs typeface="+mn-cs"/>
              </a:rPr>
              <a:t>LLC</a:t>
            </a:r>
            <a:r>
              <a:rPr lang="ko-KR" altLang="en-US" sz="1200" b="0" i="0" kern="1200" baseline="0" dirty="0" smtClean="0">
                <a:solidFill>
                  <a:schemeClr val="tx1"/>
                </a:solidFill>
                <a:effectLst/>
                <a:latin typeface="+mn-lt"/>
                <a:ea typeface="+mn-ea"/>
                <a:cs typeface="+mn-cs"/>
              </a:rPr>
              <a:t>는 </a:t>
            </a:r>
            <a:r>
              <a:rPr lang="en-US" altLang="ko-KR" sz="1200" b="0" i="0" kern="1200" baseline="0" dirty="0" smtClean="0">
                <a:solidFill>
                  <a:schemeClr val="tx1"/>
                </a:solidFill>
                <a:effectLst/>
                <a:latin typeface="+mn-lt"/>
                <a:ea typeface="+mn-ea"/>
                <a:cs typeface="+mn-cs"/>
              </a:rPr>
              <a:t>2012</a:t>
            </a:r>
            <a:r>
              <a:rPr lang="ko-KR" altLang="en-US" sz="1200" b="0" i="0" kern="1200" baseline="0" dirty="0" smtClean="0">
                <a:solidFill>
                  <a:schemeClr val="tx1"/>
                </a:solidFill>
                <a:effectLst/>
                <a:latin typeface="+mn-lt"/>
                <a:ea typeface="+mn-ea"/>
                <a:cs typeface="+mn-cs"/>
              </a:rPr>
              <a:t>년에 창시되었으며 </a:t>
            </a:r>
            <a:r>
              <a:rPr lang="en-US" altLang="ko-KR" sz="1200" b="0" i="0" kern="1200" baseline="0" dirty="0" smtClean="0">
                <a:solidFill>
                  <a:schemeClr val="tx1"/>
                </a:solidFill>
                <a:effectLst/>
                <a:latin typeface="+mn-lt"/>
                <a:ea typeface="+mn-ea"/>
                <a:cs typeface="+mn-cs"/>
              </a:rPr>
              <a:t>.CLUB </a:t>
            </a:r>
            <a:r>
              <a:rPr lang="ko-KR" altLang="en-US" sz="1200" b="0" i="0" kern="1200" baseline="0" dirty="0" smtClean="0">
                <a:solidFill>
                  <a:schemeClr val="tx1"/>
                </a:solidFill>
                <a:effectLst/>
                <a:latin typeface="+mn-lt"/>
                <a:ea typeface="+mn-ea"/>
                <a:cs typeface="+mn-cs"/>
              </a:rPr>
              <a:t>최상위 도메인을 운영을 위해 신생기업을 시작하였으며 관련 클럽관련 온라인 </a:t>
            </a:r>
            <a:r>
              <a:rPr lang="ko-KR" altLang="en-US" sz="1200" b="0" i="0" kern="1200" baseline="0" dirty="0" err="1" smtClean="0">
                <a:solidFill>
                  <a:schemeClr val="tx1"/>
                </a:solidFill>
                <a:effectLst/>
                <a:latin typeface="+mn-lt"/>
                <a:ea typeface="+mn-ea"/>
                <a:cs typeface="+mn-cs"/>
              </a:rPr>
              <a:t>소셜</a:t>
            </a:r>
            <a:r>
              <a:rPr lang="ko-KR" altLang="en-US" sz="1200" b="0" i="0" kern="1200" baseline="0" dirty="0" smtClean="0">
                <a:solidFill>
                  <a:schemeClr val="tx1"/>
                </a:solidFill>
                <a:effectLst/>
                <a:latin typeface="+mn-lt"/>
                <a:ea typeface="+mn-ea"/>
                <a:cs typeface="+mn-cs"/>
              </a:rPr>
              <a:t> 네트워크 플랫폼을 사업모델로 제시하고 있음</a:t>
            </a:r>
            <a:r>
              <a:rPr lang="en-US" altLang="ko-KR" sz="1200" b="0" i="0" kern="1200" baseline="0" dirty="0" smtClean="0">
                <a:solidFill>
                  <a:schemeClr val="tx1"/>
                </a:solidFill>
                <a:effectLst/>
                <a:latin typeface="+mn-lt"/>
                <a:ea typeface="+mn-ea"/>
                <a:cs typeface="+mn-cs"/>
              </a:rPr>
              <a:t>. </a:t>
            </a:r>
            <a:r>
              <a:rPr lang="ko-KR" altLang="en-US" sz="1200" b="0" i="0" kern="1200" baseline="0" dirty="0" smtClean="0">
                <a:solidFill>
                  <a:schemeClr val="tx1"/>
                </a:solidFill>
                <a:effectLst/>
                <a:latin typeface="+mn-lt"/>
                <a:ea typeface="+mn-ea"/>
                <a:cs typeface="+mn-cs"/>
              </a:rPr>
              <a:t>현재 있는 클럽은 사용하는 문자열을 그대로 사용하도록 하여 사용자의 재방문 기회를 확대하고자 </a:t>
            </a:r>
            <a:r>
              <a:rPr lang="ko-KR" altLang="en-US" sz="1200" b="0" i="0" kern="1200" baseline="0" dirty="0" err="1" smtClean="0">
                <a:solidFill>
                  <a:schemeClr val="tx1"/>
                </a:solidFill>
                <a:effectLst/>
                <a:latin typeface="+mn-lt"/>
                <a:ea typeface="+mn-ea"/>
                <a:cs typeface="+mn-cs"/>
              </a:rPr>
              <a:t>노력중</a:t>
            </a:r>
            <a:r>
              <a:rPr lang="en-US" altLang="ko-KR" sz="1200" b="0" i="0" kern="1200" baseline="0" dirty="0" smtClean="0">
                <a:solidFill>
                  <a:schemeClr val="tx1"/>
                </a:solidFill>
                <a:effectLst/>
                <a:latin typeface="+mn-lt"/>
                <a:ea typeface="+mn-ea"/>
                <a:cs typeface="+mn-cs"/>
              </a:rPr>
              <a:t>. </a:t>
            </a:r>
            <a:r>
              <a:rPr lang="ko-KR" altLang="en-US" sz="1200" b="0" i="0" kern="1200" baseline="0" dirty="0" smtClean="0">
                <a:solidFill>
                  <a:schemeClr val="tx1"/>
                </a:solidFill>
                <a:effectLst/>
                <a:latin typeface="+mn-lt"/>
                <a:ea typeface="+mn-ea"/>
                <a:cs typeface="+mn-cs"/>
              </a:rPr>
              <a:t>목표는 </a:t>
            </a:r>
            <a:r>
              <a:rPr lang="en-US" altLang="ko-KR" sz="1200" b="0" i="0" kern="1200" baseline="0" dirty="0" smtClean="0">
                <a:solidFill>
                  <a:schemeClr val="tx1"/>
                </a:solidFill>
                <a:effectLst/>
                <a:latin typeface="+mn-lt"/>
                <a:ea typeface="+mn-ea"/>
                <a:cs typeface="+mn-cs"/>
              </a:rPr>
              <a:t>5</a:t>
            </a:r>
            <a:r>
              <a:rPr lang="ko-KR" altLang="en-US" sz="1200" b="0" i="0" kern="1200" baseline="0" dirty="0" smtClean="0">
                <a:solidFill>
                  <a:schemeClr val="tx1"/>
                </a:solidFill>
                <a:effectLst/>
                <a:latin typeface="+mn-lt"/>
                <a:ea typeface="+mn-ea"/>
                <a:cs typeface="+mn-cs"/>
              </a:rPr>
              <a:t>백만 도메인을 </a:t>
            </a:r>
            <a:r>
              <a:rPr lang="en-US" altLang="ko-KR" sz="1200" b="0" i="0" kern="1200" baseline="0" dirty="0" smtClean="0">
                <a:solidFill>
                  <a:schemeClr val="tx1"/>
                </a:solidFill>
                <a:effectLst/>
                <a:latin typeface="+mn-lt"/>
                <a:ea typeface="+mn-ea"/>
                <a:cs typeface="+mn-cs"/>
              </a:rPr>
              <a:t>5</a:t>
            </a:r>
            <a:r>
              <a:rPr lang="ko-KR" altLang="en-US" sz="1200" b="0" i="0" kern="1200" baseline="0" dirty="0" err="1" smtClean="0">
                <a:solidFill>
                  <a:schemeClr val="tx1"/>
                </a:solidFill>
                <a:effectLst/>
                <a:latin typeface="+mn-lt"/>
                <a:ea typeface="+mn-ea"/>
                <a:cs typeface="+mn-cs"/>
              </a:rPr>
              <a:t>년안에</a:t>
            </a:r>
            <a:r>
              <a:rPr lang="ko-KR" altLang="en-US" sz="1200" b="0" i="0" kern="1200" baseline="0" dirty="0" smtClean="0">
                <a:solidFill>
                  <a:schemeClr val="tx1"/>
                </a:solidFill>
                <a:effectLst/>
                <a:latin typeface="+mn-lt"/>
                <a:ea typeface="+mn-ea"/>
                <a:cs typeface="+mn-cs"/>
              </a:rPr>
              <a:t> 확보하는데 있으며 </a:t>
            </a:r>
            <a:r>
              <a:rPr lang="en-US" altLang="ko-KR" sz="1200" b="0" i="0" kern="1200" baseline="0" dirty="0" smtClean="0">
                <a:solidFill>
                  <a:schemeClr val="tx1"/>
                </a:solidFill>
                <a:effectLst/>
                <a:latin typeface="+mn-lt"/>
                <a:ea typeface="+mn-ea"/>
                <a:cs typeface="+mn-cs"/>
              </a:rPr>
              <a:t>.CLUB </a:t>
            </a:r>
            <a:r>
              <a:rPr lang="ko-KR" altLang="en-US" sz="1200" b="0" i="0" kern="1200" baseline="0" dirty="0" err="1" smtClean="0">
                <a:solidFill>
                  <a:schemeClr val="tx1"/>
                </a:solidFill>
                <a:effectLst/>
                <a:latin typeface="+mn-lt"/>
                <a:ea typeface="+mn-ea"/>
                <a:cs typeface="+mn-cs"/>
              </a:rPr>
              <a:t>출범이후</a:t>
            </a:r>
            <a:r>
              <a:rPr lang="ko-KR" altLang="en-US" sz="1200" b="0" i="0" kern="1200" baseline="0" dirty="0" smtClean="0">
                <a:solidFill>
                  <a:schemeClr val="tx1"/>
                </a:solidFill>
                <a:effectLst/>
                <a:latin typeface="+mn-lt"/>
                <a:ea typeface="+mn-ea"/>
                <a:cs typeface="+mn-cs"/>
              </a:rPr>
              <a:t> </a:t>
            </a:r>
            <a:r>
              <a:rPr lang="en-US" altLang="ko-KR" sz="1200" b="0" i="0" kern="1200" baseline="0" dirty="0" smtClean="0">
                <a:solidFill>
                  <a:schemeClr val="tx1"/>
                </a:solidFill>
                <a:effectLst/>
                <a:latin typeface="+mn-lt"/>
                <a:ea typeface="+mn-ea"/>
                <a:cs typeface="+mn-cs"/>
              </a:rPr>
              <a:t>25</a:t>
            </a:r>
            <a:r>
              <a:rPr lang="ko-KR" altLang="en-US" sz="1200" b="0" i="0" kern="1200" baseline="0" dirty="0" err="1" smtClean="0">
                <a:solidFill>
                  <a:schemeClr val="tx1"/>
                </a:solidFill>
                <a:effectLst/>
                <a:latin typeface="+mn-lt"/>
                <a:ea typeface="+mn-ea"/>
                <a:cs typeface="+mn-cs"/>
              </a:rPr>
              <a:t>천개의</a:t>
            </a:r>
            <a:r>
              <a:rPr lang="ko-KR" altLang="en-US" sz="1200" b="0" i="0" kern="1200" baseline="0" dirty="0" smtClean="0">
                <a:solidFill>
                  <a:schemeClr val="tx1"/>
                </a:solidFill>
                <a:effectLst/>
                <a:latin typeface="+mn-lt"/>
                <a:ea typeface="+mn-ea"/>
                <a:cs typeface="+mn-cs"/>
              </a:rPr>
              <a:t> 등록이 진행되었음</a:t>
            </a:r>
            <a:r>
              <a:rPr lang="en-US" altLang="ko-KR" sz="1200" b="0" i="0" kern="1200" baseline="0" dirty="0" smtClean="0">
                <a:solidFill>
                  <a:schemeClr val="tx1"/>
                </a:solidFill>
                <a:effectLst/>
                <a:latin typeface="+mn-lt"/>
                <a:ea typeface="+mn-ea"/>
                <a:cs typeface="+mn-cs"/>
              </a:rPr>
              <a:t>.</a:t>
            </a:r>
            <a:endParaRPr lang="en-US" sz="1200" b="0" i="0" kern="1200" baseline="0" dirty="0" smtClean="0">
              <a:solidFill>
                <a:schemeClr val="tx1"/>
              </a:solidFill>
              <a:effectLst/>
              <a:latin typeface="+mn-lt"/>
              <a:ea typeface="+mn-ea"/>
              <a:cs typeface="+mn-cs"/>
            </a:endParaRPr>
          </a:p>
          <a:p>
            <a:pPr marL="935886" marR="0" lvl="3"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b="0" i="0" u="none" kern="1200" baseline="0" dirty="0" smtClean="0">
                <a:solidFill>
                  <a:schemeClr val="tx1"/>
                </a:solidFill>
                <a:effectLst/>
                <a:latin typeface="+mn-lt"/>
                <a:ea typeface="+mn-ea"/>
                <a:cs typeface="+mn-cs"/>
              </a:rPr>
              <a:t>자료</a:t>
            </a:r>
            <a:r>
              <a:rPr lang="en-US" b="0" i="0" u="none" kern="1200" baseline="0" dirty="0" smtClean="0">
                <a:solidFill>
                  <a:schemeClr val="tx1"/>
                </a:solidFill>
                <a:effectLst/>
                <a:latin typeface="+mn-lt"/>
                <a:ea typeface="+mn-ea"/>
                <a:cs typeface="+mn-cs"/>
              </a:rPr>
              <a:t>:</a:t>
            </a:r>
          </a:p>
          <a:p>
            <a:pPr marL="1393086" marR="0" lvl="4" indent="-171450" algn="l" defTabSz="457200" rtl="0" eaLnBrk="1" fontAlgn="auto" latinLnBrk="0" hangingPunct="1">
              <a:lnSpc>
                <a:spcPct val="100000"/>
              </a:lnSpc>
              <a:spcBef>
                <a:spcPts val="0"/>
              </a:spcBef>
              <a:spcAft>
                <a:spcPts val="0"/>
              </a:spcAft>
              <a:buClrTx/>
              <a:buSzTx/>
              <a:buFont typeface="Arial"/>
              <a:buChar char="•"/>
              <a:tabLst/>
              <a:defRPr/>
            </a:pPr>
            <a:r>
              <a:rPr lang="en-US" b="0" u="none" baseline="0" dirty="0" smtClean="0"/>
              <a:t>http://</a:t>
            </a:r>
            <a:r>
              <a:rPr lang="en-US" b="0" u="none" baseline="0" dirty="0" err="1" smtClean="0"/>
              <a:t>nic.club</a:t>
            </a:r>
            <a:r>
              <a:rPr lang="en-US" b="0" u="none" baseline="0" dirty="0" smtClean="0"/>
              <a:t>/</a:t>
            </a:r>
            <a:endParaRPr lang="en-US" b="0" i="0" u="none" kern="1200" baseline="0" dirty="0" smtClean="0">
              <a:solidFill>
                <a:schemeClr val="tx1"/>
              </a:solidFill>
              <a:effectLst/>
              <a:latin typeface="+mn-lt"/>
              <a:ea typeface="+mn-ea"/>
              <a:cs typeface="+mn-cs"/>
            </a:endParaRPr>
          </a:p>
          <a:p>
            <a:pPr marL="1393086" marR="0" lvl="4"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b="0" i="0" u="none" kern="1200" baseline="0" dirty="0" smtClean="0">
                <a:solidFill>
                  <a:schemeClr val="tx1"/>
                </a:solidFill>
                <a:effectLst/>
                <a:latin typeface="+mn-lt"/>
                <a:ea typeface="+mn-ea"/>
                <a:cs typeface="+mn-cs"/>
              </a:rPr>
              <a:t>비디오</a:t>
            </a:r>
            <a:r>
              <a:rPr lang="en-US" b="0" i="0" u="none" kern="1200" baseline="0" dirty="0" smtClean="0">
                <a:solidFill>
                  <a:schemeClr val="tx1"/>
                </a:solidFill>
                <a:effectLst/>
                <a:latin typeface="+mn-lt"/>
                <a:ea typeface="+mn-ea"/>
                <a:cs typeface="+mn-cs"/>
              </a:rPr>
              <a:t>: https://www.youtube.com/watch?v=LF3asGx9URg&amp;list=PLQziMT9GXafXR3T5h51Sfg0uuTZXsEQ32</a:t>
            </a:r>
          </a:p>
          <a:p>
            <a:pPr marL="1221636" marR="0" lvl="4" indent="0" algn="l" defTabSz="457200" rtl="0" eaLnBrk="1" fontAlgn="auto" latinLnBrk="0" hangingPunct="1">
              <a:lnSpc>
                <a:spcPct val="100000"/>
              </a:lnSpc>
              <a:spcBef>
                <a:spcPts val="0"/>
              </a:spcBef>
              <a:spcAft>
                <a:spcPts val="0"/>
              </a:spcAft>
              <a:buClrTx/>
              <a:buSzTx/>
              <a:buFont typeface="Arial"/>
              <a:buNone/>
              <a:tabLst/>
              <a:defRPr/>
            </a:pPr>
            <a:endParaRPr lang="en-US" u="none" baseline="0" dirty="0" smtClean="0"/>
          </a:p>
          <a:p>
            <a:pPr marL="478686" lvl="2" indent="-171450">
              <a:buFont typeface="Arial"/>
              <a:buChar char="•"/>
            </a:pPr>
            <a:r>
              <a:rPr lang="en-US" u="none" baseline="0" dirty="0" err="1" smtClean="0"/>
              <a:t>Atgron</a:t>
            </a:r>
            <a:r>
              <a:rPr lang="ko-KR" altLang="en-US" u="none" baseline="0" dirty="0" smtClean="0"/>
              <a:t>사는 </a:t>
            </a:r>
            <a:r>
              <a:rPr lang="en-US" altLang="ko-KR" u="none" baseline="0" dirty="0" smtClean="0"/>
              <a:t>.WED</a:t>
            </a:r>
            <a:r>
              <a:rPr lang="ko-KR" altLang="en-US" u="none" baseline="0" dirty="0" smtClean="0"/>
              <a:t> </a:t>
            </a:r>
            <a:r>
              <a:rPr lang="en-US" altLang="ko-KR" u="none" baseline="0" dirty="0" smtClean="0"/>
              <a:t>TLD</a:t>
            </a:r>
            <a:r>
              <a:rPr lang="ko-KR" altLang="en-US" u="none" baseline="0" dirty="0" smtClean="0"/>
              <a:t>를 활용하여 </a:t>
            </a:r>
            <a:r>
              <a:rPr lang="ko-KR" altLang="en-US" u="none" baseline="0" dirty="0" err="1" smtClean="0"/>
              <a:t>웨딩산업에</a:t>
            </a:r>
            <a:r>
              <a:rPr lang="ko-KR" altLang="en-US" u="none" baseline="0" dirty="0" smtClean="0"/>
              <a:t> 뛰어든 경우임</a:t>
            </a:r>
            <a:r>
              <a:rPr lang="en-US" altLang="ko-KR" u="none" baseline="0" dirty="0" smtClean="0"/>
              <a:t>. </a:t>
            </a:r>
            <a:r>
              <a:rPr lang="ko-KR" altLang="en-US" u="none" baseline="0" dirty="0" smtClean="0"/>
              <a:t>목적은 결혼을 앞둔 커플에게 결혼관련 솔루션을 제공하고 기억하기 </a:t>
            </a:r>
            <a:r>
              <a:rPr lang="ko-KR" altLang="en-US" u="none" baseline="0" dirty="0" err="1" smtClean="0"/>
              <a:t>쉬운도메인을</a:t>
            </a:r>
            <a:r>
              <a:rPr lang="ko-KR" altLang="en-US" u="none" baseline="0" dirty="0" smtClean="0"/>
              <a:t> 제공하는 것을 목적으로 함</a:t>
            </a:r>
            <a:r>
              <a:rPr lang="en-US" altLang="ko-KR" u="none" baseline="0" dirty="0" smtClean="0"/>
              <a:t>. </a:t>
            </a:r>
            <a:r>
              <a:rPr lang="ko-KR" altLang="en-US" u="none" baseline="0" dirty="0" smtClean="0"/>
              <a:t>예</a:t>
            </a:r>
            <a:r>
              <a:rPr lang="en-US" altLang="ko-KR" u="none" baseline="0" dirty="0" smtClean="0"/>
              <a:t>) </a:t>
            </a:r>
            <a:r>
              <a:rPr lang="en-US" altLang="ko-KR" u="none" baseline="0" dirty="0" err="1" smtClean="0"/>
              <a:t>MaryandJon.wed</a:t>
            </a:r>
            <a:r>
              <a:rPr lang="ko-KR" altLang="en-US" u="none" baseline="0" dirty="0" smtClean="0"/>
              <a:t> 를 도메인으로 </a:t>
            </a:r>
            <a:r>
              <a:rPr lang="ko-KR" altLang="en-US" u="none" baseline="0" dirty="0" err="1" smtClean="0"/>
              <a:t>활용할경우</a:t>
            </a:r>
            <a:r>
              <a:rPr lang="ko-KR" altLang="en-US" u="none" baseline="0" dirty="0" smtClean="0"/>
              <a:t> 새로이 결혼하는 커플의 이름을 활용하여 기념으로 가지고 </a:t>
            </a:r>
            <a:r>
              <a:rPr lang="ko-KR" altLang="en-US" u="none" baseline="0" dirty="0" err="1" smtClean="0"/>
              <a:t>있을수</a:t>
            </a:r>
            <a:r>
              <a:rPr lang="ko-KR" altLang="en-US" u="none" baseline="0" dirty="0" smtClean="0"/>
              <a:t> 있음</a:t>
            </a:r>
            <a:endParaRPr lang="en-US" u="none" baseline="0" dirty="0" smtClean="0"/>
          </a:p>
          <a:p>
            <a:pPr marL="935886" lvl="3" indent="-171450">
              <a:buFont typeface="Arial"/>
              <a:buChar char="•"/>
            </a:pPr>
            <a:r>
              <a:rPr lang="ko-KR" altLang="en-US" u="none" baseline="0" dirty="0" smtClean="0"/>
              <a:t>자료</a:t>
            </a:r>
            <a:r>
              <a:rPr lang="en-US" b="1" u="none" baseline="0" dirty="0" smtClean="0"/>
              <a:t>:</a:t>
            </a:r>
          </a:p>
          <a:p>
            <a:pPr marL="1393086" lvl="4" indent="-171450">
              <a:buFont typeface="Arial"/>
              <a:buChar char="•"/>
            </a:pPr>
            <a:r>
              <a:rPr lang="en-US" b="0" u="none" baseline="0" dirty="0" smtClean="0"/>
              <a:t>http://</a:t>
            </a:r>
            <a:r>
              <a:rPr lang="en-US" b="0" u="none" baseline="0" dirty="0" err="1" smtClean="0"/>
              <a:t>www.atgron.wed</a:t>
            </a:r>
            <a:r>
              <a:rPr lang="en-US" b="0" u="none" baseline="0" dirty="0" smtClean="0"/>
              <a:t>/</a:t>
            </a:r>
          </a:p>
          <a:p>
            <a:pPr marL="1393086" lvl="4" indent="-171450">
              <a:buFont typeface="Arial"/>
              <a:buChar char="•"/>
            </a:pPr>
            <a:r>
              <a:rPr lang="ko-KR" altLang="en-US" b="0" u="none" baseline="0" dirty="0" smtClean="0"/>
              <a:t>비디오</a:t>
            </a:r>
            <a:r>
              <a:rPr lang="en-US" b="0" u="none" baseline="0" dirty="0" smtClean="0"/>
              <a:t>:</a:t>
            </a:r>
            <a:r>
              <a:rPr lang="en-US" u="none" baseline="0" dirty="0" smtClean="0"/>
              <a:t> https://www.youtube.com/watch?v=D25tXJdr5Bg&amp;list=PLQziMT9GXafXR3T5h51Sfg0uuTZXsEQ32</a:t>
            </a:r>
          </a:p>
          <a:p>
            <a:pPr marL="1221636" lvl="4" indent="0">
              <a:buFont typeface="Arial"/>
              <a:buNone/>
            </a:pPr>
            <a:endParaRPr lang="en-US" u="none" baseline="0" dirty="0" smtClean="0"/>
          </a:p>
        </p:txBody>
      </p:sp>
      <p:sp>
        <p:nvSpPr>
          <p:cNvPr id="4" name="Slide Number Placeholder 3"/>
          <p:cNvSpPr>
            <a:spLocks noGrp="1"/>
          </p:cNvSpPr>
          <p:nvPr>
            <p:ph type="sldNum" sz="quarter" idx="10"/>
          </p:nvPr>
        </p:nvSpPr>
        <p:spPr/>
        <p:txBody>
          <a:bodyPr/>
          <a:lstStyle/>
          <a:p>
            <a:fld id="{714BACF8-9E09-4B22-9A92-E4982DC98D4E}" type="slidenum">
              <a:rPr lang="en-SG" smtClean="0"/>
              <a:t>6</a:t>
            </a:fld>
            <a:endParaRPr lang="en-SG"/>
          </a:p>
        </p:txBody>
      </p:sp>
    </p:spTree>
    <p:extLst>
      <p:ext uri="{BB962C8B-B14F-4D97-AF65-F5344CB8AC3E}">
        <p14:creationId xmlns:p14="http://schemas.microsoft.com/office/powerpoint/2010/main" val="1696674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ko-KR" altLang="en-US" sz="800" b="1" dirty="0" smtClean="0">
                <a:solidFill>
                  <a:schemeClr val="bg1"/>
                </a:solidFill>
                <a:latin typeface="Helvetica Neue"/>
                <a:cs typeface="Helvetica Neue"/>
              </a:rPr>
              <a:t>커뮤니티 그룹</a:t>
            </a:r>
            <a:endParaRPr lang="en-US" altLang="ko-KR" sz="800" b="1" dirty="0" smtClean="0">
              <a:solidFill>
                <a:schemeClr val="bg1"/>
              </a:solidFill>
              <a:latin typeface="Helvetica Neue"/>
              <a:cs typeface="Helvetica Neue"/>
            </a:endParaRPr>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GB" sz="800" dirty="0" smtClean="0">
              <a:solidFill>
                <a:schemeClr val="bg1"/>
              </a:solidFill>
              <a:latin typeface="Helvetica Neue"/>
              <a:cs typeface="Helvetica Neue"/>
            </a:endParaRPr>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ko-KR" altLang="en-US" sz="800" baseline="0" dirty="0" smtClean="0">
                <a:solidFill>
                  <a:schemeClr val="bg1"/>
                </a:solidFill>
                <a:latin typeface="Helvetica Neue"/>
                <a:cs typeface="Helvetica Neue"/>
              </a:rPr>
              <a:t>자선단체</a:t>
            </a:r>
            <a:r>
              <a:rPr lang="en-US" altLang="ko-KR" sz="800" baseline="0" dirty="0" smtClean="0">
                <a:solidFill>
                  <a:schemeClr val="bg1"/>
                </a:solidFill>
                <a:latin typeface="Helvetica Neue"/>
                <a:cs typeface="Helvetica Neue"/>
              </a:rPr>
              <a:t>, </a:t>
            </a:r>
            <a:r>
              <a:rPr lang="ko-KR" altLang="en-US" sz="800" baseline="0" dirty="0" err="1" smtClean="0">
                <a:solidFill>
                  <a:schemeClr val="bg1"/>
                </a:solidFill>
                <a:latin typeface="Helvetica Neue"/>
                <a:cs typeface="Helvetica Neue"/>
              </a:rPr>
              <a:t>사회적기업과</a:t>
            </a:r>
            <a:r>
              <a:rPr lang="ko-KR" altLang="en-US" sz="800" baseline="0" dirty="0" smtClean="0">
                <a:solidFill>
                  <a:schemeClr val="bg1"/>
                </a:solidFill>
                <a:latin typeface="Helvetica Neue"/>
                <a:cs typeface="Helvetica Neue"/>
              </a:rPr>
              <a:t> 같이 커뮤니티활동을 중심으로 사회를 발전하는데 지원하는 사회활동가가 활용하면 적절함</a:t>
            </a:r>
            <a:r>
              <a:rPr lang="en-US" altLang="ko-KR" sz="800" baseline="0" dirty="0" smtClean="0">
                <a:solidFill>
                  <a:schemeClr val="bg1"/>
                </a:solidFill>
                <a:latin typeface="Helvetica Neue"/>
                <a:cs typeface="Helvetica Neue"/>
              </a:rPr>
              <a:t>(</a:t>
            </a:r>
            <a:r>
              <a:rPr lang="ko-KR" altLang="en-US" sz="800" baseline="0" dirty="0" smtClean="0">
                <a:solidFill>
                  <a:schemeClr val="bg1"/>
                </a:solidFill>
                <a:latin typeface="Helvetica Neue"/>
                <a:cs typeface="Helvetica Neue"/>
              </a:rPr>
              <a:t>예 </a:t>
            </a:r>
            <a:r>
              <a:rPr lang="en-US" altLang="ko-KR" sz="800" baseline="0" dirty="0" smtClean="0">
                <a:solidFill>
                  <a:schemeClr val="bg1"/>
                </a:solidFill>
                <a:latin typeface="Helvetica Neue"/>
                <a:cs typeface="Helvetica Neue"/>
              </a:rPr>
              <a:t>.HIV)</a:t>
            </a:r>
            <a:endParaRPr lang="en-GB" sz="800" baseline="0" dirty="0" smtClean="0">
              <a:solidFill>
                <a:schemeClr val="bg1"/>
              </a:solidFill>
              <a:latin typeface="Helvetica Neue"/>
              <a:cs typeface="Helvetica Neue"/>
            </a:endParaRPr>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US" baseline="0" dirty="0" smtClean="0"/>
          </a:p>
          <a:p>
            <a:pPr marL="204824" marR="0" lvl="1"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ko-KR" altLang="en-US" i="0" u="sng" baseline="0" dirty="0" smtClean="0"/>
              <a:t>예시 </a:t>
            </a:r>
            <a:r>
              <a:rPr lang="en-US" altLang="ko-KR" i="0" u="sng" baseline="0" dirty="0" smtClean="0"/>
              <a:t>: .HIV</a:t>
            </a:r>
            <a:endParaRPr lang="en-US" i="0" u="none" baseline="0" dirty="0" smtClean="0"/>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endParaRPr lang="en-US" sz="1200" b="0" i="0" kern="1200" dirty="0" smtClean="0">
              <a:solidFill>
                <a:schemeClr val="tx1"/>
              </a:solidFill>
              <a:effectLst/>
              <a:latin typeface="+mn-lt"/>
              <a:ea typeface="+mn-ea"/>
              <a:cs typeface="+mn-cs"/>
            </a:endParaRP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dirty="0" smtClean="0">
                <a:solidFill>
                  <a:schemeClr val="tx1"/>
                </a:solidFill>
                <a:effectLst/>
                <a:latin typeface="+mn-lt"/>
                <a:ea typeface="+mn-ea"/>
                <a:cs typeface="+mn-cs"/>
              </a:rPr>
              <a:t>HIV-AIDS</a:t>
            </a:r>
            <a:r>
              <a:rPr lang="ko-KR" altLang="en-US" sz="1200" b="0" i="0" kern="1200" dirty="0" smtClean="0">
                <a:solidFill>
                  <a:schemeClr val="tx1"/>
                </a:solidFill>
                <a:effectLst/>
                <a:latin typeface="+mn-lt"/>
                <a:ea typeface="+mn-ea"/>
                <a:cs typeface="+mn-cs"/>
              </a:rPr>
              <a:t>에 대한 이해를 돕고 기금을 형성하기 위하여 관련 최상위도메인 사용</a:t>
            </a:r>
            <a:endParaRPr lang="en-US" sz="1200" b="0" i="0" kern="1200" dirty="0" smtClean="0">
              <a:solidFill>
                <a:schemeClr val="tx1"/>
              </a:solidFill>
              <a:effectLst/>
              <a:latin typeface="+mn-lt"/>
              <a:ea typeface="+mn-ea"/>
              <a:cs typeface="+mn-cs"/>
            </a:endParaRP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sz="1200" b="0" baseline="0" dirty="0" smtClean="0">
                <a:solidFill>
                  <a:srgbClr val="7F7F7F"/>
                </a:solidFill>
                <a:latin typeface="Helvetica Neue"/>
                <a:cs typeface="Helvetica Neue"/>
              </a:rPr>
              <a:t>관련 </a:t>
            </a:r>
            <a:r>
              <a:rPr lang="en-US" altLang="ko-KR" sz="1200" b="0" baseline="0" dirty="0" smtClean="0">
                <a:solidFill>
                  <a:srgbClr val="7F7F7F"/>
                </a:solidFill>
                <a:latin typeface="Helvetica Neue"/>
                <a:cs typeface="Helvetica Neue"/>
              </a:rPr>
              <a:t>TLD</a:t>
            </a:r>
            <a:r>
              <a:rPr lang="ko-KR" altLang="en-US" sz="1200" b="0" baseline="0" dirty="0" smtClean="0">
                <a:solidFill>
                  <a:srgbClr val="7F7F7F"/>
                </a:solidFill>
                <a:latin typeface="Helvetica Neue"/>
                <a:cs typeface="Helvetica Neue"/>
              </a:rPr>
              <a:t>를 운영하는 기업은 관련 활동을 디지털 </a:t>
            </a:r>
            <a:r>
              <a:rPr lang="ko-KR" altLang="en-US" sz="1200" b="0" baseline="0" dirty="0" err="1" smtClean="0">
                <a:solidFill>
                  <a:srgbClr val="7F7F7F"/>
                </a:solidFill>
                <a:latin typeface="Helvetica Neue"/>
                <a:cs typeface="Helvetica Neue"/>
              </a:rPr>
              <a:t>레드리본활동과</a:t>
            </a:r>
            <a:r>
              <a:rPr lang="ko-KR" altLang="en-US" sz="1200" b="0" baseline="0" dirty="0" smtClean="0">
                <a:solidFill>
                  <a:srgbClr val="7F7F7F"/>
                </a:solidFill>
                <a:latin typeface="Helvetica Neue"/>
                <a:cs typeface="Helvetica Neue"/>
              </a:rPr>
              <a:t> 동일하다고 설명</a:t>
            </a:r>
            <a:endParaRPr lang="en-US" sz="1200" b="0" baseline="0" dirty="0" smtClean="0">
              <a:solidFill>
                <a:srgbClr val="7F7F7F"/>
              </a:solidFill>
              <a:latin typeface="Helvetica Neue"/>
              <a:cs typeface="Helvetica Neue"/>
            </a:endParaRP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dirty="0" smtClean="0">
                <a:solidFill>
                  <a:schemeClr val="tx1"/>
                </a:solidFill>
                <a:effectLst/>
                <a:latin typeface="+mn-lt"/>
                <a:ea typeface="+mn-ea"/>
                <a:cs typeface="+mn-cs"/>
              </a:rPr>
              <a:t>.HIV</a:t>
            </a:r>
            <a:r>
              <a:rPr lang="ko-KR" altLang="en-US" sz="1200" b="0" i="0" kern="1200" dirty="0" smtClean="0">
                <a:solidFill>
                  <a:schemeClr val="tx1"/>
                </a:solidFill>
                <a:effectLst/>
                <a:latin typeface="+mn-lt"/>
                <a:ea typeface="+mn-ea"/>
                <a:cs typeface="+mn-cs"/>
              </a:rPr>
              <a:t>도메인에 사용자가 </a:t>
            </a:r>
            <a:r>
              <a:rPr lang="ko-KR" altLang="en-US" sz="1200" b="0" i="0" kern="1200" dirty="0" err="1" smtClean="0">
                <a:solidFill>
                  <a:schemeClr val="tx1"/>
                </a:solidFill>
                <a:effectLst/>
                <a:latin typeface="+mn-lt"/>
                <a:ea typeface="+mn-ea"/>
                <a:cs typeface="+mn-cs"/>
              </a:rPr>
              <a:t>방문시</a:t>
            </a:r>
            <a:r>
              <a:rPr lang="ko-KR" altLang="en-US" sz="1200" b="0" i="0" kern="1200" dirty="0" smtClean="0">
                <a:solidFill>
                  <a:schemeClr val="tx1"/>
                </a:solidFill>
                <a:effectLst/>
                <a:latin typeface="+mn-lt"/>
                <a:ea typeface="+mn-ea"/>
                <a:cs typeface="+mn-cs"/>
              </a:rPr>
              <a:t> 최소한의 헌금을 자동으로 하도록 구현한 </a:t>
            </a:r>
            <a:r>
              <a:rPr lang="en-US" altLang="ko-KR" sz="1200" b="0" i="0" kern="1200" dirty="0" smtClean="0">
                <a:solidFill>
                  <a:schemeClr val="tx1"/>
                </a:solidFill>
                <a:effectLst/>
                <a:latin typeface="+mn-lt"/>
                <a:ea typeface="+mn-ea"/>
                <a:cs typeface="+mn-cs"/>
              </a:rPr>
              <a:t>HIV</a:t>
            </a:r>
            <a:r>
              <a:rPr lang="ko-KR" altLang="en-US" sz="1200" b="0" i="0" kern="1200" dirty="0" smtClean="0">
                <a:solidFill>
                  <a:schemeClr val="tx1"/>
                </a:solidFill>
                <a:effectLst/>
                <a:latin typeface="+mn-lt"/>
                <a:ea typeface="+mn-ea"/>
                <a:cs typeface="+mn-cs"/>
              </a:rPr>
              <a:t>프로젝트이며 비용은 도메인 등록비용에서 지출</a:t>
            </a:r>
            <a:endParaRPr lang="en-US" sz="1200" b="0" i="0" kern="1200" dirty="0" smtClean="0">
              <a:solidFill>
                <a:schemeClr val="tx1"/>
              </a:solidFill>
              <a:effectLst/>
              <a:latin typeface="+mn-lt"/>
              <a:ea typeface="+mn-ea"/>
              <a:cs typeface="+mn-cs"/>
            </a:endParaRP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dirty="0" smtClean="0">
                <a:solidFill>
                  <a:schemeClr val="tx1"/>
                </a:solidFill>
                <a:effectLst/>
                <a:latin typeface="+mn-lt"/>
                <a:ea typeface="+mn-ea"/>
                <a:cs typeface="+mn-cs"/>
              </a:rPr>
              <a:t>.HIV</a:t>
            </a:r>
            <a:r>
              <a:rPr lang="ko-KR" altLang="en-US" sz="1200" b="0" i="0" kern="1200" dirty="0" smtClean="0">
                <a:solidFill>
                  <a:schemeClr val="tx1"/>
                </a:solidFill>
                <a:effectLst/>
                <a:latin typeface="+mn-lt"/>
                <a:ea typeface="+mn-ea"/>
                <a:cs typeface="+mn-cs"/>
              </a:rPr>
              <a:t>도메인에 관심을 보이는 등록자는 </a:t>
            </a:r>
            <a:r>
              <a:rPr lang="en-US" altLang="ko-KR" sz="1200" b="0" i="0" kern="1200" dirty="0" smtClean="0">
                <a:solidFill>
                  <a:schemeClr val="tx1"/>
                </a:solidFill>
                <a:effectLst/>
                <a:latin typeface="+mn-lt"/>
                <a:ea typeface="+mn-ea"/>
                <a:cs typeface="+mn-cs"/>
              </a:rPr>
              <a:t>HIV</a:t>
            </a:r>
            <a:r>
              <a:rPr lang="ko-KR" altLang="en-US" sz="1200" b="0" i="0" kern="1200" dirty="0" smtClean="0">
                <a:solidFill>
                  <a:schemeClr val="tx1"/>
                </a:solidFill>
                <a:effectLst/>
                <a:latin typeface="+mn-lt"/>
                <a:ea typeface="+mn-ea"/>
                <a:cs typeface="+mn-cs"/>
              </a:rPr>
              <a:t>퇴치를 위해 활동하는 의료기업</a:t>
            </a:r>
            <a:r>
              <a:rPr lang="en-US" altLang="ko-KR" sz="1200" b="0" i="0" kern="1200" dirty="0" smtClean="0">
                <a:solidFill>
                  <a:schemeClr val="tx1"/>
                </a:solidFill>
                <a:effectLst/>
                <a:latin typeface="+mn-lt"/>
                <a:ea typeface="+mn-ea"/>
                <a:cs typeface="+mn-cs"/>
              </a:rPr>
              <a:t>, </a:t>
            </a:r>
            <a:r>
              <a:rPr lang="ko-KR" altLang="en-US" sz="1200" b="0" i="0" kern="1200" dirty="0" smtClean="0">
                <a:solidFill>
                  <a:schemeClr val="tx1"/>
                </a:solidFill>
                <a:effectLst/>
                <a:latin typeface="+mn-lt"/>
                <a:ea typeface="+mn-ea"/>
                <a:cs typeface="+mn-cs"/>
              </a:rPr>
              <a:t>병원</a:t>
            </a:r>
            <a:r>
              <a:rPr lang="en-US" altLang="ko-KR" sz="1200" b="0" i="0" kern="1200" dirty="0" smtClean="0">
                <a:solidFill>
                  <a:schemeClr val="tx1"/>
                </a:solidFill>
                <a:effectLst/>
                <a:latin typeface="+mn-lt"/>
                <a:ea typeface="+mn-ea"/>
                <a:cs typeface="+mn-cs"/>
              </a:rPr>
              <a:t>, </a:t>
            </a:r>
            <a:r>
              <a:rPr lang="ko-KR" altLang="en-US" sz="1200" b="0" i="0" kern="1200" dirty="0" smtClean="0">
                <a:solidFill>
                  <a:schemeClr val="tx1"/>
                </a:solidFill>
                <a:effectLst/>
                <a:latin typeface="+mn-lt"/>
                <a:ea typeface="+mn-ea"/>
                <a:cs typeface="+mn-cs"/>
              </a:rPr>
              <a:t>제약사</a:t>
            </a:r>
            <a:r>
              <a:rPr lang="ko-KR" altLang="en-US" sz="1200" b="0" i="0" kern="1200" baseline="0" dirty="0" smtClean="0">
                <a:solidFill>
                  <a:schemeClr val="tx1"/>
                </a:solidFill>
                <a:effectLst/>
                <a:latin typeface="+mn-lt"/>
                <a:ea typeface="+mn-ea"/>
                <a:cs typeface="+mn-cs"/>
              </a:rPr>
              <a:t> 등임</a:t>
            </a:r>
            <a:endParaRPr lang="en-US" sz="1200" b="0" i="0" kern="1200" dirty="0" smtClean="0">
              <a:solidFill>
                <a:schemeClr val="tx1"/>
              </a:solidFill>
              <a:effectLst/>
              <a:latin typeface="+mn-lt"/>
              <a:ea typeface="+mn-ea"/>
              <a:cs typeface="+mn-cs"/>
            </a:endParaRP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sz="800" dirty="0" smtClean="0">
                <a:solidFill>
                  <a:srgbClr val="7F7F7F"/>
                </a:solidFill>
                <a:latin typeface="Helvetica Neue"/>
                <a:cs typeface="Helvetica Neue"/>
              </a:rPr>
              <a:t>관련 </a:t>
            </a:r>
            <a:r>
              <a:rPr lang="en-US" altLang="ko-KR" sz="800" dirty="0" smtClean="0">
                <a:solidFill>
                  <a:srgbClr val="7F7F7F"/>
                </a:solidFill>
                <a:latin typeface="Helvetica Neue"/>
                <a:cs typeface="Helvetica Neue"/>
              </a:rPr>
              <a:t>HIV</a:t>
            </a:r>
            <a:r>
              <a:rPr lang="ko-KR" altLang="en-US" sz="800" dirty="0" smtClean="0">
                <a:solidFill>
                  <a:srgbClr val="7F7F7F"/>
                </a:solidFill>
                <a:latin typeface="Helvetica Neue"/>
                <a:cs typeface="Helvetica Neue"/>
              </a:rPr>
              <a:t>프로젝트를 추진하여 얻은 수익의 </a:t>
            </a:r>
            <a:r>
              <a:rPr lang="en-US" altLang="ko-KR" sz="800" dirty="0" smtClean="0">
                <a:solidFill>
                  <a:srgbClr val="7F7F7F"/>
                </a:solidFill>
                <a:latin typeface="Helvetica Neue"/>
                <a:cs typeface="Helvetica Neue"/>
              </a:rPr>
              <a:t>70%</a:t>
            </a:r>
            <a:r>
              <a:rPr lang="ko-KR" altLang="en-US" sz="800" dirty="0" smtClean="0">
                <a:solidFill>
                  <a:srgbClr val="7F7F7F"/>
                </a:solidFill>
                <a:latin typeface="Helvetica Neue"/>
                <a:cs typeface="Helvetica Neue"/>
              </a:rPr>
              <a:t>를 퇴치운동에 사용할 예정</a:t>
            </a:r>
            <a:endParaRPr lang="en-US" sz="800" dirty="0" smtClean="0">
              <a:solidFill>
                <a:srgbClr val="7F7F7F"/>
              </a:solidFill>
              <a:latin typeface="Helvetica Neue"/>
              <a:cs typeface="Helvetica Neue"/>
            </a:endParaRP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sz="800" b="1" dirty="0" smtClean="0">
                <a:solidFill>
                  <a:srgbClr val="5D95B0"/>
                </a:solidFill>
                <a:latin typeface="Georgia"/>
                <a:cs typeface="Georgia"/>
              </a:rPr>
              <a:t>관련정보와 </a:t>
            </a:r>
            <a:r>
              <a:rPr lang="en-US" altLang="ko-KR" sz="800" b="1" dirty="0" smtClean="0">
                <a:solidFill>
                  <a:srgbClr val="5D95B0"/>
                </a:solidFill>
                <a:latin typeface="Georgia"/>
                <a:cs typeface="Georgia"/>
              </a:rPr>
              <a:t>.HIV</a:t>
            </a:r>
            <a:r>
              <a:rPr lang="ko-KR" altLang="en-US" sz="800" b="1" dirty="0" smtClean="0">
                <a:solidFill>
                  <a:srgbClr val="5D95B0"/>
                </a:solidFill>
                <a:latin typeface="Georgia"/>
                <a:cs typeface="Georgia"/>
              </a:rPr>
              <a:t>프로젝트 설명자료</a:t>
            </a:r>
            <a:r>
              <a:rPr lang="en-US" sz="800" dirty="0" smtClean="0">
                <a:solidFill>
                  <a:srgbClr val="5D95B0"/>
                </a:solidFill>
                <a:latin typeface="Georgia"/>
                <a:cs typeface="Georgia"/>
              </a:rPr>
              <a:t>:</a:t>
            </a:r>
            <a:r>
              <a:rPr lang="en-US" sz="800" baseline="0" dirty="0" smtClean="0">
                <a:solidFill>
                  <a:srgbClr val="5D95B0"/>
                </a:solidFill>
                <a:latin typeface="Georgia"/>
                <a:cs typeface="Georgia"/>
              </a:rPr>
              <a:t> </a:t>
            </a:r>
            <a:br>
              <a:rPr lang="en-US" sz="800" baseline="0" dirty="0" smtClean="0">
                <a:solidFill>
                  <a:srgbClr val="5D95B0"/>
                </a:solidFill>
                <a:latin typeface="Georgia"/>
                <a:cs typeface="Georgia"/>
              </a:rPr>
            </a:br>
            <a:r>
              <a:rPr lang="en-US" sz="800" b="0" i="0" kern="1200" dirty="0" smtClean="0">
                <a:solidFill>
                  <a:schemeClr val="tx1"/>
                </a:solidFill>
                <a:effectLst/>
                <a:latin typeface="+mn-lt"/>
                <a:ea typeface="+mn-ea"/>
                <a:cs typeface="+mn-cs"/>
              </a:rPr>
              <a:t>https://www.youtube.com/watch?v=6ZT0yHpgcRA&amp;list=PLQziMT9GXafXR3T5h51Sfg0uuTZXsEQ32</a:t>
            </a:r>
          </a:p>
        </p:txBody>
      </p:sp>
      <p:sp>
        <p:nvSpPr>
          <p:cNvPr id="4" name="Slide Number Placeholder 3"/>
          <p:cNvSpPr>
            <a:spLocks noGrp="1"/>
          </p:cNvSpPr>
          <p:nvPr>
            <p:ph type="sldNum" sz="quarter" idx="10"/>
          </p:nvPr>
        </p:nvSpPr>
        <p:spPr/>
        <p:txBody>
          <a:bodyPr/>
          <a:lstStyle/>
          <a:p>
            <a:fld id="{714BACF8-9E09-4B22-9A92-E4982DC98D4E}" type="slidenum">
              <a:rPr lang="en-SG" smtClean="0"/>
              <a:t>7</a:t>
            </a:fld>
            <a:endParaRPr lang="en-SG"/>
          </a:p>
        </p:txBody>
      </p:sp>
    </p:spTree>
    <p:extLst>
      <p:ext uri="{BB962C8B-B14F-4D97-AF65-F5344CB8AC3E}">
        <p14:creationId xmlns:p14="http://schemas.microsoft.com/office/powerpoint/2010/main" val="1525186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ko-KR" altLang="en-US" b="1" dirty="0" err="1" smtClean="0"/>
              <a:t>지역명</a:t>
            </a:r>
            <a:endParaRPr lang="en-US" altLang="ko-KR" b="1"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indent="0">
              <a:buNone/>
            </a:pPr>
            <a:r>
              <a:rPr lang="ko-KR" altLang="en-US" baseline="0" dirty="0" smtClean="0"/>
              <a:t>지역별 </a:t>
            </a:r>
            <a:r>
              <a:rPr lang="ko-KR" altLang="en-US" baseline="0" dirty="0" err="1" smtClean="0"/>
              <a:t>명칭중</a:t>
            </a:r>
            <a:r>
              <a:rPr lang="ko-KR" altLang="en-US" baseline="0" dirty="0" smtClean="0"/>
              <a:t> </a:t>
            </a:r>
            <a:r>
              <a:rPr lang="ko-KR" altLang="en-US" baseline="0" dirty="0" err="1" smtClean="0"/>
              <a:t>도시명또한</a:t>
            </a:r>
            <a:r>
              <a:rPr lang="ko-KR" altLang="en-US" baseline="0" dirty="0" smtClean="0"/>
              <a:t> 신규 </a:t>
            </a:r>
            <a:r>
              <a:rPr lang="en-US" altLang="ko-KR" baseline="0" dirty="0" err="1" smtClean="0"/>
              <a:t>gTLD</a:t>
            </a:r>
            <a:r>
              <a:rPr lang="ko-KR" altLang="en-US" baseline="0" dirty="0" smtClean="0"/>
              <a:t>로 신청이 가능하며 </a:t>
            </a:r>
            <a:r>
              <a:rPr lang="en-US" altLang="ko-KR" baseline="0" dirty="0" smtClean="0"/>
              <a:t>.Berlin, .NYC. .TOKYO, .LONDON</a:t>
            </a:r>
            <a:r>
              <a:rPr lang="ko-KR" altLang="en-US" baseline="0" dirty="0" smtClean="0"/>
              <a:t>등은 최근 인터넷에서 최상위 도메인으로 사용이 허가된 명칭임</a:t>
            </a:r>
            <a:endParaRPr lang="en-US" dirty="0" smtClean="0"/>
          </a:p>
          <a:p>
            <a:pPr marL="0" indent="0">
              <a:buNone/>
            </a:pPr>
            <a:endParaRPr lang="en-US" dirty="0" smtClean="0"/>
          </a:p>
          <a:p>
            <a:pPr marL="204824" marR="0" lvl="1" indent="0" algn="l" defTabSz="512060" rtl="0" eaLnBrk="1" fontAlgn="auto" latinLnBrk="0" hangingPunct="1">
              <a:lnSpc>
                <a:spcPct val="90000"/>
              </a:lnSpc>
              <a:spcBef>
                <a:spcPts val="0"/>
              </a:spcBef>
              <a:spcAft>
                <a:spcPts val="336"/>
              </a:spcAft>
              <a:buClrTx/>
              <a:buSzTx/>
              <a:buFont typeface="Arial" pitchFamily="34" charset="0"/>
              <a:buNone/>
              <a:tabLst/>
              <a:defRPr/>
            </a:pPr>
            <a:r>
              <a:rPr lang="ko-KR" altLang="en-US" u="sng" baseline="0" dirty="0" smtClean="0"/>
              <a:t>예시 </a:t>
            </a:r>
            <a:r>
              <a:rPr lang="en-US" altLang="ko-KR" u="sng" baseline="0" dirty="0" smtClean="0"/>
              <a:t>: . LONDON</a:t>
            </a:r>
            <a:endParaRPr lang="en-US" u="sng" baseline="0" dirty="0" smtClean="0"/>
          </a:p>
          <a:p>
            <a:pPr marL="204824" marR="0" lvl="1" indent="0" algn="l" defTabSz="512060" rtl="0" eaLnBrk="1" fontAlgn="auto" latinLnBrk="0" hangingPunct="1">
              <a:lnSpc>
                <a:spcPct val="90000"/>
              </a:lnSpc>
              <a:spcBef>
                <a:spcPts val="0"/>
              </a:spcBef>
              <a:spcAft>
                <a:spcPts val="336"/>
              </a:spcAft>
              <a:buClrTx/>
              <a:buSzTx/>
              <a:buFont typeface="Arial" pitchFamily="34" charset="0"/>
              <a:buNone/>
              <a:tabLst/>
              <a:defRPr/>
            </a:pPr>
            <a:endParaRPr lang="en-US" u="sng" baseline="0" dirty="0" smtClean="0"/>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i="0" u="none" baseline="0" dirty="0" smtClean="0"/>
              <a:t>런던은 세계에서 유명한 도시임 </a:t>
            </a:r>
            <a:r>
              <a:rPr lang="en-US" altLang="ko-KR" i="0" u="none" baseline="0" dirty="0" smtClean="0"/>
              <a:t>– </a:t>
            </a:r>
            <a:r>
              <a:rPr lang="ko-KR" altLang="en-US" i="0" u="none" baseline="0" dirty="0" smtClean="0"/>
              <a:t>런던은 사업</a:t>
            </a:r>
            <a:r>
              <a:rPr lang="en-US" altLang="ko-KR" i="0" u="none" baseline="0" dirty="0" smtClean="0"/>
              <a:t>, </a:t>
            </a:r>
            <a:r>
              <a:rPr lang="ko-KR" altLang="en-US" i="0" u="none" baseline="0" dirty="0" smtClean="0"/>
              <a:t>투자</a:t>
            </a:r>
            <a:r>
              <a:rPr lang="en-US" altLang="ko-KR" i="0" u="none" baseline="0" dirty="0" smtClean="0"/>
              <a:t>, </a:t>
            </a:r>
            <a:r>
              <a:rPr lang="ko-KR" altLang="en-US" i="0" u="none" baseline="0" dirty="0" smtClean="0"/>
              <a:t>기술</a:t>
            </a:r>
            <a:r>
              <a:rPr lang="en-US" altLang="ko-KR" i="0" u="none" baseline="0" dirty="0" smtClean="0"/>
              <a:t>, </a:t>
            </a:r>
            <a:r>
              <a:rPr lang="ko-KR" altLang="en-US" i="0" u="none" baseline="0" dirty="0" smtClean="0"/>
              <a:t>창조</a:t>
            </a:r>
            <a:r>
              <a:rPr lang="en-US" altLang="ko-KR" i="0" u="none" baseline="0" dirty="0" smtClean="0"/>
              <a:t>, </a:t>
            </a:r>
            <a:r>
              <a:rPr lang="ko-KR" altLang="en-US" i="0" u="none" baseline="0" dirty="0" smtClean="0"/>
              <a:t>교육</a:t>
            </a:r>
            <a:r>
              <a:rPr lang="en-US" altLang="ko-KR" i="0" u="none" baseline="0" dirty="0" smtClean="0"/>
              <a:t>, </a:t>
            </a:r>
            <a:r>
              <a:rPr lang="ko-KR" altLang="en-US" i="0" u="none" baseline="0" dirty="0" smtClean="0"/>
              <a:t>관광으로 유명함</a:t>
            </a:r>
            <a:endParaRPr lang="en-US" i="0" u="none" baseline="0" dirty="0" smtClean="0"/>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i="0" u="none" baseline="0" dirty="0" smtClean="0"/>
              <a:t>런던시청은 </a:t>
            </a:r>
            <a:r>
              <a:rPr lang="en-US" altLang="ko-KR" i="0" u="none" baseline="0" dirty="0" smtClean="0"/>
              <a:t>.LONDON</a:t>
            </a:r>
            <a:r>
              <a:rPr lang="ko-KR" altLang="en-US" i="0" u="none" baseline="0" dirty="0" smtClean="0"/>
              <a:t>을 최고도메인으로 </a:t>
            </a:r>
            <a:r>
              <a:rPr lang="ko-KR" altLang="en-US" i="0" u="none" baseline="0" dirty="0" err="1" smtClean="0"/>
              <a:t>활용중이며</a:t>
            </a:r>
            <a:r>
              <a:rPr lang="ko-KR" altLang="en-US" i="0" u="none" baseline="0" dirty="0" smtClean="0"/>
              <a:t> 시청에서 세계적 수준의 혁신적이고 </a:t>
            </a:r>
            <a:r>
              <a:rPr lang="ko-KR" altLang="en-US" i="0" u="none" baseline="0" dirty="0" err="1" smtClean="0"/>
              <a:t>인증받은</a:t>
            </a:r>
            <a:r>
              <a:rPr lang="ko-KR" altLang="en-US" i="0" u="none" baseline="0" dirty="0" smtClean="0"/>
              <a:t> </a:t>
            </a:r>
            <a:r>
              <a:rPr lang="en-US" altLang="ko-KR" i="0" u="none" baseline="0" dirty="0" smtClean="0"/>
              <a:t>TLD</a:t>
            </a:r>
            <a:r>
              <a:rPr lang="ko-KR" altLang="en-US" i="0" u="none" baseline="0" dirty="0" smtClean="0"/>
              <a:t>로 </a:t>
            </a:r>
            <a:r>
              <a:rPr lang="ko-KR" altLang="en-US" i="0" u="none" baseline="0" dirty="0" err="1" smtClean="0"/>
              <a:t>운영중</a:t>
            </a:r>
            <a:endParaRPr lang="en-US" i="0" u="none" baseline="0" dirty="0" smtClean="0"/>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sz="1200" b="0" i="0" kern="1200" baseline="0" dirty="0" smtClean="0">
                <a:solidFill>
                  <a:schemeClr val="tx1"/>
                </a:solidFill>
                <a:effectLst/>
                <a:latin typeface="+mn-lt"/>
                <a:ea typeface="+mn-ea"/>
                <a:cs typeface="+mn-cs"/>
              </a:rPr>
              <a:t>중소기업 및 대기업은 도시명칭을 사용하여 이익 </a:t>
            </a:r>
            <a:r>
              <a:rPr lang="ko-KR" altLang="en-US" sz="1200" b="0" i="0" kern="1200" baseline="0" dirty="0" err="1" smtClean="0">
                <a:solidFill>
                  <a:schemeClr val="tx1"/>
                </a:solidFill>
                <a:effectLst/>
                <a:latin typeface="+mn-lt"/>
                <a:ea typeface="+mn-ea"/>
                <a:cs typeface="+mn-cs"/>
              </a:rPr>
              <a:t>창출중</a:t>
            </a:r>
            <a:endParaRPr lang="en-US" sz="1200" b="0" i="0" kern="1200" baseline="0" dirty="0" smtClean="0">
              <a:solidFill>
                <a:schemeClr val="tx1"/>
              </a:solidFill>
              <a:effectLst/>
              <a:latin typeface="+mn-lt"/>
              <a:ea typeface="+mn-ea"/>
              <a:cs typeface="+mn-cs"/>
            </a:endParaRP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i="0" u="none" baseline="0" dirty="0" smtClean="0"/>
              <a:t>.LONDON</a:t>
            </a:r>
            <a:r>
              <a:rPr lang="ko-KR" altLang="en-US" i="0" u="none" baseline="0" dirty="0" smtClean="0"/>
              <a:t>의 수익금은 </a:t>
            </a:r>
            <a:r>
              <a:rPr lang="ko-KR" altLang="en-US" i="0" u="none" baseline="0" dirty="0" err="1" smtClean="0"/>
              <a:t>런던시에</a:t>
            </a:r>
            <a:r>
              <a:rPr lang="ko-KR" altLang="en-US" i="0" u="none" baseline="0" dirty="0" smtClean="0"/>
              <a:t> 재투자하여 시민의 복지향상에 도움이 되고 있음</a:t>
            </a:r>
            <a:endParaRPr lang="en-US" i="0" u="none" baseline="0" dirty="0" smtClean="0"/>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dirty="0" smtClean="0">
                <a:solidFill>
                  <a:srgbClr val="5D95B0"/>
                </a:solidFill>
                <a:latin typeface="Georgia"/>
                <a:cs typeface="Georgia"/>
              </a:rPr>
              <a:t>관련정보</a:t>
            </a:r>
            <a:r>
              <a:rPr lang="en-US" dirty="0" smtClean="0">
                <a:solidFill>
                  <a:srgbClr val="5D95B0"/>
                </a:solidFill>
                <a:latin typeface="Georgia"/>
                <a:cs typeface="Georgia"/>
              </a:rPr>
              <a:t>: </a:t>
            </a:r>
            <a:br>
              <a:rPr lang="en-US" dirty="0" smtClean="0">
                <a:solidFill>
                  <a:srgbClr val="5D95B0"/>
                </a:solidFill>
                <a:latin typeface="Georgia"/>
                <a:cs typeface="Georgia"/>
              </a:rPr>
            </a:br>
            <a:r>
              <a:rPr lang="en-US" sz="1200" b="0" i="0" kern="1200" dirty="0" smtClean="0">
                <a:solidFill>
                  <a:schemeClr val="tx1"/>
                </a:solidFill>
                <a:effectLst/>
                <a:latin typeface="+mn-lt"/>
                <a:ea typeface="+mn-ea"/>
                <a:cs typeface="+mn-cs"/>
              </a:rPr>
              <a:t>https://www.youtube.com/watch?v=h--7w3hNNBE&amp;list=PLQziMT9GXafXR3T5h51Sfg0uuTZXsEQ32</a:t>
            </a:r>
            <a:endParaRPr lang="en-US" i="0" u="none" baseline="0" dirty="0" smtClean="0"/>
          </a:p>
          <a:p>
            <a:endParaRPr lang="en-US" dirty="0" smtClean="0"/>
          </a:p>
          <a:p>
            <a:endParaRPr lang="en-SG" dirty="0"/>
          </a:p>
        </p:txBody>
      </p:sp>
      <p:sp>
        <p:nvSpPr>
          <p:cNvPr id="4" name="Slide Number Placeholder 3"/>
          <p:cNvSpPr>
            <a:spLocks noGrp="1"/>
          </p:cNvSpPr>
          <p:nvPr>
            <p:ph type="sldNum" sz="quarter" idx="10"/>
          </p:nvPr>
        </p:nvSpPr>
        <p:spPr/>
        <p:txBody>
          <a:bodyPr/>
          <a:lstStyle/>
          <a:p>
            <a:fld id="{714BACF8-9E09-4B22-9A92-E4982DC98D4E}" type="slidenum">
              <a:rPr lang="en-SG" smtClean="0"/>
              <a:t>8</a:t>
            </a:fld>
            <a:endParaRPr lang="en-SG"/>
          </a:p>
        </p:txBody>
      </p:sp>
    </p:spTree>
    <p:extLst>
      <p:ext uri="{BB962C8B-B14F-4D97-AF65-F5344CB8AC3E}">
        <p14:creationId xmlns:p14="http://schemas.microsoft.com/office/powerpoint/2010/main" val="449959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ko-KR" altLang="en-US" b="1" dirty="0" smtClean="0"/>
              <a:t>다국어도메인네임</a:t>
            </a:r>
            <a:r>
              <a:rPr lang="en-US" altLang="ko-KR" b="1" dirty="0" smtClean="0"/>
              <a:t>(IDNs)</a:t>
            </a:r>
            <a:endParaRPr lang="en-US" b="1" dirty="0" smtClean="0"/>
          </a:p>
          <a:p>
            <a:pPr marL="0" indent="0">
              <a:buNone/>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ko-KR" altLang="en-US" baseline="0" dirty="0" smtClean="0"/>
              <a:t>지난 </a:t>
            </a:r>
            <a:r>
              <a:rPr lang="ko-KR" altLang="en-US" baseline="0" dirty="0" err="1" smtClean="0"/>
              <a:t>몆년전에는</a:t>
            </a:r>
            <a:r>
              <a:rPr lang="ko-KR" altLang="en-US" baseline="0" dirty="0" smtClean="0"/>
              <a:t> 라틴어 문자가 아닌 문자는 </a:t>
            </a:r>
            <a:r>
              <a:rPr lang="ko-KR" altLang="en-US" baseline="0" dirty="0" err="1" smtClean="0"/>
              <a:t>루트존에</a:t>
            </a:r>
            <a:r>
              <a:rPr lang="ko-KR" altLang="en-US" baseline="0" dirty="0" smtClean="0"/>
              <a:t> 허용되지 않았음</a:t>
            </a:r>
            <a:r>
              <a:rPr lang="en-US" altLang="ko-KR" baseline="0" dirty="0" smtClean="0"/>
              <a:t>. </a:t>
            </a:r>
            <a:r>
              <a:rPr lang="ko-KR" altLang="en-US" baseline="0" dirty="0" smtClean="0"/>
              <a:t>이번 신규</a:t>
            </a:r>
            <a:r>
              <a:rPr lang="en-US" altLang="ko-KR" baseline="0" dirty="0" err="1" smtClean="0"/>
              <a:t>gTLD</a:t>
            </a:r>
            <a:r>
              <a:rPr lang="ko-KR" altLang="en-US" baseline="0" dirty="0" smtClean="0"/>
              <a:t>가 의미를 가지는 부분이 바로 이 다국어 도메인을 허용하는 절차를 진행한다는 점임</a:t>
            </a:r>
            <a:r>
              <a:rPr lang="en-US" altLang="ko-KR" baseline="0" dirty="0" smtClean="0"/>
              <a:t>(</a:t>
            </a:r>
            <a:r>
              <a:rPr lang="ko-KR" altLang="en-US" baseline="0" dirty="0" smtClean="0"/>
              <a:t>중국어</a:t>
            </a:r>
            <a:r>
              <a:rPr lang="en-US" altLang="ko-KR" baseline="0" dirty="0" smtClean="0"/>
              <a:t>, </a:t>
            </a:r>
            <a:r>
              <a:rPr lang="ko-KR" altLang="en-US" baseline="0" dirty="0" smtClean="0"/>
              <a:t>아랍어</a:t>
            </a:r>
            <a:r>
              <a:rPr lang="en-US" altLang="ko-KR" baseline="0" dirty="0" smtClean="0"/>
              <a:t>, </a:t>
            </a:r>
            <a:r>
              <a:rPr lang="ko-KR" altLang="en-US" baseline="0" dirty="0" smtClean="0"/>
              <a:t>러시아어</a:t>
            </a:r>
            <a:r>
              <a:rPr lang="en-US" altLang="ko-KR" baseline="0" dirty="0" smtClean="0"/>
              <a:t>, </a:t>
            </a:r>
            <a:r>
              <a:rPr lang="ko-KR" altLang="en-US" baseline="0" dirty="0" err="1" smtClean="0"/>
              <a:t>힌두어</a:t>
            </a:r>
            <a:r>
              <a:rPr lang="ko-KR" altLang="en-US" baseline="0" dirty="0" smtClean="0"/>
              <a:t> 등</a:t>
            </a:r>
            <a:r>
              <a:rPr lang="en-US" altLang="ko-KR" baseline="0" dirty="0" smtClean="0"/>
              <a:t>)</a:t>
            </a: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ko-KR" altLang="en-US" baseline="0" dirty="0" smtClean="0"/>
              <a:t>이것은 다국어도메인으로 부르고 </a:t>
            </a:r>
            <a:r>
              <a:rPr lang="ko-KR" altLang="en-US" baseline="0" dirty="0" err="1" smtClean="0"/>
              <a:t>비영어권</a:t>
            </a:r>
            <a:r>
              <a:rPr lang="ko-KR" altLang="en-US" baseline="0" dirty="0" smtClean="0"/>
              <a:t> 사람들이 영어를 사용하지 않고 인터넷을 사용하게 되었다는 의미임</a:t>
            </a:r>
            <a:r>
              <a:rPr lang="en-US" altLang="ko-KR" baseline="0" dirty="0" smtClean="0"/>
              <a:t>. </a:t>
            </a:r>
            <a:r>
              <a:rPr lang="ko-KR" altLang="en-US" baseline="0" dirty="0" smtClean="0"/>
              <a:t>관련 예시로 일본어의 </a:t>
            </a:r>
            <a:r>
              <a:rPr lang="en-US" altLang="ko-KR" baseline="0" dirty="0" smtClean="0"/>
              <a:t>‘.</a:t>
            </a:r>
            <a:r>
              <a:rPr lang="ko-KR" altLang="en-US" baseline="0" dirty="0" smtClean="0"/>
              <a:t>여러분</a:t>
            </a:r>
            <a:r>
              <a:rPr lang="en-US" altLang="ko-KR" baseline="0" dirty="0" smtClean="0"/>
              <a:t>’, </a:t>
            </a:r>
            <a:r>
              <a:rPr lang="ko-KR" altLang="en-US" baseline="0" dirty="0" smtClean="0"/>
              <a:t>아랍어의 </a:t>
            </a:r>
            <a:r>
              <a:rPr lang="en-US" altLang="ko-KR" baseline="0" dirty="0" smtClean="0"/>
              <a:t>‘.</a:t>
            </a:r>
            <a:r>
              <a:rPr lang="ko-KR" altLang="en-US" baseline="0" dirty="0" err="1" smtClean="0"/>
              <a:t>샤바카</a:t>
            </a:r>
            <a:r>
              <a:rPr lang="en-US" altLang="ko-KR" baseline="0" dirty="0" smtClean="0"/>
              <a:t>’</a:t>
            </a:r>
            <a:r>
              <a:rPr lang="ko-KR" altLang="en-US" baseline="0" dirty="0" smtClean="0"/>
              <a:t>가 출현하였음</a:t>
            </a:r>
            <a:endParaRPr lang="en-US" baseline="0" dirty="0" smtClean="0"/>
          </a:p>
          <a:p>
            <a:pPr marL="204824" marR="0" lvl="3"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US" u="sng" baseline="0" dirty="0" smtClean="0"/>
          </a:p>
          <a:p>
            <a:pPr marL="204824" marR="0" lvl="3"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ko-KR" altLang="en-US" u="sng" baseline="0" dirty="0" smtClean="0"/>
              <a:t>예시 </a:t>
            </a:r>
            <a:r>
              <a:rPr lang="en-US" altLang="ko-KR" u="sng" baseline="0" dirty="0" smtClean="0"/>
              <a:t>: . SHABAKA</a:t>
            </a:r>
            <a:endParaRPr lang="en-US" u="sng" baseline="0" dirty="0" smtClean="0"/>
          </a:p>
          <a:p>
            <a:pPr marL="204824" marR="0" lvl="3"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US" u="sng" baseline="0" dirty="0" smtClean="0"/>
          </a:p>
          <a:p>
            <a:pPr marL="628650" marR="0" lvl="5" indent="-171450" algn="l" defTabSz="457200" rtl="0" eaLnBrk="1" fontAlgn="auto" latinLnBrk="0" hangingPunct="1">
              <a:lnSpc>
                <a:spcPct val="100000"/>
              </a:lnSpc>
              <a:spcBef>
                <a:spcPts val="0"/>
              </a:spcBef>
              <a:spcAft>
                <a:spcPts val="0"/>
              </a:spcAft>
              <a:buClrTx/>
              <a:buSzTx/>
              <a:buFont typeface="Arial"/>
              <a:buChar char="•"/>
              <a:tabLst/>
              <a:defRPr/>
            </a:pPr>
            <a:r>
              <a:rPr lang="en-US" altLang="ko-KR" sz="1200" b="0" i="0" kern="1200" dirty="0" err="1" smtClean="0">
                <a:solidFill>
                  <a:schemeClr val="tx1"/>
                </a:solidFill>
                <a:effectLst/>
                <a:latin typeface="+mn-lt"/>
                <a:ea typeface="+mn-ea"/>
                <a:cs typeface="+mn-cs"/>
              </a:rPr>
              <a:t>Shabaka</a:t>
            </a:r>
            <a:r>
              <a:rPr lang="en-US" altLang="ko-KR" sz="1200" b="0" i="0" kern="1200" dirty="0" smtClean="0">
                <a:solidFill>
                  <a:schemeClr val="tx1"/>
                </a:solidFill>
                <a:effectLst/>
                <a:latin typeface="+mn-lt"/>
                <a:ea typeface="+mn-ea"/>
                <a:cs typeface="+mn-cs"/>
              </a:rPr>
              <a:t> (</a:t>
            </a:r>
            <a:r>
              <a:rPr lang="ko-KR" altLang="en-US" sz="1200" b="0" i="0" kern="1200" dirty="0" err="1" smtClean="0">
                <a:solidFill>
                  <a:schemeClr val="tx1"/>
                </a:solidFill>
                <a:effectLst/>
                <a:latin typeface="+mn-lt"/>
                <a:ea typeface="+mn-ea"/>
                <a:cs typeface="+mn-cs"/>
              </a:rPr>
              <a:t>샤바카</a:t>
            </a:r>
            <a:r>
              <a:rPr lang="en-US" altLang="ko-KR" sz="1200" b="0" i="0" kern="1200" dirty="0" smtClean="0">
                <a:solidFill>
                  <a:schemeClr val="tx1"/>
                </a:solidFill>
                <a:effectLst/>
                <a:latin typeface="+mn-lt"/>
                <a:ea typeface="+mn-ea"/>
                <a:cs typeface="+mn-cs"/>
              </a:rPr>
              <a:t>)</a:t>
            </a:r>
            <a:r>
              <a:rPr lang="ko-KR" altLang="en-US" sz="1200" b="0" i="0" kern="1200" dirty="0" smtClean="0">
                <a:solidFill>
                  <a:schemeClr val="tx1"/>
                </a:solidFill>
                <a:effectLst/>
                <a:latin typeface="+mn-lt"/>
                <a:ea typeface="+mn-ea"/>
                <a:cs typeface="+mn-cs"/>
              </a:rPr>
              <a:t>는 아랍어 사용자에게 인터넷임을 </a:t>
            </a:r>
            <a:r>
              <a:rPr lang="ko-KR" altLang="en-US" sz="1200" b="0" i="0" kern="1200" dirty="0" err="1" smtClean="0">
                <a:solidFill>
                  <a:schemeClr val="tx1"/>
                </a:solidFill>
                <a:effectLst/>
                <a:latin typeface="+mn-lt"/>
                <a:ea typeface="+mn-ea"/>
                <a:cs typeface="+mn-cs"/>
              </a:rPr>
              <a:t>알수</a:t>
            </a:r>
            <a:r>
              <a:rPr lang="ko-KR" altLang="en-US" sz="1200" b="0" i="0" kern="1200" dirty="0" smtClean="0">
                <a:solidFill>
                  <a:schemeClr val="tx1"/>
                </a:solidFill>
                <a:effectLst/>
                <a:latin typeface="+mn-lt"/>
                <a:ea typeface="+mn-ea"/>
                <a:cs typeface="+mn-cs"/>
              </a:rPr>
              <a:t> 있는 단어 이며 번역이 </a:t>
            </a:r>
            <a:r>
              <a:rPr lang="ko-KR" altLang="en-US" sz="1200" b="0" i="0" kern="1200" dirty="0" err="1" smtClean="0">
                <a:solidFill>
                  <a:schemeClr val="tx1"/>
                </a:solidFill>
                <a:effectLst/>
                <a:latin typeface="+mn-lt"/>
                <a:ea typeface="+mn-ea"/>
                <a:cs typeface="+mn-cs"/>
              </a:rPr>
              <a:t>필요없음</a:t>
            </a:r>
            <a:endParaRPr lang="en-US" u="none" baseline="0" dirty="0" smtClean="0"/>
          </a:p>
          <a:p>
            <a:pPr marL="628650" marR="0" lvl="5" indent="-171450" algn="l" defTabSz="457200" rtl="0" eaLnBrk="1" fontAlgn="auto" latinLnBrk="0" hangingPunct="1">
              <a:lnSpc>
                <a:spcPct val="100000"/>
              </a:lnSpc>
              <a:spcBef>
                <a:spcPts val="0"/>
              </a:spcBef>
              <a:spcAft>
                <a:spcPts val="0"/>
              </a:spcAft>
              <a:buClrTx/>
              <a:buSzTx/>
              <a:buFont typeface="Arial"/>
              <a:buChar char="•"/>
              <a:tabLst/>
              <a:defRPr/>
            </a:pPr>
            <a:r>
              <a:rPr lang="en-US" u="none" baseline="0" dirty="0" smtClean="0"/>
              <a:t>.SHABAKA</a:t>
            </a:r>
            <a:r>
              <a:rPr lang="ko-KR" altLang="en-US" u="none" baseline="0" dirty="0" smtClean="0"/>
              <a:t>는 아랍어 최초의 최상위도메인임과 동시에 신규 </a:t>
            </a:r>
            <a:r>
              <a:rPr lang="en-US" altLang="ko-KR" u="none" baseline="0" dirty="0" err="1" smtClean="0"/>
              <a:t>gTLD</a:t>
            </a:r>
            <a:r>
              <a:rPr lang="ko-KR" altLang="en-US" u="none" baseline="0" dirty="0" smtClean="0"/>
              <a:t>로 지정된 최초의 </a:t>
            </a:r>
            <a:r>
              <a:rPr lang="ko-KR" altLang="en-US" u="none" baseline="0" dirty="0" err="1" smtClean="0"/>
              <a:t>단어중</a:t>
            </a:r>
            <a:r>
              <a:rPr lang="ko-KR" altLang="en-US" u="none" baseline="0" dirty="0" smtClean="0"/>
              <a:t> 하나임</a:t>
            </a:r>
            <a:endParaRPr lang="en-US" u="none" baseline="0" dirty="0" smtClean="0"/>
          </a:p>
          <a:p>
            <a:pPr marL="628650" marR="0" lvl="5"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sz="1200" b="0" i="0" kern="1200" dirty="0" err="1" smtClean="0">
                <a:solidFill>
                  <a:schemeClr val="tx1"/>
                </a:solidFill>
                <a:effectLst/>
                <a:latin typeface="+mn-lt"/>
                <a:ea typeface="+mn-ea"/>
                <a:cs typeface="+mn-cs"/>
              </a:rPr>
              <a:t>샤바카</a:t>
            </a:r>
            <a:r>
              <a:rPr lang="ko-KR" altLang="en-US" sz="1200" b="0" i="0" kern="1200" dirty="0" smtClean="0">
                <a:solidFill>
                  <a:schemeClr val="tx1"/>
                </a:solidFill>
                <a:effectLst/>
                <a:latin typeface="+mn-lt"/>
                <a:ea typeface="+mn-ea"/>
                <a:cs typeface="+mn-cs"/>
              </a:rPr>
              <a:t> </a:t>
            </a:r>
            <a:r>
              <a:rPr lang="ko-KR" altLang="en-US" sz="1200" b="0" i="0" kern="1200" dirty="0" err="1" smtClean="0">
                <a:solidFill>
                  <a:schemeClr val="tx1"/>
                </a:solidFill>
                <a:effectLst/>
                <a:latin typeface="+mn-lt"/>
                <a:ea typeface="+mn-ea"/>
                <a:cs typeface="+mn-cs"/>
              </a:rPr>
              <a:t>레지스트리서비스</a:t>
            </a:r>
            <a:r>
              <a:rPr lang="ko-KR" altLang="en-US" sz="1200" b="0" i="0" kern="1200" dirty="0" smtClean="0">
                <a:solidFill>
                  <a:schemeClr val="tx1"/>
                </a:solidFill>
                <a:effectLst/>
                <a:latin typeface="+mn-lt"/>
                <a:ea typeface="+mn-ea"/>
                <a:cs typeface="+mn-cs"/>
              </a:rPr>
              <a:t> 제공자는 사용자에게 아랍어로 처음부터 끝까지 인터넷을 제공하는데 목적을 두고 있으며</a:t>
            </a:r>
            <a:r>
              <a:rPr lang="en-US" altLang="ko-KR" sz="1200" b="0" i="0" kern="1200" dirty="0" smtClean="0">
                <a:solidFill>
                  <a:schemeClr val="tx1"/>
                </a:solidFill>
                <a:effectLst/>
                <a:latin typeface="+mn-lt"/>
                <a:ea typeface="+mn-ea"/>
                <a:cs typeface="+mn-cs"/>
              </a:rPr>
              <a:t>, </a:t>
            </a:r>
            <a:r>
              <a:rPr lang="ko-KR" altLang="en-US" sz="1200" b="0" i="0" kern="1200" dirty="0" smtClean="0">
                <a:solidFill>
                  <a:schemeClr val="tx1"/>
                </a:solidFill>
                <a:effectLst/>
                <a:latin typeface="+mn-lt"/>
                <a:ea typeface="+mn-ea"/>
                <a:cs typeface="+mn-cs"/>
              </a:rPr>
              <a:t>인터넷에서 부터 실제 사용하는 언어까지 반영하고자 함</a:t>
            </a:r>
            <a:endParaRPr lang="en-US" sz="1200" b="0" i="0" kern="1200" dirty="0" smtClean="0">
              <a:solidFill>
                <a:schemeClr val="tx1"/>
              </a:solidFill>
              <a:effectLst/>
              <a:latin typeface="+mn-lt"/>
              <a:ea typeface="+mn-ea"/>
              <a:cs typeface="+mn-cs"/>
            </a:endParaRPr>
          </a:p>
          <a:p>
            <a:pPr marL="628650" marR="0" lvl="5"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sz="1200" b="0" i="0" u="none" kern="1200" baseline="0" dirty="0" smtClean="0">
                <a:solidFill>
                  <a:schemeClr val="tx1"/>
                </a:solidFill>
                <a:effectLst/>
                <a:latin typeface="+mn-lt"/>
                <a:ea typeface="+mn-ea"/>
                <a:cs typeface="+mn-cs"/>
              </a:rPr>
              <a:t>아랍어 </a:t>
            </a:r>
            <a:r>
              <a:rPr lang="ko-KR" altLang="en-US" sz="1200" b="0" i="0" u="none" kern="1200" baseline="0" dirty="0" err="1" smtClean="0">
                <a:solidFill>
                  <a:schemeClr val="tx1"/>
                </a:solidFill>
                <a:effectLst/>
                <a:latin typeface="+mn-lt"/>
                <a:ea typeface="+mn-ea"/>
                <a:cs typeface="+mn-cs"/>
              </a:rPr>
              <a:t>콘텐츠는</a:t>
            </a:r>
            <a:r>
              <a:rPr lang="ko-KR" altLang="en-US" sz="1200" b="0" i="0" u="none" kern="1200" baseline="0" dirty="0" smtClean="0">
                <a:solidFill>
                  <a:schemeClr val="tx1"/>
                </a:solidFill>
                <a:effectLst/>
                <a:latin typeface="+mn-lt"/>
                <a:ea typeface="+mn-ea"/>
                <a:cs typeface="+mn-cs"/>
              </a:rPr>
              <a:t> 기존에도 많이 있으나</a:t>
            </a:r>
            <a:r>
              <a:rPr lang="en-US" altLang="ko-KR" sz="1200" b="0" i="0" u="none" kern="1200" baseline="0" dirty="0" smtClean="0">
                <a:solidFill>
                  <a:schemeClr val="tx1"/>
                </a:solidFill>
                <a:effectLst/>
                <a:latin typeface="+mn-lt"/>
                <a:ea typeface="+mn-ea"/>
                <a:cs typeface="+mn-cs"/>
              </a:rPr>
              <a:t>, </a:t>
            </a:r>
            <a:r>
              <a:rPr lang="ko-KR" altLang="en-US" sz="1200" b="0" i="0" u="none" kern="1200" baseline="0" dirty="0" smtClean="0">
                <a:solidFill>
                  <a:schemeClr val="tx1"/>
                </a:solidFill>
                <a:effectLst/>
                <a:latin typeface="+mn-lt"/>
                <a:ea typeface="+mn-ea"/>
                <a:cs typeface="+mn-cs"/>
              </a:rPr>
              <a:t>사용자는 영어를 활용해서 </a:t>
            </a:r>
            <a:r>
              <a:rPr lang="ko-KR" altLang="en-US" sz="1200" b="0" i="0" u="none" kern="1200" baseline="0" dirty="0" err="1" smtClean="0">
                <a:solidFill>
                  <a:schemeClr val="tx1"/>
                </a:solidFill>
                <a:effectLst/>
                <a:latin typeface="+mn-lt"/>
                <a:ea typeface="+mn-ea"/>
                <a:cs typeface="+mn-cs"/>
              </a:rPr>
              <a:t>접속해야했었으며</a:t>
            </a:r>
            <a:r>
              <a:rPr lang="ko-KR" altLang="en-US" sz="1200" b="0" i="0" u="none" kern="1200" baseline="0" dirty="0" smtClean="0">
                <a:solidFill>
                  <a:schemeClr val="tx1"/>
                </a:solidFill>
                <a:effectLst/>
                <a:latin typeface="+mn-lt"/>
                <a:ea typeface="+mn-ea"/>
                <a:cs typeface="+mn-cs"/>
              </a:rPr>
              <a:t> 웹사이트 </a:t>
            </a:r>
            <a:r>
              <a:rPr lang="ko-KR" altLang="en-US" sz="1200" b="0" i="0" u="none" kern="1200" baseline="0" dirty="0" err="1" smtClean="0">
                <a:solidFill>
                  <a:schemeClr val="tx1"/>
                </a:solidFill>
                <a:effectLst/>
                <a:latin typeface="+mn-lt"/>
                <a:ea typeface="+mn-ea"/>
                <a:cs typeface="+mn-cs"/>
              </a:rPr>
              <a:t>이용시</a:t>
            </a:r>
            <a:r>
              <a:rPr lang="ko-KR" altLang="en-US" sz="1200" b="0" i="0" u="none" kern="1200" baseline="0" dirty="0" smtClean="0">
                <a:solidFill>
                  <a:schemeClr val="tx1"/>
                </a:solidFill>
                <a:effectLst/>
                <a:latin typeface="+mn-lt"/>
                <a:ea typeface="+mn-ea"/>
                <a:cs typeface="+mn-cs"/>
              </a:rPr>
              <a:t> 장벽으로 제공되었음</a:t>
            </a:r>
            <a:r>
              <a:rPr lang="en-US" altLang="ko-KR" sz="1200" b="0" i="0" u="none" kern="1200" baseline="0" dirty="0" smtClean="0">
                <a:solidFill>
                  <a:schemeClr val="tx1"/>
                </a:solidFill>
                <a:effectLst/>
                <a:latin typeface="+mn-lt"/>
                <a:ea typeface="+mn-ea"/>
                <a:cs typeface="+mn-cs"/>
              </a:rPr>
              <a:t>. </a:t>
            </a:r>
            <a:r>
              <a:rPr lang="ko-KR" altLang="en-US" sz="1200" b="0" i="0" u="none" kern="1200" baseline="0" dirty="0" smtClean="0">
                <a:solidFill>
                  <a:schemeClr val="tx1"/>
                </a:solidFill>
                <a:effectLst/>
                <a:latin typeface="+mn-lt"/>
                <a:ea typeface="+mn-ea"/>
                <a:cs typeface="+mn-cs"/>
              </a:rPr>
              <a:t>이제 사용자가 검색엔진과 같은 찾아가는 메커니즘을 활용할 필요는 없어졌음</a:t>
            </a:r>
            <a:endParaRPr lang="en-US" sz="1200" b="0" i="0" u="none" kern="1200" baseline="0" dirty="0" smtClean="0">
              <a:solidFill>
                <a:schemeClr val="tx1"/>
              </a:solidFill>
              <a:effectLst/>
              <a:latin typeface="+mn-lt"/>
              <a:ea typeface="+mn-ea"/>
              <a:cs typeface="+mn-cs"/>
            </a:endParaRPr>
          </a:p>
          <a:p>
            <a:pPr marL="628650" marR="0" lvl="5" indent="-171450" algn="l" defTabSz="457200" rtl="0" eaLnBrk="1" fontAlgn="auto" latinLnBrk="0" hangingPunct="1">
              <a:lnSpc>
                <a:spcPct val="100000"/>
              </a:lnSpc>
              <a:spcBef>
                <a:spcPts val="0"/>
              </a:spcBef>
              <a:spcAft>
                <a:spcPts val="0"/>
              </a:spcAft>
              <a:buClrTx/>
              <a:buSzTx/>
              <a:buFont typeface="Arial"/>
              <a:buChar char="•"/>
              <a:tabLst/>
              <a:defRPr/>
            </a:pPr>
            <a:r>
              <a:rPr lang="ko-KR" altLang="en-US" sz="1200" b="1" dirty="0" smtClean="0">
                <a:solidFill>
                  <a:srgbClr val="5D95B0"/>
                </a:solidFill>
                <a:latin typeface="Georgia"/>
                <a:cs typeface="Georgia"/>
              </a:rPr>
              <a:t>사례</a:t>
            </a:r>
            <a:r>
              <a:rPr lang="en-US" altLang="ko-KR" sz="1200" b="1" dirty="0" smtClean="0">
                <a:solidFill>
                  <a:srgbClr val="5D95B0"/>
                </a:solidFill>
                <a:latin typeface="Georgia"/>
                <a:cs typeface="Georgia"/>
              </a:rPr>
              <a:t>: </a:t>
            </a:r>
            <a:r>
              <a:rPr lang="ko-KR" altLang="en-US" sz="1200" b="1" dirty="0" smtClean="0">
                <a:solidFill>
                  <a:srgbClr val="5D95B0"/>
                </a:solidFill>
                <a:latin typeface="Georgia"/>
                <a:cs typeface="Georgia"/>
              </a:rPr>
              <a:t>관련 링크</a:t>
            </a:r>
            <a:r>
              <a:rPr lang="en-US" dirty="0" smtClean="0">
                <a:solidFill>
                  <a:srgbClr val="5D95B0"/>
                </a:solidFill>
                <a:latin typeface="Georgia"/>
                <a:cs typeface="Georgia"/>
              </a:rPr>
              <a:t> </a:t>
            </a:r>
            <a:br>
              <a:rPr lang="en-US" dirty="0" smtClean="0">
                <a:solidFill>
                  <a:srgbClr val="5D95B0"/>
                </a:solidFill>
                <a:latin typeface="Georgia"/>
                <a:cs typeface="Georgia"/>
              </a:rPr>
            </a:br>
            <a:r>
              <a:rPr lang="en-US" sz="1200" b="0" i="0" kern="1200" dirty="0" smtClean="0">
                <a:solidFill>
                  <a:schemeClr val="tx1"/>
                </a:solidFill>
                <a:effectLst/>
                <a:latin typeface="+mn-lt"/>
                <a:ea typeface="+mn-ea"/>
                <a:cs typeface="+mn-cs"/>
              </a:rPr>
              <a:t>https://www.youtube.com/watch?v=CYeXSZsE6FA&amp;list=PLQziMT9GXafXR3T5h51Sfg0uuTZXsEQ32</a:t>
            </a:r>
            <a:endParaRPr lang="en-US" u="none" baseline="0" dirty="0" smtClean="0"/>
          </a:p>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t>9</a:t>
            </a:fld>
            <a:endParaRPr lang="en-SG"/>
          </a:p>
        </p:txBody>
      </p:sp>
    </p:spTree>
    <p:extLst>
      <p:ext uri="{BB962C8B-B14F-4D97-AF65-F5344CB8AC3E}">
        <p14:creationId xmlns:p14="http://schemas.microsoft.com/office/powerpoint/2010/main" val="1840904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t>10</a:t>
            </a:fld>
            <a:endParaRPr lang="en-SG"/>
          </a:p>
        </p:txBody>
      </p:sp>
    </p:spTree>
    <p:extLst>
      <p:ext uri="{BB962C8B-B14F-4D97-AF65-F5344CB8AC3E}">
        <p14:creationId xmlns:p14="http://schemas.microsoft.com/office/powerpoint/2010/main" val="267224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altLang="ko-KR" dirty="0" smtClean="0"/>
              <a:t>2014</a:t>
            </a:r>
            <a:r>
              <a:rPr lang="ko-KR" altLang="en-US" dirty="0" smtClean="0"/>
              <a:t>년 </a:t>
            </a:r>
            <a:r>
              <a:rPr lang="en-US" altLang="ko-KR" dirty="0" smtClean="0"/>
              <a:t>6</a:t>
            </a:r>
            <a:r>
              <a:rPr lang="ko-KR" altLang="en-US" dirty="0" smtClean="0"/>
              <a:t>월 현재</a:t>
            </a:r>
            <a:r>
              <a:rPr lang="en-US" altLang="ko-KR" dirty="0" smtClean="0"/>
              <a:t>, 300</a:t>
            </a:r>
            <a:r>
              <a:rPr lang="ko-KR" altLang="en-US" dirty="0" err="1" smtClean="0"/>
              <a:t>여개의</a:t>
            </a:r>
            <a:r>
              <a:rPr lang="ko-KR" altLang="en-US" dirty="0" smtClean="0"/>
              <a:t> 신규 </a:t>
            </a:r>
            <a:r>
              <a:rPr lang="en-US" altLang="ko-KR" dirty="0" err="1" smtClean="0"/>
              <a:t>gTLD</a:t>
            </a:r>
            <a:r>
              <a:rPr lang="ko-KR" altLang="en-US" dirty="0" smtClean="0"/>
              <a:t>가 </a:t>
            </a:r>
            <a:r>
              <a:rPr lang="ko-KR" altLang="en-US" dirty="0" err="1" smtClean="0"/>
              <a:t>루트존에</a:t>
            </a:r>
            <a:r>
              <a:rPr lang="ko-KR" altLang="en-US" dirty="0" smtClean="0"/>
              <a:t> 반영되었으며</a:t>
            </a:r>
            <a:r>
              <a:rPr lang="en-US" altLang="ko-KR" dirty="0" smtClean="0"/>
              <a:t>, </a:t>
            </a:r>
            <a:r>
              <a:rPr lang="ko-KR" altLang="en-US" dirty="0" smtClean="0"/>
              <a:t>최초의 </a:t>
            </a:r>
            <a:r>
              <a:rPr lang="en-US" altLang="ko-KR" dirty="0" smtClean="0"/>
              <a:t>4</a:t>
            </a:r>
            <a:r>
              <a:rPr lang="ko-KR" altLang="en-US" dirty="0" smtClean="0"/>
              <a:t>개의 </a:t>
            </a:r>
            <a:r>
              <a:rPr lang="en-US" altLang="ko-KR" dirty="0" err="1" smtClean="0"/>
              <a:t>gTLD</a:t>
            </a:r>
            <a:r>
              <a:rPr lang="ko-KR" altLang="en-US" dirty="0" smtClean="0"/>
              <a:t>는 </a:t>
            </a:r>
            <a:r>
              <a:rPr lang="en-US" altLang="ko-KR" dirty="0" smtClean="0"/>
              <a:t>2013</a:t>
            </a:r>
            <a:r>
              <a:rPr lang="ko-KR" altLang="en-US" dirty="0" smtClean="0"/>
              <a:t>년 </a:t>
            </a:r>
            <a:r>
              <a:rPr lang="en-US" altLang="ko-KR" dirty="0" smtClean="0"/>
              <a:t>10</a:t>
            </a:r>
            <a:r>
              <a:rPr lang="ko-KR" altLang="en-US" dirty="0" smtClean="0"/>
              <a:t>월에 지정하였고 다국어도메인이었음</a:t>
            </a:r>
            <a:r>
              <a:rPr lang="en-US" altLang="ko-KR" dirty="0" smtClean="0"/>
              <a:t>.</a:t>
            </a:r>
            <a:endParaRPr lang="en-SG" altLang="ko-KR" dirty="0"/>
          </a:p>
        </p:txBody>
      </p:sp>
      <p:sp>
        <p:nvSpPr>
          <p:cNvPr id="4" name="Slide Number Placeholder 3"/>
          <p:cNvSpPr>
            <a:spLocks noGrp="1"/>
          </p:cNvSpPr>
          <p:nvPr>
            <p:ph type="sldNum" sz="quarter" idx="10"/>
          </p:nvPr>
        </p:nvSpPr>
        <p:spPr/>
        <p:txBody>
          <a:bodyPr/>
          <a:lstStyle/>
          <a:p>
            <a:fld id="{714BACF8-9E09-4B22-9A92-E4982DC98D4E}" type="slidenum">
              <a:rPr lang="en-SG" smtClean="0"/>
              <a:t>11</a:t>
            </a:fld>
            <a:endParaRPr lang="en-SG"/>
          </a:p>
        </p:txBody>
      </p:sp>
    </p:spTree>
    <p:extLst>
      <p:ext uri="{BB962C8B-B14F-4D97-AF65-F5344CB8AC3E}">
        <p14:creationId xmlns:p14="http://schemas.microsoft.com/office/powerpoint/2010/main" val="14200938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ICANN_image.png"/>
          <p:cNvPicPr>
            <a:picLocks noChangeAspect="1"/>
          </p:cNvPicPr>
          <p:nvPr userDrawn="1"/>
        </p:nvPicPr>
        <p:blipFill rotWithShape="1">
          <a:blip r:embed="rId2">
            <a:extLst>
              <a:ext uri="{28A0092B-C50C-407E-A947-70E740481C1C}">
                <a14:useLocalDpi xmlns:a14="http://schemas.microsoft.com/office/drawing/2010/main" val="0"/>
              </a:ext>
            </a:extLst>
          </a:blip>
          <a:srcRect b="6844"/>
          <a:stretch/>
        </p:blipFill>
        <p:spPr>
          <a:xfrm>
            <a:off x="-1470" y="0"/>
            <a:ext cx="10810905" cy="7205663"/>
          </a:xfrm>
          <a:prstGeom prst="rect">
            <a:avLst/>
          </a:prstGeom>
        </p:spPr>
      </p:pic>
      <p:sp>
        <p:nvSpPr>
          <p:cNvPr id="17" name="Rectangle 16"/>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2" name="Text Placeholder 31"/>
          <p:cNvSpPr>
            <a:spLocks noGrp="1"/>
          </p:cNvSpPr>
          <p:nvPr>
            <p:ph type="body" sz="quarter" idx="10" hasCustomPrompt="1"/>
          </p:nvPr>
        </p:nvSpPr>
        <p:spPr>
          <a:xfrm>
            <a:off x="5715426" y="3611500"/>
            <a:ext cx="4381500" cy="585460"/>
          </a:xfrm>
        </p:spPr>
        <p:txBody>
          <a:bodyPr>
            <a:normAutofit/>
          </a:bodyPr>
          <a:lstStyle>
            <a:lvl1pPr marL="0" indent="0">
              <a:buNone/>
              <a:defRPr lang="en-US" sz="2400" b="0" i="0" kern="1200" dirty="0">
                <a:solidFill>
                  <a:schemeClr val="tx1"/>
                </a:solidFill>
                <a:latin typeface="Canaro Light DEMO"/>
                <a:ea typeface="+mn-ea"/>
                <a:cs typeface="Canaro Light DEMO"/>
              </a:defRPr>
            </a:lvl1pPr>
          </a:lstStyle>
          <a:p>
            <a:pPr lvl="0"/>
            <a:r>
              <a:rPr lang="en-US" dirty="0" smtClean="0"/>
              <a:t>Main Heading</a:t>
            </a:r>
            <a:endParaRPr lang="en-US" dirty="0"/>
          </a:p>
        </p:txBody>
      </p:sp>
      <p:sp>
        <p:nvSpPr>
          <p:cNvPr id="34" name="Text Placeholder 33"/>
          <p:cNvSpPr>
            <a:spLocks noGrp="1"/>
          </p:cNvSpPr>
          <p:nvPr>
            <p:ph type="body" sz="quarter" idx="11" hasCustomPrompt="1"/>
          </p:nvPr>
        </p:nvSpPr>
        <p:spPr>
          <a:xfrm>
            <a:off x="5715427" y="4167594"/>
            <a:ext cx="2778613" cy="450354"/>
          </a:xfrm>
        </p:spPr>
        <p:txBody>
          <a:bodyPr>
            <a:normAutofit/>
          </a:bodyPr>
          <a:lstStyle>
            <a:lvl1pPr marL="0" indent="0">
              <a:buNone/>
              <a:defRPr lang="en-US" sz="1800" b="0" i="0" kern="1200" dirty="0">
                <a:solidFill>
                  <a:schemeClr val="tx1">
                    <a:lumMod val="65000"/>
                    <a:lumOff val="35000"/>
                  </a:schemeClr>
                </a:solidFill>
                <a:latin typeface="Canaro Light DEMO"/>
                <a:ea typeface="+mn-ea"/>
                <a:cs typeface="Canaro Light DEMO"/>
              </a:defRPr>
            </a:lvl1pPr>
          </a:lstStyle>
          <a:p>
            <a:pPr lvl="0"/>
            <a:r>
              <a:rPr lang="en-US" dirty="0" smtClean="0"/>
              <a:t>Sub Heading</a:t>
            </a:r>
            <a:endParaRPr lang="en-US" dirty="0"/>
          </a:p>
        </p:txBody>
      </p:sp>
      <p:sp>
        <p:nvSpPr>
          <p:cNvPr id="43" name="Rectangle 42"/>
          <p:cNvSpPr/>
          <p:nvPr userDrawn="1"/>
        </p:nvSpPr>
        <p:spPr>
          <a:xfrm>
            <a:off x="-1470" y="6122977"/>
            <a:ext cx="10810906"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ICANNlogo copy_test.tif"/>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5" name="Picture 14" descr="KISA_Logo.tif"/>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spTree>
    <p:extLst>
      <p:ext uri="{BB962C8B-B14F-4D97-AF65-F5344CB8AC3E}">
        <p14:creationId xmlns:p14="http://schemas.microsoft.com/office/powerpoint/2010/main" val="1726995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16829" y="4751864"/>
            <a:ext cx="6479858" cy="595469"/>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2116829" y="643839"/>
            <a:ext cx="6479858" cy="394086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116829" y="5347333"/>
            <a:ext cx="6479858" cy="456503"/>
          </a:xfrm>
        </p:spPr>
        <p:txBody>
          <a:bodyPr/>
          <a:lstStyle>
            <a:lvl1pPr marL="0" indent="0">
              <a:buNone/>
              <a:defRPr sz="14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grpSp>
        <p:nvGrpSpPr>
          <p:cNvPr id="15" name="Group 14"/>
          <p:cNvGrpSpPr/>
          <p:nvPr userDrawn="1"/>
        </p:nvGrpSpPr>
        <p:grpSpPr>
          <a:xfrm>
            <a:off x="2080544" y="4590005"/>
            <a:ext cx="6579830" cy="161859"/>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433297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a:off x="516768" y="1338487"/>
            <a:ext cx="9767197" cy="163113"/>
            <a:chOff x="-904938" y="1157758"/>
            <a:chExt cx="9767197" cy="163113"/>
          </a:xfrm>
        </p:grpSpPr>
        <p:grpSp>
          <p:nvGrpSpPr>
            <p:cNvPr id="15" name="Group 14"/>
            <p:cNvGrpSpPr/>
            <p:nvPr userDrawn="1"/>
          </p:nvGrpSpPr>
          <p:grpSpPr>
            <a:xfrm>
              <a:off x="1127407" y="1166264"/>
              <a:ext cx="7734852" cy="154607"/>
              <a:chOff x="0" y="1020776"/>
              <a:chExt cx="7734852" cy="154607"/>
            </a:xfrm>
          </p:grpSpPr>
          <p:sp>
            <p:nvSpPr>
              <p:cNvPr id="19" name="Rectangle 18"/>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2" name="Rectangle 21"/>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719454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839" y="288563"/>
            <a:ext cx="2434938" cy="5819468"/>
          </a:xfrm>
        </p:spPr>
        <p:txBody>
          <a:bodyPr vert="eaVert"/>
          <a:lstStyle>
            <a:lvl1pPr>
              <a:defRPr>
                <a:solidFill>
                  <a:schemeClr val="tx1"/>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525385" y="288563"/>
            <a:ext cx="7124447" cy="5819468"/>
          </a:xfrm>
        </p:spPr>
        <p:txBody>
          <a:bodyPr vert="eaVert"/>
          <a:lstStyle>
            <a:lvl1pPr>
              <a:defRPr>
                <a:solidFill>
                  <a:srgbClr val="595959"/>
                </a:solidFill>
              </a:defRPr>
            </a:lvl1pPr>
            <a:lvl2pPr>
              <a:defRPr>
                <a:solidFill>
                  <a:srgbClr val="595959"/>
                </a:solidFill>
              </a:defRPr>
            </a:lvl2pPr>
            <a:lvl3pPr>
              <a:defRPr>
                <a:solidFill>
                  <a:srgbClr val="595959"/>
                </a:solidFill>
              </a:defRPr>
            </a:lvl3pPr>
            <a:lvl4pPr>
              <a:defRPr>
                <a:solidFill>
                  <a:srgbClr val="595959"/>
                </a:solidFill>
              </a:defRPr>
            </a:lvl4pPr>
            <a:lvl5pPr>
              <a:defRPr>
                <a:solidFill>
                  <a:srgbClr val="595959"/>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4" name="Group 13"/>
          <p:cNvGrpSpPr/>
          <p:nvPr userDrawn="1"/>
        </p:nvGrpSpPr>
        <p:grpSpPr>
          <a:xfrm rot="5400000">
            <a:off x="4989611" y="3121831"/>
            <a:ext cx="5821142" cy="154607"/>
            <a:chOff x="-904938" y="1157758"/>
            <a:chExt cx="5264582" cy="154607"/>
          </a:xfrm>
        </p:grpSpPr>
        <p:sp>
          <p:nvSpPr>
            <p:cNvPr id="15" name="Rectangle 14"/>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506648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8" name="Text Placeholder 31"/>
          <p:cNvSpPr>
            <a:spLocks noGrp="1"/>
          </p:cNvSpPr>
          <p:nvPr>
            <p:ph type="body" sz="quarter" idx="10" hasCustomPrompt="1"/>
          </p:nvPr>
        </p:nvSpPr>
        <p:spPr>
          <a:xfrm>
            <a:off x="5699544" y="3633333"/>
            <a:ext cx="4381500" cy="585460"/>
          </a:xfrm>
        </p:spPr>
        <p:txBody>
          <a:bodyPr>
            <a:normAutofit/>
          </a:bodyPr>
          <a:lstStyle>
            <a:lvl1pPr marL="0" indent="0">
              <a:buNone/>
              <a:defRPr lang="en-US" sz="2400" b="0" i="0" kern="1200" dirty="0">
                <a:solidFill>
                  <a:schemeClr val="tx1"/>
                </a:solidFill>
                <a:latin typeface="Canaro Light DEMO"/>
                <a:ea typeface="+mn-ea"/>
                <a:cs typeface="Canaro Light DEMO"/>
              </a:defRPr>
            </a:lvl1pPr>
          </a:lstStyle>
          <a:p>
            <a:pPr lvl="0"/>
            <a:r>
              <a:rPr lang="en-US" dirty="0" smtClean="0"/>
              <a:t>Section Heading</a:t>
            </a:r>
            <a:endParaRPr lang="en-US" dirty="0"/>
          </a:p>
        </p:txBody>
      </p:sp>
      <p:sp>
        <p:nvSpPr>
          <p:cNvPr id="59" name="Text Placeholder 33"/>
          <p:cNvSpPr>
            <a:spLocks noGrp="1"/>
          </p:cNvSpPr>
          <p:nvPr>
            <p:ph type="body" sz="quarter" idx="11" hasCustomPrompt="1"/>
          </p:nvPr>
        </p:nvSpPr>
        <p:spPr>
          <a:xfrm>
            <a:off x="5699545" y="4189427"/>
            <a:ext cx="2778613" cy="450354"/>
          </a:xfrm>
          <a:ln>
            <a:solidFill>
              <a:schemeClr val="tx1">
                <a:lumMod val="50000"/>
                <a:lumOff val="50000"/>
              </a:schemeClr>
            </a:solidFill>
          </a:ln>
        </p:spPr>
        <p:txBody>
          <a:bodyPr>
            <a:normAutofit/>
          </a:bodyPr>
          <a:lstStyle>
            <a:lvl1pPr marL="0" indent="0">
              <a:buNone/>
              <a:defRPr lang="en-US" sz="1800" b="0" i="0" kern="1200" dirty="0">
                <a:solidFill>
                  <a:schemeClr val="tx1">
                    <a:lumMod val="65000"/>
                    <a:lumOff val="35000"/>
                  </a:schemeClr>
                </a:solidFill>
                <a:latin typeface="Canaro Light DEMO"/>
                <a:ea typeface="+mn-ea"/>
                <a:cs typeface="Canaro Light DEMO"/>
              </a:defRPr>
            </a:lvl1pPr>
          </a:lstStyle>
          <a:p>
            <a:pPr lvl="0"/>
            <a:r>
              <a:rPr lang="en-US" dirty="0" smtClean="0"/>
              <a:t>Sub Heading</a:t>
            </a:r>
            <a:endParaRPr lang="en-US" dirty="0"/>
          </a:p>
        </p:txBody>
      </p:sp>
      <p:sp>
        <p:nvSpPr>
          <p:cNvPr id="68" name="Rectangle 67"/>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69" name="Rectangle 68"/>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0" name="Rectangle 69"/>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1" name="Rectangle 70"/>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3" name="Rectangle 72"/>
          <p:cNvSpPr/>
          <p:nvPr userDrawn="1"/>
        </p:nvSpPr>
        <p:spPr>
          <a:xfrm>
            <a:off x="0" y="5866129"/>
            <a:ext cx="10799763" cy="135162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ctangle 73"/>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ICANNlogo copy_test.ti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5" name="Picture 14" descr="KISA_Logo.tif"/>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spTree>
    <p:extLst>
      <p:ext uri="{BB962C8B-B14F-4D97-AF65-F5344CB8AC3E}">
        <p14:creationId xmlns:p14="http://schemas.microsoft.com/office/powerpoint/2010/main" val="227947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0" name="Group 19"/>
          <p:cNvGrpSpPr/>
          <p:nvPr userDrawn="1"/>
        </p:nvGrpSpPr>
        <p:grpSpPr>
          <a:xfrm>
            <a:off x="544275" y="924016"/>
            <a:ext cx="7734852" cy="154607"/>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 name="Content Placeholder 2"/>
          <p:cNvSpPr>
            <a:spLocks noGrp="1"/>
          </p:cNvSpPr>
          <p:nvPr>
            <p:ph idx="1"/>
          </p:nvPr>
        </p:nvSpPr>
        <p:spPr>
          <a:xfrm>
            <a:off x="539989" y="1294177"/>
            <a:ext cx="9719787" cy="4814523"/>
          </a:xfrm>
        </p:spPr>
        <p:txBody>
          <a:bodyPr/>
          <a:lstStyle>
            <a:lvl1pPr>
              <a:defRPr>
                <a:solidFill>
                  <a:schemeClr val="tx1">
                    <a:lumMod val="65000"/>
                    <a:lumOff val="35000"/>
                  </a:schemeClr>
                </a:solidFill>
                <a:latin typeface="Canaro Light DEMO"/>
                <a:cs typeface="Canaro Light DEMO"/>
              </a:defRPr>
            </a:lvl1pPr>
            <a:lvl2pPr>
              <a:defRPr>
                <a:solidFill>
                  <a:schemeClr val="tx1">
                    <a:lumMod val="65000"/>
                    <a:lumOff val="35000"/>
                  </a:schemeClr>
                </a:solidFill>
                <a:latin typeface="Canaro Light DEMO"/>
                <a:cs typeface="Canaro Light DEMO"/>
              </a:defRPr>
            </a:lvl2pPr>
            <a:lvl3pPr>
              <a:defRPr>
                <a:solidFill>
                  <a:schemeClr val="tx1">
                    <a:lumMod val="65000"/>
                    <a:lumOff val="35000"/>
                  </a:schemeClr>
                </a:solidFill>
                <a:latin typeface="Canaro Light DEMO"/>
                <a:cs typeface="Canaro Light DEMO"/>
              </a:defRPr>
            </a:lvl3pPr>
            <a:lvl4pPr>
              <a:defRPr>
                <a:solidFill>
                  <a:schemeClr val="tx1">
                    <a:lumMod val="65000"/>
                    <a:lumOff val="35000"/>
                  </a:schemeClr>
                </a:solidFill>
                <a:latin typeface="Canaro Light DEMO"/>
                <a:cs typeface="Canaro Light DEMO"/>
              </a:defRPr>
            </a:lvl4pPr>
            <a:lvl5pPr>
              <a:defRPr>
                <a:solidFill>
                  <a:schemeClr val="tx1">
                    <a:lumMod val="65000"/>
                    <a:lumOff val="35000"/>
                  </a:schemeClr>
                </a:solidFill>
                <a:latin typeface="Canaro Light DEMO"/>
                <a:cs typeface="Canaro Light DEMO"/>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Canaro Light DEMO"/>
                <a:ea typeface="+mn-ea"/>
                <a:cs typeface="Canaro Light DEMO"/>
              </a:defRPr>
            </a:lvl1pPr>
          </a:lstStyle>
          <a:p>
            <a:pPr lvl="0"/>
            <a:r>
              <a:rPr lang="en-US" dirty="0" smtClean="0"/>
              <a:t>Main Heading</a:t>
            </a:r>
            <a:endParaRPr lang="en-US" dirty="0"/>
          </a:p>
        </p:txBody>
      </p:sp>
    </p:spTree>
    <p:extLst>
      <p:ext uri="{BB962C8B-B14F-4D97-AF65-F5344CB8AC3E}">
        <p14:creationId xmlns:p14="http://schemas.microsoft.com/office/powerpoint/2010/main" val="2988655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989" y="1282082"/>
            <a:ext cx="9719787" cy="4850139"/>
          </a:xfrm>
        </p:spPr>
        <p:txBody>
          <a:bodyPr/>
          <a:lstStyle>
            <a:lvl1pPr>
              <a:defRPr>
                <a:latin typeface="Canaro Light DEMO"/>
                <a:cs typeface="Canaro Light DEMO"/>
              </a:defRPr>
            </a:lvl1pPr>
            <a:lvl2pPr>
              <a:defRPr>
                <a:latin typeface="Canaro Light DEMO"/>
                <a:cs typeface="Canaro Light DEMO"/>
              </a:defRPr>
            </a:lvl2pPr>
            <a:lvl3pPr>
              <a:defRPr>
                <a:latin typeface="Canaro Light DEMO"/>
                <a:cs typeface="Canaro Light DEMO"/>
              </a:defRPr>
            </a:lvl3pPr>
            <a:lvl4pPr>
              <a:defRPr>
                <a:latin typeface="Canaro Light DEMO"/>
                <a:cs typeface="Canaro Light DEMO"/>
              </a:defRPr>
            </a:lvl4pPr>
            <a:lvl5pPr>
              <a:defRPr>
                <a:latin typeface="Canaro Light DEMO"/>
                <a:cs typeface="Canaro Light DEMO"/>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Canaro Light DEMO"/>
                <a:ea typeface="+mn-ea"/>
                <a:cs typeface="Canaro Light DEMO"/>
              </a:defRPr>
            </a:lvl1pPr>
          </a:lstStyle>
          <a:p>
            <a:pPr lvl="0"/>
            <a:r>
              <a:rPr lang="en-US" dirty="0" smtClean="0"/>
              <a:t>Main Heading</a:t>
            </a:r>
            <a:endParaRPr lang="en-US" dirty="0"/>
          </a:p>
        </p:txBody>
      </p:sp>
      <p:grpSp>
        <p:nvGrpSpPr>
          <p:cNvPr id="2" name="Group 1"/>
          <p:cNvGrpSpPr/>
          <p:nvPr userDrawn="1"/>
        </p:nvGrpSpPr>
        <p:grpSpPr>
          <a:xfrm>
            <a:off x="516768" y="923596"/>
            <a:ext cx="9767197" cy="163113"/>
            <a:chOff x="-904938" y="1157758"/>
            <a:chExt cx="9767197" cy="163113"/>
          </a:xfrm>
        </p:grpSpPr>
        <p:grpSp>
          <p:nvGrpSpPr>
            <p:cNvPr id="27" name="Group 26"/>
            <p:cNvGrpSpPr/>
            <p:nvPr userDrawn="1"/>
          </p:nvGrpSpPr>
          <p:grpSpPr>
            <a:xfrm>
              <a:off x="1127407" y="1166264"/>
              <a:ext cx="7734852" cy="154607"/>
              <a:chOff x="0" y="1020776"/>
              <a:chExt cx="7734852" cy="154607"/>
            </a:xfrm>
          </p:grpSpPr>
          <p:sp>
            <p:nvSpPr>
              <p:cNvPr id="28" name="Rectangle 2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9" name="Rectangle 2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0" name="Rectangle 2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1" name="Rectangle 3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2" name="Rectangle 31"/>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3" name="Rectangle 32"/>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4" name="Rectangle 33"/>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265412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9989"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89881"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17" name="Group 16"/>
          <p:cNvGrpSpPr/>
          <p:nvPr userDrawn="1"/>
        </p:nvGrpSpPr>
        <p:grpSpPr>
          <a:xfrm>
            <a:off x="516768" y="1327171"/>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819030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39989" y="1612935"/>
            <a:ext cx="4771771"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9989" y="2285130"/>
            <a:ext cx="4771771"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486131" y="1612935"/>
            <a:ext cx="4773645"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486131" y="2285130"/>
            <a:ext cx="4773645"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17" name="Group 16"/>
          <p:cNvGrpSpPr/>
          <p:nvPr userDrawn="1"/>
        </p:nvGrpSpPr>
        <p:grpSpPr>
          <a:xfrm>
            <a:off x="516768" y="1326392"/>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7" name="Rectangle 26"/>
          <p:cNvSpPr/>
          <p:nvPr userDrawn="1"/>
        </p:nvSpPr>
        <p:spPr>
          <a:xfrm>
            <a:off x="539988" y="2268332"/>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28" name="Rectangle 27"/>
          <p:cNvSpPr/>
          <p:nvPr userDrawn="1"/>
        </p:nvSpPr>
        <p:spPr>
          <a:xfrm>
            <a:off x="5500098" y="2273034"/>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Tree>
    <p:extLst>
      <p:ext uri="{BB962C8B-B14F-4D97-AF65-F5344CB8AC3E}">
        <p14:creationId xmlns:p14="http://schemas.microsoft.com/office/powerpoint/2010/main" val="4060890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grpSp>
        <p:nvGrpSpPr>
          <p:cNvPr id="13" name="Group 12"/>
          <p:cNvGrpSpPr/>
          <p:nvPr userDrawn="1"/>
        </p:nvGrpSpPr>
        <p:grpSpPr>
          <a:xfrm>
            <a:off x="516768" y="1326392"/>
            <a:ext cx="9767197" cy="163113"/>
            <a:chOff x="-904938" y="1157758"/>
            <a:chExt cx="9767197" cy="163113"/>
          </a:xfrm>
        </p:grpSpPr>
        <p:grpSp>
          <p:nvGrpSpPr>
            <p:cNvPr id="14" name="Group 13"/>
            <p:cNvGrpSpPr/>
            <p:nvPr userDrawn="1"/>
          </p:nvGrpSpPr>
          <p:grpSpPr>
            <a:xfrm>
              <a:off x="1127407" y="1166264"/>
              <a:ext cx="7734852" cy="154607"/>
              <a:chOff x="0" y="1020776"/>
              <a:chExt cx="7734852" cy="154607"/>
            </a:xfrm>
          </p:grpSpPr>
          <p:sp>
            <p:nvSpPr>
              <p:cNvPr id="18" name="Rectangle 1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5" name="Rectangle 14"/>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398581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2" name="Group 11"/>
          <p:cNvGrpSpPr/>
          <p:nvPr userDrawn="1"/>
        </p:nvGrpSpPr>
        <p:grpSpPr>
          <a:xfrm>
            <a:off x="0" y="5970914"/>
            <a:ext cx="10799763" cy="163113"/>
            <a:chOff x="-904938" y="1157758"/>
            <a:chExt cx="9767197" cy="163113"/>
          </a:xfrm>
        </p:grpSpPr>
        <p:grpSp>
          <p:nvGrpSpPr>
            <p:cNvPr id="13" name="Group 12"/>
            <p:cNvGrpSpPr/>
            <p:nvPr userDrawn="1"/>
          </p:nvGrpSpPr>
          <p:grpSpPr>
            <a:xfrm>
              <a:off x="1127407" y="1166264"/>
              <a:ext cx="7734852" cy="154607"/>
              <a:chOff x="0" y="1020776"/>
              <a:chExt cx="7734852" cy="154607"/>
            </a:xfrm>
          </p:grpSpPr>
          <p:sp>
            <p:nvSpPr>
              <p:cNvPr id="17" name="Rectangle 16"/>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7428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2" name="Rectangle 21"/>
          <p:cNvSpPr/>
          <p:nvPr userDrawn="1"/>
        </p:nvSpPr>
        <p:spPr>
          <a:xfrm rot="5400000">
            <a:off x="-240336" y="1802446"/>
            <a:ext cx="5082437" cy="3533834"/>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3" name="Rectangle 22"/>
          <p:cNvSpPr/>
          <p:nvPr userDrawn="1"/>
        </p:nvSpPr>
        <p:spPr>
          <a:xfrm rot="5400000">
            <a:off x="1977481" y="-1171902"/>
            <a:ext cx="650658" cy="3547927"/>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 name="Title 1"/>
          <p:cNvSpPr>
            <a:spLocks noGrp="1"/>
          </p:cNvSpPr>
          <p:nvPr>
            <p:ph type="title"/>
          </p:nvPr>
        </p:nvSpPr>
        <p:spPr>
          <a:xfrm>
            <a:off x="539989" y="391033"/>
            <a:ext cx="3527811" cy="421767"/>
          </a:xfrm>
        </p:spPr>
        <p:txBody>
          <a:bodyPr anchor="b">
            <a:normAutofit/>
          </a:bodyPr>
          <a:lstStyle>
            <a:lvl1pPr algn="l">
              <a:defRPr sz="1800" b="1">
                <a:solidFill>
                  <a:srgbClr val="FFFFFF"/>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67063" y="286894"/>
            <a:ext cx="5814993" cy="58211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39989" y="1028143"/>
            <a:ext cx="3527811" cy="5079891"/>
          </a:xfrm>
        </p:spPr>
        <p:txBody>
          <a:bodyPr/>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grpSp>
        <p:nvGrpSpPr>
          <p:cNvPr id="12" name="Group 11"/>
          <p:cNvGrpSpPr/>
          <p:nvPr userDrawn="1"/>
        </p:nvGrpSpPr>
        <p:grpSpPr>
          <a:xfrm rot="5400000">
            <a:off x="1362438" y="3091999"/>
            <a:ext cx="5831300" cy="200774"/>
            <a:chOff x="-904938" y="1157758"/>
            <a:chExt cx="5264582" cy="154607"/>
          </a:xfrm>
        </p:grpSpPr>
        <p:sp>
          <p:nvSpPr>
            <p:cNvPr id="17" name="Rectangle 16"/>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4" name="TextBox 23"/>
          <p:cNvSpPr txBox="1"/>
          <p:nvPr userDrawn="1"/>
        </p:nvSpPr>
        <p:spPr>
          <a:xfrm>
            <a:off x="-635000" y="13716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27259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9989" y="288561"/>
            <a:ext cx="9719787" cy="1200944"/>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39989" y="1681323"/>
            <a:ext cx="9719787" cy="475540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539988" y="6678584"/>
            <a:ext cx="2519945" cy="383635"/>
          </a:xfrm>
          <a:prstGeom prst="rect">
            <a:avLst/>
          </a:prstGeom>
        </p:spPr>
        <p:txBody>
          <a:bodyPr vert="horz" lIns="91440" tIns="45720" rIns="91440" bIns="45720" rtlCol="0" anchor="ctr"/>
          <a:lstStyle>
            <a:lvl1pPr algn="l">
              <a:defRPr sz="1200">
                <a:solidFill>
                  <a:schemeClr val="tx1">
                    <a:tint val="75000"/>
                  </a:schemeClr>
                </a:solidFill>
              </a:defRPr>
            </a:lvl1pPr>
          </a:lstStyle>
          <a:p>
            <a:fld id="{ED53F868-41C0-4F45-A040-CE138DD0E4BC}" type="datetimeFigureOut">
              <a:rPr lang="en-US" smtClean="0"/>
              <a:t>12/4/2014</a:t>
            </a:fld>
            <a:endParaRPr lang="en-US"/>
          </a:p>
        </p:txBody>
      </p:sp>
      <p:sp>
        <p:nvSpPr>
          <p:cNvPr id="5" name="Footer Placeholder 4"/>
          <p:cNvSpPr>
            <a:spLocks noGrp="1"/>
          </p:cNvSpPr>
          <p:nvPr>
            <p:ph type="ftr" sz="quarter" idx="3"/>
          </p:nvPr>
        </p:nvSpPr>
        <p:spPr>
          <a:xfrm>
            <a:off x="3689920" y="6678584"/>
            <a:ext cx="3419925" cy="38363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39831" y="6678584"/>
            <a:ext cx="2519945" cy="383635"/>
          </a:xfrm>
          <a:prstGeom prst="rect">
            <a:avLst/>
          </a:prstGeom>
        </p:spPr>
        <p:txBody>
          <a:bodyPr vert="horz" lIns="91440" tIns="45720" rIns="91440" bIns="45720" rtlCol="0" anchor="ctr"/>
          <a:lstStyle>
            <a:lvl1pPr algn="r">
              <a:defRPr sz="1200">
                <a:solidFill>
                  <a:schemeClr val="tx1">
                    <a:tint val="75000"/>
                  </a:schemeClr>
                </a:solidFill>
              </a:defRPr>
            </a:lvl1pPr>
          </a:lstStyle>
          <a:p>
            <a:fld id="{8E83ECF3-C502-7243-950C-0289504237AB}" type="slidenum">
              <a:rPr lang="en-US" smtClean="0"/>
              <a:t>‹#›</a:t>
            </a:fld>
            <a:endParaRPr lang="en-US"/>
          </a:p>
        </p:txBody>
      </p:sp>
      <p:sp>
        <p:nvSpPr>
          <p:cNvPr id="7" name="Rectangle 6"/>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p:cNvSpPr txBox="1">
            <a:spLocks/>
          </p:cNvSpPr>
          <p:nvPr userDrawn="1"/>
        </p:nvSpPr>
        <p:spPr>
          <a:xfrm>
            <a:off x="10087640" y="152052"/>
            <a:ext cx="513608" cy="38363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83ECF3-C502-7243-950C-0289504237AB}" type="slidenum">
              <a:rPr lang="en-US" sz="1200" smtClean="0"/>
              <a:pPr algn="r"/>
              <a:t>‹#›</a:t>
            </a:fld>
            <a:endParaRPr lang="en-US" sz="1200" dirty="0"/>
          </a:p>
        </p:txBody>
      </p:sp>
      <p:pic>
        <p:nvPicPr>
          <p:cNvPr id="12" name="Picture 11" descr="ICANNlogo copy_test.tif"/>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3" name="Picture 12" descr="KISA_Logo.tif"/>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9389126" y="6536622"/>
            <a:ext cx="1013732" cy="309752"/>
          </a:xfrm>
          <a:prstGeom prst="rect">
            <a:avLst/>
          </a:prstGeom>
        </p:spPr>
      </p:pic>
      <p:pic>
        <p:nvPicPr>
          <p:cNvPr id="15" name="Picture 14" descr="Screen Shot 2014-05-07 at 9.50.46 am.png"/>
          <p:cNvPicPr>
            <a:picLocks noChangeAspect="1"/>
          </p:cNvPicPr>
          <p:nvPr userDrawn="1"/>
        </p:nvPicPr>
        <p:blipFill>
          <a:blip r:embed="rId16">
            <a:alphaModFix amt="25000"/>
            <a:extLst>
              <a:ext uri="{28A0092B-C50C-407E-A947-70E740481C1C}">
                <a14:useLocalDpi xmlns:a14="http://schemas.microsoft.com/office/drawing/2010/main" val="0"/>
              </a:ext>
            </a:extLst>
          </a:blip>
          <a:stretch>
            <a:fillRect/>
          </a:stretch>
        </p:blipFill>
        <p:spPr>
          <a:xfrm>
            <a:off x="9672" y="2043201"/>
            <a:ext cx="10799764" cy="2819400"/>
          </a:xfrm>
          <a:prstGeom prst="rect">
            <a:avLst/>
          </a:prstGeom>
        </p:spPr>
      </p:pic>
    </p:spTree>
    <p:extLst>
      <p:ext uri="{BB962C8B-B14F-4D97-AF65-F5344CB8AC3E}">
        <p14:creationId xmlns:p14="http://schemas.microsoft.com/office/powerpoint/2010/main" val="171696816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62"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457200" rtl="0" eaLnBrk="1" latinLnBrk="0" hangingPunct="1">
        <a:spcBef>
          <a:spcPct val="0"/>
        </a:spcBef>
        <a:buNone/>
        <a:defRPr sz="3600" kern="1200">
          <a:solidFill>
            <a:schemeClr val="tx1"/>
          </a:solidFill>
          <a:latin typeface="Canaro Light DEMO"/>
          <a:ea typeface="+mj-ea"/>
          <a:cs typeface="Canaro Light DEMO"/>
        </a:defRPr>
      </a:lvl1pPr>
    </p:titleStyle>
    <p:body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3" Type="http://schemas.openxmlformats.org/officeDocument/2006/relationships/hyperlink" Target="http://newgtlds.icann.org/en/program-status/delegated-strings"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p:cNvSpPr>
            <a:spLocks noGrp="1"/>
          </p:cNvSpPr>
          <p:nvPr>
            <p:ph type="body" sz="quarter" idx="10"/>
          </p:nvPr>
        </p:nvSpPr>
        <p:spPr>
          <a:xfrm>
            <a:off x="5699544" y="3633333"/>
            <a:ext cx="4949406" cy="585460"/>
          </a:xfrm>
        </p:spPr>
        <p:txBody>
          <a:bodyPr>
            <a:noAutofit/>
          </a:bodyPr>
          <a:lstStyle/>
          <a:p>
            <a:r>
              <a:rPr lang="en-US" b="1" dirty="0" smtClean="0"/>
              <a:t>ISSUES of the day</a:t>
            </a:r>
            <a:endParaRPr lang="en-US" dirty="0"/>
          </a:p>
        </p:txBody>
      </p:sp>
      <p:sp>
        <p:nvSpPr>
          <p:cNvPr id="11" name="Text Placeholder 4"/>
          <p:cNvSpPr>
            <a:spLocks noGrp="1"/>
          </p:cNvSpPr>
          <p:nvPr/>
        </p:nvSpPr>
        <p:spPr>
          <a:xfrm>
            <a:off x="5699544" y="4117093"/>
            <a:ext cx="4258752" cy="450354"/>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lang="en-US" sz="1800" b="0" i="0" kern="1200" dirty="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ko-KR" altLang="en-US" dirty="0" smtClean="0"/>
              <a:t>신규</a:t>
            </a:r>
            <a:r>
              <a:rPr lang="en-US" altLang="ko-KR" dirty="0" err="1" smtClean="0"/>
              <a:t>gTLD</a:t>
            </a:r>
            <a:r>
              <a:rPr lang="en-US" altLang="ko-KR" dirty="0" smtClean="0"/>
              <a:t> </a:t>
            </a:r>
            <a:r>
              <a:rPr lang="ko-KR" altLang="en-US" dirty="0" smtClean="0"/>
              <a:t>도입</a:t>
            </a:r>
            <a:r>
              <a:rPr lang="en-US" dirty="0" smtClean="0"/>
              <a:t>(</a:t>
            </a:r>
            <a:r>
              <a:rPr lang="en-US" dirty="0" err="1" smtClean="0"/>
              <a:t>gTLD</a:t>
            </a:r>
            <a:r>
              <a:rPr lang="en-US" dirty="0"/>
              <a:t>) Program</a:t>
            </a:r>
          </a:p>
        </p:txBody>
      </p:sp>
      <p:sp>
        <p:nvSpPr>
          <p:cNvPr id="12" name="Text Placeholder 4"/>
          <p:cNvSpPr txBox="1">
            <a:spLocks/>
          </p:cNvSpPr>
          <p:nvPr/>
        </p:nvSpPr>
        <p:spPr>
          <a:xfrm>
            <a:off x="6009266" y="5595970"/>
            <a:ext cx="4774614" cy="450354"/>
          </a:xfrm>
          <a:prstGeom prst="rect">
            <a:avLst/>
          </a:prstGeom>
        </p:spPr>
        <p:txBody>
          <a:bodyPr vert="horz" lIns="91440" tIns="45720" rIns="91440" bIns="45720"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t>KISA-ICANN Language </a:t>
            </a:r>
            <a:r>
              <a:rPr lang="en-US" sz="1400" dirty="0" err="1" smtClean="0"/>
              <a:t>Localisation</a:t>
            </a:r>
            <a:r>
              <a:rPr lang="en-US" sz="1400" dirty="0" smtClean="0"/>
              <a:t> Project</a:t>
            </a:r>
          </a:p>
          <a:p>
            <a:pPr algn="r"/>
            <a:r>
              <a:rPr lang="en-US" sz="1400" dirty="0" smtClean="0"/>
              <a:t>Module 2.5</a:t>
            </a:r>
            <a:endParaRPr lang="en-US" sz="1400" dirty="0"/>
          </a:p>
        </p:txBody>
      </p:sp>
    </p:spTree>
    <p:extLst>
      <p:ext uri="{BB962C8B-B14F-4D97-AF65-F5344CB8AC3E}">
        <p14:creationId xmlns:p14="http://schemas.microsoft.com/office/powerpoint/2010/main" val="25311774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38988" y="2977122"/>
            <a:ext cx="1347005" cy="1669052"/>
          </a:xfrm>
          <a:prstGeom prst="rect">
            <a:avLst/>
          </a:prstGeom>
          <a:noFill/>
        </p:spPr>
        <p:txBody>
          <a:bodyPr wrap="square" lIns="0" tIns="0" rIns="0" bIns="0" rtlCol="0">
            <a:noAutofit/>
          </a:bodyPr>
          <a:lstStyle/>
          <a:p>
            <a:pPr algn="ctr"/>
            <a:r>
              <a:rPr lang="en-US" sz="4900" dirty="0">
                <a:solidFill>
                  <a:srgbClr val="003E8B"/>
                </a:solidFill>
                <a:latin typeface="Canaro Light DEMO" pitchFamily="50" charset="0"/>
                <a:cs typeface="Helvetica Neue Light"/>
              </a:rPr>
              <a:t>911</a:t>
            </a:r>
          </a:p>
          <a:p>
            <a:pPr algn="ctr"/>
            <a:r>
              <a:rPr lang="en-US" sz="1600" dirty="0">
                <a:solidFill>
                  <a:srgbClr val="003E8B"/>
                </a:solidFill>
                <a:latin typeface="Canaro Light DEMO" pitchFamily="50" charset="0"/>
                <a:cs typeface="Helvetica Neue"/>
              </a:rPr>
              <a:t>North America</a:t>
            </a:r>
          </a:p>
        </p:txBody>
      </p:sp>
      <p:sp>
        <p:nvSpPr>
          <p:cNvPr id="6" name="TextBox 5"/>
          <p:cNvSpPr txBox="1"/>
          <p:nvPr/>
        </p:nvSpPr>
        <p:spPr>
          <a:xfrm>
            <a:off x="2305520" y="4932315"/>
            <a:ext cx="1347005" cy="1669052"/>
          </a:xfrm>
          <a:prstGeom prst="rect">
            <a:avLst/>
          </a:prstGeom>
          <a:noFill/>
        </p:spPr>
        <p:txBody>
          <a:bodyPr wrap="square" lIns="0" tIns="0" rIns="0" bIns="0" rtlCol="0">
            <a:noAutofit/>
          </a:bodyPr>
          <a:lstStyle/>
          <a:p>
            <a:pPr algn="ctr"/>
            <a:r>
              <a:rPr lang="en-US" sz="4900" dirty="0">
                <a:solidFill>
                  <a:srgbClr val="F26746"/>
                </a:solidFill>
                <a:latin typeface="Canaro Light DEMO" pitchFamily="50" charset="0"/>
                <a:cs typeface="Helvetica Neue Light"/>
              </a:rPr>
              <a:t>24</a:t>
            </a:r>
          </a:p>
          <a:p>
            <a:pPr algn="ctr"/>
            <a:r>
              <a:rPr lang="en-US" sz="1600" dirty="0">
                <a:solidFill>
                  <a:srgbClr val="F26746"/>
                </a:solidFill>
                <a:latin typeface="Canaro Light DEMO" pitchFamily="50" charset="0"/>
                <a:cs typeface="Helvetica Neue"/>
              </a:rPr>
              <a:t>South America</a:t>
            </a:r>
          </a:p>
        </p:txBody>
      </p:sp>
      <p:sp>
        <p:nvSpPr>
          <p:cNvPr id="7" name="TextBox 6"/>
          <p:cNvSpPr txBox="1"/>
          <p:nvPr/>
        </p:nvSpPr>
        <p:spPr>
          <a:xfrm>
            <a:off x="7708095" y="2553768"/>
            <a:ext cx="1347005" cy="1669052"/>
          </a:xfrm>
          <a:prstGeom prst="rect">
            <a:avLst/>
          </a:prstGeom>
          <a:noFill/>
        </p:spPr>
        <p:txBody>
          <a:bodyPr wrap="square" lIns="0" tIns="0" rIns="0" bIns="0" rtlCol="0">
            <a:noAutofit/>
          </a:bodyPr>
          <a:lstStyle/>
          <a:p>
            <a:pPr algn="ctr"/>
            <a:r>
              <a:rPr lang="en-US" sz="4900" dirty="0">
                <a:solidFill>
                  <a:srgbClr val="003E8B"/>
                </a:solidFill>
                <a:latin typeface="Canaro Light DEMO" pitchFamily="50" charset="0"/>
                <a:cs typeface="Helvetica Neue Light"/>
              </a:rPr>
              <a:t>675</a:t>
            </a:r>
          </a:p>
          <a:p>
            <a:pPr algn="ctr"/>
            <a:r>
              <a:rPr lang="en-US" sz="1600" dirty="0">
                <a:solidFill>
                  <a:srgbClr val="003E8B"/>
                </a:solidFill>
                <a:latin typeface="Canaro Light DEMO" pitchFamily="50" charset="0"/>
                <a:cs typeface="Helvetica Neue"/>
              </a:rPr>
              <a:t>Europe</a:t>
            </a:r>
          </a:p>
        </p:txBody>
      </p:sp>
      <p:sp>
        <p:nvSpPr>
          <p:cNvPr id="8" name="Rectangle 7"/>
          <p:cNvSpPr/>
          <p:nvPr/>
        </p:nvSpPr>
        <p:spPr>
          <a:xfrm>
            <a:off x="3995435" y="1564375"/>
            <a:ext cx="4218578" cy="328705"/>
          </a:xfrm>
          <a:prstGeom prst="rect">
            <a:avLst/>
          </a:prstGeom>
        </p:spPr>
        <p:txBody>
          <a:bodyPr wrap="none" lIns="51206" tIns="25603" rIns="51206" bIns="25603">
            <a:spAutoFit/>
          </a:bodyPr>
          <a:lstStyle/>
          <a:p>
            <a:r>
              <a:rPr lang="en-US" dirty="0" smtClean="0">
                <a:solidFill>
                  <a:srgbClr val="43ACDA"/>
                </a:solidFill>
                <a:latin typeface="Canaro Light DEMO" pitchFamily="50" charset="0"/>
                <a:cs typeface="Helvetica Neue"/>
              </a:rPr>
              <a:t>total </a:t>
            </a:r>
            <a:r>
              <a:rPr lang="en-US" dirty="0">
                <a:solidFill>
                  <a:srgbClr val="43ACDA"/>
                </a:solidFill>
                <a:latin typeface="Canaro Light DEMO" pitchFamily="50" charset="0"/>
                <a:cs typeface="Helvetica Neue"/>
              </a:rPr>
              <a:t>number </a:t>
            </a:r>
            <a:r>
              <a:rPr lang="en-US" dirty="0" smtClean="0">
                <a:solidFill>
                  <a:srgbClr val="43ACDA"/>
                </a:solidFill>
                <a:latin typeface="Canaro Light DEMO" pitchFamily="50" charset="0"/>
                <a:cs typeface="Helvetica Neue"/>
              </a:rPr>
              <a:t>of applications received</a:t>
            </a:r>
            <a:endParaRPr lang="en-US" dirty="0">
              <a:solidFill>
                <a:srgbClr val="43ACDA"/>
              </a:solidFill>
              <a:latin typeface="Canaro Light DEMO" pitchFamily="50" charset="0"/>
              <a:cs typeface="Helvetica Neue"/>
            </a:endParaRPr>
          </a:p>
        </p:txBody>
      </p:sp>
      <p:sp>
        <p:nvSpPr>
          <p:cNvPr id="9" name="Rectangle 8"/>
          <p:cNvSpPr/>
          <p:nvPr/>
        </p:nvSpPr>
        <p:spPr>
          <a:xfrm>
            <a:off x="2024633" y="1287375"/>
            <a:ext cx="2037916" cy="882703"/>
          </a:xfrm>
          <a:prstGeom prst="rect">
            <a:avLst/>
          </a:prstGeom>
        </p:spPr>
        <p:txBody>
          <a:bodyPr wrap="none" lIns="51206" tIns="25603" rIns="51206" bIns="25603">
            <a:spAutoFit/>
          </a:bodyPr>
          <a:lstStyle/>
          <a:p>
            <a:r>
              <a:rPr lang="en-US" sz="5400" dirty="0" smtClean="0">
                <a:solidFill>
                  <a:srgbClr val="43ACDA"/>
                </a:solidFill>
                <a:latin typeface="Canaro Light DEMO" pitchFamily="50" charset="0"/>
                <a:cs typeface="Helvetica Neue Light"/>
              </a:rPr>
              <a:t>1,930</a:t>
            </a:r>
            <a:r>
              <a:rPr lang="en-US" sz="5400" dirty="0" smtClean="0">
                <a:solidFill>
                  <a:srgbClr val="43ACDA"/>
                </a:solidFill>
                <a:latin typeface="Canaro Light DEMO" pitchFamily="50" charset="0"/>
                <a:cs typeface="Helvetica Neue"/>
              </a:rPr>
              <a:t> </a:t>
            </a:r>
            <a:endParaRPr lang="en-US" sz="5400" dirty="0">
              <a:solidFill>
                <a:srgbClr val="43ACDA"/>
              </a:solidFill>
              <a:latin typeface="Canaro Light DEMO" pitchFamily="50" charset="0"/>
              <a:cs typeface="Helvetica Neue"/>
            </a:endParaRPr>
          </a:p>
        </p:txBody>
      </p:sp>
      <p:sp>
        <p:nvSpPr>
          <p:cNvPr id="10" name="TextBox 9"/>
          <p:cNvSpPr txBox="1"/>
          <p:nvPr/>
        </p:nvSpPr>
        <p:spPr>
          <a:xfrm>
            <a:off x="4406919" y="5126635"/>
            <a:ext cx="1347005" cy="1669052"/>
          </a:xfrm>
          <a:prstGeom prst="rect">
            <a:avLst/>
          </a:prstGeom>
          <a:noFill/>
        </p:spPr>
        <p:txBody>
          <a:bodyPr wrap="square" lIns="0" tIns="0" rIns="0" bIns="0" rtlCol="0">
            <a:noAutofit/>
          </a:bodyPr>
          <a:lstStyle/>
          <a:p>
            <a:pPr algn="ctr"/>
            <a:r>
              <a:rPr lang="en-US" sz="4900" dirty="0">
                <a:solidFill>
                  <a:srgbClr val="43ACDA"/>
                </a:solidFill>
                <a:latin typeface="Canaro Light DEMO" pitchFamily="50" charset="0"/>
                <a:cs typeface="Helvetica Neue Light"/>
              </a:rPr>
              <a:t>17</a:t>
            </a:r>
          </a:p>
          <a:p>
            <a:pPr algn="ctr"/>
            <a:r>
              <a:rPr lang="en-US" sz="1600" dirty="0">
                <a:solidFill>
                  <a:srgbClr val="43ACDA"/>
                </a:solidFill>
                <a:latin typeface="Canaro Light DEMO" pitchFamily="50" charset="0"/>
                <a:cs typeface="Helvetica Neue"/>
              </a:rPr>
              <a:t>Africa</a:t>
            </a:r>
          </a:p>
        </p:txBody>
      </p:sp>
      <p:sp>
        <p:nvSpPr>
          <p:cNvPr id="11" name="TextBox 10"/>
          <p:cNvSpPr txBox="1"/>
          <p:nvPr/>
        </p:nvSpPr>
        <p:spPr>
          <a:xfrm>
            <a:off x="6196225" y="5283948"/>
            <a:ext cx="1347005" cy="1669052"/>
          </a:xfrm>
          <a:prstGeom prst="rect">
            <a:avLst/>
          </a:prstGeom>
          <a:noFill/>
        </p:spPr>
        <p:txBody>
          <a:bodyPr wrap="square" lIns="0" tIns="0" rIns="0" bIns="0" rtlCol="0">
            <a:noAutofit/>
          </a:bodyPr>
          <a:lstStyle/>
          <a:p>
            <a:pPr algn="ctr"/>
            <a:r>
              <a:rPr lang="en-US" sz="4900" dirty="0">
                <a:solidFill>
                  <a:srgbClr val="F26746"/>
                </a:solidFill>
                <a:latin typeface="Canaro Light DEMO" pitchFamily="50" charset="0"/>
                <a:cs typeface="Helvetica Neue Light"/>
              </a:rPr>
              <a:t>303</a:t>
            </a:r>
          </a:p>
          <a:p>
            <a:pPr algn="ctr"/>
            <a:r>
              <a:rPr lang="en-US" sz="1600" dirty="0">
                <a:solidFill>
                  <a:srgbClr val="F26746"/>
                </a:solidFill>
                <a:latin typeface="Canaro Light DEMO" pitchFamily="50" charset="0"/>
                <a:cs typeface="Helvetica Neue"/>
              </a:rPr>
              <a:t>Asia Pacific</a:t>
            </a:r>
          </a:p>
        </p:txBody>
      </p:sp>
      <p:sp>
        <p:nvSpPr>
          <p:cNvPr id="2" name="TextBox 1"/>
          <p:cNvSpPr txBox="1"/>
          <p:nvPr/>
        </p:nvSpPr>
        <p:spPr>
          <a:xfrm>
            <a:off x="4062549" y="6426355"/>
            <a:ext cx="2800917" cy="369332"/>
          </a:xfrm>
          <a:prstGeom prst="rect">
            <a:avLst/>
          </a:prstGeom>
          <a:noFill/>
        </p:spPr>
        <p:txBody>
          <a:bodyPr wrap="none" rtlCol="0">
            <a:spAutoFit/>
          </a:bodyPr>
          <a:lstStyle/>
          <a:p>
            <a:r>
              <a:rPr lang="en-US" dirty="0" smtClean="0">
                <a:solidFill>
                  <a:srgbClr val="FF0000"/>
                </a:solidFill>
              </a:rPr>
              <a:t>Statistics as of 13 June 2012</a:t>
            </a:r>
            <a:endParaRPr lang="en-US" dirty="0">
              <a:solidFill>
                <a:srgbClr val="FF0000"/>
              </a:solidFill>
            </a:endParaRPr>
          </a:p>
        </p:txBody>
      </p:sp>
      <p:pic>
        <p:nvPicPr>
          <p:cNvPr id="12" name="Picture 11"/>
          <p:cNvPicPr>
            <a:picLocks noChangeAspect="1"/>
          </p:cNvPicPr>
          <p:nvPr/>
        </p:nvPicPr>
        <p:blipFill>
          <a:blip r:embed="rId3"/>
          <a:stretch>
            <a:fillRect/>
          </a:stretch>
        </p:blipFill>
        <p:spPr>
          <a:xfrm>
            <a:off x="2592164" y="2273776"/>
            <a:ext cx="5403850" cy="3166533"/>
          </a:xfrm>
          <a:prstGeom prst="rect">
            <a:avLst/>
          </a:prstGeom>
        </p:spPr>
      </p:pic>
    </p:spTree>
    <p:extLst>
      <p:ext uri="{BB962C8B-B14F-4D97-AF65-F5344CB8AC3E}">
        <p14:creationId xmlns:p14="http://schemas.microsoft.com/office/powerpoint/2010/main" val="1957418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989" y="1282082"/>
            <a:ext cx="9719787" cy="5337793"/>
          </a:xfrm>
        </p:spPr>
        <p:txBody>
          <a:bodyPr/>
          <a:lstStyle/>
          <a:p>
            <a:pPr>
              <a:buFont typeface="Wingdings" panose="05000000000000000000" pitchFamily="2" charset="2"/>
              <a:buChar char="§"/>
            </a:pPr>
            <a:r>
              <a:rPr lang="ko-KR" altLang="en-US" b="1" dirty="0" smtClean="0"/>
              <a:t>지정현황 </a:t>
            </a:r>
            <a:r>
              <a:rPr lang="en-US" altLang="ko-KR" b="1" dirty="0" smtClean="0"/>
              <a:t>/ </a:t>
            </a:r>
            <a:r>
              <a:rPr lang="ko-KR" altLang="en-US" b="1" dirty="0" smtClean="0"/>
              <a:t>주간으로 </a:t>
            </a:r>
            <a:r>
              <a:rPr lang="ko-KR" altLang="en-US" b="1" dirty="0" err="1" smtClean="0"/>
              <a:t>업데이트중</a:t>
            </a:r>
            <a:r>
              <a:rPr lang="en-US" altLang="ko-KR" b="1" dirty="0"/>
              <a:t/>
            </a:r>
            <a:br>
              <a:rPr lang="en-US" altLang="ko-KR" b="1" dirty="0"/>
            </a:br>
            <a:r>
              <a:rPr lang="en-US" altLang="ko-KR" sz="2000" b="1" dirty="0">
                <a:hlinkClick r:id="rId3"/>
              </a:rPr>
              <a:t>http://</a:t>
            </a:r>
            <a:r>
              <a:rPr lang="en-US" altLang="ko-KR" sz="2000" b="1" dirty="0" smtClean="0">
                <a:hlinkClick r:id="rId3"/>
              </a:rPr>
              <a:t>newgtlds.icann.org/en/program-status/delegated-strings</a:t>
            </a:r>
            <a:endParaRPr lang="en-US" sz="2000" dirty="0" smtClean="0"/>
          </a:p>
          <a:p>
            <a:pPr>
              <a:buFont typeface="Wingdings" panose="05000000000000000000" pitchFamily="2" charset="2"/>
              <a:buChar char="§"/>
            </a:pPr>
            <a:r>
              <a:rPr lang="ko-KR" altLang="en-US" b="1" dirty="0" smtClean="0"/>
              <a:t>지정된 문자열</a:t>
            </a:r>
            <a:r>
              <a:rPr lang="en-US" b="1" dirty="0" smtClean="0"/>
              <a:t>:</a:t>
            </a:r>
          </a:p>
          <a:p>
            <a:endParaRPr lang="en-SG" dirty="0"/>
          </a:p>
        </p:txBody>
      </p:sp>
      <p:sp>
        <p:nvSpPr>
          <p:cNvPr id="3" name="Text Placeholder 2"/>
          <p:cNvSpPr>
            <a:spLocks noGrp="1"/>
          </p:cNvSpPr>
          <p:nvPr>
            <p:ph type="body" sz="quarter" idx="10"/>
          </p:nvPr>
        </p:nvSpPr>
        <p:spPr/>
        <p:txBody>
          <a:bodyPr>
            <a:normAutofit/>
          </a:bodyPr>
          <a:lstStyle/>
          <a:p>
            <a:r>
              <a:rPr lang="ko-KR" altLang="en-US" dirty="0" smtClean="0"/>
              <a:t>지정된 신규 </a:t>
            </a:r>
            <a:r>
              <a:rPr lang="en-US" altLang="ko-KR" dirty="0" err="1" smtClean="0"/>
              <a:t>gTLD</a:t>
            </a:r>
            <a:endParaRPr lang="en-US" dirty="0"/>
          </a:p>
        </p:txBody>
      </p:sp>
      <p:sp>
        <p:nvSpPr>
          <p:cNvPr id="4" name="Content Placeholder 2"/>
          <p:cNvSpPr txBox="1">
            <a:spLocks/>
          </p:cNvSpPr>
          <p:nvPr/>
        </p:nvSpPr>
        <p:spPr bwMode="auto">
          <a:xfrm>
            <a:off x="3597408" y="2748543"/>
            <a:ext cx="732294"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err="1">
                <a:solidFill>
                  <a:srgbClr val="003E8B"/>
                </a:solidFill>
                <a:latin typeface="Helvetica Neue"/>
                <a:cs typeface="Helvetica Neue"/>
              </a:rPr>
              <a:t>شبكة</a:t>
            </a:r>
            <a:r>
              <a:rPr lang="en-US" sz="2000" dirty="0">
                <a:solidFill>
                  <a:srgbClr val="003E8B"/>
                </a:solidFill>
                <a:latin typeface="Helvetica Neue"/>
                <a:cs typeface="Helvetica Neue"/>
              </a:rPr>
              <a:t> </a:t>
            </a:r>
          </a:p>
        </p:txBody>
      </p:sp>
      <p:sp>
        <p:nvSpPr>
          <p:cNvPr id="5" name="Content Placeholder 2"/>
          <p:cNvSpPr txBox="1">
            <a:spLocks/>
          </p:cNvSpPr>
          <p:nvPr/>
        </p:nvSpPr>
        <p:spPr bwMode="auto">
          <a:xfrm>
            <a:off x="4571293" y="2740558"/>
            <a:ext cx="1213226"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err="1">
                <a:solidFill>
                  <a:srgbClr val="003E8B"/>
                </a:solidFill>
                <a:latin typeface="Helvetica Neue"/>
              </a:rPr>
              <a:t>онлайн</a:t>
            </a:r>
            <a:endParaRPr lang="en-US" sz="2000" dirty="0">
              <a:solidFill>
                <a:srgbClr val="003E8B"/>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p:txBody>
      </p:sp>
      <p:cxnSp>
        <p:nvCxnSpPr>
          <p:cNvPr id="6" name="Straight Connector 5"/>
          <p:cNvCxnSpPr/>
          <p:nvPr/>
        </p:nvCxnSpPr>
        <p:spPr>
          <a:xfrm>
            <a:off x="1674335" y="3384572"/>
            <a:ext cx="7487625" cy="0"/>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
        <p:nvSpPr>
          <p:cNvPr id="7" name="Content Placeholder 2"/>
          <p:cNvSpPr txBox="1">
            <a:spLocks/>
          </p:cNvSpPr>
          <p:nvPr/>
        </p:nvSpPr>
        <p:spPr bwMode="auto">
          <a:xfrm>
            <a:off x="5970236" y="2740558"/>
            <a:ext cx="780613"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err="1">
                <a:solidFill>
                  <a:srgbClr val="003E8B"/>
                </a:solidFill>
                <a:latin typeface="Helvetica Neue"/>
              </a:rPr>
              <a:t>сайт</a:t>
            </a:r>
            <a:endParaRPr lang="en-US" sz="2000" dirty="0">
              <a:solidFill>
                <a:srgbClr val="003E8B"/>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p:txBody>
      </p:sp>
      <p:sp>
        <p:nvSpPr>
          <p:cNvPr id="8" name="Content Placeholder 2"/>
          <p:cNvSpPr txBox="1">
            <a:spLocks/>
          </p:cNvSpPr>
          <p:nvPr/>
        </p:nvSpPr>
        <p:spPr bwMode="auto">
          <a:xfrm>
            <a:off x="6977331" y="2739372"/>
            <a:ext cx="880852"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TW" altLang="en-US" sz="2000" dirty="0">
                <a:solidFill>
                  <a:srgbClr val="003E8B"/>
                </a:solidFill>
                <a:latin typeface="Helvetica Neue"/>
              </a:rPr>
              <a:t>游戏</a:t>
            </a:r>
            <a:endParaRPr lang="en-US" sz="2000" dirty="0">
              <a:solidFill>
                <a:srgbClr val="003E8B"/>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p:txBody>
      </p:sp>
      <p:sp>
        <p:nvSpPr>
          <p:cNvPr id="9" name="Rectangle 8"/>
          <p:cNvSpPr/>
          <p:nvPr/>
        </p:nvSpPr>
        <p:spPr>
          <a:xfrm>
            <a:off x="4097911" y="3960118"/>
            <a:ext cx="1601021" cy="328705"/>
          </a:xfrm>
          <a:prstGeom prst="rect">
            <a:avLst/>
          </a:prstGeom>
        </p:spPr>
        <p:txBody>
          <a:bodyPr wrap="square" lIns="51206" tIns="25603" rIns="51206" bIns="25603">
            <a:spAutoFit/>
          </a:bodyPr>
          <a:lstStyle/>
          <a:p>
            <a:r>
              <a:rPr lang="en-US" dirty="0">
                <a:solidFill>
                  <a:srgbClr val="003E8B"/>
                </a:solidFill>
                <a:latin typeface="Helvetica Neue"/>
                <a:ea typeface="ＭＳ Ｐゴシック" charset="0"/>
                <a:cs typeface="ＭＳ Ｐゴシック" charset="0"/>
              </a:rPr>
              <a:t>.VENTURES</a:t>
            </a:r>
          </a:p>
        </p:txBody>
      </p:sp>
      <p:sp>
        <p:nvSpPr>
          <p:cNvPr id="10" name="Rectangle 9"/>
          <p:cNvSpPr/>
          <p:nvPr/>
        </p:nvSpPr>
        <p:spPr>
          <a:xfrm>
            <a:off x="4508726" y="3487080"/>
            <a:ext cx="1514055"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.EQUIPMENT</a:t>
            </a:r>
          </a:p>
        </p:txBody>
      </p:sp>
      <p:sp>
        <p:nvSpPr>
          <p:cNvPr id="11" name="Rectangle 10"/>
          <p:cNvSpPr/>
          <p:nvPr/>
        </p:nvSpPr>
        <p:spPr>
          <a:xfrm>
            <a:off x="6506447" y="3487080"/>
            <a:ext cx="1351736"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.HOLDINGS</a:t>
            </a:r>
          </a:p>
        </p:txBody>
      </p:sp>
      <p:sp>
        <p:nvSpPr>
          <p:cNvPr id="12" name="Rectangle 11"/>
          <p:cNvSpPr/>
          <p:nvPr/>
        </p:nvSpPr>
        <p:spPr>
          <a:xfrm>
            <a:off x="3279643" y="3487080"/>
            <a:ext cx="834216"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.GURU</a:t>
            </a:r>
          </a:p>
        </p:txBody>
      </p:sp>
      <p:sp>
        <p:nvSpPr>
          <p:cNvPr id="13" name="Rectangle 12"/>
          <p:cNvSpPr/>
          <p:nvPr/>
        </p:nvSpPr>
        <p:spPr>
          <a:xfrm>
            <a:off x="8319823" y="3487080"/>
            <a:ext cx="1082362"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.VOYAGE</a:t>
            </a:r>
          </a:p>
        </p:txBody>
      </p:sp>
      <p:sp>
        <p:nvSpPr>
          <p:cNvPr id="14" name="Rectangle 13"/>
          <p:cNvSpPr/>
          <p:nvPr/>
        </p:nvSpPr>
        <p:spPr>
          <a:xfrm>
            <a:off x="1694694" y="3487080"/>
            <a:ext cx="1137758"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.SINGLES</a:t>
            </a:r>
          </a:p>
        </p:txBody>
      </p:sp>
      <p:sp>
        <p:nvSpPr>
          <p:cNvPr id="15" name="Rectangle 14"/>
          <p:cNvSpPr/>
          <p:nvPr/>
        </p:nvSpPr>
        <p:spPr>
          <a:xfrm>
            <a:off x="2288310" y="3960118"/>
            <a:ext cx="1231699"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.LIGHTING</a:t>
            </a:r>
          </a:p>
        </p:txBody>
      </p:sp>
      <p:sp>
        <p:nvSpPr>
          <p:cNvPr id="16" name="Rectangle 15"/>
          <p:cNvSpPr/>
          <p:nvPr/>
        </p:nvSpPr>
        <p:spPr>
          <a:xfrm>
            <a:off x="6133796" y="3960118"/>
            <a:ext cx="1338806"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.CLOTHING</a:t>
            </a:r>
          </a:p>
        </p:txBody>
      </p:sp>
      <p:sp>
        <p:nvSpPr>
          <p:cNvPr id="17" name="Rectangle 16"/>
          <p:cNvSpPr/>
          <p:nvPr/>
        </p:nvSpPr>
        <p:spPr>
          <a:xfrm>
            <a:off x="8057210" y="3960118"/>
            <a:ext cx="1142158"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.CAMERA</a:t>
            </a:r>
          </a:p>
        </p:txBody>
      </p:sp>
      <p:cxnSp>
        <p:nvCxnSpPr>
          <p:cNvPr id="18" name="Straight Connector 17"/>
          <p:cNvCxnSpPr/>
          <p:nvPr/>
        </p:nvCxnSpPr>
        <p:spPr>
          <a:xfrm>
            <a:off x="1857799" y="4417685"/>
            <a:ext cx="7487625" cy="0"/>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6387418" y="4812386"/>
            <a:ext cx="680493" cy="328705"/>
          </a:xfrm>
          <a:prstGeom prst="rect">
            <a:avLst/>
          </a:prstGeom>
        </p:spPr>
        <p:txBody>
          <a:bodyPr wrap="none" lIns="51206" tIns="25603" rIns="51206" bIns="25603">
            <a:spAutoFit/>
          </a:bodyPr>
          <a:lstStyle/>
          <a:p>
            <a:r>
              <a:rPr lang="en-US" dirty="0">
                <a:solidFill>
                  <a:srgbClr val="003E8B"/>
                </a:solidFill>
                <a:latin typeface="Helvetica Neue"/>
              </a:rPr>
              <a:t>.BIKE</a:t>
            </a:r>
          </a:p>
        </p:txBody>
      </p:sp>
      <p:sp>
        <p:nvSpPr>
          <p:cNvPr id="20" name="Rectangle 19"/>
          <p:cNvSpPr/>
          <p:nvPr/>
        </p:nvSpPr>
        <p:spPr>
          <a:xfrm>
            <a:off x="7255317" y="4976739"/>
            <a:ext cx="1372972" cy="328705"/>
          </a:xfrm>
          <a:prstGeom prst="rect">
            <a:avLst/>
          </a:prstGeom>
        </p:spPr>
        <p:txBody>
          <a:bodyPr wrap="none" lIns="51206" tIns="25603" rIns="51206" bIns="25603">
            <a:spAutoFit/>
          </a:bodyPr>
          <a:lstStyle/>
          <a:p>
            <a:r>
              <a:rPr lang="en-US" dirty="0">
                <a:solidFill>
                  <a:srgbClr val="003E8B"/>
                </a:solidFill>
                <a:latin typeface="Helvetica Neue"/>
              </a:rPr>
              <a:t>.PLUMBING</a:t>
            </a:r>
          </a:p>
        </p:txBody>
      </p:sp>
      <p:sp>
        <p:nvSpPr>
          <p:cNvPr id="21" name="Rectangle 20"/>
          <p:cNvSpPr/>
          <p:nvPr/>
        </p:nvSpPr>
        <p:spPr>
          <a:xfrm>
            <a:off x="3292864" y="5155875"/>
            <a:ext cx="1342733" cy="328705"/>
          </a:xfrm>
          <a:prstGeom prst="rect">
            <a:avLst/>
          </a:prstGeom>
        </p:spPr>
        <p:txBody>
          <a:bodyPr wrap="none" lIns="51206" tIns="25603" rIns="51206" bIns="25603">
            <a:spAutoFit/>
          </a:bodyPr>
          <a:lstStyle/>
          <a:p>
            <a:r>
              <a:rPr lang="en-US" dirty="0">
                <a:solidFill>
                  <a:srgbClr val="003E8B"/>
                </a:solidFill>
                <a:latin typeface="Helvetica Neue"/>
              </a:rPr>
              <a:t>.GRAPHICS</a:t>
            </a:r>
          </a:p>
        </p:txBody>
      </p:sp>
      <p:sp>
        <p:nvSpPr>
          <p:cNvPr id="22" name="Rectangle 21"/>
          <p:cNvSpPr/>
          <p:nvPr/>
        </p:nvSpPr>
        <p:spPr>
          <a:xfrm>
            <a:off x="1283001" y="4521057"/>
            <a:ext cx="1898804" cy="328705"/>
          </a:xfrm>
          <a:prstGeom prst="rect">
            <a:avLst/>
          </a:prstGeom>
        </p:spPr>
        <p:txBody>
          <a:bodyPr wrap="none" lIns="51206" tIns="25603" rIns="51206" bIns="25603">
            <a:spAutoFit/>
          </a:bodyPr>
          <a:lstStyle/>
          <a:p>
            <a:r>
              <a:rPr lang="en-US" dirty="0">
                <a:solidFill>
                  <a:srgbClr val="003E8B"/>
                </a:solidFill>
                <a:latin typeface="Helvetica Neue"/>
              </a:rPr>
              <a:t>.CONTRACTORS</a:t>
            </a:r>
          </a:p>
        </p:txBody>
      </p:sp>
      <p:sp>
        <p:nvSpPr>
          <p:cNvPr id="23" name="Rectangle 22"/>
          <p:cNvSpPr/>
          <p:nvPr/>
        </p:nvSpPr>
        <p:spPr>
          <a:xfrm>
            <a:off x="8655232" y="5155160"/>
            <a:ext cx="1193454" cy="328705"/>
          </a:xfrm>
          <a:prstGeom prst="rect">
            <a:avLst/>
          </a:prstGeom>
        </p:spPr>
        <p:txBody>
          <a:bodyPr wrap="none" lIns="51206" tIns="25603" rIns="51206" bIns="25603">
            <a:spAutoFit/>
          </a:bodyPr>
          <a:lstStyle/>
          <a:p>
            <a:r>
              <a:rPr lang="en-US" dirty="0">
                <a:solidFill>
                  <a:srgbClr val="003E8B"/>
                </a:solidFill>
                <a:latin typeface="Helvetica Neue"/>
              </a:rPr>
              <a:t>.GALLERY</a:t>
            </a:r>
          </a:p>
        </p:txBody>
      </p:sp>
      <p:sp>
        <p:nvSpPr>
          <p:cNvPr id="24" name="Rectangle 23"/>
          <p:cNvSpPr/>
          <p:nvPr/>
        </p:nvSpPr>
        <p:spPr>
          <a:xfrm>
            <a:off x="4723975" y="4976739"/>
            <a:ext cx="757437" cy="328705"/>
          </a:xfrm>
          <a:prstGeom prst="rect">
            <a:avLst/>
          </a:prstGeom>
        </p:spPr>
        <p:txBody>
          <a:bodyPr wrap="none" lIns="51206" tIns="25603" rIns="51206" bIns="25603">
            <a:spAutoFit/>
          </a:bodyPr>
          <a:lstStyle/>
          <a:p>
            <a:r>
              <a:rPr lang="en-US" dirty="0">
                <a:solidFill>
                  <a:srgbClr val="003E8B"/>
                </a:solidFill>
                <a:latin typeface="Helvetica Neue"/>
              </a:rPr>
              <a:t>.SEXY</a:t>
            </a:r>
          </a:p>
        </p:txBody>
      </p:sp>
      <p:sp>
        <p:nvSpPr>
          <p:cNvPr id="25" name="Rectangle 24"/>
          <p:cNvSpPr/>
          <p:nvPr/>
        </p:nvSpPr>
        <p:spPr>
          <a:xfrm>
            <a:off x="4403214" y="4521057"/>
            <a:ext cx="1984204" cy="328705"/>
          </a:xfrm>
          <a:prstGeom prst="rect">
            <a:avLst/>
          </a:prstGeom>
        </p:spPr>
        <p:txBody>
          <a:bodyPr wrap="none" lIns="51206" tIns="25603" rIns="51206" bIns="25603">
            <a:spAutoFit/>
          </a:bodyPr>
          <a:lstStyle/>
          <a:p>
            <a:r>
              <a:rPr lang="en-US" dirty="0">
                <a:solidFill>
                  <a:srgbClr val="003E8B"/>
                </a:solidFill>
                <a:latin typeface="Helvetica Neue"/>
              </a:rPr>
              <a:t>.CONSTRUCTION</a:t>
            </a:r>
          </a:p>
        </p:txBody>
      </p:sp>
      <p:sp>
        <p:nvSpPr>
          <p:cNvPr id="26" name="Rectangle 25"/>
          <p:cNvSpPr/>
          <p:nvPr/>
        </p:nvSpPr>
        <p:spPr>
          <a:xfrm>
            <a:off x="7513650" y="4521057"/>
            <a:ext cx="1023037" cy="328705"/>
          </a:xfrm>
          <a:prstGeom prst="rect">
            <a:avLst/>
          </a:prstGeom>
        </p:spPr>
        <p:txBody>
          <a:bodyPr wrap="none" lIns="51206" tIns="25603" rIns="51206" bIns="25603">
            <a:spAutoFit/>
          </a:bodyPr>
          <a:lstStyle/>
          <a:p>
            <a:r>
              <a:rPr lang="en-US" dirty="0">
                <a:solidFill>
                  <a:srgbClr val="003E8B"/>
                </a:solidFill>
                <a:latin typeface="Helvetica Neue"/>
              </a:rPr>
              <a:t>.TATTOO</a:t>
            </a:r>
          </a:p>
        </p:txBody>
      </p:sp>
      <p:sp>
        <p:nvSpPr>
          <p:cNvPr id="27" name="Rectangle 26"/>
          <p:cNvSpPr/>
          <p:nvPr/>
        </p:nvSpPr>
        <p:spPr>
          <a:xfrm>
            <a:off x="5440759" y="5155875"/>
            <a:ext cx="1745070" cy="328705"/>
          </a:xfrm>
          <a:prstGeom prst="rect">
            <a:avLst/>
          </a:prstGeom>
        </p:spPr>
        <p:txBody>
          <a:bodyPr wrap="none" lIns="51206" tIns="25603" rIns="51206" bIns="25603">
            <a:spAutoFit/>
          </a:bodyPr>
          <a:lstStyle/>
          <a:p>
            <a:r>
              <a:rPr lang="en-US" dirty="0">
                <a:solidFill>
                  <a:srgbClr val="003E8B"/>
                </a:solidFill>
                <a:latin typeface="Helvetica Neue"/>
              </a:rPr>
              <a:t>.TECHNOLOGY</a:t>
            </a:r>
          </a:p>
        </p:txBody>
      </p:sp>
      <p:sp>
        <p:nvSpPr>
          <p:cNvPr id="28" name="Rectangle 27"/>
          <p:cNvSpPr/>
          <p:nvPr/>
        </p:nvSpPr>
        <p:spPr>
          <a:xfrm>
            <a:off x="8740796" y="4521057"/>
            <a:ext cx="975446" cy="328705"/>
          </a:xfrm>
          <a:prstGeom prst="rect">
            <a:avLst/>
          </a:prstGeom>
        </p:spPr>
        <p:txBody>
          <a:bodyPr wrap="none" lIns="51206" tIns="25603" rIns="51206" bIns="25603">
            <a:spAutoFit/>
          </a:bodyPr>
          <a:lstStyle/>
          <a:p>
            <a:r>
              <a:rPr lang="en-US" dirty="0">
                <a:solidFill>
                  <a:srgbClr val="003E8B"/>
                </a:solidFill>
                <a:latin typeface="Helvetica Neue"/>
              </a:rPr>
              <a:t>.ESTATE</a:t>
            </a:r>
          </a:p>
        </p:txBody>
      </p:sp>
      <p:sp>
        <p:nvSpPr>
          <p:cNvPr id="29" name="Rectangle 28"/>
          <p:cNvSpPr/>
          <p:nvPr/>
        </p:nvSpPr>
        <p:spPr>
          <a:xfrm>
            <a:off x="3488397" y="4663508"/>
            <a:ext cx="774666" cy="328705"/>
          </a:xfrm>
          <a:prstGeom prst="rect">
            <a:avLst/>
          </a:prstGeom>
        </p:spPr>
        <p:txBody>
          <a:bodyPr wrap="none" lIns="51206" tIns="25603" rIns="51206" bIns="25603">
            <a:spAutoFit/>
          </a:bodyPr>
          <a:lstStyle/>
          <a:p>
            <a:r>
              <a:rPr lang="en-US" dirty="0">
                <a:solidFill>
                  <a:srgbClr val="003E8B"/>
                </a:solidFill>
                <a:latin typeface="Helvetica Neue"/>
              </a:rPr>
              <a:t>.LAND</a:t>
            </a:r>
          </a:p>
        </p:txBody>
      </p:sp>
      <p:sp>
        <p:nvSpPr>
          <p:cNvPr id="30" name="Rectangle 29"/>
          <p:cNvSpPr/>
          <p:nvPr/>
        </p:nvSpPr>
        <p:spPr>
          <a:xfrm>
            <a:off x="6102461" y="5781216"/>
            <a:ext cx="953693" cy="328705"/>
          </a:xfrm>
          <a:prstGeom prst="rect">
            <a:avLst/>
          </a:prstGeom>
        </p:spPr>
        <p:txBody>
          <a:bodyPr wrap="square" lIns="51206" tIns="25603" rIns="51206" bIns="25603">
            <a:spAutoFit/>
          </a:bodyPr>
          <a:lstStyle/>
          <a:p>
            <a:r>
              <a:rPr lang="en-US" dirty="0">
                <a:solidFill>
                  <a:srgbClr val="003E8B"/>
                </a:solidFill>
                <a:latin typeface="Helvetica Neue"/>
              </a:rPr>
              <a:t>.TODAY</a:t>
            </a:r>
          </a:p>
        </p:txBody>
      </p:sp>
      <p:cxnSp>
        <p:nvCxnSpPr>
          <p:cNvPr id="31" name="Straight Connector 30"/>
          <p:cNvCxnSpPr/>
          <p:nvPr/>
        </p:nvCxnSpPr>
        <p:spPr>
          <a:xfrm>
            <a:off x="1586786" y="5669931"/>
            <a:ext cx="7487625" cy="0"/>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1460951" y="5781216"/>
            <a:ext cx="1394672" cy="328705"/>
          </a:xfrm>
          <a:prstGeom prst="rect">
            <a:avLst/>
          </a:prstGeom>
        </p:spPr>
        <p:txBody>
          <a:bodyPr wrap="none" lIns="51206" tIns="25603" rIns="51206" bIns="25603">
            <a:spAutoFit/>
          </a:bodyPr>
          <a:lstStyle/>
          <a:p>
            <a:r>
              <a:rPr lang="en-US" dirty="0">
                <a:solidFill>
                  <a:srgbClr val="003E8B"/>
                </a:solidFill>
                <a:latin typeface="Helvetica Neue"/>
              </a:rPr>
              <a:t>.DIAMONDS</a:t>
            </a:r>
          </a:p>
        </p:txBody>
      </p:sp>
      <p:sp>
        <p:nvSpPr>
          <p:cNvPr id="33" name="Rectangle 32"/>
          <p:cNvSpPr/>
          <p:nvPr/>
        </p:nvSpPr>
        <p:spPr>
          <a:xfrm>
            <a:off x="3067175" y="5781216"/>
            <a:ext cx="659018" cy="328705"/>
          </a:xfrm>
          <a:prstGeom prst="rect">
            <a:avLst/>
          </a:prstGeom>
        </p:spPr>
        <p:txBody>
          <a:bodyPr wrap="none" lIns="51206" tIns="25603" rIns="51206" bIns="25603">
            <a:spAutoFit/>
          </a:bodyPr>
          <a:lstStyle/>
          <a:p>
            <a:r>
              <a:rPr lang="en-US" dirty="0">
                <a:solidFill>
                  <a:srgbClr val="003E8B"/>
                </a:solidFill>
                <a:latin typeface="Helvetica Neue"/>
              </a:rPr>
              <a:t>.TIPS</a:t>
            </a:r>
          </a:p>
        </p:txBody>
      </p:sp>
      <p:sp>
        <p:nvSpPr>
          <p:cNvPr id="34" name="Rectangle 33"/>
          <p:cNvSpPr/>
          <p:nvPr/>
        </p:nvSpPr>
        <p:spPr>
          <a:xfrm>
            <a:off x="3963270" y="5781216"/>
            <a:ext cx="1924423" cy="328705"/>
          </a:xfrm>
          <a:prstGeom prst="rect">
            <a:avLst/>
          </a:prstGeom>
        </p:spPr>
        <p:txBody>
          <a:bodyPr wrap="none" lIns="51206" tIns="25603" rIns="51206" bIns="25603">
            <a:spAutoFit/>
          </a:bodyPr>
          <a:lstStyle/>
          <a:p>
            <a:r>
              <a:rPr lang="en-US" dirty="0">
                <a:solidFill>
                  <a:srgbClr val="003E8B"/>
                </a:solidFill>
                <a:latin typeface="Helvetica Neue"/>
              </a:rPr>
              <a:t>.PHOTOGRAPHY</a:t>
            </a:r>
          </a:p>
        </p:txBody>
      </p:sp>
      <p:sp>
        <p:nvSpPr>
          <p:cNvPr id="35" name="Rectangle 34"/>
          <p:cNvSpPr/>
          <p:nvPr/>
        </p:nvSpPr>
        <p:spPr>
          <a:xfrm>
            <a:off x="7298060" y="5781216"/>
            <a:ext cx="1462768" cy="328705"/>
          </a:xfrm>
          <a:prstGeom prst="rect">
            <a:avLst/>
          </a:prstGeom>
        </p:spPr>
        <p:txBody>
          <a:bodyPr wrap="none" lIns="51206" tIns="25603" rIns="51206" bIns="25603">
            <a:spAutoFit/>
          </a:bodyPr>
          <a:lstStyle/>
          <a:p>
            <a:r>
              <a:rPr lang="en-US" dirty="0">
                <a:solidFill>
                  <a:srgbClr val="003E8B"/>
                </a:solidFill>
                <a:latin typeface="Helvetica Neue"/>
              </a:rPr>
              <a:t>.DIRECTORY</a:t>
            </a:r>
          </a:p>
        </p:txBody>
      </p:sp>
      <p:sp>
        <p:nvSpPr>
          <p:cNvPr id="36" name="Rectangle 35"/>
          <p:cNvSpPr/>
          <p:nvPr/>
        </p:nvSpPr>
        <p:spPr>
          <a:xfrm>
            <a:off x="2277292" y="6191629"/>
            <a:ext cx="1714603" cy="328705"/>
          </a:xfrm>
          <a:prstGeom prst="rect">
            <a:avLst/>
          </a:prstGeom>
        </p:spPr>
        <p:txBody>
          <a:bodyPr wrap="none" lIns="51206" tIns="25603" rIns="51206" bIns="25603">
            <a:spAutoFit/>
          </a:bodyPr>
          <a:lstStyle/>
          <a:p>
            <a:r>
              <a:rPr lang="en-US" dirty="0">
                <a:solidFill>
                  <a:srgbClr val="003E8B"/>
                </a:solidFill>
                <a:latin typeface="Helvetica Neue"/>
              </a:rPr>
              <a:t>.ENTERPRISES</a:t>
            </a:r>
          </a:p>
        </p:txBody>
      </p:sp>
      <p:sp>
        <p:nvSpPr>
          <p:cNvPr id="37" name="Rectangle 36"/>
          <p:cNvSpPr/>
          <p:nvPr/>
        </p:nvSpPr>
        <p:spPr>
          <a:xfrm>
            <a:off x="4457708" y="6191629"/>
            <a:ext cx="1154834" cy="328705"/>
          </a:xfrm>
          <a:prstGeom prst="rect">
            <a:avLst/>
          </a:prstGeom>
        </p:spPr>
        <p:txBody>
          <a:bodyPr wrap="none" lIns="51206" tIns="25603" rIns="51206" bIns="25603">
            <a:spAutoFit/>
          </a:bodyPr>
          <a:lstStyle/>
          <a:p>
            <a:r>
              <a:rPr lang="en-US" dirty="0">
                <a:solidFill>
                  <a:srgbClr val="003E8B"/>
                </a:solidFill>
                <a:latin typeface="Helvetica Neue"/>
              </a:rPr>
              <a:t>.KITCHEN</a:t>
            </a:r>
          </a:p>
        </p:txBody>
      </p:sp>
      <p:sp>
        <p:nvSpPr>
          <p:cNvPr id="38" name="Rectangle 37"/>
          <p:cNvSpPr/>
          <p:nvPr/>
        </p:nvSpPr>
        <p:spPr>
          <a:xfrm>
            <a:off x="1083427" y="4992213"/>
            <a:ext cx="2116784" cy="328705"/>
          </a:xfrm>
          <a:prstGeom prst="rect">
            <a:avLst/>
          </a:prstGeom>
        </p:spPr>
        <p:txBody>
          <a:bodyPr wrap="none" lIns="51206" tIns="25603" rIns="51206" bIns="25603">
            <a:spAutoFit/>
          </a:bodyPr>
          <a:lstStyle/>
          <a:p>
            <a:r>
              <a:rPr lang="en-US" dirty="0">
                <a:solidFill>
                  <a:srgbClr val="003E8B"/>
                </a:solidFill>
                <a:latin typeface="Helvetica Neue"/>
              </a:rPr>
              <a:t>.</a:t>
            </a:r>
            <a:r>
              <a:rPr lang="en-US" b="1" dirty="0" smtClean="0">
                <a:solidFill>
                  <a:schemeClr val="accent3"/>
                </a:solidFill>
                <a:latin typeface="Helvetica Neue Light"/>
              </a:rPr>
              <a:t>みんな</a:t>
            </a:r>
            <a:r>
              <a:rPr lang="en-US" dirty="0" smtClean="0">
                <a:latin typeface="Helvetica Neue Light"/>
              </a:rPr>
              <a:t>/</a:t>
            </a:r>
            <a:r>
              <a:rPr lang="en-US" dirty="0">
                <a:solidFill>
                  <a:srgbClr val="003E8B"/>
                </a:solidFill>
                <a:latin typeface="Helvetica Neue"/>
              </a:rPr>
              <a:t>EVERYONE</a:t>
            </a:r>
          </a:p>
        </p:txBody>
      </p:sp>
      <p:sp>
        <p:nvSpPr>
          <p:cNvPr id="39" name="Rectangle 38"/>
          <p:cNvSpPr/>
          <p:nvPr/>
        </p:nvSpPr>
        <p:spPr>
          <a:xfrm>
            <a:off x="6239389" y="6218631"/>
            <a:ext cx="828522" cy="328705"/>
          </a:xfrm>
          <a:prstGeom prst="rect">
            <a:avLst/>
          </a:prstGeom>
        </p:spPr>
        <p:txBody>
          <a:bodyPr wrap="none" lIns="51206" tIns="25603" rIns="51206" bIns="25603">
            <a:spAutoFit/>
          </a:bodyPr>
          <a:lstStyle/>
          <a:p>
            <a:r>
              <a:rPr lang="en-US" altLang="ja-JP" dirty="0">
                <a:solidFill>
                  <a:srgbClr val="003E8B"/>
                </a:solidFill>
                <a:latin typeface="Helvetica Neue"/>
              </a:rPr>
              <a:t>.</a:t>
            </a:r>
            <a:r>
              <a:rPr lang="ja-JP" altLang="en-US" dirty="0">
                <a:solidFill>
                  <a:srgbClr val="003E8B"/>
                </a:solidFill>
                <a:latin typeface="Helvetica Neue"/>
              </a:rPr>
              <a:t>みんな</a:t>
            </a:r>
            <a:endParaRPr lang="en-US" dirty="0">
              <a:solidFill>
                <a:srgbClr val="003E8B"/>
              </a:solidFill>
              <a:latin typeface="Helvetica Neue"/>
            </a:endParaRPr>
          </a:p>
        </p:txBody>
      </p:sp>
    </p:spTree>
    <p:extLst>
      <p:ext uri="{BB962C8B-B14F-4D97-AF65-F5344CB8AC3E}">
        <p14:creationId xmlns:p14="http://schemas.microsoft.com/office/powerpoint/2010/main" val="3831717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ctr">
              <a:buNone/>
            </a:pPr>
            <a:r>
              <a:rPr lang="en-US" dirty="0"/>
              <a:t>http://</a:t>
            </a:r>
            <a:r>
              <a:rPr lang="en-US" dirty="0" err="1" smtClean="0"/>
              <a:t>newgtlds.icann.org</a:t>
            </a:r>
            <a:endParaRPr lang="en-US" dirty="0"/>
          </a:p>
          <a:p>
            <a:endParaRPr lang="en-SG" dirty="0"/>
          </a:p>
        </p:txBody>
      </p:sp>
      <p:sp>
        <p:nvSpPr>
          <p:cNvPr id="3" name="Text Placeholder 2"/>
          <p:cNvSpPr>
            <a:spLocks noGrp="1"/>
          </p:cNvSpPr>
          <p:nvPr>
            <p:ph type="body" sz="quarter" idx="10"/>
          </p:nvPr>
        </p:nvSpPr>
        <p:spPr/>
        <p:txBody>
          <a:bodyPr/>
          <a:lstStyle/>
          <a:p>
            <a:r>
              <a:rPr lang="ko-KR" altLang="en-US" dirty="0" smtClean="0"/>
              <a:t>관련정보는 다음의 사이트에서 확인</a:t>
            </a:r>
            <a:endParaRPr lang="en-SG" dirty="0"/>
          </a:p>
        </p:txBody>
      </p:sp>
      <p:pic>
        <p:nvPicPr>
          <p:cNvPr id="4" name="Content Placeholder 7"/>
          <p:cNvPicPr>
            <a:picLocks noChangeAspect="1"/>
          </p:cNvPicPr>
          <p:nvPr/>
        </p:nvPicPr>
        <p:blipFill>
          <a:blip r:embed="rId2"/>
          <a:srcRect t="13244" b="13244"/>
          <a:stretch>
            <a:fillRect/>
          </a:stretch>
        </p:blipFill>
        <p:spPr>
          <a:xfrm>
            <a:off x="1215189" y="1834866"/>
            <a:ext cx="8229600" cy="4525963"/>
          </a:xfrm>
          <a:prstGeom prst="rect">
            <a:avLst/>
          </a:prstGeom>
        </p:spPr>
      </p:pic>
    </p:spTree>
    <p:extLst>
      <p:ext uri="{BB962C8B-B14F-4D97-AF65-F5344CB8AC3E}">
        <p14:creationId xmlns:p14="http://schemas.microsoft.com/office/powerpoint/2010/main" val="795377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ko-KR" altLang="en-US" dirty="0" smtClean="0"/>
              <a:t>신규</a:t>
            </a:r>
            <a:r>
              <a:rPr lang="en-US" altLang="ko-KR" dirty="0" err="1" smtClean="0"/>
              <a:t>gTLD</a:t>
            </a:r>
            <a:r>
              <a:rPr lang="ko-KR" altLang="en-US" dirty="0" smtClean="0"/>
              <a:t>프로그램</a:t>
            </a:r>
            <a:r>
              <a:rPr lang="en-US" dirty="0" smtClean="0"/>
              <a:t> – </a:t>
            </a:r>
            <a:r>
              <a:rPr lang="ko-KR" altLang="en-US" dirty="0" smtClean="0"/>
              <a:t>상표권저장소제도</a:t>
            </a:r>
            <a:r>
              <a:rPr lang="en-US" altLang="ko-KR" dirty="0" smtClean="0"/>
              <a:t>(TMCH)</a:t>
            </a:r>
            <a:endParaRPr lang="en-SG" dirty="0"/>
          </a:p>
        </p:txBody>
      </p:sp>
      <p:sp>
        <p:nvSpPr>
          <p:cNvPr id="7" name="TextBox 6"/>
          <p:cNvSpPr txBox="1"/>
          <p:nvPr/>
        </p:nvSpPr>
        <p:spPr>
          <a:xfrm>
            <a:off x="361950" y="1736830"/>
            <a:ext cx="5429846" cy="1107996"/>
          </a:xfrm>
          <a:prstGeom prst="rect">
            <a:avLst/>
          </a:prstGeom>
          <a:noFill/>
        </p:spPr>
        <p:txBody>
          <a:bodyPr wrap="square" rtlCol="0">
            <a:spAutoFit/>
          </a:bodyPr>
          <a:lstStyle/>
          <a:p>
            <a:r>
              <a:rPr lang="ko-KR" altLang="en-US" sz="2200" dirty="0" smtClean="0">
                <a:latin typeface="Helvetica Neue Light"/>
                <a:cs typeface="Helvetica Neue Light"/>
              </a:rPr>
              <a:t>상표권저장제도</a:t>
            </a:r>
            <a:r>
              <a:rPr lang="en-US" altLang="ko-KR" dirty="0" smtClean="0">
                <a:latin typeface="Helvetica Neue Light"/>
                <a:cs typeface="Helvetica Neue Light"/>
              </a:rPr>
              <a:t>(</a:t>
            </a:r>
            <a:r>
              <a:rPr lang="en-US" dirty="0" smtClean="0">
                <a:latin typeface="Helvetica Neue Light"/>
                <a:cs typeface="Helvetica Neue Light"/>
              </a:rPr>
              <a:t>Trademark Clearinghouse)</a:t>
            </a:r>
            <a:r>
              <a:rPr lang="ko-KR" altLang="en-US" sz="2200" dirty="0" smtClean="0">
                <a:latin typeface="Helvetica Neue Light"/>
                <a:cs typeface="Helvetica Neue Light"/>
              </a:rPr>
              <a:t>는 신규</a:t>
            </a:r>
            <a:r>
              <a:rPr lang="en-US" altLang="ko-KR" sz="2200" dirty="0" err="1" smtClean="0">
                <a:latin typeface="Helvetica Neue Light"/>
                <a:cs typeface="Helvetica Neue Light"/>
              </a:rPr>
              <a:t>gTLD</a:t>
            </a:r>
            <a:r>
              <a:rPr lang="ko-KR" altLang="en-US" sz="2200" dirty="0" smtClean="0">
                <a:latin typeface="Helvetica Neue Light"/>
                <a:cs typeface="Helvetica Neue Light"/>
              </a:rPr>
              <a:t>의 </a:t>
            </a:r>
            <a:r>
              <a:rPr lang="ko-KR" altLang="en-US" sz="2200" dirty="0" err="1" smtClean="0">
                <a:latin typeface="Helvetica Neue Light"/>
                <a:cs typeface="Helvetica Neue Light"/>
              </a:rPr>
              <a:t>출현시</a:t>
            </a:r>
            <a:r>
              <a:rPr lang="ko-KR" altLang="en-US" sz="2200" dirty="0" smtClean="0">
                <a:latin typeface="Helvetica Neue Light"/>
                <a:cs typeface="Helvetica Neue Light"/>
              </a:rPr>
              <a:t> 상표권을 </a:t>
            </a:r>
            <a:r>
              <a:rPr lang="ko-KR" altLang="en-US" sz="2200" dirty="0" err="1" smtClean="0">
                <a:latin typeface="Helvetica Neue Light"/>
                <a:cs typeface="Helvetica Neue Light"/>
              </a:rPr>
              <a:t>보호할수</a:t>
            </a:r>
            <a:r>
              <a:rPr lang="ko-KR" altLang="en-US" sz="2200" dirty="0" smtClean="0">
                <a:latin typeface="Helvetica Neue Light"/>
                <a:cs typeface="Helvetica Neue Light"/>
              </a:rPr>
              <a:t> 있는 단일창구 서비스</a:t>
            </a:r>
            <a:endParaRPr lang="en-US" sz="2200" dirty="0">
              <a:latin typeface="Helvetica Neue Light"/>
              <a:cs typeface="Helvetica Neue Light"/>
            </a:endParaRPr>
          </a:p>
        </p:txBody>
      </p:sp>
      <p:cxnSp>
        <p:nvCxnSpPr>
          <p:cNvPr id="8" name="Straight Connector 7"/>
          <p:cNvCxnSpPr/>
          <p:nvPr/>
        </p:nvCxnSpPr>
        <p:spPr>
          <a:xfrm>
            <a:off x="378948" y="2857770"/>
            <a:ext cx="5240100"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pic>
        <p:nvPicPr>
          <p:cNvPr id="9" name="Picture 8" descr="infographic-icons_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950" y="3154802"/>
            <a:ext cx="1135547" cy="1131999"/>
          </a:xfrm>
          <a:prstGeom prst="rect">
            <a:avLst/>
          </a:prstGeom>
        </p:spPr>
      </p:pic>
      <p:pic>
        <p:nvPicPr>
          <p:cNvPr id="10" name="Picture 9" descr="infographic-icons_0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780" y="4404929"/>
            <a:ext cx="1263016" cy="1259070"/>
          </a:xfrm>
          <a:prstGeom prst="rect">
            <a:avLst/>
          </a:prstGeom>
        </p:spPr>
      </p:pic>
      <p:sp>
        <p:nvSpPr>
          <p:cNvPr id="11" name="TextBox 10"/>
          <p:cNvSpPr txBox="1"/>
          <p:nvPr/>
        </p:nvSpPr>
        <p:spPr>
          <a:xfrm>
            <a:off x="1547664" y="3278689"/>
            <a:ext cx="3816424" cy="861774"/>
          </a:xfrm>
          <a:prstGeom prst="rect">
            <a:avLst/>
          </a:prstGeom>
          <a:noFill/>
        </p:spPr>
        <p:txBody>
          <a:bodyPr wrap="square" rtlCol="0">
            <a:spAutoFit/>
          </a:bodyPr>
          <a:lstStyle/>
          <a:p>
            <a:r>
              <a:rPr lang="ko-KR" altLang="en-US" dirty="0" err="1" smtClean="0">
                <a:solidFill>
                  <a:srgbClr val="000000"/>
                </a:solidFill>
                <a:latin typeface="Helvetica Neue Medium"/>
                <a:cs typeface="Helvetica Neue Medium"/>
              </a:rPr>
              <a:t>선라이즈서비스</a:t>
            </a:r>
            <a:r>
              <a:rPr lang="en-US" altLang="ko-KR" sz="1400" dirty="0" smtClean="0">
                <a:solidFill>
                  <a:srgbClr val="000000"/>
                </a:solidFill>
                <a:latin typeface="Helvetica Neue Medium"/>
                <a:cs typeface="Helvetica Neue Medium"/>
              </a:rPr>
              <a:t>(</a:t>
            </a:r>
            <a:r>
              <a:rPr lang="en-US" sz="1400" dirty="0" smtClean="0">
                <a:solidFill>
                  <a:srgbClr val="000000"/>
                </a:solidFill>
                <a:latin typeface="Helvetica Neue Medium"/>
                <a:cs typeface="Helvetica Neue Medium"/>
              </a:rPr>
              <a:t>Sunrise Services)</a:t>
            </a:r>
          </a:p>
          <a:p>
            <a:r>
              <a:rPr lang="ko-KR" altLang="en-US" sz="1600" dirty="0" smtClean="0">
                <a:solidFill>
                  <a:srgbClr val="000000"/>
                </a:solidFill>
                <a:latin typeface="Helvetica Neue Light"/>
                <a:cs typeface="Helvetica Neue Light"/>
              </a:rPr>
              <a:t>상표권관련 도메인에 대하여 우선접속요청제공 서비스</a:t>
            </a:r>
            <a:endParaRPr lang="en-US" sz="1600" dirty="0">
              <a:solidFill>
                <a:srgbClr val="000000"/>
              </a:solidFill>
              <a:latin typeface="Helvetica Neue Light"/>
              <a:cs typeface="Helvetica Neue Light"/>
            </a:endParaRPr>
          </a:p>
        </p:txBody>
      </p:sp>
      <p:sp>
        <p:nvSpPr>
          <p:cNvPr id="12" name="TextBox 11"/>
          <p:cNvSpPr txBox="1"/>
          <p:nvPr/>
        </p:nvSpPr>
        <p:spPr>
          <a:xfrm>
            <a:off x="1547663" y="4430817"/>
            <a:ext cx="4176465" cy="1323439"/>
          </a:xfrm>
          <a:prstGeom prst="rect">
            <a:avLst/>
          </a:prstGeom>
          <a:noFill/>
        </p:spPr>
        <p:txBody>
          <a:bodyPr wrap="square" rtlCol="0">
            <a:spAutoFit/>
          </a:bodyPr>
          <a:lstStyle/>
          <a:p>
            <a:r>
              <a:rPr lang="ko-KR" altLang="en-US" dirty="0" smtClean="0">
                <a:solidFill>
                  <a:srgbClr val="000000"/>
                </a:solidFill>
                <a:latin typeface="Helvetica Neue Medium"/>
                <a:cs typeface="Helvetica Neue Medium"/>
              </a:rPr>
              <a:t>상표권청구서비스</a:t>
            </a:r>
            <a:r>
              <a:rPr lang="en-US" altLang="ko-KR" sz="1400" dirty="0" smtClean="0">
                <a:solidFill>
                  <a:srgbClr val="000000"/>
                </a:solidFill>
                <a:latin typeface="Helvetica Neue Medium"/>
                <a:cs typeface="Helvetica Neue Medium"/>
              </a:rPr>
              <a:t>(</a:t>
            </a:r>
            <a:r>
              <a:rPr lang="en-US" sz="1400" dirty="0" smtClean="0">
                <a:solidFill>
                  <a:srgbClr val="000000"/>
                </a:solidFill>
                <a:latin typeface="Helvetica Neue Medium"/>
                <a:cs typeface="Helvetica Neue Medium"/>
              </a:rPr>
              <a:t>Trademark Claims Services)</a:t>
            </a:r>
          </a:p>
          <a:p>
            <a:r>
              <a:rPr lang="ko-KR" altLang="en-US" sz="1600" dirty="0" smtClean="0">
                <a:solidFill>
                  <a:srgbClr val="000000"/>
                </a:solidFill>
                <a:latin typeface="Helvetica Neue Light"/>
                <a:cs typeface="Helvetica Neue Light"/>
              </a:rPr>
              <a:t>도메인이 권리를 침해 </a:t>
            </a:r>
            <a:r>
              <a:rPr lang="ko-KR" altLang="en-US" sz="1600" dirty="0" err="1" smtClean="0">
                <a:solidFill>
                  <a:srgbClr val="000000"/>
                </a:solidFill>
                <a:latin typeface="Helvetica Neue Light"/>
                <a:cs typeface="Helvetica Neue Light"/>
              </a:rPr>
              <a:t>하는경우</a:t>
            </a:r>
            <a:r>
              <a:rPr lang="ko-KR" altLang="en-US" sz="1600" dirty="0" smtClean="0">
                <a:solidFill>
                  <a:srgbClr val="000000"/>
                </a:solidFill>
                <a:latin typeface="Helvetica Neue Light"/>
                <a:cs typeface="Helvetica Neue Light"/>
              </a:rPr>
              <a:t> </a:t>
            </a:r>
            <a:r>
              <a:rPr lang="ko-KR" altLang="en-US" sz="1600" dirty="0">
                <a:solidFill>
                  <a:srgbClr val="000000"/>
                </a:solidFill>
                <a:latin typeface="Helvetica Neue Light"/>
                <a:cs typeface="Helvetica Neue Light"/>
              </a:rPr>
              <a:t>권리소유자에게 </a:t>
            </a:r>
            <a:r>
              <a:rPr lang="ko-KR" altLang="en-US" sz="1600" dirty="0" err="1">
                <a:solidFill>
                  <a:srgbClr val="000000"/>
                </a:solidFill>
                <a:latin typeface="Helvetica Neue Light"/>
                <a:cs typeface="Helvetica Neue Light"/>
              </a:rPr>
              <a:t>등록시</a:t>
            </a:r>
            <a:r>
              <a:rPr lang="ko-KR" altLang="en-US" sz="1600" dirty="0">
                <a:solidFill>
                  <a:srgbClr val="000000"/>
                </a:solidFill>
                <a:latin typeface="Helvetica Neue Light"/>
                <a:cs typeface="Helvetica Neue Light"/>
              </a:rPr>
              <a:t> 즉시 알려주는 </a:t>
            </a:r>
            <a:r>
              <a:rPr lang="ko-KR" altLang="en-US" sz="1600" dirty="0" smtClean="0">
                <a:solidFill>
                  <a:srgbClr val="000000"/>
                </a:solidFill>
                <a:latin typeface="Helvetica Neue Light"/>
                <a:cs typeface="Helvetica Neue Light"/>
              </a:rPr>
              <a:t>서비스</a:t>
            </a:r>
            <a:endParaRPr lang="en-US" sz="1600" dirty="0">
              <a:solidFill>
                <a:srgbClr val="000000"/>
              </a:solidFill>
              <a:latin typeface="Helvetica Neue Light"/>
              <a:cs typeface="Helvetica Neue Light"/>
            </a:endParaRPr>
          </a:p>
        </p:txBody>
      </p:sp>
      <p:sp>
        <p:nvSpPr>
          <p:cNvPr id="13" name="Oval 12"/>
          <p:cNvSpPr/>
          <p:nvPr/>
        </p:nvSpPr>
        <p:spPr>
          <a:xfrm>
            <a:off x="6169847" y="2931600"/>
            <a:ext cx="3985411" cy="3985411"/>
          </a:xfrm>
          <a:prstGeom prst="ellipse">
            <a:avLst/>
          </a:prstGeom>
          <a:solidFill>
            <a:srgbClr val="E46C0A"/>
          </a:solidFill>
          <a:ln>
            <a:solidFill>
              <a:srgbClr val="E46C0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4" name="Group 13"/>
          <p:cNvGrpSpPr/>
          <p:nvPr/>
        </p:nvGrpSpPr>
        <p:grpSpPr>
          <a:xfrm>
            <a:off x="6914898" y="1412536"/>
            <a:ext cx="2268869" cy="2743200"/>
            <a:chOff x="6660232" y="53957"/>
            <a:chExt cx="2268869" cy="2733817"/>
          </a:xfrm>
        </p:grpSpPr>
        <p:pic>
          <p:nvPicPr>
            <p:cNvPr id="15" name="Picture 14" descr="infographic-icons_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60232" y="53957"/>
              <a:ext cx="2268869" cy="2733817"/>
            </a:xfrm>
            <a:prstGeom prst="rect">
              <a:avLst/>
            </a:prstGeom>
          </p:spPr>
        </p:pic>
        <p:sp>
          <p:nvSpPr>
            <p:cNvPr id="16" name="TextBox 15"/>
            <p:cNvSpPr txBox="1"/>
            <p:nvPr/>
          </p:nvSpPr>
          <p:spPr>
            <a:xfrm>
              <a:off x="6948264" y="1352540"/>
              <a:ext cx="1656184" cy="521430"/>
            </a:xfrm>
            <a:prstGeom prst="rect">
              <a:avLst/>
            </a:prstGeom>
            <a:noFill/>
          </p:spPr>
          <p:txBody>
            <a:bodyPr wrap="square" rtlCol="0">
              <a:spAutoFit/>
            </a:bodyPr>
            <a:lstStyle/>
            <a:p>
              <a:pPr algn="ctr"/>
              <a:r>
                <a:rPr lang="ko-KR" altLang="en-US" sz="1400" dirty="0" smtClean="0">
                  <a:solidFill>
                    <a:srgbClr val="333333"/>
                  </a:solidFill>
                  <a:latin typeface="Helvetica Neue Medium"/>
                  <a:cs typeface="Helvetica Neue Medium"/>
                </a:rPr>
                <a:t>신규도메인이 출현 </a:t>
              </a:r>
              <a:r>
                <a:rPr lang="ko-KR" altLang="en-US" sz="1400" dirty="0" err="1" smtClean="0">
                  <a:solidFill>
                    <a:srgbClr val="333333"/>
                  </a:solidFill>
                  <a:latin typeface="Helvetica Neue Medium"/>
                  <a:cs typeface="Helvetica Neue Medium"/>
                </a:rPr>
                <a:t>하기전에</a:t>
              </a:r>
              <a:endParaRPr lang="en-US" sz="1400" dirty="0" smtClean="0">
                <a:solidFill>
                  <a:srgbClr val="333333"/>
                </a:solidFill>
                <a:latin typeface="Helvetica Neue Medium"/>
                <a:cs typeface="Helvetica Neue Medium"/>
              </a:endParaRPr>
            </a:p>
          </p:txBody>
        </p:sp>
      </p:grpSp>
      <p:sp>
        <p:nvSpPr>
          <p:cNvPr id="17" name="TextBox 16"/>
          <p:cNvSpPr txBox="1"/>
          <p:nvPr/>
        </p:nvSpPr>
        <p:spPr>
          <a:xfrm>
            <a:off x="6534070" y="4724305"/>
            <a:ext cx="3262432" cy="615553"/>
          </a:xfrm>
          <a:prstGeom prst="rect">
            <a:avLst/>
          </a:prstGeom>
          <a:noFill/>
        </p:spPr>
        <p:txBody>
          <a:bodyPr wrap="none" rtlCol="0">
            <a:spAutoFit/>
          </a:bodyPr>
          <a:lstStyle/>
          <a:p>
            <a:pPr algn="ctr"/>
            <a:r>
              <a:rPr lang="ko-KR" altLang="en-US" sz="2000" dirty="0" smtClean="0">
                <a:solidFill>
                  <a:schemeClr val="bg1"/>
                </a:solidFill>
                <a:latin typeface="Helvetica Neue Medium"/>
                <a:cs typeface="Helvetica Neue Medium"/>
              </a:rPr>
              <a:t>상표권을 등록하세요</a:t>
            </a:r>
            <a:endParaRPr lang="en-US" sz="2000" dirty="0" smtClean="0">
              <a:solidFill>
                <a:schemeClr val="bg1"/>
              </a:solidFill>
              <a:latin typeface="Helvetica Neue Medium"/>
              <a:cs typeface="Helvetica Neue Medium"/>
            </a:endParaRPr>
          </a:p>
          <a:p>
            <a:pPr algn="ctr"/>
            <a:r>
              <a:rPr lang="en-US" sz="1400" dirty="0" smtClean="0">
                <a:solidFill>
                  <a:schemeClr val="bg1"/>
                </a:solidFill>
                <a:latin typeface="Helvetica Neue "/>
                <a:cs typeface="Helvetica Neue "/>
              </a:rPr>
              <a:t>http://trademark-</a:t>
            </a:r>
            <a:r>
              <a:rPr lang="en-US" sz="1400" dirty="0" err="1" smtClean="0">
                <a:solidFill>
                  <a:schemeClr val="bg1"/>
                </a:solidFill>
                <a:latin typeface="Helvetica Neue "/>
                <a:cs typeface="Helvetica Neue "/>
              </a:rPr>
              <a:t>clearinghouse.com</a:t>
            </a:r>
            <a:endParaRPr lang="en-US" sz="1400" dirty="0">
              <a:solidFill>
                <a:schemeClr val="bg1"/>
              </a:solidFill>
              <a:latin typeface="Helvetica Neue "/>
              <a:cs typeface="Helvetica Neue "/>
            </a:endParaRPr>
          </a:p>
        </p:txBody>
      </p:sp>
    </p:spTree>
    <p:extLst>
      <p:ext uri="{BB962C8B-B14F-4D97-AF65-F5344CB8AC3E}">
        <p14:creationId xmlns:p14="http://schemas.microsoft.com/office/powerpoint/2010/main" val="185430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ko-KR" altLang="en-US" dirty="0" smtClean="0">
                <a:solidFill>
                  <a:srgbClr val="000000"/>
                </a:solidFill>
              </a:rPr>
              <a:t>신규</a:t>
            </a:r>
            <a:r>
              <a:rPr lang="en-US" altLang="ko-KR" dirty="0" err="1" smtClean="0">
                <a:solidFill>
                  <a:srgbClr val="000000"/>
                </a:solidFill>
              </a:rPr>
              <a:t>gTLD</a:t>
            </a:r>
            <a:r>
              <a:rPr lang="en-US" altLang="ko-KR" dirty="0" smtClean="0">
                <a:solidFill>
                  <a:srgbClr val="000000"/>
                </a:solidFill>
              </a:rPr>
              <a:t> </a:t>
            </a:r>
            <a:r>
              <a:rPr lang="ko-KR" altLang="en-US" dirty="0" smtClean="0">
                <a:solidFill>
                  <a:srgbClr val="000000"/>
                </a:solidFill>
              </a:rPr>
              <a:t>프로그램</a:t>
            </a:r>
            <a:r>
              <a:rPr lang="en-US" dirty="0" smtClean="0">
                <a:solidFill>
                  <a:srgbClr val="000000"/>
                </a:solidFill>
              </a:rPr>
              <a:t> – </a:t>
            </a:r>
            <a:r>
              <a:rPr lang="ko-KR" altLang="en-US" dirty="0" smtClean="0">
                <a:solidFill>
                  <a:srgbClr val="000000"/>
                </a:solidFill>
              </a:rPr>
              <a:t>통일긴급정지</a:t>
            </a:r>
            <a:r>
              <a:rPr lang="en-US" altLang="ko-KR" dirty="0" smtClean="0">
                <a:solidFill>
                  <a:srgbClr val="000000"/>
                </a:solidFill>
              </a:rPr>
              <a:t>(URS)</a:t>
            </a:r>
            <a:endParaRPr lang="en-SG" dirty="0">
              <a:solidFill>
                <a:srgbClr val="000000"/>
              </a:solidFill>
            </a:endParaRPr>
          </a:p>
        </p:txBody>
      </p:sp>
      <p:sp>
        <p:nvSpPr>
          <p:cNvPr id="6" name="TextBox 5"/>
          <p:cNvSpPr txBox="1"/>
          <p:nvPr/>
        </p:nvSpPr>
        <p:spPr>
          <a:xfrm>
            <a:off x="294282" y="1817368"/>
            <a:ext cx="5429846" cy="769441"/>
          </a:xfrm>
          <a:prstGeom prst="rect">
            <a:avLst/>
          </a:prstGeom>
          <a:noFill/>
        </p:spPr>
        <p:txBody>
          <a:bodyPr wrap="square" rtlCol="0">
            <a:spAutoFit/>
          </a:bodyPr>
          <a:lstStyle/>
          <a:p>
            <a:r>
              <a:rPr lang="ko-KR" altLang="en-US" sz="2200" dirty="0" smtClean="0">
                <a:solidFill>
                  <a:srgbClr val="000000"/>
                </a:solidFill>
                <a:latin typeface="Helvetica Neue Light"/>
                <a:cs typeface="Helvetica Neue Light"/>
              </a:rPr>
              <a:t>도메인 </a:t>
            </a:r>
            <a:r>
              <a:rPr lang="ko-KR" altLang="en-US" sz="2200" dirty="0" err="1" smtClean="0">
                <a:solidFill>
                  <a:srgbClr val="000000"/>
                </a:solidFill>
                <a:latin typeface="Helvetica Neue Light"/>
                <a:cs typeface="Helvetica Neue Light"/>
              </a:rPr>
              <a:t>등록후</a:t>
            </a:r>
            <a:r>
              <a:rPr lang="ko-KR" altLang="en-US" sz="2200" dirty="0" smtClean="0">
                <a:solidFill>
                  <a:srgbClr val="000000"/>
                </a:solidFill>
                <a:latin typeface="Helvetica Neue Light"/>
                <a:cs typeface="Helvetica Neue Light"/>
              </a:rPr>
              <a:t> 권한에 대한 침해 발생시 권리소유자가 </a:t>
            </a:r>
            <a:r>
              <a:rPr lang="en-US" altLang="ko-KR" sz="2200" dirty="0" smtClean="0">
                <a:solidFill>
                  <a:srgbClr val="000000"/>
                </a:solidFill>
                <a:latin typeface="Helvetica Neue Light"/>
                <a:cs typeface="Helvetica Neue Light"/>
              </a:rPr>
              <a:t>URS</a:t>
            </a:r>
            <a:r>
              <a:rPr lang="ko-KR" altLang="en-US" sz="2200" dirty="0" smtClean="0">
                <a:solidFill>
                  <a:srgbClr val="000000"/>
                </a:solidFill>
                <a:latin typeface="Helvetica Neue Light"/>
                <a:cs typeface="Helvetica Neue Light"/>
              </a:rPr>
              <a:t>를 활용 해결</a:t>
            </a:r>
            <a:endParaRPr lang="en-US" sz="2200" dirty="0">
              <a:solidFill>
                <a:srgbClr val="000000"/>
              </a:solidFill>
              <a:latin typeface="Helvetica Neue Light"/>
              <a:cs typeface="Helvetica Neue Light"/>
            </a:endParaRPr>
          </a:p>
        </p:txBody>
      </p:sp>
      <p:cxnSp>
        <p:nvCxnSpPr>
          <p:cNvPr id="7" name="Straight Connector 6"/>
          <p:cNvCxnSpPr/>
          <p:nvPr/>
        </p:nvCxnSpPr>
        <p:spPr>
          <a:xfrm>
            <a:off x="378948" y="2579038"/>
            <a:ext cx="5240100"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367574" y="4403144"/>
            <a:ext cx="1133856" cy="1143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a:solidFill>
                  <a:srgbClr val="00789D"/>
                </a:solidFill>
                <a:latin typeface="Alfa Slab One"/>
                <a:cs typeface="Alfa Slab One"/>
              </a:rPr>
              <a:t>$</a:t>
            </a:r>
          </a:p>
        </p:txBody>
      </p:sp>
      <p:sp>
        <p:nvSpPr>
          <p:cNvPr id="9" name="TextBox 8"/>
          <p:cNvSpPr txBox="1"/>
          <p:nvPr/>
        </p:nvSpPr>
        <p:spPr>
          <a:xfrm>
            <a:off x="1547664" y="3169880"/>
            <a:ext cx="4034723" cy="861774"/>
          </a:xfrm>
          <a:prstGeom prst="rect">
            <a:avLst/>
          </a:prstGeom>
          <a:noFill/>
        </p:spPr>
        <p:txBody>
          <a:bodyPr wrap="square" rtlCol="0">
            <a:spAutoFit/>
          </a:bodyPr>
          <a:lstStyle/>
          <a:p>
            <a:r>
              <a:rPr lang="ko-KR" altLang="en-US" dirty="0" err="1" smtClean="0">
                <a:solidFill>
                  <a:srgbClr val="000000"/>
                </a:solidFill>
                <a:latin typeface="Helvetica Neue Medium"/>
                <a:cs typeface="Helvetica Neue Medium"/>
              </a:rPr>
              <a:t>빠른결과</a:t>
            </a:r>
            <a:endParaRPr lang="en-US" altLang="ko-KR" dirty="0" smtClean="0">
              <a:solidFill>
                <a:srgbClr val="000000"/>
              </a:solidFill>
              <a:latin typeface="Helvetica Neue Medium"/>
              <a:cs typeface="Helvetica Neue Medium"/>
            </a:endParaRPr>
          </a:p>
          <a:p>
            <a:r>
              <a:rPr lang="ko-KR" altLang="en-US" sz="1600" dirty="0" smtClean="0">
                <a:solidFill>
                  <a:srgbClr val="000000"/>
                </a:solidFill>
                <a:latin typeface="Helvetica Neue "/>
                <a:cs typeface="Helvetica Neue "/>
              </a:rPr>
              <a:t>적절한 </a:t>
            </a:r>
            <a:r>
              <a:rPr lang="ko-KR" altLang="en-US" sz="1600" dirty="0" err="1" smtClean="0">
                <a:solidFill>
                  <a:srgbClr val="000000"/>
                </a:solidFill>
                <a:latin typeface="Helvetica Neue "/>
                <a:cs typeface="Helvetica Neue "/>
              </a:rPr>
              <a:t>의사표명시</a:t>
            </a:r>
            <a:r>
              <a:rPr lang="ko-KR" altLang="en-US" sz="1600" dirty="0" smtClean="0">
                <a:solidFill>
                  <a:srgbClr val="000000"/>
                </a:solidFill>
                <a:latin typeface="Helvetica Neue "/>
                <a:cs typeface="Helvetica Neue "/>
              </a:rPr>
              <a:t> </a:t>
            </a:r>
            <a:r>
              <a:rPr lang="en-US" altLang="ko-KR" sz="1600" dirty="0" smtClean="0">
                <a:solidFill>
                  <a:srgbClr val="000000"/>
                </a:solidFill>
                <a:latin typeface="Helvetica Neue "/>
                <a:cs typeface="Helvetica Neue "/>
              </a:rPr>
              <a:t>24</a:t>
            </a:r>
            <a:r>
              <a:rPr lang="ko-KR" altLang="en-US" sz="1600" dirty="0" err="1" smtClean="0">
                <a:solidFill>
                  <a:srgbClr val="000000"/>
                </a:solidFill>
                <a:latin typeface="Helvetica Neue "/>
                <a:cs typeface="Helvetica Neue "/>
              </a:rPr>
              <a:t>시간안에</a:t>
            </a:r>
            <a:r>
              <a:rPr lang="ko-KR" altLang="en-US" sz="1600" dirty="0" smtClean="0">
                <a:solidFill>
                  <a:srgbClr val="000000"/>
                </a:solidFill>
                <a:latin typeface="Helvetica Neue "/>
                <a:cs typeface="Helvetica Neue "/>
              </a:rPr>
              <a:t> 해결되며 </a:t>
            </a:r>
            <a:r>
              <a:rPr lang="ko-KR" altLang="en-US" sz="1600" dirty="0" err="1" smtClean="0">
                <a:solidFill>
                  <a:srgbClr val="000000"/>
                </a:solidFill>
                <a:latin typeface="Helvetica Neue "/>
                <a:cs typeface="Helvetica Neue "/>
              </a:rPr>
              <a:t>침해당한</a:t>
            </a:r>
            <a:r>
              <a:rPr lang="ko-KR" altLang="en-US" sz="1600" dirty="0" smtClean="0">
                <a:solidFill>
                  <a:srgbClr val="000000"/>
                </a:solidFill>
                <a:latin typeface="Helvetica Neue "/>
                <a:cs typeface="Helvetica Neue "/>
              </a:rPr>
              <a:t> 도메인은 사용중지</a:t>
            </a:r>
            <a:endParaRPr lang="en-US" sz="1600" dirty="0">
              <a:solidFill>
                <a:srgbClr val="000000"/>
              </a:solidFill>
              <a:latin typeface="Helvetica Neue "/>
              <a:cs typeface="Helvetica Neue "/>
            </a:endParaRPr>
          </a:p>
        </p:txBody>
      </p:sp>
      <p:pic>
        <p:nvPicPr>
          <p:cNvPr id="10" name="Picture 9" descr="infographic-icons_0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574" y="3079022"/>
            <a:ext cx="1133856" cy="1144620"/>
          </a:xfrm>
          <a:prstGeom prst="rect">
            <a:avLst/>
          </a:prstGeom>
        </p:spPr>
      </p:pic>
      <p:sp>
        <p:nvSpPr>
          <p:cNvPr id="11" name="TextBox 10"/>
          <p:cNvSpPr txBox="1"/>
          <p:nvPr/>
        </p:nvSpPr>
        <p:spPr>
          <a:xfrm>
            <a:off x="1547664" y="4394016"/>
            <a:ext cx="4034723" cy="1107996"/>
          </a:xfrm>
          <a:prstGeom prst="rect">
            <a:avLst/>
          </a:prstGeom>
          <a:noFill/>
        </p:spPr>
        <p:txBody>
          <a:bodyPr wrap="square" rtlCol="0">
            <a:spAutoFit/>
          </a:bodyPr>
          <a:lstStyle/>
          <a:p>
            <a:r>
              <a:rPr lang="ko-KR" altLang="en-US" dirty="0" smtClean="0">
                <a:solidFill>
                  <a:srgbClr val="000000"/>
                </a:solidFill>
                <a:latin typeface="Helvetica Neue Medium"/>
                <a:cs typeface="Helvetica Neue Medium"/>
              </a:rPr>
              <a:t>저렴함</a:t>
            </a:r>
            <a:endParaRPr lang="en-US" altLang="ko-KR" dirty="0" smtClean="0">
              <a:solidFill>
                <a:srgbClr val="000000"/>
              </a:solidFill>
              <a:latin typeface="Helvetica Neue Medium"/>
              <a:cs typeface="Helvetica Neue Medium"/>
            </a:endParaRPr>
          </a:p>
          <a:p>
            <a:r>
              <a:rPr lang="ko-KR" altLang="en-US" sz="1600" dirty="0" smtClean="0">
                <a:solidFill>
                  <a:srgbClr val="000000"/>
                </a:solidFill>
                <a:latin typeface="Helvetica Neue "/>
                <a:cs typeface="Helvetica Neue "/>
              </a:rPr>
              <a:t>통일긴급정지는 통일도메인네임분쟁해결정책에 대비 저렴함</a:t>
            </a:r>
            <a:endParaRPr lang="en-US" sz="1600" dirty="0">
              <a:solidFill>
                <a:srgbClr val="000000"/>
              </a:solidFill>
              <a:latin typeface="Helvetica Neue "/>
              <a:cs typeface="Helvetica Neue "/>
            </a:endParaRPr>
          </a:p>
        </p:txBody>
      </p:sp>
      <p:sp>
        <p:nvSpPr>
          <p:cNvPr id="12" name="Oval 11"/>
          <p:cNvSpPr/>
          <p:nvPr/>
        </p:nvSpPr>
        <p:spPr>
          <a:xfrm>
            <a:off x="5918825" y="2872536"/>
            <a:ext cx="3985411" cy="3985411"/>
          </a:xfrm>
          <a:prstGeom prst="ellipse">
            <a:avLst/>
          </a:prstGeom>
          <a:solidFill>
            <a:srgbClr val="00789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5799780" y="4384704"/>
            <a:ext cx="3985411" cy="615553"/>
          </a:xfrm>
          <a:prstGeom prst="rect">
            <a:avLst/>
          </a:prstGeom>
          <a:noFill/>
        </p:spPr>
        <p:txBody>
          <a:bodyPr wrap="square" rtlCol="0">
            <a:spAutoFit/>
          </a:bodyPr>
          <a:lstStyle/>
          <a:p>
            <a:pPr algn="ctr"/>
            <a:r>
              <a:rPr lang="ko-KR" altLang="en-US" sz="2000" dirty="0" smtClean="0">
                <a:solidFill>
                  <a:schemeClr val="bg1"/>
                </a:solidFill>
                <a:latin typeface="Helvetica Neue Medium"/>
                <a:cs typeface="Helvetica Neue Medium"/>
              </a:rPr>
              <a:t>다음의 사이트에서 확인</a:t>
            </a:r>
            <a:r>
              <a:rPr lang="en-US" sz="2000" dirty="0" smtClean="0">
                <a:solidFill>
                  <a:schemeClr val="bg1"/>
                </a:solidFill>
                <a:latin typeface="Helvetica Neue Medium"/>
                <a:cs typeface="Helvetica Neue Medium"/>
              </a:rPr>
              <a:t> </a:t>
            </a:r>
            <a:r>
              <a:rPr lang="ko-KR" altLang="en-US" sz="2000" dirty="0" smtClean="0">
                <a:solidFill>
                  <a:schemeClr val="bg1"/>
                </a:solidFill>
                <a:latin typeface="Helvetica Neue Medium"/>
                <a:cs typeface="Helvetica Neue Medium"/>
              </a:rPr>
              <a:t>하세요</a:t>
            </a:r>
            <a:endParaRPr lang="en-US" sz="2000" dirty="0" smtClean="0">
              <a:solidFill>
                <a:schemeClr val="bg1"/>
              </a:solidFill>
              <a:latin typeface="Helvetica Neue Medium"/>
              <a:cs typeface="Helvetica Neue Medium"/>
            </a:endParaRPr>
          </a:p>
          <a:p>
            <a:pPr algn="ctr"/>
            <a:r>
              <a:rPr lang="en-US" sz="1400" dirty="0">
                <a:solidFill>
                  <a:schemeClr val="bg1"/>
                </a:solidFill>
                <a:latin typeface="Helvetica Neue "/>
                <a:cs typeface="Helvetica Neue "/>
              </a:rPr>
              <a:t>http://</a:t>
            </a:r>
            <a:r>
              <a:rPr lang="en-US" sz="1400" dirty="0" err="1">
                <a:solidFill>
                  <a:schemeClr val="bg1"/>
                </a:solidFill>
                <a:latin typeface="Helvetica Neue "/>
                <a:cs typeface="Helvetica Neue "/>
              </a:rPr>
              <a:t>newgtlds.icann.org</a:t>
            </a:r>
            <a:r>
              <a:rPr lang="en-US" sz="1400" dirty="0">
                <a:solidFill>
                  <a:schemeClr val="bg1"/>
                </a:solidFill>
                <a:latin typeface="Helvetica Neue "/>
                <a:cs typeface="Helvetica Neue "/>
              </a:rPr>
              <a:t>/</a:t>
            </a:r>
            <a:r>
              <a:rPr lang="en-US" sz="1400" dirty="0" err="1">
                <a:solidFill>
                  <a:schemeClr val="bg1"/>
                </a:solidFill>
                <a:latin typeface="Helvetica Neue "/>
                <a:cs typeface="Helvetica Neue "/>
              </a:rPr>
              <a:t>urs</a:t>
            </a:r>
            <a:endParaRPr lang="en-US" sz="1400" dirty="0">
              <a:solidFill>
                <a:schemeClr val="bg1"/>
              </a:solidFill>
              <a:latin typeface="Helvetica Neue "/>
              <a:cs typeface="Helvetica Neue "/>
            </a:endParaRPr>
          </a:p>
        </p:txBody>
      </p:sp>
      <p:pic>
        <p:nvPicPr>
          <p:cNvPr id="14" name="Picture 13" descr="infographic-icons_1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5481" y="1353472"/>
            <a:ext cx="2272651" cy="2743200"/>
          </a:xfrm>
          <a:prstGeom prst="rect">
            <a:avLst/>
          </a:prstGeom>
        </p:spPr>
      </p:pic>
      <p:sp>
        <p:nvSpPr>
          <p:cNvPr id="15" name="TextBox 14"/>
          <p:cNvSpPr txBox="1"/>
          <p:nvPr/>
        </p:nvSpPr>
        <p:spPr>
          <a:xfrm>
            <a:off x="6735884" y="2656512"/>
            <a:ext cx="2128635" cy="523220"/>
          </a:xfrm>
          <a:prstGeom prst="rect">
            <a:avLst/>
          </a:prstGeom>
          <a:noFill/>
        </p:spPr>
        <p:txBody>
          <a:bodyPr wrap="square" rtlCol="0">
            <a:spAutoFit/>
          </a:bodyPr>
          <a:lstStyle/>
          <a:p>
            <a:pPr algn="ctr"/>
            <a:r>
              <a:rPr lang="ko-KR" altLang="en-US" sz="1400" dirty="0" smtClean="0">
                <a:solidFill>
                  <a:srgbClr val="333333"/>
                </a:solidFill>
                <a:latin typeface="Helvetica Neue Medium"/>
                <a:cs typeface="Helvetica Neue Medium"/>
              </a:rPr>
              <a:t>신규도메인 </a:t>
            </a:r>
            <a:r>
              <a:rPr lang="ko-KR" altLang="en-US" sz="1400" dirty="0" err="1" smtClean="0">
                <a:solidFill>
                  <a:srgbClr val="333333"/>
                </a:solidFill>
                <a:latin typeface="Helvetica Neue Medium"/>
                <a:cs typeface="Helvetica Neue Medium"/>
              </a:rPr>
              <a:t>출현이후</a:t>
            </a:r>
            <a:r>
              <a:rPr lang="ko-KR" altLang="en-US" sz="1400" dirty="0" smtClean="0">
                <a:solidFill>
                  <a:srgbClr val="333333"/>
                </a:solidFill>
                <a:latin typeface="Helvetica Neue Medium"/>
                <a:cs typeface="Helvetica Neue Medium"/>
              </a:rPr>
              <a:t> 관련 정보는</a:t>
            </a:r>
            <a:endParaRPr lang="en-US" sz="1400" dirty="0" smtClean="0">
              <a:solidFill>
                <a:srgbClr val="333333"/>
              </a:solidFill>
              <a:latin typeface="Helvetica Neue Medium"/>
              <a:cs typeface="Helvetica Neue Medium"/>
            </a:endParaRPr>
          </a:p>
        </p:txBody>
      </p:sp>
    </p:spTree>
    <p:extLst>
      <p:ext uri="{BB962C8B-B14F-4D97-AF65-F5344CB8AC3E}">
        <p14:creationId xmlns:p14="http://schemas.microsoft.com/office/powerpoint/2010/main" val="3843572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txBox="1">
            <a:spLocks noGrp="1"/>
          </p:cNvSpPr>
          <p:nvPr>
            <p:ph type="body" sz="quarter" idx="10"/>
          </p:nvPr>
        </p:nvSpPr>
        <p:spPr>
          <a:xfrm>
            <a:off x="539987" y="340807"/>
            <a:ext cx="9855545" cy="523220"/>
          </a:xfrm>
          <a:prstGeom prst="rect">
            <a:avLst/>
          </a:prstGeom>
          <a:noFill/>
        </p:spPr>
        <p:txBody>
          <a:bodyPr wrap="square" rtlCol="0">
            <a:spAutoFit/>
          </a:bodyPr>
          <a:lstStyle/>
          <a:p>
            <a:r>
              <a:rPr lang="ko-KR" altLang="en-US" dirty="0" smtClean="0">
                <a:solidFill>
                  <a:srgbClr val="000000"/>
                </a:solidFill>
                <a:latin typeface="Helvetica Neue Medium"/>
                <a:cs typeface="Helvetica Neue Light"/>
              </a:rPr>
              <a:t>상표권 등록 이후 분쟁해결 절차</a:t>
            </a:r>
            <a:r>
              <a:rPr lang="en-US" altLang="ko-KR" dirty="0" smtClean="0">
                <a:solidFill>
                  <a:srgbClr val="000000"/>
                </a:solidFill>
                <a:latin typeface="Helvetica Neue Medium"/>
                <a:cs typeface="Helvetica Neue Light"/>
              </a:rPr>
              <a:t>(TM-PDDRP)</a:t>
            </a:r>
            <a:endParaRPr lang="en-US" dirty="0">
              <a:solidFill>
                <a:srgbClr val="000000"/>
              </a:solidFill>
              <a:latin typeface="Helvetica Neue Light"/>
              <a:cs typeface="Helvetica Neue Light"/>
            </a:endParaRPr>
          </a:p>
        </p:txBody>
      </p:sp>
      <p:sp>
        <p:nvSpPr>
          <p:cNvPr id="8" name="TextBox 7"/>
          <p:cNvSpPr txBox="1"/>
          <p:nvPr/>
        </p:nvSpPr>
        <p:spPr>
          <a:xfrm>
            <a:off x="501006" y="1670304"/>
            <a:ext cx="6005910" cy="1631216"/>
          </a:xfrm>
          <a:prstGeom prst="rect">
            <a:avLst/>
          </a:prstGeom>
          <a:noFill/>
        </p:spPr>
        <p:txBody>
          <a:bodyPr wrap="square" rtlCol="0">
            <a:spAutoFit/>
          </a:bodyPr>
          <a:lstStyle/>
          <a:p>
            <a:r>
              <a:rPr lang="ko-KR" altLang="en-US" dirty="0" err="1" smtClean="0">
                <a:solidFill>
                  <a:srgbClr val="000000"/>
                </a:solidFill>
                <a:latin typeface="Helvetica Neue Light"/>
                <a:cs typeface="Helvetica Neue Light"/>
              </a:rPr>
              <a:t>레지스트리가</a:t>
            </a:r>
            <a:r>
              <a:rPr lang="ko-KR" altLang="en-US" dirty="0" smtClean="0">
                <a:solidFill>
                  <a:srgbClr val="000000"/>
                </a:solidFill>
                <a:latin typeface="Helvetica Neue Light"/>
                <a:cs typeface="Helvetica Neue Light"/>
              </a:rPr>
              <a:t> 운영하는 신규 </a:t>
            </a:r>
            <a:r>
              <a:rPr lang="en-US" altLang="ko-KR" dirty="0" err="1" smtClean="0">
                <a:solidFill>
                  <a:srgbClr val="000000"/>
                </a:solidFill>
                <a:latin typeface="Helvetica Neue Light"/>
                <a:cs typeface="Helvetica Neue Light"/>
              </a:rPr>
              <a:t>gTLD</a:t>
            </a:r>
            <a:r>
              <a:rPr lang="ko-KR" altLang="en-US" dirty="0" smtClean="0">
                <a:solidFill>
                  <a:srgbClr val="000000"/>
                </a:solidFill>
                <a:latin typeface="Helvetica Neue Light"/>
                <a:cs typeface="Helvetica Neue Light"/>
              </a:rPr>
              <a:t>의 </a:t>
            </a:r>
            <a:r>
              <a:rPr lang="ko-KR" altLang="en-US" dirty="0" err="1" smtClean="0">
                <a:solidFill>
                  <a:srgbClr val="000000"/>
                </a:solidFill>
                <a:latin typeface="Helvetica Neue Light"/>
                <a:cs typeface="Helvetica Neue Light"/>
              </a:rPr>
              <a:t>첫번째</a:t>
            </a:r>
            <a:r>
              <a:rPr lang="ko-KR" altLang="en-US" dirty="0" smtClean="0">
                <a:solidFill>
                  <a:srgbClr val="000000"/>
                </a:solidFill>
                <a:latin typeface="Helvetica Neue Light"/>
                <a:cs typeface="Helvetica Neue Light"/>
              </a:rPr>
              <a:t> 또는 </a:t>
            </a:r>
            <a:r>
              <a:rPr lang="ko-KR" altLang="en-US" dirty="0" err="1" smtClean="0">
                <a:solidFill>
                  <a:srgbClr val="000000"/>
                </a:solidFill>
                <a:latin typeface="Helvetica Neue Light"/>
                <a:cs typeface="Helvetica Neue Light"/>
              </a:rPr>
              <a:t>두번째수준에서</a:t>
            </a:r>
            <a:r>
              <a:rPr lang="ko-KR" altLang="en-US" dirty="0" smtClean="0">
                <a:solidFill>
                  <a:srgbClr val="000000"/>
                </a:solidFill>
                <a:latin typeface="Helvetica Neue Light"/>
                <a:cs typeface="Helvetica Neue Light"/>
              </a:rPr>
              <a:t> 상표권침해에 </a:t>
            </a:r>
            <a:r>
              <a:rPr lang="ko-KR" altLang="en-US" dirty="0" err="1" smtClean="0">
                <a:solidFill>
                  <a:srgbClr val="000000"/>
                </a:solidFill>
                <a:latin typeface="Helvetica Neue Light"/>
                <a:cs typeface="Helvetica Neue Light"/>
              </a:rPr>
              <a:t>연루된경우</a:t>
            </a:r>
            <a:r>
              <a:rPr lang="ko-KR" altLang="en-US" dirty="0" smtClean="0">
                <a:solidFill>
                  <a:srgbClr val="000000"/>
                </a:solidFill>
                <a:latin typeface="Helvetica Neue Light"/>
                <a:cs typeface="Helvetica Neue Light"/>
              </a:rPr>
              <a:t> 적용하는 절차가 </a:t>
            </a:r>
            <a:r>
              <a:rPr lang="en-US" altLang="ko-KR" dirty="0" smtClean="0">
                <a:solidFill>
                  <a:srgbClr val="000000"/>
                </a:solidFill>
                <a:latin typeface="Helvetica Neue Light"/>
                <a:cs typeface="Helvetica Neue Light"/>
              </a:rPr>
              <a:t>TM-PDDRP</a:t>
            </a:r>
            <a:r>
              <a:rPr lang="ko-KR" altLang="en-US" dirty="0" smtClean="0">
                <a:solidFill>
                  <a:srgbClr val="000000"/>
                </a:solidFill>
                <a:latin typeface="Helvetica Neue Light"/>
                <a:cs typeface="Helvetica Neue Light"/>
              </a:rPr>
              <a:t>임</a:t>
            </a:r>
            <a:endParaRPr lang="en-US" dirty="0">
              <a:solidFill>
                <a:srgbClr val="000000"/>
              </a:solidFill>
              <a:latin typeface="Helvetica Neue Light"/>
              <a:cs typeface="Helvetica Neue Light"/>
            </a:endParaRPr>
          </a:p>
          <a:p>
            <a:pPr>
              <a:spcBef>
                <a:spcPts val="1200"/>
              </a:spcBef>
            </a:pPr>
            <a:r>
              <a:rPr lang="ko-KR" altLang="en-US" dirty="0" smtClean="0">
                <a:solidFill>
                  <a:srgbClr val="000000"/>
                </a:solidFill>
                <a:latin typeface="Helvetica Neue Light"/>
                <a:cs typeface="Helvetica Neue Light"/>
              </a:rPr>
              <a:t>가능한 판결은 교정</a:t>
            </a:r>
            <a:r>
              <a:rPr lang="en-US" altLang="ko-KR" dirty="0" smtClean="0">
                <a:solidFill>
                  <a:srgbClr val="000000"/>
                </a:solidFill>
                <a:latin typeface="Helvetica Neue Light"/>
                <a:cs typeface="Helvetica Neue Light"/>
              </a:rPr>
              <a:t>, </a:t>
            </a:r>
            <a:r>
              <a:rPr lang="ko-KR" altLang="en-US" dirty="0" smtClean="0">
                <a:solidFill>
                  <a:srgbClr val="000000"/>
                </a:solidFill>
                <a:latin typeface="Helvetica Neue Light"/>
                <a:cs typeface="Helvetica Neue Light"/>
              </a:rPr>
              <a:t>신규도메인신청 중지</a:t>
            </a:r>
            <a:r>
              <a:rPr lang="en-US" altLang="ko-KR" dirty="0" smtClean="0">
                <a:solidFill>
                  <a:srgbClr val="000000"/>
                </a:solidFill>
                <a:latin typeface="Helvetica Neue Light"/>
                <a:cs typeface="Helvetica Neue Light"/>
              </a:rPr>
              <a:t>, </a:t>
            </a:r>
            <a:r>
              <a:rPr lang="ko-KR" altLang="en-US" dirty="0" smtClean="0">
                <a:solidFill>
                  <a:srgbClr val="000000"/>
                </a:solidFill>
                <a:latin typeface="Helvetica Neue Light"/>
                <a:cs typeface="Helvetica Neue Light"/>
              </a:rPr>
              <a:t>최악의 경우 </a:t>
            </a:r>
            <a:r>
              <a:rPr lang="ko-KR" altLang="en-US" dirty="0" err="1" smtClean="0">
                <a:solidFill>
                  <a:srgbClr val="000000"/>
                </a:solidFill>
                <a:latin typeface="Helvetica Neue Light"/>
                <a:cs typeface="Helvetica Neue Light"/>
              </a:rPr>
              <a:t>레지스트리</a:t>
            </a:r>
            <a:r>
              <a:rPr lang="ko-KR" altLang="en-US" dirty="0" smtClean="0">
                <a:solidFill>
                  <a:srgbClr val="000000"/>
                </a:solidFill>
                <a:latin typeface="Helvetica Neue Light"/>
                <a:cs typeface="Helvetica Neue Light"/>
              </a:rPr>
              <a:t> 계약</a:t>
            </a:r>
            <a:r>
              <a:rPr lang="en-US" altLang="ko-KR" dirty="0" smtClean="0">
                <a:solidFill>
                  <a:srgbClr val="000000"/>
                </a:solidFill>
                <a:latin typeface="Helvetica Neue Light"/>
                <a:cs typeface="Helvetica Neue Light"/>
              </a:rPr>
              <a:t>(RA) </a:t>
            </a:r>
            <a:r>
              <a:rPr lang="ko-KR" altLang="en-US" dirty="0" smtClean="0">
                <a:solidFill>
                  <a:srgbClr val="000000"/>
                </a:solidFill>
                <a:latin typeface="Helvetica Neue Light"/>
                <a:cs typeface="Helvetica Neue Light"/>
              </a:rPr>
              <a:t>파기까지 가능</a:t>
            </a:r>
            <a:endParaRPr lang="en-US" dirty="0">
              <a:solidFill>
                <a:srgbClr val="000000"/>
              </a:solidFill>
              <a:latin typeface="Helvetica Neue Light"/>
              <a:cs typeface="Helvetica Neue Light"/>
            </a:endParaRPr>
          </a:p>
        </p:txBody>
      </p:sp>
      <p:cxnSp>
        <p:nvCxnSpPr>
          <p:cNvPr id="9" name="Straight Connector 8"/>
          <p:cNvCxnSpPr/>
          <p:nvPr/>
        </p:nvCxnSpPr>
        <p:spPr>
          <a:xfrm>
            <a:off x="539987" y="3287821"/>
            <a:ext cx="5240100"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pic>
        <p:nvPicPr>
          <p:cNvPr id="10" name="Picture 9" descr="infographic-icons_0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287004"/>
            <a:ext cx="1128668" cy="1143000"/>
          </a:xfrm>
          <a:prstGeom prst="rect">
            <a:avLst/>
          </a:prstGeom>
        </p:spPr>
      </p:pic>
      <p:sp>
        <p:nvSpPr>
          <p:cNvPr id="11" name="TextBox 10"/>
          <p:cNvSpPr txBox="1"/>
          <p:nvPr/>
        </p:nvSpPr>
        <p:spPr>
          <a:xfrm>
            <a:off x="1813459" y="4322008"/>
            <a:ext cx="4176464" cy="1477328"/>
          </a:xfrm>
          <a:prstGeom prst="rect">
            <a:avLst/>
          </a:prstGeom>
          <a:noFill/>
        </p:spPr>
        <p:txBody>
          <a:bodyPr wrap="square" rtlCol="0">
            <a:spAutoFit/>
          </a:bodyPr>
          <a:lstStyle/>
          <a:p>
            <a:r>
              <a:rPr lang="en-US" altLang="ko-KR" dirty="0" smtClean="0">
                <a:solidFill>
                  <a:srgbClr val="000000"/>
                </a:solidFill>
                <a:latin typeface="Helvetica Neue Medium"/>
                <a:cs typeface="Helvetica Neue Medium"/>
              </a:rPr>
              <a:t>ICANN</a:t>
            </a:r>
            <a:r>
              <a:rPr lang="ko-KR" altLang="en-US" dirty="0" smtClean="0">
                <a:solidFill>
                  <a:srgbClr val="000000"/>
                </a:solidFill>
                <a:latin typeface="Helvetica Neue Medium"/>
                <a:cs typeface="Helvetica Neue Medium"/>
              </a:rPr>
              <a:t>이 지정한 독립된 전문가 그룹이 </a:t>
            </a:r>
            <a:r>
              <a:rPr lang="en-US" altLang="ko-KR" dirty="0" smtClean="0">
                <a:solidFill>
                  <a:srgbClr val="000000"/>
                </a:solidFill>
                <a:latin typeface="Helvetica Neue Medium"/>
                <a:cs typeface="Helvetica Neue Medium"/>
              </a:rPr>
              <a:t>TM-PDDRP </a:t>
            </a:r>
            <a:r>
              <a:rPr lang="ko-KR" altLang="en-US" dirty="0" smtClean="0">
                <a:solidFill>
                  <a:srgbClr val="000000"/>
                </a:solidFill>
                <a:latin typeface="Helvetica Neue Medium"/>
                <a:cs typeface="Helvetica Neue Medium"/>
              </a:rPr>
              <a:t>기업이 전문가그룹을 형성하고 </a:t>
            </a:r>
            <a:r>
              <a:rPr lang="ko-KR" altLang="en-US" dirty="0" err="1" smtClean="0">
                <a:solidFill>
                  <a:srgbClr val="000000"/>
                </a:solidFill>
                <a:latin typeface="Helvetica Neue Medium"/>
                <a:cs typeface="Helvetica Neue Medium"/>
              </a:rPr>
              <a:t>법적책임에</a:t>
            </a:r>
            <a:r>
              <a:rPr lang="ko-KR" altLang="en-US" dirty="0" smtClean="0">
                <a:solidFill>
                  <a:srgbClr val="000000"/>
                </a:solidFill>
                <a:latin typeface="Helvetica Neue Medium"/>
                <a:cs typeface="Helvetica Neue Medium"/>
              </a:rPr>
              <a:t> 대하여 평가하고 </a:t>
            </a:r>
            <a:r>
              <a:rPr lang="en-US" altLang="ko-KR" dirty="0" smtClean="0">
                <a:solidFill>
                  <a:srgbClr val="000000"/>
                </a:solidFill>
                <a:latin typeface="Helvetica Neue Medium"/>
                <a:cs typeface="Helvetica Neue Medium"/>
              </a:rPr>
              <a:t>ICANN</a:t>
            </a:r>
            <a:r>
              <a:rPr lang="ko-KR" altLang="en-US" dirty="0" smtClean="0">
                <a:solidFill>
                  <a:srgbClr val="000000"/>
                </a:solidFill>
                <a:latin typeface="Helvetica Neue Medium"/>
                <a:cs typeface="Helvetica Neue Medium"/>
              </a:rPr>
              <a:t>에게 해결안을 제공함</a:t>
            </a:r>
            <a:endParaRPr lang="en-US" sz="1600" dirty="0">
              <a:solidFill>
                <a:srgbClr val="000000"/>
              </a:solidFill>
              <a:latin typeface="Helvetica Neue "/>
              <a:cs typeface="Helvetica Neue "/>
            </a:endParaRPr>
          </a:p>
        </p:txBody>
      </p:sp>
      <p:sp>
        <p:nvSpPr>
          <p:cNvPr id="12" name="Oval 11"/>
          <p:cNvSpPr/>
          <p:nvPr/>
        </p:nvSpPr>
        <p:spPr>
          <a:xfrm>
            <a:off x="6096017" y="2798706"/>
            <a:ext cx="3985411" cy="3985411"/>
          </a:xfrm>
          <a:prstGeom prst="ellipse">
            <a:avLst/>
          </a:prstGeom>
          <a:solidFill>
            <a:srgbClr val="40517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infographic-icons_1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7702" y="1261694"/>
            <a:ext cx="2272651" cy="2743200"/>
          </a:xfrm>
          <a:prstGeom prst="rect">
            <a:avLst/>
          </a:prstGeom>
        </p:spPr>
      </p:pic>
      <p:sp>
        <p:nvSpPr>
          <p:cNvPr id="14" name="TextBox 13"/>
          <p:cNvSpPr txBox="1"/>
          <p:nvPr/>
        </p:nvSpPr>
        <p:spPr>
          <a:xfrm>
            <a:off x="6872673" y="2582682"/>
            <a:ext cx="2128635" cy="307777"/>
          </a:xfrm>
          <a:prstGeom prst="rect">
            <a:avLst/>
          </a:prstGeom>
          <a:noFill/>
        </p:spPr>
        <p:txBody>
          <a:bodyPr wrap="square" rtlCol="0">
            <a:spAutoFit/>
          </a:bodyPr>
          <a:lstStyle/>
          <a:p>
            <a:pPr algn="ctr"/>
            <a:r>
              <a:rPr lang="ko-KR" altLang="en-US" sz="1400" dirty="0" smtClean="0">
                <a:solidFill>
                  <a:srgbClr val="333333"/>
                </a:solidFill>
                <a:latin typeface="Helvetica Neue Medium"/>
                <a:cs typeface="Helvetica Neue Medium"/>
              </a:rPr>
              <a:t>신규도메인 </a:t>
            </a:r>
            <a:r>
              <a:rPr lang="ko-KR" altLang="en-US" sz="1400" dirty="0" err="1" smtClean="0">
                <a:solidFill>
                  <a:srgbClr val="333333"/>
                </a:solidFill>
                <a:latin typeface="Helvetica Neue Medium"/>
                <a:cs typeface="Helvetica Neue Medium"/>
              </a:rPr>
              <a:t>출현이후</a:t>
            </a:r>
            <a:endParaRPr lang="en-US" sz="1400" dirty="0" smtClean="0">
              <a:solidFill>
                <a:srgbClr val="333333"/>
              </a:solidFill>
              <a:latin typeface="Helvetica Neue Medium"/>
              <a:cs typeface="Helvetica Neue Medium"/>
            </a:endParaRPr>
          </a:p>
        </p:txBody>
      </p:sp>
      <p:sp>
        <p:nvSpPr>
          <p:cNvPr id="15" name="TextBox 14"/>
          <p:cNvSpPr txBox="1"/>
          <p:nvPr/>
        </p:nvSpPr>
        <p:spPr>
          <a:xfrm>
            <a:off x="6096017" y="4483447"/>
            <a:ext cx="3985411" cy="615553"/>
          </a:xfrm>
          <a:prstGeom prst="rect">
            <a:avLst/>
          </a:prstGeom>
          <a:noFill/>
        </p:spPr>
        <p:txBody>
          <a:bodyPr wrap="square" rtlCol="0">
            <a:spAutoFit/>
          </a:bodyPr>
          <a:lstStyle/>
          <a:p>
            <a:pPr algn="ctr"/>
            <a:r>
              <a:rPr lang="ko-KR" altLang="en-US" sz="2000" dirty="0" smtClean="0">
                <a:solidFill>
                  <a:schemeClr val="bg1"/>
                </a:solidFill>
                <a:latin typeface="Helvetica Neue Medium"/>
                <a:cs typeface="Helvetica Neue Medium"/>
              </a:rPr>
              <a:t>관련정보는 다음에서 확인</a:t>
            </a:r>
            <a:endParaRPr lang="en-US" altLang="ko-KR" sz="2000" dirty="0" smtClean="0">
              <a:solidFill>
                <a:schemeClr val="bg1"/>
              </a:solidFill>
              <a:latin typeface="Helvetica Neue Medium"/>
              <a:cs typeface="Helvetica Neue Medium"/>
            </a:endParaRPr>
          </a:p>
          <a:p>
            <a:pPr algn="ctr"/>
            <a:r>
              <a:rPr lang="en-US" sz="1400" dirty="0" smtClean="0">
                <a:solidFill>
                  <a:schemeClr val="bg1"/>
                </a:solidFill>
                <a:latin typeface="Helvetica Neue "/>
                <a:cs typeface="Helvetica Neue "/>
              </a:rPr>
              <a:t>http</a:t>
            </a:r>
            <a:r>
              <a:rPr lang="en-US" sz="1400" dirty="0">
                <a:solidFill>
                  <a:schemeClr val="bg1"/>
                </a:solidFill>
                <a:latin typeface="Helvetica Neue "/>
                <a:cs typeface="Helvetica Neue "/>
              </a:rPr>
              <a:t>://newgtlds.icann.org</a:t>
            </a:r>
            <a:r>
              <a:rPr lang="en-US" sz="1400" dirty="0" smtClean="0">
                <a:solidFill>
                  <a:schemeClr val="bg1"/>
                </a:solidFill>
                <a:latin typeface="Helvetica Neue "/>
                <a:cs typeface="Helvetica Neue "/>
              </a:rPr>
              <a:t>/pddrp</a:t>
            </a:r>
            <a:endParaRPr lang="en-US" sz="1400" dirty="0">
              <a:solidFill>
                <a:schemeClr val="bg1"/>
              </a:solidFill>
              <a:latin typeface="Helvetica Neue "/>
              <a:cs typeface="Helvetica Neue "/>
            </a:endParaRPr>
          </a:p>
        </p:txBody>
      </p:sp>
    </p:spTree>
    <p:extLst>
      <p:ext uri="{BB962C8B-B14F-4D97-AF65-F5344CB8AC3E}">
        <p14:creationId xmlns:p14="http://schemas.microsoft.com/office/powerpoint/2010/main" val="1106953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ko-KR" altLang="en-US" dirty="0" smtClean="0"/>
              <a:t>신규 </a:t>
            </a:r>
            <a:r>
              <a:rPr lang="en-US" altLang="ko-KR" dirty="0" err="1" smtClean="0"/>
              <a:t>gTLD</a:t>
            </a:r>
            <a:r>
              <a:rPr lang="en-US" altLang="ko-KR" dirty="0" smtClean="0"/>
              <a:t> </a:t>
            </a:r>
            <a:r>
              <a:rPr lang="ko-KR" altLang="en-US" dirty="0" smtClean="0"/>
              <a:t>프로그램</a:t>
            </a:r>
            <a:r>
              <a:rPr lang="en-US" dirty="0" smtClean="0"/>
              <a:t> – </a:t>
            </a:r>
            <a:r>
              <a:rPr lang="ko-KR" altLang="en-US" dirty="0" smtClean="0"/>
              <a:t>다음은</a:t>
            </a:r>
            <a:r>
              <a:rPr lang="en-US" altLang="ko-KR" dirty="0" smtClean="0"/>
              <a:t>?</a:t>
            </a:r>
            <a:endParaRPr lang="en-SG" dirty="0"/>
          </a:p>
        </p:txBody>
      </p:sp>
      <p:sp>
        <p:nvSpPr>
          <p:cNvPr id="8" name="Text Placeholder 5"/>
          <p:cNvSpPr txBox="1">
            <a:spLocks/>
          </p:cNvSpPr>
          <p:nvPr/>
        </p:nvSpPr>
        <p:spPr>
          <a:xfrm>
            <a:off x="939754" y="1524000"/>
            <a:ext cx="8532813" cy="4381500"/>
          </a:xfrm>
          <a:prstGeom prst="rect">
            <a:avLst/>
          </a:prstGeom>
        </p:spPr>
        <p:txBody>
          <a:bodyPr/>
          <a:lst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ko-KR" altLang="en-US" dirty="0" smtClean="0"/>
              <a:t>인터넷에 지정이 계속됨</a:t>
            </a:r>
            <a:endParaRPr lang="en-US" dirty="0" smtClean="0"/>
          </a:p>
          <a:p>
            <a:pPr lvl="1"/>
            <a:r>
              <a:rPr lang="ko-KR" altLang="en-US" dirty="0" smtClean="0"/>
              <a:t>상표권소유자는 권리에 대한 정보를 지속업데이트 가능</a:t>
            </a:r>
            <a:endParaRPr lang="en-US" dirty="0" smtClean="0"/>
          </a:p>
          <a:p>
            <a:r>
              <a:rPr lang="ko-KR" altLang="en-US" dirty="0" smtClean="0"/>
              <a:t>차기 신규</a:t>
            </a:r>
            <a:r>
              <a:rPr lang="en-US" altLang="ko-KR" dirty="0" err="1" smtClean="0"/>
              <a:t>gTLD</a:t>
            </a:r>
            <a:r>
              <a:rPr lang="en-US" altLang="ko-KR" dirty="0" smtClean="0"/>
              <a:t> </a:t>
            </a:r>
            <a:r>
              <a:rPr lang="ko-KR" altLang="en-US" dirty="0" smtClean="0"/>
              <a:t>도입에 대한 특정 날짜는 확정되지 않음</a:t>
            </a:r>
            <a:endParaRPr lang="en-US" dirty="0" smtClean="0"/>
          </a:p>
          <a:p>
            <a:pPr lvl="1"/>
            <a:r>
              <a:rPr lang="en-US" dirty="0" smtClean="0"/>
              <a:t>ICANN</a:t>
            </a:r>
            <a:r>
              <a:rPr lang="ko-KR" altLang="en-US" dirty="0" smtClean="0"/>
              <a:t>은 현재 진행되고 있는 절차에 집중하고 있으며 인터넷에 안정적으로 도입하도록 </a:t>
            </a:r>
            <a:r>
              <a:rPr lang="ko-KR" altLang="en-US" dirty="0" err="1" smtClean="0"/>
              <a:t>노력중</a:t>
            </a:r>
            <a:endParaRPr lang="en-US" dirty="0"/>
          </a:p>
        </p:txBody>
      </p:sp>
    </p:spTree>
    <p:extLst>
      <p:ext uri="{BB962C8B-B14F-4D97-AF65-F5344CB8AC3E}">
        <p14:creationId xmlns:p14="http://schemas.microsoft.com/office/powerpoint/2010/main" val="2138798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90000"/>
              </a:lnSpc>
            </a:pPr>
            <a:r>
              <a:rPr lang="ko-KR" altLang="en-US" dirty="0" smtClean="0"/>
              <a:t>신규참여자를 위한 자료</a:t>
            </a:r>
            <a:endParaRPr lang="en-US" altLang="ko-KR" dirty="0"/>
          </a:p>
          <a:p>
            <a:pPr lvl="1">
              <a:lnSpc>
                <a:spcPct val="90000"/>
              </a:lnSpc>
            </a:pPr>
            <a:r>
              <a:rPr lang="en-US" altLang="ko-KR" dirty="0" smtClean="0"/>
              <a:t>ICANN </a:t>
            </a:r>
            <a:r>
              <a:rPr lang="ko-KR" altLang="en-US" dirty="0" smtClean="0"/>
              <a:t>온라인 학습장</a:t>
            </a:r>
            <a:r>
              <a:rPr lang="en-US" altLang="ko-KR" dirty="0" smtClean="0"/>
              <a:t> </a:t>
            </a:r>
            <a:r>
              <a:rPr lang="en-US" altLang="ko-KR" dirty="0"/>
              <a:t>– </a:t>
            </a:r>
            <a:r>
              <a:rPr lang="ko-KR" altLang="en-US" dirty="0" err="1" smtClean="0"/>
              <a:t>온라인강의장</a:t>
            </a:r>
            <a:r>
              <a:rPr lang="ko-KR" altLang="en-US" dirty="0" smtClean="0"/>
              <a:t> </a:t>
            </a:r>
            <a:r>
              <a:rPr lang="en-US" altLang="ko-KR" dirty="0" smtClean="0"/>
              <a:t> </a:t>
            </a:r>
            <a:r>
              <a:rPr lang="en-US" altLang="ko-KR" dirty="0">
                <a:solidFill>
                  <a:schemeClr val="accent5"/>
                </a:solidFill>
              </a:rPr>
              <a:t>http://learn.icann.org</a:t>
            </a:r>
          </a:p>
          <a:p>
            <a:pPr lvl="1">
              <a:lnSpc>
                <a:spcPct val="90000"/>
              </a:lnSpc>
            </a:pPr>
            <a:r>
              <a:rPr lang="ko-KR" altLang="en-US" dirty="0" smtClean="0"/>
              <a:t>신규참석자프로그램</a:t>
            </a:r>
            <a:r>
              <a:rPr lang="en-US" altLang="ko-KR" dirty="0" smtClean="0"/>
              <a:t> </a:t>
            </a:r>
            <a:r>
              <a:rPr lang="en-US" altLang="ko-KR" dirty="0"/>
              <a:t>– </a:t>
            </a:r>
            <a:r>
              <a:rPr lang="en-US" altLang="ko-KR" dirty="0" smtClean="0"/>
              <a:t>ICANN </a:t>
            </a:r>
            <a:r>
              <a:rPr lang="ko-KR" altLang="en-US" dirty="0" smtClean="0"/>
              <a:t>정례회의 오리엔테이션</a:t>
            </a:r>
            <a:endParaRPr lang="en-US" altLang="ko-KR" dirty="0"/>
          </a:p>
          <a:p>
            <a:pPr lvl="1">
              <a:lnSpc>
                <a:spcPct val="90000"/>
              </a:lnSpc>
            </a:pPr>
            <a:r>
              <a:rPr lang="ko-KR" altLang="en-US" dirty="0" smtClean="0"/>
              <a:t>참석자지원프로그램</a:t>
            </a:r>
            <a:r>
              <a:rPr lang="en-US" altLang="ko-KR" dirty="0" smtClean="0"/>
              <a:t> </a:t>
            </a:r>
          </a:p>
          <a:p>
            <a:pPr>
              <a:lnSpc>
                <a:spcPct val="90000"/>
              </a:lnSpc>
            </a:pPr>
            <a:r>
              <a:rPr lang="ko-KR" altLang="en-US" dirty="0" smtClean="0"/>
              <a:t>국제화</a:t>
            </a:r>
            <a:endParaRPr lang="en-US" altLang="ko-KR" dirty="0" smtClean="0"/>
          </a:p>
          <a:p>
            <a:pPr lvl="1">
              <a:lnSpc>
                <a:spcPct val="90000"/>
              </a:lnSpc>
            </a:pPr>
            <a:r>
              <a:rPr lang="en-US" altLang="ko-KR" dirty="0" smtClean="0"/>
              <a:t>ICANN</a:t>
            </a:r>
            <a:r>
              <a:rPr lang="ko-KR" altLang="en-US" dirty="0" smtClean="0"/>
              <a:t>회의에 대한 원격지 참여지원</a:t>
            </a:r>
            <a:r>
              <a:rPr lang="en-US" altLang="ko-KR" dirty="0" smtClean="0"/>
              <a:t>(</a:t>
            </a:r>
            <a:r>
              <a:rPr lang="ko-KR" altLang="en-US" dirty="0" smtClean="0"/>
              <a:t>온라인회의</a:t>
            </a:r>
            <a:r>
              <a:rPr lang="en-US" altLang="ko-KR" dirty="0" smtClean="0"/>
              <a:t>)</a:t>
            </a:r>
          </a:p>
          <a:p>
            <a:pPr lvl="1">
              <a:lnSpc>
                <a:spcPct val="90000"/>
              </a:lnSpc>
            </a:pPr>
            <a:r>
              <a:rPr lang="ko-KR" altLang="en-US" dirty="0" err="1" smtClean="0"/>
              <a:t>언어서비스팀의</a:t>
            </a:r>
            <a:r>
              <a:rPr lang="ko-KR" altLang="en-US" dirty="0" smtClean="0"/>
              <a:t> 확장</a:t>
            </a:r>
            <a:endParaRPr lang="en-US" altLang="ko-KR" dirty="0"/>
          </a:p>
          <a:p>
            <a:pPr>
              <a:lnSpc>
                <a:spcPct val="90000"/>
              </a:lnSpc>
            </a:pPr>
            <a:r>
              <a:rPr lang="ko-KR" altLang="en-US" dirty="0" smtClean="0"/>
              <a:t>정책개발절차 작업반 운영</a:t>
            </a:r>
            <a:endParaRPr lang="en-US" altLang="ko-KR" dirty="0"/>
          </a:p>
          <a:p>
            <a:pPr>
              <a:lnSpc>
                <a:spcPct val="90000"/>
              </a:lnSpc>
            </a:pPr>
            <a:r>
              <a:rPr lang="ko-KR" altLang="en-US" dirty="0" smtClean="0"/>
              <a:t>참여하는 조직과 </a:t>
            </a:r>
            <a:r>
              <a:rPr lang="en-US" altLang="ko-KR" dirty="0" smtClean="0"/>
              <a:t>ICANN </a:t>
            </a:r>
            <a:r>
              <a:rPr lang="ko-KR" altLang="en-US" dirty="0" smtClean="0"/>
              <a:t>포럼에서 활동하여 지속 모니터와 발전을 모색하여 의사개진</a:t>
            </a:r>
            <a:endParaRPr lang="en-US" altLang="ko-KR" dirty="0"/>
          </a:p>
          <a:p>
            <a:pPr lvl="1">
              <a:lnSpc>
                <a:spcPct val="90000"/>
              </a:lnSpc>
            </a:pPr>
            <a:r>
              <a:rPr lang="ko-KR" altLang="en-US" dirty="0" smtClean="0"/>
              <a:t>어떤 신규</a:t>
            </a:r>
            <a:r>
              <a:rPr lang="en-US" altLang="ko-KR" dirty="0" err="1" smtClean="0"/>
              <a:t>gTLD</a:t>
            </a:r>
            <a:r>
              <a:rPr lang="ko-KR" altLang="en-US" dirty="0" smtClean="0"/>
              <a:t>가 생성되었나요</a:t>
            </a:r>
            <a:r>
              <a:rPr lang="en-US" altLang="ko-KR" dirty="0" smtClean="0"/>
              <a:t>?</a:t>
            </a:r>
            <a:endParaRPr lang="en-US" dirty="0" smtClean="0"/>
          </a:p>
        </p:txBody>
      </p:sp>
      <p:sp>
        <p:nvSpPr>
          <p:cNvPr id="3" name="Text Placeholder 2"/>
          <p:cNvSpPr>
            <a:spLocks noGrp="1"/>
          </p:cNvSpPr>
          <p:nvPr>
            <p:ph type="body" sz="quarter" idx="10"/>
          </p:nvPr>
        </p:nvSpPr>
        <p:spPr/>
        <p:txBody>
          <a:bodyPr>
            <a:normAutofit/>
          </a:bodyPr>
          <a:lstStyle/>
          <a:p>
            <a:r>
              <a:rPr lang="ko-KR" altLang="en-US" dirty="0" smtClean="0"/>
              <a:t>신규 </a:t>
            </a:r>
            <a:r>
              <a:rPr lang="en-US" altLang="ko-KR" dirty="0" err="1" smtClean="0"/>
              <a:t>gTLD</a:t>
            </a:r>
            <a:r>
              <a:rPr lang="en-US" altLang="ko-KR" dirty="0" smtClean="0"/>
              <a:t> – </a:t>
            </a:r>
            <a:r>
              <a:rPr lang="ko-KR" altLang="en-US" dirty="0" smtClean="0"/>
              <a:t>참여방안 및 의사개진 방법</a:t>
            </a:r>
            <a:endParaRPr lang="en-SG" dirty="0"/>
          </a:p>
        </p:txBody>
      </p:sp>
    </p:spTree>
    <p:extLst>
      <p:ext uri="{BB962C8B-B14F-4D97-AF65-F5344CB8AC3E}">
        <p14:creationId xmlns:p14="http://schemas.microsoft.com/office/powerpoint/2010/main" val="36702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Text Placeholder 3"/>
          <p:cNvSpPr>
            <a:spLocks noGrp="1"/>
          </p:cNvSpPr>
          <p:nvPr>
            <p:ph type="body" sz="half" idx="2"/>
          </p:nvPr>
        </p:nvSpPr>
        <p:spPr/>
        <p:txBody>
          <a:bodyPr/>
          <a:lstStyle/>
          <a:p>
            <a:r>
              <a:rPr lang="en-US" dirty="0" err="1" smtClean="0"/>
              <a:t>apachub@icann.org</a:t>
            </a:r>
            <a:endParaRPr lang="en-US" dirty="0"/>
          </a:p>
        </p:txBody>
      </p:sp>
      <p:sp>
        <p:nvSpPr>
          <p:cNvPr id="5" name="TextBox 4"/>
          <p:cNvSpPr txBox="1"/>
          <p:nvPr/>
        </p:nvSpPr>
        <p:spPr>
          <a:xfrm>
            <a:off x="2185840" y="643839"/>
            <a:ext cx="6479858" cy="369332"/>
          </a:xfrm>
          <a:prstGeom prst="rect">
            <a:avLst/>
          </a:prstGeom>
          <a:noFill/>
        </p:spPr>
        <p:txBody>
          <a:bodyPr wrap="square" rtlCol="0">
            <a:spAutoFit/>
          </a:bodyPr>
          <a:lstStyle/>
          <a:p>
            <a:endParaRPr lang="en-SG" dirty="0"/>
          </a:p>
        </p:txBody>
      </p:sp>
      <p:sp>
        <p:nvSpPr>
          <p:cNvPr id="6" name="Title 1"/>
          <p:cNvSpPr txBox="1">
            <a:spLocks/>
          </p:cNvSpPr>
          <p:nvPr/>
        </p:nvSpPr>
        <p:spPr>
          <a:xfrm>
            <a:off x="2185840" y="2273232"/>
            <a:ext cx="6479858" cy="595469"/>
          </a:xfrm>
          <a:prstGeom prst="rect">
            <a:avLst/>
          </a:prstGeom>
        </p:spPr>
        <p:txBody>
          <a:bodyPr vert="horz" lIns="91440" tIns="45720" rIns="91440" bIns="45720" rtlCol="0" anchor="b">
            <a:noAutofit/>
          </a:bodyPr>
          <a:lstStyle>
            <a:lvl1pPr algn="l" defTabSz="457200" rtl="0" eaLnBrk="1" latinLnBrk="0" hangingPunct="1">
              <a:spcBef>
                <a:spcPct val="0"/>
              </a:spcBef>
              <a:buNone/>
              <a:defRPr sz="2000" b="1" kern="1200">
                <a:solidFill>
                  <a:schemeClr val="tx1"/>
                </a:solidFill>
                <a:latin typeface="Canaro Light DEMO"/>
                <a:ea typeface="+mj-ea"/>
                <a:cs typeface="Canaro Light DEMO"/>
              </a:defRPr>
            </a:lvl1pPr>
          </a:lstStyle>
          <a:p>
            <a:pPr algn="ctr"/>
            <a:r>
              <a:rPr lang="en-US" sz="3600" dirty="0" smtClean="0"/>
              <a:t>Thank you.</a:t>
            </a:r>
          </a:p>
          <a:p>
            <a:pPr algn="ctr"/>
            <a:endParaRPr lang="en-US" sz="3600" dirty="0"/>
          </a:p>
          <a:p>
            <a:pPr algn="ctr"/>
            <a:r>
              <a:rPr lang="en-US" sz="3600" dirty="0" smtClean="0"/>
              <a:t>Questions?</a:t>
            </a:r>
            <a:endParaRPr lang="en-US" sz="3600" dirty="0"/>
          </a:p>
        </p:txBody>
      </p:sp>
    </p:spTree>
    <p:extLst>
      <p:ext uri="{BB962C8B-B14F-4D97-AF65-F5344CB8AC3E}">
        <p14:creationId xmlns:p14="http://schemas.microsoft.com/office/powerpoint/2010/main" val="2610097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Autofit/>
          </a:bodyPr>
          <a:lstStyle/>
          <a:p>
            <a:r>
              <a:rPr lang="ko-KR" altLang="en-US" b="1" i="1" dirty="0" smtClean="0"/>
              <a:t>신규 </a:t>
            </a:r>
            <a:r>
              <a:rPr lang="en-US" altLang="ko-KR" b="1" i="1" dirty="0" err="1" smtClean="0"/>
              <a:t>gTLD</a:t>
            </a:r>
            <a:r>
              <a:rPr lang="en-US" altLang="ko-KR" b="1" i="1" dirty="0" smtClean="0"/>
              <a:t> </a:t>
            </a:r>
            <a:r>
              <a:rPr lang="ko-KR" altLang="en-US" b="1" i="1" dirty="0" smtClean="0"/>
              <a:t>도입 프로그램</a:t>
            </a:r>
            <a:endParaRPr lang="en-US" dirty="0"/>
          </a:p>
        </p:txBody>
      </p:sp>
    </p:spTree>
    <p:extLst>
      <p:ext uri="{BB962C8B-B14F-4D97-AF65-F5344CB8AC3E}">
        <p14:creationId xmlns:p14="http://schemas.microsoft.com/office/powerpoint/2010/main" val="1045211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ko-KR" altLang="en-US" dirty="0" smtClean="0"/>
              <a:t>신규 </a:t>
            </a:r>
            <a:r>
              <a:rPr lang="en-US" altLang="ko-KR" dirty="0" err="1" smtClean="0"/>
              <a:t>gTLD</a:t>
            </a:r>
            <a:r>
              <a:rPr lang="en-US" altLang="ko-KR" dirty="0" smtClean="0"/>
              <a:t> </a:t>
            </a:r>
            <a:r>
              <a:rPr lang="ko-KR" altLang="en-US" dirty="0" smtClean="0"/>
              <a:t>프로그램이란</a:t>
            </a:r>
            <a:r>
              <a:rPr lang="en-US" altLang="ko-KR" dirty="0" smtClean="0"/>
              <a:t>?</a:t>
            </a:r>
            <a:endParaRPr lang="en-US" dirty="0"/>
          </a:p>
        </p:txBody>
      </p:sp>
      <p:sp>
        <p:nvSpPr>
          <p:cNvPr id="18" name="TextBox 2"/>
          <p:cNvSpPr txBox="1">
            <a:spLocks noChangeArrowheads="1"/>
          </p:cNvSpPr>
          <p:nvPr/>
        </p:nvSpPr>
        <p:spPr bwMode="auto">
          <a:xfrm>
            <a:off x="5245100" y="622301"/>
            <a:ext cx="18466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8" tIns="45720" rIns="91438" bIns="45720">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3F3F3F"/>
              </a:solidFill>
              <a:effectLst/>
              <a:uLnTx/>
              <a:uFillTx/>
              <a:latin typeface="Arial" pitchFamily="34" charset="0"/>
              <a:ea typeface="ＭＳ Ｐゴシック" pitchFamily="34" charset="-128"/>
            </a:endParaRPr>
          </a:p>
        </p:txBody>
      </p:sp>
      <p:pic>
        <p:nvPicPr>
          <p:cNvPr id="19" name="Picture 18"/>
          <p:cNvPicPr>
            <a:picLocks noChangeAspect="1"/>
          </p:cNvPicPr>
          <p:nvPr/>
        </p:nvPicPr>
        <p:blipFill>
          <a:blip r:embed="rId3">
            <a:duotone>
              <a:srgbClr val="6D99B3">
                <a:shade val="45000"/>
                <a:satMod val="135000"/>
              </a:srgbClr>
              <a:prstClr val="white"/>
            </a:duotone>
          </a:blip>
          <a:stretch>
            <a:fillRect/>
          </a:stretch>
        </p:blipFill>
        <p:spPr>
          <a:xfrm>
            <a:off x="1178322" y="1236628"/>
            <a:ext cx="8130540" cy="5150308"/>
          </a:xfrm>
          <a:prstGeom prst="rect">
            <a:avLst/>
          </a:prstGeom>
        </p:spPr>
      </p:pic>
      <p:grpSp>
        <p:nvGrpSpPr>
          <p:cNvPr id="20" name="Group 19"/>
          <p:cNvGrpSpPr/>
          <p:nvPr/>
        </p:nvGrpSpPr>
        <p:grpSpPr>
          <a:xfrm>
            <a:off x="1233184" y="1287922"/>
            <a:ext cx="8165980" cy="5120538"/>
            <a:chOff x="476927" y="1287922"/>
            <a:chExt cx="8165980" cy="5120538"/>
          </a:xfrm>
        </p:grpSpPr>
        <p:sp>
          <p:nvSpPr>
            <p:cNvPr id="21" name="Content Placeholder 2"/>
            <p:cNvSpPr txBox="1">
              <a:spLocks/>
            </p:cNvSpPr>
            <p:nvPr/>
          </p:nvSpPr>
          <p:spPr bwMode="auto">
            <a:xfrm>
              <a:off x="4621373" y="4691082"/>
              <a:ext cx="3768428" cy="1700974"/>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marR="0" lvl="1" indent="0" algn="l" defTabSz="816422" rtl="0" eaLnBrk="1" fontAlgn="auto" latinLnBrk="0" hangingPunct="1">
                <a:lnSpc>
                  <a:spcPct val="100000"/>
                </a:lnSpc>
                <a:spcBef>
                  <a:spcPts val="0"/>
                </a:spcBef>
                <a:spcAft>
                  <a:spcPts val="1200"/>
                </a:spcAft>
                <a:buClr>
                  <a:srgbClr val="43ACDA"/>
                </a:buClr>
                <a:buSzTx/>
                <a:buFont typeface="Arial"/>
                <a:buNone/>
                <a:tabLst/>
                <a:defRPr/>
              </a:pPr>
              <a:r>
                <a:rPr lang="ko-KR" altLang="en-US" sz="2400" b="1" dirty="0" smtClean="0">
                  <a:solidFill>
                    <a:srgbClr val="037BC0"/>
                  </a:solidFill>
                  <a:latin typeface="Georgia"/>
                  <a:ea typeface="ＭＳ Ｐゴシック" pitchFamily="34" charset="-128"/>
                  <a:cs typeface="Georgia"/>
                </a:rPr>
                <a:t>보안 및 안정성</a:t>
              </a:r>
              <a:endParaRPr kumimoji="0" lang="en-US" sz="2400" b="1" i="0" u="none" strike="noStrike" kern="1200" cap="none" spc="0" normalizeH="0" baseline="0" noProof="0" dirty="0">
                <a:ln>
                  <a:noFill/>
                </a:ln>
                <a:solidFill>
                  <a:srgbClr val="037BC0"/>
                </a:solidFill>
                <a:effectLst/>
                <a:uLnTx/>
                <a:uFillTx/>
                <a:latin typeface="Georgia"/>
                <a:ea typeface="ＭＳ Ｐゴシック" pitchFamily="34" charset="-128"/>
                <a:cs typeface="Georgia"/>
              </a:endParaRPr>
            </a:p>
          </p:txBody>
        </p:sp>
        <p:sp>
          <p:nvSpPr>
            <p:cNvPr id="22" name="Content Placeholder 2"/>
            <p:cNvSpPr txBox="1">
              <a:spLocks/>
            </p:cNvSpPr>
            <p:nvPr/>
          </p:nvSpPr>
          <p:spPr bwMode="auto">
            <a:xfrm>
              <a:off x="483170" y="4691082"/>
              <a:ext cx="4054962" cy="1717378"/>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274320" tIns="0" rIns="274320" bIns="137160" anchor="ct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marR="0" lvl="1" indent="0" algn="l" defTabSz="816422" rtl="0" eaLnBrk="1" fontAlgn="auto" latinLnBrk="0" hangingPunct="1">
                <a:lnSpc>
                  <a:spcPct val="100000"/>
                </a:lnSpc>
                <a:spcBef>
                  <a:spcPts val="0"/>
                </a:spcBef>
                <a:spcAft>
                  <a:spcPts val="1200"/>
                </a:spcAft>
                <a:buClr>
                  <a:srgbClr val="43ACDA"/>
                </a:buClr>
                <a:buSzTx/>
                <a:buFont typeface="Arial"/>
                <a:buNone/>
                <a:tabLst/>
                <a:defRPr/>
              </a:pPr>
              <a:r>
                <a:rPr kumimoji="0" lang="en-US" sz="2200" b="0" i="0" u="none" strike="noStrike" kern="1200" cap="none" spc="0" normalizeH="0" baseline="0" noProof="0" dirty="0" smtClean="0">
                  <a:ln>
                    <a:noFill/>
                  </a:ln>
                  <a:solidFill>
                    <a:srgbClr val="00334D"/>
                  </a:solidFill>
                  <a:effectLst/>
                  <a:uLnTx/>
                  <a:uFillTx/>
                  <a:latin typeface="Georgia"/>
                  <a:ea typeface="ＭＳ Ｐゴシック" pitchFamily="34" charset="-128"/>
                  <a:cs typeface="Georgia"/>
                </a:rPr>
                <a:t>ICANN</a:t>
              </a:r>
              <a:r>
                <a:rPr kumimoji="0" lang="ko-KR" altLang="en-US" sz="2200" b="0" i="0" u="none" strike="noStrike" kern="1200" cap="none" spc="0" normalizeH="0" baseline="0" noProof="0" dirty="0" smtClean="0">
                  <a:ln>
                    <a:noFill/>
                  </a:ln>
                  <a:solidFill>
                    <a:srgbClr val="00334D"/>
                  </a:solidFill>
                  <a:effectLst/>
                  <a:uLnTx/>
                  <a:uFillTx/>
                  <a:latin typeface="Georgia"/>
                  <a:ea typeface="ＭＳ Ｐゴシック" pitchFamily="34" charset="-128"/>
                  <a:cs typeface="Georgia"/>
                </a:rPr>
                <a:t>주도 </a:t>
              </a:r>
              <a:r>
                <a:rPr kumimoji="0" lang="en-US" altLang="ko-KR" sz="2200" b="0" i="0" u="none" strike="noStrike" kern="1200" cap="none" spc="0" normalizeH="0" baseline="0" noProof="0" dirty="0" smtClean="0">
                  <a:ln>
                    <a:noFill/>
                  </a:ln>
                  <a:solidFill>
                    <a:srgbClr val="00334D"/>
                  </a:solidFill>
                  <a:effectLst/>
                  <a:uLnTx/>
                  <a:uFillTx/>
                  <a:latin typeface="Georgia"/>
                  <a:ea typeface="ＭＳ Ｐゴシック" pitchFamily="34" charset="-128"/>
                  <a:cs typeface="Georgia"/>
                </a:rPr>
                <a:t>= </a:t>
              </a:r>
              <a:r>
                <a:rPr kumimoji="0" lang="ko-KR" altLang="en-US" sz="2200" b="0" i="0" u="none" strike="noStrike" kern="1200" cap="none" spc="0" normalizeH="0" baseline="0" noProof="0" dirty="0" smtClean="0">
                  <a:ln>
                    <a:noFill/>
                  </a:ln>
                  <a:solidFill>
                    <a:srgbClr val="00334D"/>
                  </a:solidFill>
                  <a:effectLst/>
                  <a:uLnTx/>
                  <a:uFillTx/>
                  <a:latin typeface="Georgia"/>
                  <a:ea typeface="ＭＳ Ｐゴシック" pitchFamily="34" charset="-128"/>
                  <a:cs typeface="Georgia"/>
                </a:rPr>
                <a:t>다중이해관계자 의견 반영</a:t>
              </a:r>
              <a:endParaRPr kumimoji="0" lang="en-US" sz="2200" b="0" i="0" u="none" strike="noStrike" kern="1200" cap="none" spc="0" normalizeH="0" baseline="0" noProof="0" dirty="0">
                <a:ln>
                  <a:noFill/>
                </a:ln>
                <a:solidFill>
                  <a:srgbClr val="00334D"/>
                </a:solidFill>
                <a:effectLst/>
                <a:uLnTx/>
                <a:uFillTx/>
                <a:latin typeface="Georgia"/>
                <a:ea typeface="ＭＳ Ｐゴシック" pitchFamily="34" charset="-128"/>
                <a:cs typeface="Georgia"/>
              </a:endParaRPr>
            </a:p>
          </p:txBody>
        </p:sp>
        <p:sp>
          <p:nvSpPr>
            <p:cNvPr id="23" name="Content Placeholder 2"/>
            <p:cNvSpPr txBox="1">
              <a:spLocks/>
            </p:cNvSpPr>
            <p:nvPr/>
          </p:nvSpPr>
          <p:spPr bwMode="auto">
            <a:xfrm>
              <a:off x="483170" y="3022692"/>
              <a:ext cx="4054962" cy="166839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274320" tIns="0" rIns="274320" bIns="137160" anchor="ct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marR="0" lvl="1" indent="0" algn="l" defTabSz="816422" rtl="0" eaLnBrk="1" fontAlgn="auto" latinLnBrk="0" hangingPunct="1">
                <a:lnSpc>
                  <a:spcPct val="100000"/>
                </a:lnSpc>
                <a:spcBef>
                  <a:spcPts val="0"/>
                </a:spcBef>
                <a:spcAft>
                  <a:spcPts val="1200"/>
                </a:spcAft>
                <a:buClr>
                  <a:srgbClr val="43ACDA"/>
                </a:buClr>
                <a:buSzTx/>
                <a:buFont typeface="Arial"/>
                <a:buNone/>
                <a:tabLst/>
                <a:defRPr/>
              </a:pPr>
              <a:r>
                <a:rPr lang="ko-KR" altLang="en-US" sz="2200" b="1" dirty="0" smtClean="0">
                  <a:solidFill>
                    <a:srgbClr val="00334D"/>
                  </a:solidFill>
                  <a:latin typeface="Georgia"/>
                  <a:ea typeface="ＭＳ Ｐゴシック" pitchFamily="34" charset="-128"/>
                  <a:cs typeface="Georgia"/>
                </a:rPr>
                <a:t>다국어 도메인</a:t>
              </a:r>
              <a:r>
                <a:rPr lang="ko-KR" altLang="en-US" sz="2200" dirty="0" smtClean="0">
                  <a:solidFill>
                    <a:srgbClr val="00334D"/>
                  </a:solidFill>
                  <a:latin typeface="Georgia"/>
                  <a:ea typeface="ＭＳ Ｐゴシック" pitchFamily="34" charset="-128"/>
                  <a:cs typeface="Georgia"/>
                </a:rPr>
                <a:t> 출현</a:t>
              </a:r>
              <a:endParaRPr kumimoji="0" lang="en-US" sz="2200" i="0" u="none" strike="noStrike" kern="1200" cap="none" spc="0" normalizeH="0" baseline="0" noProof="0" dirty="0">
                <a:ln>
                  <a:noFill/>
                </a:ln>
                <a:solidFill>
                  <a:srgbClr val="00334D"/>
                </a:solidFill>
                <a:effectLst/>
                <a:uLnTx/>
                <a:uFillTx/>
                <a:latin typeface="Georgia"/>
                <a:ea typeface="ＭＳ Ｐゴシック" pitchFamily="34" charset="-128"/>
                <a:cs typeface="Georgia"/>
              </a:endParaRPr>
            </a:p>
          </p:txBody>
        </p:sp>
        <p:sp>
          <p:nvSpPr>
            <p:cNvPr id="24" name="Content Placeholder 2"/>
            <p:cNvSpPr txBox="1">
              <a:spLocks/>
            </p:cNvSpPr>
            <p:nvPr/>
          </p:nvSpPr>
          <p:spPr bwMode="auto">
            <a:xfrm>
              <a:off x="4621373" y="1300498"/>
              <a:ext cx="3768428" cy="168040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marR="0" lvl="1" indent="0" algn="l" defTabSz="816422" rtl="0" eaLnBrk="1" fontAlgn="auto" latinLnBrk="0" hangingPunct="1">
                <a:lnSpc>
                  <a:spcPct val="100000"/>
                </a:lnSpc>
                <a:spcBef>
                  <a:spcPts val="0"/>
                </a:spcBef>
                <a:spcAft>
                  <a:spcPts val="1200"/>
                </a:spcAft>
                <a:buClr>
                  <a:srgbClr val="43ACDA"/>
                </a:buClr>
                <a:buSzTx/>
                <a:buFont typeface="Arial"/>
                <a:buNone/>
                <a:tabLst/>
                <a:defRPr/>
              </a:pPr>
              <a:r>
                <a:rPr lang="ko-KR" altLang="en-US" sz="2400" b="1" dirty="0" smtClean="0">
                  <a:solidFill>
                    <a:srgbClr val="037BC0"/>
                  </a:solidFill>
                  <a:latin typeface="Georgia"/>
                  <a:ea typeface="ＭＳ Ｐゴシック" pitchFamily="34" charset="-128"/>
                  <a:cs typeface="Georgia"/>
                </a:rPr>
                <a:t>혁신</a:t>
              </a:r>
              <a:endParaRPr kumimoji="0" lang="en-US" sz="2400" b="1" i="0" u="none" strike="noStrike" kern="1200" cap="none" spc="0" normalizeH="0" baseline="0" noProof="0" dirty="0">
                <a:ln>
                  <a:noFill/>
                </a:ln>
                <a:solidFill>
                  <a:srgbClr val="037BC0"/>
                </a:solidFill>
                <a:effectLst/>
                <a:uLnTx/>
                <a:uFillTx/>
                <a:latin typeface="Georgia"/>
                <a:ea typeface="ＭＳ Ｐゴシック" pitchFamily="34" charset="-128"/>
                <a:cs typeface="Georgia"/>
              </a:endParaRPr>
            </a:p>
          </p:txBody>
        </p:sp>
        <p:sp>
          <p:nvSpPr>
            <p:cNvPr id="25" name="Content Placeholder 2"/>
            <p:cNvSpPr txBox="1">
              <a:spLocks/>
            </p:cNvSpPr>
            <p:nvPr/>
          </p:nvSpPr>
          <p:spPr bwMode="auto">
            <a:xfrm>
              <a:off x="476927" y="1287922"/>
              <a:ext cx="4061205" cy="169298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274320" tIns="0" rIns="274320" bIns="13716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marR="0" lvl="1" indent="0" algn="l" defTabSz="816422" rtl="0" eaLnBrk="1" fontAlgn="auto" latinLnBrk="0" hangingPunct="1">
                <a:lnSpc>
                  <a:spcPct val="100000"/>
                </a:lnSpc>
                <a:spcBef>
                  <a:spcPts val="0"/>
                </a:spcBef>
                <a:spcAft>
                  <a:spcPts val="1200"/>
                </a:spcAft>
                <a:buClr>
                  <a:srgbClr val="43ACDA"/>
                </a:buClr>
                <a:buSzTx/>
                <a:buFont typeface="Arial"/>
                <a:buNone/>
                <a:tabLst/>
                <a:defRPr/>
              </a:pPr>
              <a:r>
                <a:rPr kumimoji="0" lang="ko-KR" altLang="en-US" sz="2200" i="0" u="none" strike="noStrike" kern="1200" cap="none" spc="0" normalizeH="0" baseline="0" noProof="0" dirty="0" smtClean="0">
                  <a:ln>
                    <a:noFill/>
                  </a:ln>
                  <a:solidFill>
                    <a:srgbClr val="00334D"/>
                  </a:solidFill>
                  <a:effectLst/>
                  <a:uLnTx/>
                  <a:uFillTx/>
                  <a:latin typeface="Georgia"/>
                  <a:ea typeface="ＭＳ Ｐゴシック" pitchFamily="34" charset="-128"/>
                  <a:cs typeface="Georgia"/>
                </a:rPr>
                <a:t>도메인네임시스템의 </a:t>
              </a:r>
              <a:r>
                <a:rPr kumimoji="0" lang="en-US" altLang="ko-KR" sz="2200" i="0" u="none" strike="noStrike" kern="1200" cap="none" spc="0" normalizeH="0" baseline="0" noProof="0" dirty="0" smtClean="0">
                  <a:ln>
                    <a:noFill/>
                  </a:ln>
                  <a:solidFill>
                    <a:srgbClr val="00334D"/>
                  </a:solidFill>
                  <a:effectLst/>
                  <a:uLnTx/>
                  <a:uFillTx/>
                  <a:latin typeface="Georgia"/>
                  <a:ea typeface="ＭＳ Ｐゴシック" pitchFamily="34" charset="-128"/>
                  <a:cs typeface="Georgia"/>
                </a:rPr>
                <a:t/>
              </a:r>
              <a:br>
                <a:rPr kumimoji="0" lang="en-US" altLang="ko-KR" sz="2200" i="0" u="none" strike="noStrike" kern="1200" cap="none" spc="0" normalizeH="0" baseline="0" noProof="0" dirty="0" smtClean="0">
                  <a:ln>
                    <a:noFill/>
                  </a:ln>
                  <a:solidFill>
                    <a:srgbClr val="00334D"/>
                  </a:solidFill>
                  <a:effectLst/>
                  <a:uLnTx/>
                  <a:uFillTx/>
                  <a:latin typeface="Georgia"/>
                  <a:ea typeface="ＭＳ Ｐゴシック" pitchFamily="34" charset="-128"/>
                  <a:cs typeface="Georgia"/>
                </a:rPr>
              </a:br>
              <a:r>
                <a:rPr kumimoji="0" lang="ko-KR" altLang="en-US" sz="2200" b="1" i="0" u="none" strike="noStrike" kern="1200" cap="none" spc="0" normalizeH="0" baseline="0" noProof="0" dirty="0" smtClean="0">
                  <a:ln>
                    <a:noFill/>
                  </a:ln>
                  <a:solidFill>
                    <a:srgbClr val="00334D"/>
                  </a:solidFill>
                  <a:effectLst/>
                  <a:uLnTx/>
                  <a:uFillTx/>
                  <a:latin typeface="Georgia"/>
                  <a:ea typeface="ＭＳ Ｐゴシック" pitchFamily="34" charset="-128"/>
                  <a:cs typeface="Georgia"/>
                </a:rPr>
                <a:t>최대의 확장</a:t>
              </a:r>
              <a:endParaRPr kumimoji="0" lang="en-US" sz="2200" b="1" i="0" u="none" strike="noStrike" kern="1200" cap="none" spc="0" normalizeH="0" baseline="0" noProof="0" dirty="0">
                <a:ln>
                  <a:noFill/>
                </a:ln>
                <a:solidFill>
                  <a:srgbClr val="00334D"/>
                </a:solidFill>
                <a:effectLst/>
                <a:uLnTx/>
                <a:uFillTx/>
                <a:latin typeface="Georgia"/>
                <a:ea typeface="ＭＳ Ｐゴシック" pitchFamily="34" charset="-128"/>
                <a:cs typeface="Georgia"/>
              </a:endParaRPr>
            </a:p>
          </p:txBody>
        </p:sp>
        <p:sp>
          <p:nvSpPr>
            <p:cNvPr id="26" name="Content Placeholder 2"/>
            <p:cNvSpPr txBox="1">
              <a:spLocks/>
            </p:cNvSpPr>
            <p:nvPr/>
          </p:nvSpPr>
          <p:spPr bwMode="auto">
            <a:xfrm>
              <a:off x="4614791" y="3007305"/>
              <a:ext cx="4028116" cy="168040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marR="0" lvl="1" indent="0" algn="l" defTabSz="816422" rtl="0" eaLnBrk="1" fontAlgn="auto" latinLnBrk="0" hangingPunct="1">
                <a:lnSpc>
                  <a:spcPct val="100000"/>
                </a:lnSpc>
                <a:spcBef>
                  <a:spcPts val="0"/>
                </a:spcBef>
                <a:spcAft>
                  <a:spcPts val="1200"/>
                </a:spcAft>
                <a:buClr>
                  <a:srgbClr val="43ACDA"/>
                </a:buClr>
                <a:buSzTx/>
                <a:buFont typeface="Arial"/>
                <a:buNone/>
                <a:tabLst/>
                <a:defRPr/>
              </a:pPr>
              <a:r>
                <a:rPr kumimoji="0" lang="ko-KR" altLang="en-US" sz="2400" b="1" i="0" u="none" strike="noStrike" kern="1200" cap="none" spc="0" normalizeH="0" baseline="0" noProof="0" dirty="0" smtClean="0">
                  <a:ln>
                    <a:noFill/>
                  </a:ln>
                  <a:solidFill>
                    <a:srgbClr val="037BC0"/>
                  </a:solidFill>
                  <a:effectLst/>
                  <a:uLnTx/>
                  <a:uFillTx/>
                  <a:latin typeface="Georgia"/>
                  <a:ea typeface="ＭＳ Ｐゴシック" pitchFamily="34" charset="-128"/>
                  <a:cs typeface="Georgia"/>
                </a:rPr>
                <a:t>세계화</a:t>
              </a:r>
              <a:endParaRPr kumimoji="0" lang="en-US" sz="2400" b="1" i="0" u="none" strike="noStrike" kern="1200" cap="none" spc="0" normalizeH="0" baseline="0" noProof="0" dirty="0">
                <a:ln>
                  <a:noFill/>
                </a:ln>
                <a:solidFill>
                  <a:srgbClr val="037BC0"/>
                </a:solidFill>
                <a:effectLst/>
                <a:uLnTx/>
                <a:uFillTx/>
                <a:latin typeface="Georgia"/>
                <a:ea typeface="ＭＳ Ｐゴシック" pitchFamily="34" charset="-128"/>
                <a:cs typeface="Georgia"/>
              </a:endParaRPr>
            </a:p>
          </p:txBody>
        </p:sp>
      </p:grpSp>
    </p:spTree>
    <p:extLst>
      <p:ext uri="{BB962C8B-B14F-4D97-AF65-F5344CB8AC3E}">
        <p14:creationId xmlns:p14="http://schemas.microsoft.com/office/powerpoint/2010/main" val="380016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92916" y="1282082"/>
            <a:ext cx="7345599" cy="4850139"/>
          </a:xfrm>
        </p:spPr>
        <p:txBody>
          <a:bodyPr>
            <a:normAutofit/>
          </a:bodyPr>
          <a:lstStyle/>
          <a:p>
            <a:pPr lvl="1">
              <a:buFont typeface="Wingdings" panose="05000000000000000000" pitchFamily="2" charset="2"/>
              <a:buChar char="§"/>
            </a:pPr>
            <a:r>
              <a:rPr lang="ko-KR" altLang="en-US" sz="2400" dirty="0" smtClean="0"/>
              <a:t>도메인산업의 성숙 및 발전</a:t>
            </a:r>
            <a:endParaRPr lang="en-US" altLang="ko-KR" sz="2400" dirty="0" smtClean="0"/>
          </a:p>
          <a:p>
            <a:pPr lvl="1">
              <a:buFont typeface="Wingdings" panose="05000000000000000000" pitchFamily="2" charset="2"/>
              <a:buChar char="§"/>
            </a:pPr>
            <a:endParaRPr lang="en-US" sz="2400" dirty="0"/>
          </a:p>
          <a:p>
            <a:pPr lvl="1">
              <a:buFont typeface="Wingdings" panose="05000000000000000000" pitchFamily="2" charset="2"/>
              <a:buChar char="§"/>
            </a:pPr>
            <a:r>
              <a:rPr lang="ko-KR" altLang="en-US" sz="2400" dirty="0" smtClean="0"/>
              <a:t>인터넷의 경제성 강화</a:t>
            </a:r>
            <a:r>
              <a:rPr lang="en-US" altLang="ko-KR" sz="2400" dirty="0" smtClean="0"/>
              <a:t>(</a:t>
            </a:r>
            <a:r>
              <a:rPr lang="ko-KR" altLang="en-US" sz="2400" dirty="0" smtClean="0"/>
              <a:t>모든 사업은 인터넷으로</a:t>
            </a:r>
            <a:r>
              <a:rPr lang="en-US" altLang="ko-KR" sz="2400" dirty="0" smtClean="0"/>
              <a:t>)</a:t>
            </a:r>
          </a:p>
          <a:p>
            <a:pPr lvl="1">
              <a:buFont typeface="Wingdings" panose="05000000000000000000" pitchFamily="2" charset="2"/>
              <a:buChar char="§"/>
            </a:pPr>
            <a:endParaRPr lang="en-US" sz="2400" dirty="0"/>
          </a:p>
          <a:p>
            <a:pPr lvl="1">
              <a:buFont typeface="Wingdings" panose="05000000000000000000" pitchFamily="2" charset="2"/>
              <a:buChar char="§"/>
            </a:pPr>
            <a:r>
              <a:rPr lang="en-US" altLang="ko-KR" sz="2400" dirty="0" err="1" smtClean="0"/>
              <a:t>gTLD</a:t>
            </a:r>
            <a:r>
              <a:rPr lang="ko-KR" altLang="en-US" sz="2400" dirty="0" smtClean="0"/>
              <a:t>의 사용처 확대</a:t>
            </a:r>
            <a:endParaRPr lang="en-US" altLang="ko-KR" sz="2400" dirty="0"/>
          </a:p>
          <a:p>
            <a:pPr marL="457200" lvl="1" indent="0">
              <a:buNone/>
            </a:pPr>
            <a:r>
              <a:rPr lang="en-US" altLang="ko-KR" sz="2400" dirty="0"/>
              <a:t> </a:t>
            </a:r>
            <a:r>
              <a:rPr lang="en-US" altLang="ko-KR" sz="2400" dirty="0" smtClean="0"/>
              <a:t>- </a:t>
            </a:r>
            <a:r>
              <a:rPr lang="ko-KR" altLang="en-US" sz="2400" dirty="0" smtClean="0"/>
              <a:t>브랜드</a:t>
            </a:r>
            <a:r>
              <a:rPr lang="en-US" altLang="ko-KR" sz="2400" dirty="0" smtClean="0"/>
              <a:t>, </a:t>
            </a:r>
            <a:r>
              <a:rPr lang="ko-KR" altLang="en-US" sz="2400" dirty="0" smtClean="0"/>
              <a:t>도시명</a:t>
            </a:r>
            <a:r>
              <a:rPr lang="en-US" altLang="ko-KR" sz="2400" dirty="0" smtClean="0"/>
              <a:t>, </a:t>
            </a:r>
            <a:r>
              <a:rPr lang="ko-KR" altLang="en-US" sz="2400" dirty="0" smtClean="0"/>
              <a:t>일반명사 등</a:t>
            </a:r>
            <a:endParaRPr lang="en-US" sz="2400" dirty="0"/>
          </a:p>
          <a:p>
            <a:pPr lvl="3">
              <a:buFont typeface="Wingdings" panose="05000000000000000000" pitchFamily="2" charset="2"/>
              <a:buChar char="§"/>
            </a:pPr>
            <a:r>
              <a:rPr lang="ko-KR" altLang="en-US" sz="1800" dirty="0" smtClean="0"/>
              <a:t>온라인에서의 </a:t>
            </a:r>
            <a:r>
              <a:rPr lang="ko-KR" altLang="en-US" sz="1800" dirty="0" err="1" smtClean="0"/>
              <a:t>인식성</a:t>
            </a:r>
            <a:r>
              <a:rPr lang="ko-KR" altLang="en-US" sz="1800" dirty="0" smtClean="0"/>
              <a:t> 강화</a:t>
            </a:r>
            <a:endParaRPr lang="en-US" sz="1800" dirty="0"/>
          </a:p>
          <a:p>
            <a:pPr lvl="3">
              <a:buFont typeface="Wingdings" panose="05000000000000000000" pitchFamily="2" charset="2"/>
              <a:buChar char="§"/>
            </a:pPr>
            <a:r>
              <a:rPr lang="ko-KR" altLang="en-US" sz="1800" dirty="0" smtClean="0"/>
              <a:t>사용성과 전체가용성 확대</a:t>
            </a:r>
            <a:endParaRPr lang="en-US" sz="1800" dirty="0"/>
          </a:p>
          <a:p>
            <a:pPr lvl="3">
              <a:buFont typeface="Wingdings" panose="05000000000000000000" pitchFamily="2" charset="2"/>
              <a:buChar char="§"/>
            </a:pPr>
            <a:r>
              <a:rPr lang="ko-KR" altLang="en-US" sz="1800" dirty="0" smtClean="0"/>
              <a:t>브랜드와 상품과의 관계형성 또는</a:t>
            </a:r>
            <a:r>
              <a:rPr lang="en-US" altLang="ko-KR" sz="1800" dirty="0" smtClean="0"/>
              <a:t/>
            </a:r>
            <a:br>
              <a:rPr lang="en-US" altLang="ko-KR" sz="1800" dirty="0" smtClean="0"/>
            </a:br>
            <a:r>
              <a:rPr lang="ko-KR" altLang="en-US" sz="1800" dirty="0" smtClean="0"/>
              <a:t>도시와 산업과의 관계에 투자 요청</a:t>
            </a:r>
            <a:endParaRPr lang="en-US" sz="1800" dirty="0"/>
          </a:p>
        </p:txBody>
      </p:sp>
      <p:sp>
        <p:nvSpPr>
          <p:cNvPr id="3" name="Text Placeholder 2"/>
          <p:cNvSpPr>
            <a:spLocks noGrp="1"/>
          </p:cNvSpPr>
          <p:nvPr>
            <p:ph type="body" sz="quarter" idx="10"/>
          </p:nvPr>
        </p:nvSpPr>
        <p:spPr/>
        <p:txBody>
          <a:bodyPr>
            <a:normAutofit/>
          </a:bodyPr>
          <a:lstStyle/>
          <a:p>
            <a:r>
              <a:rPr lang="ko-KR" altLang="en-US" dirty="0" smtClean="0">
                <a:latin typeface="Canaro Light DEMO" pitchFamily="50" charset="0"/>
                <a:ea typeface="ＭＳ Ｐゴシック" pitchFamily="34" charset="-128"/>
              </a:rPr>
              <a:t>신규 </a:t>
            </a:r>
            <a:r>
              <a:rPr lang="en-US" altLang="ko-KR" dirty="0" err="1" smtClean="0">
                <a:latin typeface="Canaro Light DEMO" pitchFamily="50" charset="0"/>
                <a:ea typeface="ＭＳ Ｐゴシック" pitchFamily="34" charset="-128"/>
              </a:rPr>
              <a:t>gTLD</a:t>
            </a:r>
            <a:r>
              <a:rPr lang="en-US" dirty="0" smtClean="0">
                <a:latin typeface="Canaro Light DEMO" pitchFamily="50" charset="0"/>
                <a:ea typeface="ＭＳ Ｐゴシック" pitchFamily="34" charset="-128"/>
              </a:rPr>
              <a:t>: </a:t>
            </a:r>
            <a:r>
              <a:rPr lang="ko-KR" altLang="en-US" dirty="0" smtClean="0">
                <a:latin typeface="Canaro Light DEMO" pitchFamily="50" charset="0"/>
                <a:ea typeface="ＭＳ Ｐゴシック" pitchFamily="34" charset="-128"/>
              </a:rPr>
              <a:t>인터넷생태계를 확장하고 변화하는 원동력</a:t>
            </a:r>
            <a:endParaRPr lang="en-US" dirty="0">
              <a:latin typeface="Canaro Light DEMO" pitchFamily="50" charset="0"/>
            </a:endParaRPr>
          </a:p>
        </p:txBody>
      </p:sp>
      <p:grpSp>
        <p:nvGrpSpPr>
          <p:cNvPr id="5" name="Group 4"/>
          <p:cNvGrpSpPr/>
          <p:nvPr/>
        </p:nvGrpSpPr>
        <p:grpSpPr>
          <a:xfrm>
            <a:off x="1292305" y="4721322"/>
            <a:ext cx="991866" cy="1233909"/>
            <a:chOff x="6838034" y="1203493"/>
            <a:chExt cx="991866" cy="1233909"/>
          </a:xfrm>
        </p:grpSpPr>
        <p:pic>
          <p:nvPicPr>
            <p:cNvPr id="12" name="Picture 11"/>
            <p:cNvPicPr>
              <a:picLocks noChangeAspect="1"/>
            </p:cNvPicPr>
            <p:nvPr/>
          </p:nvPicPr>
          <p:blipFill rotWithShape="1">
            <a:blip r:embed="rId3"/>
            <a:srcRect r="72775"/>
            <a:stretch/>
          </p:blipFill>
          <p:spPr>
            <a:xfrm>
              <a:off x="6894099" y="1203493"/>
              <a:ext cx="935801" cy="753739"/>
            </a:xfrm>
            <a:prstGeom prst="rect">
              <a:avLst/>
            </a:prstGeom>
          </p:spPr>
        </p:pic>
        <p:sp>
          <p:nvSpPr>
            <p:cNvPr id="13" name="TextBox 6"/>
            <p:cNvSpPr txBox="1"/>
            <p:nvPr/>
          </p:nvSpPr>
          <p:spPr>
            <a:xfrm>
              <a:off x="6838034" y="2083422"/>
              <a:ext cx="991866" cy="353980"/>
            </a:xfrm>
            <a:prstGeom prst="rect">
              <a:avLst/>
            </a:prstGeom>
            <a:noFill/>
          </p:spPr>
          <p:txBody>
            <a:bodyPr wrap="square" lIns="0" tIns="0" rIns="0" bIns="0" rtlCol="0">
              <a:no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lnSpc>
                  <a:spcPts val="1792"/>
                </a:lnSpc>
                <a:spcBef>
                  <a:spcPts val="896"/>
                </a:spcBef>
              </a:pPr>
              <a:r>
                <a:rPr lang="en-US" sz="2200" dirty="0">
                  <a:solidFill>
                    <a:srgbClr val="7F7F7F"/>
                  </a:solidFill>
                  <a:latin typeface="Helvetica Neue"/>
                  <a:cs typeface="Helvetica Neue Medium"/>
                </a:rPr>
                <a:t>Choice</a:t>
              </a:r>
            </a:p>
          </p:txBody>
        </p:sp>
      </p:grpSp>
      <p:grpSp>
        <p:nvGrpSpPr>
          <p:cNvPr id="6" name="Group 5"/>
          <p:cNvGrpSpPr/>
          <p:nvPr/>
        </p:nvGrpSpPr>
        <p:grpSpPr>
          <a:xfrm>
            <a:off x="1090618" y="3009437"/>
            <a:ext cx="1416581" cy="1226147"/>
            <a:chOff x="3873321" y="1330492"/>
            <a:chExt cx="1416581" cy="1226147"/>
          </a:xfrm>
        </p:grpSpPr>
        <p:pic>
          <p:nvPicPr>
            <p:cNvPr id="10" name="Picture 9"/>
            <p:cNvPicPr>
              <a:picLocks noChangeAspect="1"/>
            </p:cNvPicPr>
            <p:nvPr/>
          </p:nvPicPr>
          <p:blipFill rotWithShape="1">
            <a:blip r:embed="rId3"/>
            <a:srcRect l="70491"/>
            <a:stretch/>
          </p:blipFill>
          <p:spPr>
            <a:xfrm>
              <a:off x="3951112" y="1330492"/>
              <a:ext cx="967673" cy="753739"/>
            </a:xfrm>
            <a:prstGeom prst="rect">
              <a:avLst/>
            </a:prstGeom>
          </p:spPr>
        </p:pic>
        <p:sp>
          <p:nvSpPr>
            <p:cNvPr id="11" name="TextBox 7"/>
            <p:cNvSpPr txBox="1"/>
            <p:nvPr/>
          </p:nvSpPr>
          <p:spPr>
            <a:xfrm>
              <a:off x="3873321" y="2202659"/>
              <a:ext cx="1416581" cy="353980"/>
            </a:xfrm>
            <a:prstGeom prst="rect">
              <a:avLst/>
            </a:prstGeom>
            <a:noFill/>
          </p:spPr>
          <p:txBody>
            <a:bodyPr wrap="square" lIns="0" tIns="0" rIns="0" bIns="0" rtlCol="0">
              <a:no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lnSpc>
                  <a:spcPts val="1792"/>
                </a:lnSpc>
                <a:spcBef>
                  <a:spcPts val="896"/>
                </a:spcBef>
              </a:pPr>
              <a:r>
                <a:rPr lang="en-US" sz="2200" dirty="0">
                  <a:solidFill>
                    <a:srgbClr val="7F7F7F"/>
                  </a:solidFill>
                  <a:latin typeface="Helvetica Neue"/>
                  <a:cs typeface="Helvetica Neue Medium"/>
                </a:rPr>
                <a:t>Innovation</a:t>
              </a:r>
            </a:p>
          </p:txBody>
        </p:sp>
      </p:grpSp>
      <p:grpSp>
        <p:nvGrpSpPr>
          <p:cNvPr id="7" name="Group 6"/>
          <p:cNvGrpSpPr/>
          <p:nvPr/>
        </p:nvGrpSpPr>
        <p:grpSpPr>
          <a:xfrm>
            <a:off x="878517" y="1339232"/>
            <a:ext cx="1814399" cy="1357960"/>
            <a:chOff x="939779" y="1184299"/>
            <a:chExt cx="1814399" cy="1357960"/>
          </a:xfrm>
        </p:grpSpPr>
        <p:pic>
          <p:nvPicPr>
            <p:cNvPr id="8" name="Picture 7"/>
            <p:cNvPicPr>
              <a:picLocks noChangeAspect="1"/>
            </p:cNvPicPr>
            <p:nvPr/>
          </p:nvPicPr>
          <p:blipFill rotWithShape="1">
            <a:blip r:embed="rId3"/>
            <a:srcRect l="37360" r="34170"/>
            <a:stretch/>
          </p:blipFill>
          <p:spPr>
            <a:xfrm>
              <a:off x="1478641" y="1184299"/>
              <a:ext cx="821471" cy="753739"/>
            </a:xfrm>
            <a:prstGeom prst="rect">
              <a:avLst/>
            </a:prstGeom>
          </p:spPr>
        </p:pic>
        <p:sp>
          <p:nvSpPr>
            <p:cNvPr id="9" name="TextBox 9"/>
            <p:cNvSpPr txBox="1"/>
            <p:nvPr/>
          </p:nvSpPr>
          <p:spPr>
            <a:xfrm>
              <a:off x="939779" y="2188279"/>
              <a:ext cx="1814399" cy="353980"/>
            </a:xfrm>
            <a:prstGeom prst="rect">
              <a:avLst/>
            </a:prstGeom>
            <a:noFill/>
          </p:spPr>
          <p:txBody>
            <a:bodyPr wrap="square" lIns="0" tIns="0" rIns="0" bIns="0" rtlCol="0">
              <a:no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lnSpc>
                  <a:spcPts val="1792"/>
                </a:lnSpc>
                <a:spcBef>
                  <a:spcPts val="896"/>
                </a:spcBef>
              </a:pPr>
              <a:r>
                <a:rPr lang="en-US" sz="2200" dirty="0">
                  <a:solidFill>
                    <a:srgbClr val="7F7F7F"/>
                  </a:solidFill>
                  <a:latin typeface="Helvetica Neue"/>
                  <a:cs typeface="Helvetica Neue Medium"/>
                </a:rPr>
                <a:t>Competition</a:t>
              </a:r>
            </a:p>
          </p:txBody>
        </p:sp>
      </p:grpSp>
      <p:cxnSp>
        <p:nvCxnSpPr>
          <p:cNvPr id="14" name="Straight Connector 13"/>
          <p:cNvCxnSpPr/>
          <p:nvPr/>
        </p:nvCxnSpPr>
        <p:spPr>
          <a:xfrm>
            <a:off x="2898393" y="1374493"/>
            <a:ext cx="0" cy="4729238"/>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4966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Autofit/>
          </a:bodyPr>
          <a:lstStyle/>
          <a:p>
            <a:r>
              <a:rPr lang="ko-KR" altLang="en-US" b="1" i="1" dirty="0" smtClean="0"/>
              <a:t>신규 </a:t>
            </a:r>
            <a:r>
              <a:rPr lang="en-US" altLang="ko-KR" b="1" i="1" dirty="0" err="1" smtClean="0"/>
              <a:t>gTLD</a:t>
            </a:r>
            <a:r>
              <a:rPr lang="en-US" altLang="ko-KR" b="1" i="1" dirty="0" smtClean="0"/>
              <a:t> </a:t>
            </a:r>
            <a:r>
              <a:rPr lang="ko-KR" altLang="en-US" b="1" i="1" dirty="0" err="1" smtClean="0"/>
              <a:t>도입시</a:t>
            </a:r>
            <a:r>
              <a:rPr lang="ko-KR" altLang="en-US" b="1" i="1" dirty="0" smtClean="0"/>
              <a:t> </a:t>
            </a:r>
            <a:r>
              <a:rPr lang="ko-KR" altLang="en-US" b="1" i="1" dirty="0" err="1" smtClean="0"/>
              <a:t>좋은점</a:t>
            </a:r>
            <a:endParaRPr lang="en-US" dirty="0"/>
          </a:p>
        </p:txBody>
      </p:sp>
    </p:spTree>
    <p:extLst>
      <p:ext uri="{BB962C8B-B14F-4D97-AF65-F5344CB8AC3E}">
        <p14:creationId xmlns:p14="http://schemas.microsoft.com/office/powerpoint/2010/main" val="24643403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New </a:t>
            </a:r>
            <a:r>
              <a:rPr lang="en-US" dirty="0" err="1" smtClean="0"/>
              <a:t>gTLD</a:t>
            </a:r>
            <a:r>
              <a:rPr lang="en-US" dirty="0" smtClean="0"/>
              <a:t> Stories</a:t>
            </a:r>
            <a:endParaRPr lang="en-US" dirty="0"/>
          </a:p>
        </p:txBody>
      </p:sp>
      <p:sp>
        <p:nvSpPr>
          <p:cNvPr id="21" name="TextBox 20"/>
          <p:cNvSpPr txBox="1"/>
          <p:nvPr/>
        </p:nvSpPr>
        <p:spPr>
          <a:xfrm>
            <a:off x="2514600" y="3733800"/>
            <a:ext cx="3962400" cy="646331"/>
          </a:xfrm>
          <a:prstGeom prst="rect">
            <a:avLst/>
          </a:prstGeom>
          <a:noFill/>
        </p:spPr>
        <p:txBody>
          <a:bodyPr wrap="square" lIns="0" tIns="0" rIns="0" bIns="91440" rtlCol="0" anchor="t">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ko-KR" altLang="en-US" kern="0" dirty="0" err="1" smtClean="0">
                <a:solidFill>
                  <a:srgbClr val="00334D"/>
                </a:solidFill>
                <a:latin typeface="Georgia"/>
                <a:cs typeface="Georgia"/>
              </a:rPr>
              <a:t>가식성을</a:t>
            </a:r>
            <a:r>
              <a:rPr lang="ko-KR" altLang="en-US" kern="0" dirty="0" smtClean="0">
                <a:solidFill>
                  <a:srgbClr val="00334D"/>
                </a:solidFill>
                <a:latin typeface="Georgia"/>
                <a:cs typeface="Georgia"/>
              </a:rPr>
              <a:t> 높이고 브랜드인지도를 향상하여 소비자에게 신뢰 확보</a:t>
            </a:r>
            <a:r>
              <a:rPr lang="en-US" altLang="ko-KR" kern="0" dirty="0">
                <a:solidFill>
                  <a:srgbClr val="00334D"/>
                </a:solidFill>
                <a:latin typeface="Georgia"/>
                <a:cs typeface="Georgia"/>
              </a:rPr>
              <a:t> </a:t>
            </a:r>
            <a:r>
              <a:rPr lang="ko-KR" altLang="en-US" kern="0" dirty="0" smtClean="0">
                <a:solidFill>
                  <a:srgbClr val="00334D"/>
                </a:solidFill>
                <a:latin typeface="Georgia"/>
                <a:cs typeface="Georgia"/>
              </a:rPr>
              <a:t>가능</a:t>
            </a:r>
            <a:endParaRPr lang="en-US" altLang="ko-KR" kern="0" dirty="0" smtClean="0">
              <a:solidFill>
                <a:srgbClr val="00334D"/>
              </a:solidFill>
              <a:latin typeface="Georgia"/>
              <a:cs typeface="Georgia"/>
            </a:endParaRPr>
          </a:p>
        </p:txBody>
      </p:sp>
      <p:sp>
        <p:nvSpPr>
          <p:cNvPr id="22" name="Oval 21"/>
          <p:cNvSpPr/>
          <p:nvPr/>
        </p:nvSpPr>
        <p:spPr bwMode="auto">
          <a:xfrm>
            <a:off x="1371600" y="259080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grpSp>
        <p:nvGrpSpPr>
          <p:cNvPr id="23" name="Group 22"/>
          <p:cNvGrpSpPr/>
          <p:nvPr/>
        </p:nvGrpSpPr>
        <p:grpSpPr>
          <a:xfrm>
            <a:off x="6730064" y="3596894"/>
            <a:ext cx="1050798" cy="923092"/>
            <a:chOff x="7899758" y="484188"/>
            <a:chExt cx="818259" cy="718814"/>
          </a:xfrm>
        </p:grpSpPr>
        <p:grpSp>
          <p:nvGrpSpPr>
            <p:cNvPr id="24" name="Group 23"/>
            <p:cNvGrpSpPr/>
            <p:nvPr/>
          </p:nvGrpSpPr>
          <p:grpSpPr>
            <a:xfrm>
              <a:off x="8157251" y="484188"/>
              <a:ext cx="297202" cy="218280"/>
              <a:chOff x="8079047" y="471961"/>
              <a:chExt cx="381137" cy="230507"/>
            </a:xfrm>
          </p:grpSpPr>
          <p:sp>
            <p:nvSpPr>
              <p:cNvPr id="28" name="Round Same Side Corner Rectangle 27"/>
              <p:cNvSpPr/>
              <p:nvPr/>
            </p:nvSpPr>
            <p:spPr bwMode="auto">
              <a:xfrm>
                <a:off x="8084742" y="475928"/>
                <a:ext cx="375442" cy="226540"/>
              </a:xfrm>
              <a:prstGeom prst="round2SameRect">
                <a:avLst>
                  <a:gd name="adj1" fmla="val 25425"/>
                  <a:gd name="adj2" fmla="val 5176"/>
                </a:avLst>
              </a:prstGeom>
              <a:solidFill>
                <a:sysClr val="window" lastClr="FFFFFF"/>
              </a:solidFill>
              <a:ln w="76200" cmpd="sng">
                <a:solidFill>
                  <a:sysClr val="window" lastClr="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9" name="Round Same Side Corner Rectangle 28"/>
              <p:cNvSpPr/>
              <p:nvPr/>
            </p:nvSpPr>
            <p:spPr bwMode="auto">
              <a:xfrm>
                <a:off x="8079047" y="471961"/>
                <a:ext cx="375442" cy="226540"/>
              </a:xfrm>
              <a:prstGeom prst="round2SameRect">
                <a:avLst>
                  <a:gd name="adj1" fmla="val 25425"/>
                  <a:gd name="adj2" fmla="val 5176"/>
                </a:avLst>
              </a:prstGeom>
              <a:solidFill>
                <a:srgbClr val="00334D">
                  <a:lumMod val="90000"/>
                  <a:lumOff val="10000"/>
                  <a:alpha val="50000"/>
                </a:srgbClr>
              </a:solidFill>
              <a:ln w="76200" cmpd="sng">
                <a:solidFill>
                  <a:sysClr val="window" lastClr="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grpSp>
        <p:sp>
          <p:nvSpPr>
            <p:cNvPr id="25" name="Round Same Side Corner Rectangle 24"/>
            <p:cNvSpPr/>
            <p:nvPr/>
          </p:nvSpPr>
          <p:spPr bwMode="auto">
            <a:xfrm>
              <a:off x="7899758" y="630710"/>
              <a:ext cx="817560" cy="572292"/>
            </a:xfrm>
            <a:prstGeom prst="round2SameRect">
              <a:avLst>
                <a:gd name="adj1" fmla="val 6007"/>
                <a:gd name="adj2" fmla="val 5176"/>
              </a:avLst>
            </a:prstGeom>
            <a:solidFill>
              <a:srgbClr val="E87724">
                <a:lumMod val="75000"/>
              </a:srgbClr>
            </a:solidFill>
            <a:ln w="38100" cmpd="sng">
              <a:solidFill>
                <a:sysClr val="window" lastClr="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6" name="Round Same Side Corner Rectangle 25"/>
            <p:cNvSpPr/>
            <p:nvPr/>
          </p:nvSpPr>
          <p:spPr bwMode="auto">
            <a:xfrm>
              <a:off x="7900411" y="637317"/>
              <a:ext cx="817606" cy="265907"/>
            </a:xfrm>
            <a:prstGeom prst="round2SameRect">
              <a:avLst>
                <a:gd name="adj1" fmla="val 13796"/>
                <a:gd name="adj2" fmla="val 50000"/>
              </a:avLst>
            </a:prstGeom>
            <a:solidFill>
              <a:srgbClr val="E87724">
                <a:lumMod val="75000"/>
              </a:srgbClr>
            </a:solidFill>
            <a:ln w="38100" cmpd="sng">
              <a:solidFill>
                <a:srgbClr val="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7" name="Rectangle 26"/>
            <p:cNvSpPr/>
            <p:nvPr/>
          </p:nvSpPr>
          <p:spPr bwMode="auto">
            <a:xfrm>
              <a:off x="8270900" y="842362"/>
              <a:ext cx="73361" cy="136535"/>
            </a:xfrm>
            <a:prstGeom prst="rect">
              <a:avLst/>
            </a:prstGeom>
            <a:solidFill>
              <a:sysClr val="window" lastClr="FFFFFF"/>
            </a:solidFill>
            <a:ln>
              <a:no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grpSp>
      <p:sp>
        <p:nvSpPr>
          <p:cNvPr id="32" name="TextBox 31"/>
          <p:cNvSpPr txBox="1"/>
          <p:nvPr/>
        </p:nvSpPr>
        <p:spPr>
          <a:xfrm>
            <a:off x="2170097" y="1958913"/>
            <a:ext cx="6272864" cy="1600438"/>
          </a:xfrm>
          <a:prstGeom prst="rect">
            <a:avLst/>
          </a:prstGeom>
          <a:noFill/>
        </p:spPr>
        <p:txBody>
          <a:bodyPr wrap="square" lIns="38405" tIns="0" rIns="38405" bIns="365760" rtlCol="0" anchor="ctr">
            <a:spAutoFit/>
          </a:bodyPr>
          <a:lstStyle/>
          <a:p>
            <a:pPr>
              <a:spcBef>
                <a:spcPts val="0"/>
              </a:spcBef>
              <a:spcAft>
                <a:spcPts val="0"/>
              </a:spcAft>
            </a:pPr>
            <a:r>
              <a:rPr lang="en-US" sz="8000" b="1" spc="-150" dirty="0" smtClean="0">
                <a:solidFill>
                  <a:srgbClr val="000000"/>
                </a:solidFill>
                <a:latin typeface="Georgia"/>
                <a:cs typeface="Georgia"/>
              </a:rPr>
              <a:t>{</a:t>
            </a:r>
            <a:r>
              <a:rPr lang="en-US" sz="7000" b="1" dirty="0" smtClean="0">
                <a:solidFill>
                  <a:srgbClr val="000000"/>
                </a:solidFill>
                <a:latin typeface="Georgia"/>
                <a:cs typeface="Georgia"/>
              </a:rPr>
              <a:t>BUSINESS</a:t>
            </a:r>
            <a:r>
              <a:rPr lang="en-US" sz="8000" b="1" spc="-150" dirty="0" smtClean="0">
                <a:solidFill>
                  <a:srgbClr val="000000"/>
                </a:solidFill>
                <a:latin typeface="Georgia"/>
                <a:cs typeface="Georgia"/>
              </a:rPr>
              <a:t>}</a:t>
            </a:r>
          </a:p>
        </p:txBody>
      </p:sp>
      <p:cxnSp>
        <p:nvCxnSpPr>
          <p:cNvPr id="33" name="Straight Connector 32"/>
          <p:cNvCxnSpPr/>
          <p:nvPr/>
        </p:nvCxnSpPr>
        <p:spPr bwMode="auto">
          <a:xfrm>
            <a:off x="1541829" y="3086330"/>
            <a:ext cx="0" cy="4119333"/>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4236165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426306" y="1955455"/>
            <a:ext cx="5393043" cy="1600438"/>
          </a:xfrm>
          <a:prstGeom prst="rect">
            <a:avLst/>
          </a:prstGeom>
          <a:noFill/>
        </p:spPr>
        <p:txBody>
          <a:bodyPr wrap="square" lIns="38405" tIns="0" rIns="38405" bIns="365760" rtlCol="0" anchor="ctr">
            <a:spAutoFit/>
          </a:bodyPr>
          <a:lstStyle/>
          <a:p>
            <a:pPr>
              <a:spcBef>
                <a:spcPts val="0"/>
              </a:spcBef>
              <a:spcAft>
                <a:spcPts val="0"/>
              </a:spcAft>
            </a:pPr>
            <a:r>
              <a:rPr lang="en-US" sz="8000" b="1" spc="600" dirty="0" smtClean="0">
                <a:solidFill>
                  <a:srgbClr val="000000"/>
                </a:solidFill>
                <a:latin typeface="Georgia"/>
                <a:cs typeface="Georgia"/>
              </a:rPr>
              <a:t>{</a:t>
            </a:r>
            <a:r>
              <a:rPr lang="en-US" sz="7000" b="1" spc="600" dirty="0" smtClean="0">
                <a:solidFill>
                  <a:srgbClr val="000000"/>
                </a:solidFill>
                <a:latin typeface="Georgia"/>
                <a:cs typeface="Georgia"/>
              </a:rPr>
              <a:t>GROUP</a:t>
            </a:r>
            <a:r>
              <a:rPr lang="en-US" sz="8000" b="1" spc="600" dirty="0" smtClean="0">
                <a:solidFill>
                  <a:srgbClr val="000000"/>
                </a:solidFill>
                <a:latin typeface="Georgia"/>
                <a:cs typeface="Georgia"/>
              </a:rPr>
              <a:t>}</a:t>
            </a:r>
          </a:p>
        </p:txBody>
      </p:sp>
      <p:cxnSp>
        <p:nvCxnSpPr>
          <p:cNvPr id="10" name="Straight Connector 9"/>
          <p:cNvCxnSpPr/>
          <p:nvPr/>
        </p:nvCxnSpPr>
        <p:spPr bwMode="auto">
          <a:xfrm>
            <a:off x="1558132" y="3293871"/>
            <a:ext cx="0" cy="3929063"/>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1" name="Straight Connector 10"/>
          <p:cNvCxnSpPr/>
          <p:nvPr/>
        </p:nvCxnSpPr>
        <p:spPr bwMode="auto">
          <a:xfrm>
            <a:off x="1550894" y="-762000"/>
            <a:ext cx="0" cy="3124200"/>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TextBox 11"/>
          <p:cNvSpPr txBox="1"/>
          <p:nvPr/>
        </p:nvSpPr>
        <p:spPr>
          <a:xfrm>
            <a:off x="2971800" y="4114800"/>
            <a:ext cx="3429000" cy="646331"/>
          </a:xfrm>
          <a:prstGeom prst="rect">
            <a:avLst/>
          </a:prstGeom>
          <a:noFill/>
        </p:spPr>
        <p:txBody>
          <a:bodyPr wrap="square" lIns="0" tIns="0" rIns="0" bIns="91440" rtlCol="0" anchor="t">
            <a:spAutoFit/>
          </a:bodyPr>
          <a:lstStyle/>
          <a:p>
            <a:pPr algn="l">
              <a:spcBef>
                <a:spcPts val="0"/>
              </a:spcBef>
              <a:spcAft>
                <a:spcPts val="0"/>
              </a:spcAft>
            </a:pPr>
            <a:r>
              <a:rPr lang="ko-KR" altLang="en-US" dirty="0" smtClean="0">
                <a:solidFill>
                  <a:schemeClr val="tx2"/>
                </a:solidFill>
                <a:latin typeface="Georgia"/>
                <a:cs typeface="Georgia"/>
              </a:rPr>
              <a:t>동일한 이해관계</a:t>
            </a:r>
            <a:r>
              <a:rPr lang="en-US" altLang="ko-KR" dirty="0" smtClean="0">
                <a:solidFill>
                  <a:schemeClr val="tx2"/>
                </a:solidFill>
                <a:latin typeface="Georgia"/>
                <a:cs typeface="Georgia"/>
              </a:rPr>
              <a:t>, </a:t>
            </a:r>
            <a:r>
              <a:rPr lang="ko-KR" altLang="en-US" dirty="0" smtClean="0">
                <a:solidFill>
                  <a:schemeClr val="tx2"/>
                </a:solidFill>
                <a:latin typeface="Georgia"/>
                <a:cs typeface="Georgia"/>
              </a:rPr>
              <a:t>동아리활동 등을 활용하는 인터넷 사용자그룹용</a:t>
            </a:r>
            <a:endParaRPr lang="en-US" dirty="0">
              <a:solidFill>
                <a:schemeClr val="tx2"/>
              </a:solidFill>
              <a:latin typeface="Georgia"/>
              <a:cs typeface="Georgia"/>
            </a:endParaRPr>
          </a:p>
        </p:txBody>
      </p:sp>
      <p:grpSp>
        <p:nvGrpSpPr>
          <p:cNvPr id="14" name="Group 13"/>
          <p:cNvGrpSpPr>
            <a:grpSpLocks noChangeAspect="1"/>
          </p:cNvGrpSpPr>
          <p:nvPr/>
        </p:nvGrpSpPr>
        <p:grpSpPr>
          <a:xfrm>
            <a:off x="6477000" y="3810000"/>
            <a:ext cx="1039970" cy="914400"/>
            <a:chOff x="5923609" y="2252003"/>
            <a:chExt cx="2534594" cy="2228557"/>
          </a:xfrm>
          <a:solidFill>
            <a:srgbClr val="B65813"/>
          </a:solidFill>
        </p:grpSpPr>
        <p:grpSp>
          <p:nvGrpSpPr>
            <p:cNvPr id="15" name="Group 14"/>
            <p:cNvGrpSpPr>
              <a:grpSpLocks noChangeAspect="1"/>
            </p:cNvGrpSpPr>
            <p:nvPr/>
          </p:nvGrpSpPr>
          <p:grpSpPr>
            <a:xfrm>
              <a:off x="5923609" y="2252003"/>
              <a:ext cx="1223954" cy="1710398"/>
              <a:chOff x="6781800" y="3169920"/>
              <a:chExt cx="1188720" cy="1661160"/>
            </a:xfrm>
            <a:grpFill/>
          </p:grpSpPr>
          <p:sp>
            <p:nvSpPr>
              <p:cNvPr id="26" name="Round Same Side Corner Rectangle 25"/>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7" name="Oval 26"/>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8" name="Round Same Side Corner Rectangle 27"/>
              <p:cNvSpPr/>
              <p:nvPr/>
            </p:nvSpPr>
            <p:spPr bwMode="auto">
              <a:xfrm>
                <a:off x="7010400" y="4191000"/>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9" name="Round Same Side Corner Rectangle 28"/>
              <p:cNvSpPr/>
              <p:nvPr/>
            </p:nvSpPr>
            <p:spPr bwMode="auto">
              <a:xfrm>
                <a:off x="7690104" y="4189413"/>
                <a:ext cx="82296" cy="640080"/>
              </a:xfrm>
              <a:prstGeom prst="round2SameRect">
                <a:avLst>
                  <a:gd name="adj1" fmla="val 48371"/>
                  <a:gd name="adj2" fmla="val 16607"/>
                </a:avLst>
              </a:prstGeom>
              <a:grpFill/>
              <a:ln w="38100" cmpd="sng">
                <a:solidFill>
                  <a:schemeClr val="tx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nvGrpSpPr>
            <p:cNvPr id="16" name="Group 15"/>
            <p:cNvGrpSpPr>
              <a:grpSpLocks noChangeAspect="1"/>
            </p:cNvGrpSpPr>
            <p:nvPr/>
          </p:nvGrpSpPr>
          <p:grpSpPr>
            <a:xfrm>
              <a:off x="7234249" y="2252003"/>
              <a:ext cx="1223954" cy="1710398"/>
              <a:chOff x="6781800" y="3169920"/>
              <a:chExt cx="1188720" cy="1661160"/>
            </a:xfrm>
            <a:grpFill/>
          </p:grpSpPr>
          <p:sp>
            <p:nvSpPr>
              <p:cNvPr id="22" name="Round Same Side Corner Rectangle 21"/>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3" name="Oval 22"/>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4" name="Round Same Side Corner Rectangle 23"/>
              <p:cNvSpPr/>
              <p:nvPr/>
            </p:nvSpPr>
            <p:spPr bwMode="auto">
              <a:xfrm>
                <a:off x="7010400" y="4191000"/>
                <a:ext cx="82296" cy="640080"/>
              </a:xfrm>
              <a:prstGeom prst="round2SameRect">
                <a:avLst>
                  <a:gd name="adj1" fmla="val 48371"/>
                  <a:gd name="adj2" fmla="val 16607"/>
                </a:avLst>
              </a:prstGeom>
              <a:grpFill/>
              <a:ln w="38100" cmpd="sng">
                <a:solidFill>
                  <a:schemeClr val="tx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5" name="Round Same Side Corner Rectangle 24"/>
              <p:cNvSpPr/>
              <p:nvPr/>
            </p:nvSpPr>
            <p:spPr bwMode="auto">
              <a:xfrm>
                <a:off x="7690104" y="4189413"/>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nvGrpSpPr>
            <p:cNvPr id="17" name="Group 16"/>
            <p:cNvGrpSpPr/>
            <p:nvPr/>
          </p:nvGrpSpPr>
          <p:grpSpPr>
            <a:xfrm>
              <a:off x="6502724" y="2459183"/>
              <a:ext cx="1446491" cy="2021377"/>
              <a:chOff x="6781800" y="3169920"/>
              <a:chExt cx="1188720" cy="1661160"/>
            </a:xfrm>
            <a:grpFill/>
          </p:grpSpPr>
          <p:sp>
            <p:nvSpPr>
              <p:cNvPr id="18" name="Round Same Side Corner Rectangle 17"/>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19" name="Oval 18"/>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0" name="Round Same Side Corner Rectangle 19"/>
              <p:cNvSpPr/>
              <p:nvPr/>
            </p:nvSpPr>
            <p:spPr bwMode="auto">
              <a:xfrm>
                <a:off x="7010400" y="4191000"/>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sp>
            <p:nvSpPr>
              <p:cNvPr id="21" name="Round Same Side Corner Rectangle 20"/>
              <p:cNvSpPr/>
              <p:nvPr/>
            </p:nvSpPr>
            <p:spPr bwMode="auto">
              <a:xfrm>
                <a:off x="7690104" y="4189413"/>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grpSp>
      </p:grpSp>
      <p:sp>
        <p:nvSpPr>
          <p:cNvPr id="30" name="Oval 29"/>
          <p:cNvSpPr/>
          <p:nvPr/>
        </p:nvSpPr>
        <p:spPr bwMode="auto">
          <a:xfrm>
            <a:off x="1368014" y="259080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spTree>
    <p:extLst>
      <p:ext uri="{BB962C8B-B14F-4D97-AF65-F5344CB8AC3E}">
        <p14:creationId xmlns:p14="http://schemas.microsoft.com/office/powerpoint/2010/main" val="2150959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160053" y="1950334"/>
            <a:ext cx="6030287" cy="1600438"/>
          </a:xfrm>
          <a:prstGeom prst="rect">
            <a:avLst/>
          </a:prstGeom>
          <a:noFill/>
        </p:spPr>
        <p:txBody>
          <a:bodyPr wrap="square" lIns="38405" tIns="0" rIns="38405" bIns="36576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0" b="1" i="0" u="none" strike="noStrike" kern="0" cap="none" spc="600" normalizeH="0" baseline="0" noProof="0" dirty="0" smtClean="0">
                <a:ln>
                  <a:noFill/>
                </a:ln>
                <a:solidFill>
                  <a:srgbClr val="000000"/>
                </a:solidFill>
                <a:effectLst/>
                <a:uLnTx/>
                <a:uFillTx/>
                <a:latin typeface="Georgia"/>
                <a:cs typeface="Georgia"/>
              </a:rPr>
              <a:t>{</a:t>
            </a:r>
            <a:r>
              <a:rPr kumimoji="0" lang="en-US" sz="7000" b="1" i="0" u="none" strike="noStrike" kern="0" cap="none" spc="600" normalizeH="0" baseline="0" noProof="0" dirty="0" smtClean="0">
                <a:ln>
                  <a:noFill/>
                </a:ln>
                <a:solidFill>
                  <a:srgbClr val="000000"/>
                </a:solidFill>
                <a:effectLst/>
                <a:uLnTx/>
                <a:uFillTx/>
                <a:latin typeface="Georgia"/>
                <a:cs typeface="Georgia"/>
              </a:rPr>
              <a:t>REGION</a:t>
            </a:r>
            <a:r>
              <a:rPr kumimoji="0" lang="en-US" sz="8000" b="1" i="0" u="none" strike="noStrike" kern="0" cap="none" spc="600" normalizeH="0" baseline="0" noProof="0" dirty="0" smtClean="0">
                <a:ln>
                  <a:noFill/>
                </a:ln>
                <a:solidFill>
                  <a:srgbClr val="000000"/>
                </a:solidFill>
                <a:effectLst/>
                <a:uLnTx/>
                <a:uFillTx/>
                <a:latin typeface="Georgia"/>
                <a:cs typeface="Georgia"/>
              </a:rPr>
              <a:t>}</a:t>
            </a:r>
          </a:p>
        </p:txBody>
      </p:sp>
      <p:cxnSp>
        <p:nvCxnSpPr>
          <p:cNvPr id="19" name="Straight Connector 18"/>
          <p:cNvCxnSpPr/>
          <p:nvPr/>
        </p:nvCxnSpPr>
        <p:spPr bwMode="auto">
          <a:xfrm>
            <a:off x="1476921" y="3276600"/>
            <a:ext cx="0" cy="3929063"/>
          </a:xfrm>
          <a:prstGeom prst="line">
            <a:avLst/>
          </a:prstGeom>
          <a:blipFill dpi="0" rotWithShape="0">
            <a:blip r:embed="rId3"/>
            <a:srcRect/>
            <a:tile tx="0" ty="0" sx="100000" sy="100000" flip="none" algn="tl"/>
          </a:blipFill>
          <a:ln w="76200" cap="rnd" cmpd="sng" algn="ctr">
            <a:solidFill>
              <a:srgbClr val="00334D"/>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0" name="Straight Connector 19"/>
          <p:cNvCxnSpPr/>
          <p:nvPr/>
        </p:nvCxnSpPr>
        <p:spPr bwMode="auto">
          <a:xfrm>
            <a:off x="1498518" y="-762000"/>
            <a:ext cx="0" cy="3124200"/>
          </a:xfrm>
          <a:prstGeom prst="line">
            <a:avLst/>
          </a:prstGeom>
          <a:blipFill dpi="0" rotWithShape="0">
            <a:blip r:embed="rId3"/>
            <a:srcRect/>
            <a:tile tx="0" ty="0" sx="100000" sy="100000" flip="none" algn="tl"/>
          </a:blipFill>
          <a:ln w="76200" cap="rnd" cmpd="sng" algn="ctr">
            <a:solidFill>
              <a:srgbClr val="00334D"/>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1" name="TextBox 20"/>
          <p:cNvSpPr txBox="1"/>
          <p:nvPr/>
        </p:nvSpPr>
        <p:spPr>
          <a:xfrm>
            <a:off x="2667000" y="3688140"/>
            <a:ext cx="3352800" cy="646331"/>
          </a:xfrm>
          <a:prstGeom prst="rect">
            <a:avLst/>
          </a:prstGeom>
          <a:noFill/>
        </p:spPr>
        <p:txBody>
          <a:bodyPr wrap="square" lIns="0" tIns="0" rIns="0" bIns="91440" rtlCol="0" anchor="t">
            <a:spAutoFit/>
          </a:bodyPr>
          <a:lstStyle/>
          <a:p>
            <a:pPr algn="l">
              <a:spcBef>
                <a:spcPts val="0"/>
              </a:spcBef>
              <a:spcAft>
                <a:spcPts val="0"/>
              </a:spcAft>
            </a:pPr>
            <a:r>
              <a:rPr lang="ko-KR" altLang="en-US" dirty="0" smtClean="0">
                <a:solidFill>
                  <a:srgbClr val="00334D"/>
                </a:solidFill>
                <a:latin typeface="Georgia"/>
                <a:cs typeface="Georgia"/>
              </a:rPr>
              <a:t>시민과 사업자에게 지역에 따른 온라인 </a:t>
            </a:r>
            <a:r>
              <a:rPr lang="ko-KR" altLang="en-US" dirty="0" err="1" smtClean="0">
                <a:solidFill>
                  <a:srgbClr val="00334D"/>
                </a:solidFill>
                <a:latin typeface="Georgia"/>
                <a:cs typeface="Georgia"/>
              </a:rPr>
              <a:t>아이덴티티</a:t>
            </a:r>
            <a:r>
              <a:rPr lang="ko-KR" altLang="en-US" dirty="0" smtClean="0">
                <a:solidFill>
                  <a:srgbClr val="00334D"/>
                </a:solidFill>
                <a:latin typeface="Georgia"/>
                <a:cs typeface="Georgia"/>
              </a:rPr>
              <a:t> 부여</a:t>
            </a:r>
            <a:endParaRPr lang="en-US" dirty="0" smtClean="0">
              <a:solidFill>
                <a:srgbClr val="00334D"/>
              </a:solidFill>
              <a:latin typeface="Georgia"/>
              <a:cs typeface="Georgia"/>
            </a:endParaRPr>
          </a:p>
        </p:txBody>
      </p:sp>
      <p:grpSp>
        <p:nvGrpSpPr>
          <p:cNvPr id="22" name="Group 21"/>
          <p:cNvGrpSpPr/>
          <p:nvPr/>
        </p:nvGrpSpPr>
        <p:grpSpPr>
          <a:xfrm>
            <a:off x="6162237" y="3429000"/>
            <a:ext cx="848163" cy="1143000"/>
            <a:chOff x="6477000" y="3581400"/>
            <a:chExt cx="848163" cy="1143000"/>
          </a:xfrm>
        </p:grpSpPr>
        <p:sp>
          <p:nvSpPr>
            <p:cNvPr id="23" name="Oval 22"/>
            <p:cNvSpPr/>
            <p:nvPr/>
          </p:nvSpPr>
          <p:spPr bwMode="auto">
            <a:xfrm>
              <a:off x="6643297" y="4542967"/>
              <a:ext cx="525053" cy="181433"/>
            </a:xfrm>
            <a:prstGeom prst="ellipse">
              <a:avLst/>
            </a:prstGeom>
            <a:noFill/>
            <a:ln w="25400"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4" name="Teardrop 23"/>
            <p:cNvSpPr/>
            <p:nvPr/>
          </p:nvSpPr>
          <p:spPr bwMode="auto">
            <a:xfrm rot="8100000">
              <a:off x="6477000" y="3581400"/>
              <a:ext cx="848163" cy="846689"/>
            </a:xfrm>
            <a:prstGeom prst="teardrop">
              <a:avLst>
                <a:gd name="adj" fmla="val 109096"/>
              </a:avLst>
            </a:prstGeom>
            <a:solidFill>
              <a:srgbClr val="B65813"/>
            </a:solidFill>
            <a:ln w="38100" cmpd="sng">
              <a:solidFill>
                <a:srgbClr val="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5" name="Oval 24"/>
            <p:cNvSpPr/>
            <p:nvPr/>
          </p:nvSpPr>
          <p:spPr bwMode="auto">
            <a:xfrm>
              <a:off x="6699842" y="3770195"/>
              <a:ext cx="403887" cy="403185"/>
            </a:xfrm>
            <a:prstGeom prst="ellipse">
              <a:avLst/>
            </a:prstGeom>
            <a:solidFill>
              <a:sysClr val="window" lastClr="FFFFFF"/>
            </a:solidFill>
            <a:ln w="28575" cmpd="sng">
              <a:no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grpSp>
      <p:sp>
        <p:nvSpPr>
          <p:cNvPr id="26" name="Oval 25"/>
          <p:cNvSpPr/>
          <p:nvPr/>
        </p:nvSpPr>
        <p:spPr bwMode="auto">
          <a:xfrm>
            <a:off x="1280160" y="260604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spTree>
    <p:extLst>
      <p:ext uri="{BB962C8B-B14F-4D97-AF65-F5344CB8AC3E}">
        <p14:creationId xmlns:p14="http://schemas.microsoft.com/office/powerpoint/2010/main" val="3713689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2017661" y="2058650"/>
            <a:ext cx="8077200" cy="1446550"/>
          </a:xfrm>
          <a:prstGeom prst="rect">
            <a:avLst/>
          </a:prstGeom>
          <a:noFill/>
        </p:spPr>
        <p:txBody>
          <a:bodyPr wrap="square" lIns="0" tIns="0" rIns="0" bIns="365760" rtlCol="0" anchor="ctr">
            <a:spAutoFit/>
          </a:bodyPr>
          <a:lstStyle/>
          <a:p>
            <a:pPr lvl="0">
              <a:spcBef>
                <a:spcPts val="0"/>
              </a:spcBef>
              <a:spcAft>
                <a:spcPts val="0"/>
              </a:spcAft>
            </a:pPr>
            <a:r>
              <a:rPr lang="en-US" sz="7000" b="1" spc="-150" dirty="0" smtClean="0">
                <a:solidFill>
                  <a:srgbClr val="000000"/>
                </a:solidFill>
                <a:latin typeface="Georgia"/>
                <a:cs typeface="Georgia"/>
              </a:rPr>
              <a:t>{</a:t>
            </a:r>
            <a:r>
              <a:rPr lang="en-US" sz="6000" b="1" spc="-300" dirty="0" smtClean="0">
                <a:solidFill>
                  <a:srgbClr val="000000"/>
                </a:solidFill>
                <a:latin typeface="Georgia"/>
                <a:cs typeface="Georgia"/>
              </a:rPr>
              <a:t>INTERNATIONAL</a:t>
            </a:r>
            <a:r>
              <a:rPr lang="en-US" sz="7000" b="1" spc="-150" dirty="0" smtClean="0">
                <a:solidFill>
                  <a:srgbClr val="000000"/>
                </a:solidFill>
                <a:latin typeface="Georgia"/>
                <a:cs typeface="Georgia"/>
              </a:rPr>
              <a:t>}</a:t>
            </a:r>
            <a:endParaRPr lang="en-US" sz="7000" b="1" spc="-150" dirty="0">
              <a:solidFill>
                <a:srgbClr val="000000"/>
              </a:solidFill>
              <a:latin typeface="Georgia"/>
              <a:cs typeface="Georgia"/>
            </a:endParaRPr>
          </a:p>
        </p:txBody>
      </p:sp>
      <p:cxnSp>
        <p:nvCxnSpPr>
          <p:cNvPr id="26" name="Straight Connector 25"/>
          <p:cNvCxnSpPr/>
          <p:nvPr/>
        </p:nvCxnSpPr>
        <p:spPr bwMode="auto">
          <a:xfrm>
            <a:off x="1496356" y="-762000"/>
            <a:ext cx="0" cy="3200400"/>
          </a:xfrm>
          <a:prstGeom prst="line">
            <a:avLst/>
          </a:prstGeom>
          <a:blipFill dpi="0" rotWithShape="0">
            <a:blip r:embed="rId3"/>
            <a:srcRect/>
            <a:tile tx="0" ty="0" sx="100000" sy="100000" flip="none" algn="tl"/>
          </a:blipFill>
          <a:ln w="76200" cap="rnd" cmpd="sng" algn="ctr">
            <a:solidFill>
              <a:srgbClr val="00334D"/>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27" name="Group 26"/>
          <p:cNvGrpSpPr/>
          <p:nvPr/>
        </p:nvGrpSpPr>
        <p:grpSpPr>
          <a:xfrm>
            <a:off x="6858000" y="3637441"/>
            <a:ext cx="1064172" cy="1086959"/>
            <a:chOff x="6477000" y="3637441"/>
            <a:chExt cx="1064172" cy="1086959"/>
          </a:xfrm>
        </p:grpSpPr>
        <p:sp>
          <p:nvSpPr>
            <p:cNvPr id="28" name="Oval 27"/>
            <p:cNvSpPr/>
            <p:nvPr/>
          </p:nvSpPr>
          <p:spPr bwMode="auto">
            <a:xfrm>
              <a:off x="6477000" y="3660228"/>
              <a:ext cx="1064172" cy="1064172"/>
            </a:xfrm>
            <a:prstGeom prst="ellipse">
              <a:avLst/>
            </a:prstGeom>
            <a:solidFill>
              <a:srgbClr val="B65813"/>
            </a:solidFill>
            <a:ln w="38100"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cxnSp>
          <p:nvCxnSpPr>
            <p:cNvPr id="29" name="Straight Connector 28"/>
            <p:cNvCxnSpPr/>
            <p:nvPr/>
          </p:nvCxnSpPr>
          <p:spPr bwMode="auto">
            <a:xfrm>
              <a:off x="7013773" y="3667921"/>
              <a:ext cx="0" cy="1051560"/>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0" name="Straight Connector 29"/>
            <p:cNvCxnSpPr/>
            <p:nvPr/>
          </p:nvCxnSpPr>
          <p:spPr bwMode="auto">
            <a:xfrm>
              <a:off x="6556573" y="3946739"/>
              <a:ext cx="914400" cy="7045"/>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1" name="Straight Connector 30"/>
            <p:cNvCxnSpPr/>
            <p:nvPr/>
          </p:nvCxnSpPr>
          <p:spPr bwMode="auto">
            <a:xfrm>
              <a:off x="6498239" y="4188630"/>
              <a:ext cx="1024128" cy="0"/>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2" name="Straight Connector 31"/>
            <p:cNvCxnSpPr/>
            <p:nvPr/>
          </p:nvCxnSpPr>
          <p:spPr bwMode="auto">
            <a:xfrm>
              <a:off x="6556574" y="4423476"/>
              <a:ext cx="914400" cy="0"/>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33" name="Group 32"/>
            <p:cNvGrpSpPr/>
            <p:nvPr/>
          </p:nvGrpSpPr>
          <p:grpSpPr>
            <a:xfrm>
              <a:off x="6739454" y="3637441"/>
              <a:ext cx="591208" cy="1083879"/>
              <a:chOff x="6525811" y="2590800"/>
              <a:chExt cx="1280163" cy="2587998"/>
            </a:xfrm>
          </p:grpSpPr>
          <p:sp>
            <p:nvSpPr>
              <p:cNvPr id="37" name="Arc 36"/>
              <p:cNvSpPr/>
              <p:nvPr/>
            </p:nvSpPr>
            <p:spPr bwMode="auto">
              <a:xfrm>
                <a:off x="6525811" y="2658905"/>
                <a:ext cx="1280160" cy="245178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sp>
            <p:nvSpPr>
              <p:cNvPr id="38" name="Arc 37"/>
              <p:cNvSpPr/>
              <p:nvPr/>
            </p:nvSpPr>
            <p:spPr bwMode="auto">
              <a:xfrm rot="10800000" flipH="1">
                <a:off x="6525813" y="2590800"/>
                <a:ext cx="1280161" cy="258799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grpSp>
        <p:grpSp>
          <p:nvGrpSpPr>
            <p:cNvPr id="34" name="Group 33"/>
            <p:cNvGrpSpPr/>
            <p:nvPr/>
          </p:nvGrpSpPr>
          <p:grpSpPr>
            <a:xfrm>
              <a:off x="6684536" y="3637441"/>
              <a:ext cx="670034" cy="1083879"/>
              <a:chOff x="6592274" y="2590800"/>
              <a:chExt cx="1021581" cy="2587998"/>
            </a:xfrm>
          </p:grpSpPr>
          <p:sp>
            <p:nvSpPr>
              <p:cNvPr id="35" name="Arc 34"/>
              <p:cNvSpPr/>
              <p:nvPr/>
            </p:nvSpPr>
            <p:spPr bwMode="auto">
              <a:xfrm rot="10800000">
                <a:off x="6592274" y="2590800"/>
                <a:ext cx="1021581" cy="258799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sp>
            <p:nvSpPr>
              <p:cNvPr id="36" name="Arc 35"/>
              <p:cNvSpPr/>
              <p:nvPr/>
            </p:nvSpPr>
            <p:spPr bwMode="auto">
              <a:xfrm flipH="1">
                <a:off x="6592274" y="2658905"/>
                <a:ext cx="1021581" cy="245178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grpSp>
      </p:grpSp>
      <p:sp>
        <p:nvSpPr>
          <p:cNvPr id="39" name="TextBox 38"/>
          <p:cNvSpPr txBox="1"/>
          <p:nvPr/>
        </p:nvSpPr>
        <p:spPr>
          <a:xfrm>
            <a:off x="2993696" y="3667921"/>
            <a:ext cx="5486400" cy="646331"/>
          </a:xfrm>
          <a:prstGeom prst="rect">
            <a:avLst/>
          </a:prstGeom>
          <a:noFill/>
        </p:spPr>
        <p:txBody>
          <a:bodyPr wrap="square" lIns="0" tIns="0" rIns="0" bIns="91440" rtlCol="0" anchor="t">
            <a:spAutoFit/>
          </a:bodyPr>
          <a:lstStyle/>
          <a:p>
            <a:pPr algn="l">
              <a:spcBef>
                <a:spcPts val="0"/>
              </a:spcBef>
              <a:spcAft>
                <a:spcPts val="0"/>
              </a:spcAft>
            </a:pPr>
            <a:r>
              <a:rPr lang="ko-KR" altLang="en-US" dirty="0" smtClean="0">
                <a:solidFill>
                  <a:srgbClr val="00334D"/>
                </a:solidFill>
                <a:latin typeface="Georgia"/>
                <a:cs typeface="Georgia"/>
              </a:rPr>
              <a:t>세계의 인터넷 사용자가 자신의 언어로</a:t>
            </a:r>
            <a:endParaRPr lang="en-US" altLang="ko-KR" dirty="0" smtClean="0">
              <a:solidFill>
                <a:srgbClr val="00334D"/>
              </a:solidFill>
              <a:latin typeface="Georgia"/>
              <a:cs typeface="Georgia"/>
            </a:endParaRPr>
          </a:p>
          <a:p>
            <a:pPr algn="l">
              <a:spcBef>
                <a:spcPts val="0"/>
              </a:spcBef>
              <a:spcAft>
                <a:spcPts val="0"/>
              </a:spcAft>
            </a:pPr>
            <a:r>
              <a:rPr lang="ko-KR" altLang="en-US" dirty="0" smtClean="0">
                <a:solidFill>
                  <a:srgbClr val="00334D"/>
                </a:solidFill>
                <a:latin typeface="Georgia"/>
                <a:cs typeface="Georgia"/>
              </a:rPr>
              <a:t>인터넷을 사용 가능한 환경 제공</a:t>
            </a:r>
            <a:endParaRPr lang="en-US" dirty="0" smtClean="0">
              <a:solidFill>
                <a:srgbClr val="00334D"/>
              </a:solidFill>
              <a:latin typeface="Georgia"/>
              <a:cs typeface="Georgia"/>
            </a:endParaRPr>
          </a:p>
        </p:txBody>
      </p:sp>
      <p:sp>
        <p:nvSpPr>
          <p:cNvPr id="40" name="Oval 39"/>
          <p:cNvSpPr/>
          <p:nvPr/>
        </p:nvSpPr>
        <p:spPr bwMode="auto">
          <a:xfrm>
            <a:off x="1313476" y="260604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smtClean="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41" name="Rectangle 40"/>
          <p:cNvSpPr/>
          <p:nvPr/>
        </p:nvSpPr>
        <p:spPr>
          <a:xfrm>
            <a:off x="2993696" y="3003000"/>
            <a:ext cx="5945187" cy="369332"/>
          </a:xfrm>
          <a:prstGeom prst="rect">
            <a:avLst/>
          </a:prstGeom>
        </p:spPr>
        <p:txBody>
          <a:bodyPr wrap="square">
            <a:spAutoFit/>
          </a:bodyPr>
          <a:lstStyle/>
          <a:p>
            <a:pPr lvl="0" algn="l">
              <a:spcBef>
                <a:spcPts val="0"/>
              </a:spcBef>
              <a:spcAft>
                <a:spcPts val="0"/>
              </a:spcAft>
            </a:pPr>
            <a:r>
              <a:rPr lang="en-US" dirty="0">
                <a:solidFill>
                  <a:srgbClr val="000000"/>
                </a:solidFill>
                <a:latin typeface="Georgia"/>
                <a:cs typeface="Georgia"/>
              </a:rPr>
              <a:t>Internationalized Domain Name (IDN)</a:t>
            </a:r>
          </a:p>
        </p:txBody>
      </p:sp>
    </p:spTree>
    <p:extLst>
      <p:ext uri="{BB962C8B-B14F-4D97-AF65-F5344CB8AC3E}">
        <p14:creationId xmlns:p14="http://schemas.microsoft.com/office/powerpoint/2010/main" val="207050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2613</TotalTime>
  <Words>1203</Words>
  <Application>Microsoft Office PowerPoint</Application>
  <PresentationFormat>사용자 지정</PresentationFormat>
  <Paragraphs>251</Paragraphs>
  <Slides>18</Slides>
  <Notes>12</Notes>
  <HiddenSlides>0</HiddenSlides>
  <MMClips>0</MMClips>
  <ScaleCrop>false</ScaleCrop>
  <HeadingPairs>
    <vt:vector size="6" baseType="variant">
      <vt:variant>
        <vt:lpstr>사용한 글꼴</vt:lpstr>
      </vt:variant>
      <vt:variant>
        <vt:i4>17</vt:i4>
      </vt:variant>
      <vt:variant>
        <vt:lpstr>테마</vt:lpstr>
      </vt:variant>
      <vt:variant>
        <vt:i4>1</vt:i4>
      </vt:variant>
      <vt:variant>
        <vt:lpstr>슬라이드 제목</vt:lpstr>
      </vt:variant>
      <vt:variant>
        <vt:i4>18</vt:i4>
      </vt:variant>
    </vt:vector>
  </HeadingPairs>
  <TitlesOfParts>
    <vt:vector size="36" baseType="lpstr">
      <vt:lpstr>Alfa Slab One</vt:lpstr>
      <vt:lpstr>Canaro Light DEMO</vt:lpstr>
      <vt:lpstr>DINOT-Medium</vt:lpstr>
      <vt:lpstr>Gill Sans</vt:lpstr>
      <vt:lpstr>Helvetica Neue</vt:lpstr>
      <vt:lpstr>Helvetica Neue </vt:lpstr>
      <vt:lpstr>Helvetica Neue Light</vt:lpstr>
      <vt:lpstr>Helvetica Neue Medium</vt:lpstr>
      <vt:lpstr>Lucida Grande</vt:lpstr>
      <vt:lpstr>ＭＳ Ｐゴシック</vt:lpstr>
      <vt:lpstr>ヒラギノ角ゴ ProN W3</vt:lpstr>
      <vt:lpstr>맑은 고딕</vt:lpstr>
      <vt:lpstr>Arial</vt:lpstr>
      <vt:lpstr>Calibri</vt:lpstr>
      <vt:lpstr>Century Gothic</vt:lpstr>
      <vt:lpstr>Georgia</vt:lpstr>
      <vt:lpstr>Wingdings</vt:lpstr>
      <vt:lpstr>Office Theme</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Shalley</dc:creator>
  <cp:lastModifiedBy>송강수</cp:lastModifiedBy>
  <cp:revision>143</cp:revision>
  <dcterms:created xsi:type="dcterms:W3CDTF">2014-05-05T08:46:27Z</dcterms:created>
  <dcterms:modified xsi:type="dcterms:W3CDTF">2014-12-04T06:43:59Z</dcterms:modified>
</cp:coreProperties>
</file>