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62" r:id="rId13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a Middleton" initials="D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374" y="-102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67DF3-9596-694D-9171-A17F75E9AA0D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9B98F-7AB6-534A-9D41-4D27ADB370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471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9B98F-7AB6-534A-9D41-4D27ADB3705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66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grpSp>
        <p:nvGrpSpPr>
          <p:cNvPr id="12" name="群組 11"/>
          <p:cNvGrpSpPr/>
          <p:nvPr userDrawn="1"/>
        </p:nvGrpSpPr>
        <p:grpSpPr>
          <a:xfrm>
            <a:off x="6300000" y="6120000"/>
            <a:ext cx="4197655" cy="935824"/>
            <a:chOff x="6296310" y="6202479"/>
            <a:chExt cx="4197655" cy="935824"/>
          </a:xfrm>
        </p:grpSpPr>
        <p:pic>
          <p:nvPicPr>
            <p:cNvPr id="13" name="Picture 2"/>
            <p:cNvPicPr/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4566" y="6202479"/>
              <a:ext cx="2209800" cy="577215"/>
            </a:xfrm>
            <a:prstGeom prst="rect">
              <a:avLst/>
            </a:prstGeom>
          </p:spPr>
        </p:pic>
        <p:sp>
          <p:nvSpPr>
            <p:cNvPr id="15" name="文字方塊 2"/>
            <p:cNvSpPr txBox="1"/>
            <p:nvPr userDrawn="1"/>
          </p:nvSpPr>
          <p:spPr>
            <a:xfrm>
              <a:off x="6296310" y="6768971"/>
              <a:ext cx="4197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澳門互聯網資訊中心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(MONIC)</a:t>
              </a:r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營運實體</a:t>
              </a:r>
              <a:endParaRPr lang="zh-MO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US" dirty="0"/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grpSp>
        <p:nvGrpSpPr>
          <p:cNvPr id="13" name="群組 12"/>
          <p:cNvGrpSpPr/>
          <p:nvPr userDrawn="1"/>
        </p:nvGrpSpPr>
        <p:grpSpPr>
          <a:xfrm>
            <a:off x="6300000" y="6120000"/>
            <a:ext cx="4197655" cy="935824"/>
            <a:chOff x="6296310" y="6202479"/>
            <a:chExt cx="4197655" cy="935824"/>
          </a:xfrm>
        </p:grpSpPr>
        <p:pic>
          <p:nvPicPr>
            <p:cNvPr id="14" name="Picture 2"/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4566" y="6202479"/>
              <a:ext cx="2209800" cy="577215"/>
            </a:xfrm>
            <a:prstGeom prst="rect">
              <a:avLst/>
            </a:prstGeom>
          </p:spPr>
        </p:pic>
        <p:sp>
          <p:nvSpPr>
            <p:cNvPr id="15" name="文字方塊 2"/>
            <p:cNvSpPr txBox="1"/>
            <p:nvPr userDrawn="1"/>
          </p:nvSpPr>
          <p:spPr>
            <a:xfrm>
              <a:off x="6296310" y="6768971"/>
              <a:ext cx="4197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澳門互聯網資訊中心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(MONIC)</a:t>
              </a:r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營運實體</a:t>
              </a:r>
              <a:endParaRPr lang="zh-MO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sp>
        <p:nvSpPr>
          <p:cNvPr id="14" name="Text Placeholder 4"/>
          <p:cNvSpPr txBox="1">
            <a:spLocks/>
          </p:cNvSpPr>
          <p:nvPr userDrawn="1"/>
        </p:nvSpPr>
        <p:spPr>
          <a:xfrm>
            <a:off x="6297763" y="-25150"/>
            <a:ext cx="4571574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400" b="1" dirty="0" smtClean="0">
              <a:solidFill>
                <a:srgbClr val="3366FF"/>
              </a:solidFill>
            </a:endParaRPr>
          </a:p>
        </p:txBody>
      </p:sp>
      <p:grpSp>
        <p:nvGrpSpPr>
          <p:cNvPr id="16" name="群組 15"/>
          <p:cNvGrpSpPr/>
          <p:nvPr userDrawn="1"/>
        </p:nvGrpSpPr>
        <p:grpSpPr>
          <a:xfrm>
            <a:off x="6300000" y="6120000"/>
            <a:ext cx="4197655" cy="935824"/>
            <a:chOff x="6296310" y="6202479"/>
            <a:chExt cx="4197655" cy="935824"/>
          </a:xfrm>
        </p:grpSpPr>
        <p:pic>
          <p:nvPicPr>
            <p:cNvPr id="17" name="Picture 2"/>
            <p:cNvPicPr/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4566" y="6202479"/>
              <a:ext cx="2209800" cy="577215"/>
            </a:xfrm>
            <a:prstGeom prst="rect">
              <a:avLst/>
            </a:prstGeom>
          </p:spPr>
        </p:pic>
        <p:sp>
          <p:nvSpPr>
            <p:cNvPr id="18" name="文字方塊 2"/>
            <p:cNvSpPr txBox="1"/>
            <p:nvPr userDrawn="1"/>
          </p:nvSpPr>
          <p:spPr>
            <a:xfrm>
              <a:off x="6296310" y="6768971"/>
              <a:ext cx="4197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澳門互聯網資訊中心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(MONIC)</a:t>
              </a:r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營運實體</a:t>
              </a:r>
              <a:endParaRPr lang="zh-MO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x/VQZlAg" TargetMode="External"/><Relationship Id="rId2" Type="http://schemas.openxmlformats.org/officeDocument/2006/relationships/hyperlink" Target="http://whois.icann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gnso.icann.org/en/group-activities/active/transliteration-contact" TargetMode="External"/><Relationship Id="rId5" Type="http://schemas.openxmlformats.org/officeDocument/2006/relationships/hyperlink" Target="http://gnso.icann.org/en/group-activities/active/ppsa" TargetMode="External"/><Relationship Id="rId4" Type="http://schemas.openxmlformats.org/officeDocument/2006/relationships/hyperlink" Target="http://gnso.icann.org/en/group-activities/other/whoi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resources/pages/gtld-directory-services-2013-02-14-en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目前的主要工作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886655" y="5583744"/>
            <a:ext cx="3913108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ICANN-CATR</a:t>
            </a:r>
            <a:r>
              <a:rPr lang="zh-TW" altLang="en-US" sz="1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語言本地化</a:t>
            </a:r>
            <a:r>
              <a:rPr lang="zh-TW" altLang="en-US" sz="1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項目</a:t>
            </a:r>
            <a:endParaRPr lang="en-US" altLang="zh-TW" sz="1400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r"/>
            <a:r>
              <a:rPr lang="en-US" sz="1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Module 2.3</a:t>
            </a:r>
            <a:endParaRPr lang="en-US" sz="1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27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 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新網站：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2"/>
              </a:rPr>
              <a:t>http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2"/>
              </a:rPr>
              <a:t>://whois.icann.org/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通用頂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級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域名目錄服務專</a:t>
            </a:r>
            <a:r>
              <a:rPr lang="zh-TW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案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工作組：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3"/>
              </a:rPr>
              <a:t>https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3"/>
              </a:rPr>
              <a:t>://community.icann.org/x/VQZlAg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GNSO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政策背景資訊：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4"/>
              </a:rPr>
              <a:t>http://gnso.icann.org/en/group-activities/other/whois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GNSO</a:t>
            </a:r>
            <a:r>
              <a:rPr lang="zh-CN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關於私隱及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代理註冊服務委任問題的政策制定程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序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5"/>
              </a:rPr>
              <a:t>http://gnso.icann.org/en/group-activities/active/ppsa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GNSO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關於</a:t>
            </a:r>
            <a:r>
              <a:rPr lang="zh-CN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通用頂</a:t>
            </a:r>
            <a:r>
              <a:rPr lang="zh-TW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級</a:t>
            </a:r>
            <a:r>
              <a:rPr lang="zh-CN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域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名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聯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絡人資料翻譯和音譯的政策制定程</a:t>
            </a:r>
            <a:r>
              <a:rPr lang="zh-TW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序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6"/>
              </a:rPr>
              <a:t>http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6"/>
              </a:rPr>
              <a:t>://gnso.icann.org/en/group-activities/active/transliteration-contact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更多資訊</a:t>
            </a:r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71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亞太區互聯網社群對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有哪些特別的關切？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在考慮替代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時，您有哪些體驗和問題是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應該瞭解的？</a:t>
            </a:r>
            <a:endParaRPr lang="en-US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關係到註冊商的工作，我們需要您的回饋</a:t>
            </a:r>
            <a:endParaRPr lang="en-US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b="1" i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r>
              <a:rPr lang="zh-CN" altLang="en-US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親身或者</a:t>
            </a:r>
            <a:r>
              <a:rPr lang="zh-TW" altLang="en-US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透過</a:t>
            </a:r>
            <a:r>
              <a:rPr lang="zh-CN" altLang="en-US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遠端參與</a:t>
            </a:r>
            <a:r>
              <a:rPr lang="en-US" altLang="zh-CN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</a:t>
            </a:r>
            <a:r>
              <a:rPr lang="zh-CN" altLang="en-US" sz="24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會議，提交您的意見</a:t>
            </a:r>
            <a:endParaRPr lang="en-US" sz="2400" b="1" i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變革與亞太地區</a:t>
            </a:r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126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apachub@icann.org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2273232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en-US" sz="3600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謝謝</a:t>
            </a:r>
            <a:r>
              <a:rPr lang="en-US" sz="36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！</a:t>
            </a:r>
          </a:p>
          <a:p>
            <a:pPr algn="ctr"/>
            <a:r>
              <a:rPr lang="zh-MO" altLang="en-US" sz="36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問答環節</a:t>
            </a:r>
            <a:endParaRPr lang="zh-MO" altLang="en-US" sz="3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2107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改善/替代 </a:t>
            </a:r>
            <a:r>
              <a:rPr lang="en-US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 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154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什麼是</a:t>
            </a:r>
            <a:r>
              <a:rPr 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3"/>
            <a:ext cx="5814993" cy="586671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24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背景：</a:t>
            </a:r>
            <a:endParaRPr lang="en-US" sz="24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在註冊域名時，域名註冊人必須提供他們的聯絡方式和技術資訊</a:t>
            </a:r>
            <a:endParaRPr lang="en-US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這些資訊進入一個全球性的、公眾可以獲取的目錄</a:t>
            </a:r>
            <a:r>
              <a:rPr lang="en-US" altLang="zh-CN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——</a:t>
            </a: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稱作</a:t>
            </a:r>
            <a:r>
              <a:rPr lang="en-US" altLang="zh-CN" sz="2400" dirty="0" smtClean="0">
                <a:solidFill>
                  <a:srgbClr val="16A0E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sz="2400" dirty="0" smtClean="0">
                <a:solidFill>
                  <a:srgbClr val="16A0E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</a:t>
            </a:r>
            <a:endParaRPr lang="en-US" sz="2400" b="1" strike="sngStrike" dirty="0" smtClean="0">
              <a:solidFill>
                <a:srgbClr val="16A0E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sz="2400" u="sng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並非</a:t>
            </a: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單獨的、中央管理的資料庫，註冊局（域名註冊管理機構）和註冊商（域名註冊服務機構）根據他們與</a:t>
            </a:r>
            <a:r>
              <a:rPr lang="en-US" altLang="zh-CN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</a:t>
            </a: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所簽訂合同的最基本要求，在多個地方分別持有資料。</a:t>
            </a:r>
            <a:endParaRPr lang="en-US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5" name="Picture 4" descr="Globe n question mark.pn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064" b="-56064"/>
          <a:stretch>
            <a:fillRect/>
          </a:stretch>
        </p:blipFill>
        <p:spPr>
          <a:xfrm>
            <a:off x="1262077" y="812800"/>
            <a:ext cx="2133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一個WHOIS查詢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例子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05" y="911501"/>
            <a:ext cx="4561177" cy="62225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482" y="911501"/>
            <a:ext cx="5421601" cy="62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1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問題：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政策方面的問題包括</a:t>
            </a:r>
            <a:r>
              <a:rPr lang="en-US" altLang="zh-CN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——</a:t>
            </a:r>
            <a:endParaRPr lang="en-US" i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在綜合考慮各方不同利益（例如個人、執法機構、法律權利等）方面存在困難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確保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資料精確、可獲取、可靠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確保法律所規定的資料</a:t>
            </a:r>
            <a:r>
              <a:rPr lang="zh-CN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和私隱得到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適當的保護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en-US" i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技術方面的問題包括</a:t>
            </a:r>
            <a:r>
              <a:rPr lang="en-US" altLang="zh-CN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——</a:t>
            </a:r>
            <a:endParaRPr lang="en-US" i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協議年代久遠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**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無法完全支援國際化域名和國際化註冊資料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缺乏查詢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/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應答及錯誤格式方面的標準化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WHOIS為何需要被替代</a:t>
            </a:r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767751" y="597987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** RFC2912, 2004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2430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2012</a:t>
            </a:r>
            <a:r>
              <a:rPr lang="zh-CN" alt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</a:t>
            </a:r>
            <a:r>
              <a:rPr lang="en-US" altLang="zh-CN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CN" alt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</a:t>
            </a:r>
            <a:r>
              <a:rPr 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–ICANN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理事會指示</a:t>
            </a:r>
            <a:r>
              <a:rPr lang="en-US" altLang="zh-CN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CEO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啟動工作，重新定義收集和維護</a:t>
            </a:r>
            <a:r>
              <a:rPr lang="en-US" altLang="zh-CN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資料的目的；啟動</a:t>
            </a:r>
            <a:r>
              <a:rPr lang="en-US" altLang="zh-CN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GNSO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政策制定程式，研究改進精確度和可訪問度。</a:t>
            </a:r>
            <a:endParaRPr lang="en-US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2012</a:t>
            </a:r>
            <a:r>
              <a:rPr lang="zh-CN" alt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</a:t>
            </a:r>
            <a:r>
              <a:rPr lang="en-US" altLang="zh-CN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CN" alt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</a:t>
            </a:r>
            <a:r>
              <a:rPr 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– CEO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組建了通用頂</a:t>
            </a:r>
            <a:r>
              <a:rPr lang="zh-TW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級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域</a:t>
            </a:r>
            <a:r>
              <a:rPr lang="zh-TW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名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目錄服務的專家工作組</a:t>
            </a:r>
            <a:endParaRPr lang="en-US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新的全球政策的基礎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月和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月分別發佈了初期報告和進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度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報告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2014</a:t>
            </a:r>
            <a:r>
              <a:rPr lang="zh-CN" alt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</a:t>
            </a:r>
            <a:r>
              <a:rPr lang="en-US" altLang="zh-CN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sz="20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</a:t>
            </a:r>
            <a:r>
              <a:rPr 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CN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—</a:t>
            </a:r>
            <a:r>
              <a:rPr 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專家工作組最終報告發佈，</a:t>
            </a:r>
            <a:r>
              <a:rPr lang="zh-TW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及文件下載</a:t>
            </a:r>
            <a:r>
              <a:rPr lang="zh-TW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從下址下載</a:t>
            </a:r>
            <a:r>
              <a:rPr lang="zh-CN" alt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2"/>
              </a:rPr>
              <a:t>https://www.icann.org/resources/pages/gtld-directory-services-2013-02-14-</a:t>
            </a:r>
            <a:r>
              <a:rPr lang="en-US" sz="2000" dirty="0" smtClean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2"/>
              </a:rPr>
              <a:t>en</a:t>
            </a:r>
            <a:endParaRPr lang="en-US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專家工作組最終報告將被納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入到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理事會發起的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GNSO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政策</a:t>
            </a:r>
            <a:r>
              <a:rPr lang="zh-CN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制定程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序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，作為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GNSO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創建新的協商一致政策、酌情就新的</a:t>
            </a:r>
            <a:r>
              <a:rPr lang="en-US" altLang="zh-CN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進行合同協商的基礎。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利益相關方應被通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知有關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情況，並成為程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序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的一部分。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ICANN當前關於WHOIS的工作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– </a:t>
            </a:r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專家工作組</a:t>
            </a:r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461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i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r>
              <a:rPr lang="zh-CN" altLang="en-US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此外，</a:t>
            </a:r>
            <a:r>
              <a:rPr lang="en-US" altLang="zh-CN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GNSO</a:t>
            </a:r>
            <a:r>
              <a:rPr lang="zh-CN" altLang="en-US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還在與</a:t>
            </a:r>
            <a:r>
              <a:rPr lang="en-US" altLang="zh-CN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WHOIS</a:t>
            </a:r>
            <a:r>
              <a:rPr lang="zh-CN" altLang="en-US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有關的某些方面啟動了政策制定程</a:t>
            </a:r>
            <a:r>
              <a:rPr lang="zh-TW" altLang="en-US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序</a:t>
            </a:r>
            <a:r>
              <a:rPr lang="zh-CN" altLang="en-US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endParaRPr lang="en-US" i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endParaRPr lang="en-US" i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通用頂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級</a:t>
            </a: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名</a:t>
            </a: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聯</a:t>
            </a: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絡人資料的翻譯和音譯</a:t>
            </a:r>
            <a:endParaRPr lang="en-US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zh-TW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私</a:t>
            </a:r>
            <a:r>
              <a:rPr lang="zh-CN" altLang="en-US" sz="24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隱及代理註冊服務的委任</a:t>
            </a:r>
            <a:endParaRPr lang="en-US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SG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ICANN當前關於WHOIS的工作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–</a:t>
            </a:r>
            <a:r>
              <a:rPr lang="zh-MO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政策制定程序</a:t>
            </a:r>
            <a:endParaRPr lang="en-US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772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6392" y="1282082"/>
            <a:ext cx="6343384" cy="4850139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pitchFamily="34" charset="0"/>
              <a:buNone/>
            </a:pPr>
            <a:r>
              <a:rPr lang="zh-CN" altLang="en-U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例子：</a:t>
            </a:r>
            <a:endParaRPr lang="en-US" sz="3200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Font typeface="Arial" pitchFamily="34" charset="0"/>
              <a:buNone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英文地址：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chemeClr val="accent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2-1-2 </a:t>
            </a:r>
            <a:r>
              <a:rPr lang="en-US" i="1" dirty="0" err="1">
                <a:solidFill>
                  <a:schemeClr val="accent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Hitotsubashi</a:t>
            </a:r>
            <a:r>
              <a:rPr lang="en-US" i="1" dirty="0">
                <a:solidFill>
                  <a:schemeClr val="accent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, Chiyoda-</a:t>
            </a:r>
            <a:r>
              <a:rPr lang="en-US" i="1" dirty="0" err="1">
                <a:solidFill>
                  <a:schemeClr val="accent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ku</a:t>
            </a:r>
            <a:r>
              <a:rPr lang="en-US" i="1" dirty="0">
                <a:solidFill>
                  <a:schemeClr val="accent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, Tokyo 101-8430</a:t>
            </a:r>
          </a:p>
          <a:p>
            <a:pPr marL="0" indent="0">
              <a:buFont typeface="Arial" pitchFamily="34" charset="0"/>
              <a:buNone/>
            </a:pPr>
            <a:r>
              <a:rPr lang="zh-CN" altLang="en-US" dirty="0" smtClean="0">
                <a:solidFill>
                  <a:srgbClr val="3333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Kaiti SC Black"/>
              </a:rPr>
              <a:t>日文地址：</a:t>
            </a:r>
            <a:endParaRPr lang="en-US" dirty="0">
              <a:solidFill>
                <a:srgbClr val="333333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Kaiti SC Black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Kaiti SC Black"/>
              </a:rPr>
              <a:t>テ101-8430　</a:t>
            </a:r>
            <a:r>
              <a:rPr lang="en-US" dirty="0" smtClean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Kaiti SC Black"/>
              </a:rPr>
              <a:t>東京都千代田區一ツ橋2－1－2 </a:t>
            </a:r>
            <a:endParaRPr lang="en-US" dirty="0">
              <a:solidFill>
                <a:srgbClr val="4F81BD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Kaiti SC Black"/>
            </a:endParaRPr>
          </a:p>
          <a:p>
            <a:pPr marL="0" indent="0">
              <a:buFont typeface="Arial" pitchFamily="34" charset="0"/>
              <a:buNone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位址譯成英文的一種可能方式：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2-1-2 One Bridge, Thousand Generations Field Ward, East Capital Metropolis, 101-8430</a:t>
            </a:r>
          </a:p>
          <a:p>
            <a:pPr marL="0" indent="0">
              <a:buFont typeface="Arial" pitchFamily="34" charset="0"/>
              <a:buNone/>
            </a:pP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位址以拉丁文字進行音譯的一種可能方式：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101-8430 </a:t>
            </a:r>
            <a:r>
              <a:rPr lang="en-US" i="1" dirty="0" err="1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Tōkyōto</a:t>
            </a:r>
            <a:r>
              <a:rPr lang="en-US" i="1" dirty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i="1" dirty="0" err="1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Chiyodaku</a:t>
            </a:r>
            <a:r>
              <a:rPr lang="en-US" i="1" dirty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i="1" dirty="0" err="1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Hitotsubashi</a:t>
            </a:r>
            <a:r>
              <a:rPr lang="en-US" i="1" dirty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i="1" dirty="0" smtClean="0">
                <a:solidFill>
                  <a:srgbClr val="4F81BD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2-1-2</a:t>
            </a:r>
            <a:endParaRPr lang="en-US" i="1" dirty="0">
              <a:solidFill>
                <a:srgbClr val="4F81BD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ICANN當前關於WHOIS的工作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– 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政策制定進程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418" y="2104842"/>
            <a:ext cx="35109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zh-CN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通用頂</a:t>
            </a:r>
            <a:r>
              <a:rPr lang="zh-TW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級</a:t>
            </a:r>
            <a:r>
              <a:rPr lang="zh-CN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名</a:t>
            </a:r>
            <a:r>
              <a:rPr lang="zh-TW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聯</a:t>
            </a:r>
            <a:r>
              <a:rPr lang="zh-CN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絡人資料的翻譯和音譯</a:t>
            </a:r>
            <a:endParaRPr 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zh-CN" altLang="en-US" sz="2400" dirty="0">
                <a:solidFill>
                  <a:srgbClr val="BFBFB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私隱和</a:t>
            </a:r>
            <a:r>
              <a:rPr lang="zh-CN" altLang="en-US" sz="2400" dirty="0" smtClean="0">
                <a:solidFill>
                  <a:srgbClr val="BFBFB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代理註冊服務的委任</a:t>
            </a:r>
            <a:endParaRPr lang="en-US" sz="2400" dirty="0">
              <a:solidFill>
                <a:srgbClr val="BFBFB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009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6392" y="1282082"/>
            <a:ext cx="6343384" cy="4850139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zh-CN" altLang="en-US" sz="30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例子：</a:t>
            </a:r>
            <a:endParaRPr lang="en-US" sz="3000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Font typeface="Arial" pitchFamily="34" charset="0"/>
              <a:buNone/>
            </a:pPr>
            <a:endParaRPr lang="en-US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Font typeface="Arial" pitchFamily="34" charset="0"/>
              <a:buNone/>
            </a:pPr>
            <a:endParaRPr lang="en-US" i="1" dirty="0">
              <a:solidFill>
                <a:srgbClr val="4F81BD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ICANN當前關於WHOIS的工作</a:t>
            </a:r>
            <a:r>
              <a:rPr 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– </a:t>
            </a:r>
            <a:r>
              <a:rPr lang="zh-CN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政策制定進程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418" y="2104842"/>
            <a:ext cx="35109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zh-CN" altLang="en-US" sz="2400" dirty="0" smtClean="0">
                <a:solidFill>
                  <a:srgbClr val="BFBFB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通用頂</a:t>
            </a:r>
            <a:r>
              <a:rPr lang="zh-TW" altLang="en-US" sz="2400" dirty="0" smtClean="0">
                <a:solidFill>
                  <a:srgbClr val="BFBFB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級</a:t>
            </a:r>
            <a:r>
              <a:rPr lang="zh-CN" altLang="en-US" sz="2400" dirty="0" smtClean="0">
                <a:solidFill>
                  <a:srgbClr val="BFBFB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域名</a:t>
            </a:r>
            <a:r>
              <a:rPr lang="zh-TW" altLang="en-US" sz="2400" dirty="0" smtClean="0">
                <a:solidFill>
                  <a:srgbClr val="BFBFB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聯</a:t>
            </a:r>
            <a:r>
              <a:rPr lang="zh-CN" altLang="en-US" sz="2400" dirty="0" smtClean="0">
                <a:solidFill>
                  <a:srgbClr val="BFBFB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絡人資料的翻譯和音譯</a:t>
            </a:r>
            <a:endParaRPr lang="en-US" sz="2400" dirty="0">
              <a:solidFill>
                <a:srgbClr val="BFBFB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zh-CN" altLang="en-US" sz="2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私隱和</a:t>
            </a:r>
            <a:r>
              <a:rPr lang="zh-CN" altLang="en-US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代理註冊服務的委任</a:t>
            </a:r>
            <a:endParaRPr 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5" name="Picture 4" descr="Screen Shot 2014-04-25 at 11.59.51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07"/>
          <a:stretch/>
        </p:blipFill>
        <p:spPr>
          <a:xfrm>
            <a:off x="4036052" y="2141182"/>
            <a:ext cx="5561482" cy="774151"/>
          </a:xfrm>
          <a:prstGeom prst="rect">
            <a:avLst/>
          </a:prstGeom>
        </p:spPr>
      </p:pic>
      <p:pic>
        <p:nvPicPr>
          <p:cNvPr id="6" name="Picture 5" descr="Screen Shot 2014-04-25 at 12.05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54" y="3174681"/>
            <a:ext cx="4453358" cy="161078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959703" y="3143990"/>
            <a:ext cx="2784538" cy="3347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cxnSp>
        <p:nvCxnSpPr>
          <p:cNvPr id="8" name="Straight Connector 7"/>
          <p:cNvCxnSpPr>
            <a:stCxn id="7" idx="5"/>
          </p:cNvCxnSpPr>
          <p:nvPr/>
        </p:nvCxnSpPr>
        <p:spPr>
          <a:xfrm>
            <a:off x="6336455" y="3429689"/>
            <a:ext cx="723333" cy="17058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14958" y="5135495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並非實際註冊人而是代理人</a:t>
            </a:r>
            <a:endParaRPr lang="en-US" sz="2000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042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619</Words>
  <Application>Microsoft Office PowerPoint</Application>
  <PresentationFormat>自訂</PresentationFormat>
  <Paragraphs>78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Theme</vt:lpstr>
      <vt:lpstr>PowerPoint 簡報</vt:lpstr>
      <vt:lpstr>PowerPoint 簡報</vt:lpstr>
      <vt:lpstr>什麼是WHOIS?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HNET_Karman Ho</cp:lastModifiedBy>
  <cp:revision>94</cp:revision>
  <dcterms:created xsi:type="dcterms:W3CDTF">2014-05-05T08:46:27Z</dcterms:created>
  <dcterms:modified xsi:type="dcterms:W3CDTF">2015-02-25T09:53:35Z</dcterms:modified>
</cp:coreProperties>
</file>