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0" r:id="rId13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582" y="102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5C43A-FC7C-4208-B6D4-B5D36083F435}" type="datetimeFigureOut">
              <a:rPr lang="en-SG" smtClean="0"/>
              <a:t>4/12/2014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32CDA-3FBB-489B-B366-EB189EE44F5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1348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t>12/4/2014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croscomlgrprocedure/Root+Zone+LGR+Project" TargetMode="External"/><Relationship Id="rId2" Type="http://schemas.openxmlformats.org/officeDocument/2006/relationships/hyperlink" Target="mailto:idntlds@icann.or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ann.org/en/topics/idn/idn-vip-integrated-issues-final-clean-20feb12-en.pdf" TargetMode="External"/><Relationship Id="rId2" Type="http://schemas.openxmlformats.org/officeDocument/2006/relationships/hyperlink" Target="http://www.icann.org/en/resources/idn/variant-tlds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ommunity.icann.org/display/VIP/Home" TargetMode="External"/><Relationship Id="rId4" Type="http://schemas.openxmlformats.org/officeDocument/2006/relationships/hyperlink" Target="http://www.icann.org/en/resources/idn/variant-tlds/draft-lgr-procedure-20mar13-en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 smtClean="0"/>
              <a:t>Issues of the day at ICANN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15426" y="4167594"/>
            <a:ext cx="4571574" cy="450354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다국어도메인네임</a:t>
            </a:r>
            <a:r>
              <a:rPr lang="en-US" dirty="0" smtClean="0"/>
              <a:t> (IDNs)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228189" y="5625045"/>
            <a:ext cx="4571574" cy="450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/>
              <a:t>KISA-ICANN Language </a:t>
            </a:r>
            <a:r>
              <a:rPr lang="en-US" sz="1400" dirty="0" err="1" smtClean="0"/>
              <a:t>Localisation</a:t>
            </a:r>
            <a:r>
              <a:rPr lang="en-US" sz="1400" dirty="0" smtClean="0"/>
              <a:t> Project</a:t>
            </a:r>
          </a:p>
          <a:p>
            <a:pPr algn="r"/>
            <a:r>
              <a:rPr lang="en-US" sz="1400" dirty="0" smtClean="0"/>
              <a:t>Module 2.3</a:t>
            </a:r>
          </a:p>
        </p:txBody>
      </p:sp>
    </p:spTree>
    <p:extLst>
      <p:ext uri="{BB962C8B-B14F-4D97-AF65-F5344CB8AC3E}">
        <p14:creationId xmlns:p14="http://schemas.microsoft.com/office/powerpoint/2010/main" val="104277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endParaRPr lang="en-US" sz="1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342900" lvl="1" indent="-34290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q"/>
              <a:defRPr/>
            </a:pPr>
            <a:r>
              <a:rPr lang="ko-KR" altLang="en-US" sz="2400" dirty="0" err="1" smtClean="0">
                <a:solidFill>
                  <a:srgbClr val="4C4D50"/>
                </a:solidFill>
                <a:cs typeface="Helvetica Neue Medium" charset="0"/>
              </a:rPr>
              <a:t>참여의향서를</a:t>
            </a:r>
            <a:r>
              <a:rPr lang="ko-KR" altLang="en-US" sz="2400" dirty="0" smtClean="0">
                <a:solidFill>
                  <a:srgbClr val="4C4D50"/>
                </a:solidFill>
                <a:cs typeface="Helvetica Neue Medium" charset="0"/>
              </a:rPr>
              <a:t> 다음의 </a:t>
            </a:r>
            <a:r>
              <a:rPr lang="ko-KR" altLang="en-US" sz="2400" dirty="0" err="1" smtClean="0">
                <a:solidFill>
                  <a:srgbClr val="4C4D50"/>
                </a:solidFill>
                <a:cs typeface="Helvetica Neue Medium" charset="0"/>
              </a:rPr>
              <a:t>이메일로</a:t>
            </a:r>
            <a:r>
              <a:rPr lang="ko-KR" altLang="en-US" sz="2400" dirty="0" smtClean="0">
                <a:solidFill>
                  <a:srgbClr val="4C4D50"/>
                </a:solidFill>
                <a:cs typeface="Helvetica Neue Medium" charset="0"/>
              </a:rPr>
              <a:t> 전송</a:t>
            </a:r>
            <a:r>
              <a:rPr lang="en-US" sz="2400" dirty="0" smtClean="0">
                <a:solidFill>
                  <a:srgbClr val="4C4D50"/>
                </a:solidFill>
                <a:cs typeface="Helvetica Neue Medium" charset="0"/>
              </a:rPr>
              <a:t> </a:t>
            </a:r>
            <a:r>
              <a:rPr lang="en-US" sz="2400" dirty="0">
                <a:solidFill>
                  <a:srgbClr val="4C4D50"/>
                </a:solidFill>
                <a:cs typeface="Helvetica Neue Medium" charset="0"/>
                <a:hlinkClick r:id="rId2"/>
              </a:rPr>
              <a:t>idntlds</a:t>
            </a:r>
            <a:r>
              <a:rPr lang="en-US" sz="2400" dirty="0">
                <a:solidFill>
                  <a:srgbClr val="4C4D50"/>
                </a:solidFill>
                <a:latin typeface="Calibri" panose="020F0502020204030204" pitchFamily="34" charset="0"/>
                <a:cs typeface="Helvetica Neue Medium" charset="0"/>
                <a:hlinkClick r:id="rId2"/>
              </a:rPr>
              <a:t>@</a:t>
            </a:r>
            <a:r>
              <a:rPr lang="en-US" sz="2400" dirty="0">
                <a:solidFill>
                  <a:srgbClr val="4C4D50"/>
                </a:solidFill>
                <a:cs typeface="Helvetica Neue Medium" charset="0"/>
                <a:hlinkClick r:id="rId2"/>
              </a:rPr>
              <a:t>icann.org</a:t>
            </a:r>
            <a:endParaRPr lang="en-US" sz="2400" dirty="0">
              <a:solidFill>
                <a:srgbClr val="4C4D50"/>
              </a:solidFill>
              <a:cs typeface="Helvetica Neue Medium" charset="0"/>
            </a:endParaRPr>
          </a:p>
          <a:p>
            <a:pPr marL="342900" lvl="1" indent="-342900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Wingdings" charset="2"/>
              <a:buChar char="q"/>
            </a:pPr>
            <a:r>
              <a:rPr lang="ko-KR" altLang="en-US" sz="2400" dirty="0" smtClean="0">
                <a:solidFill>
                  <a:srgbClr val="4C4D50"/>
                </a:solidFill>
                <a:cs typeface="Helvetica Neue Medium" charset="0"/>
              </a:rPr>
              <a:t>관련 자료 다음의 사이트에서 확인</a:t>
            </a:r>
            <a:r>
              <a:rPr lang="en-US" altLang="ko-KR" sz="2400" dirty="0" smtClean="0">
                <a:solidFill>
                  <a:srgbClr val="4C4D50"/>
                </a:solidFill>
                <a:cs typeface="Helvetica Neue Medium" charset="0"/>
              </a:rPr>
              <a:t/>
            </a:r>
            <a:br>
              <a:rPr lang="en-US" altLang="ko-KR" sz="2400" dirty="0" smtClean="0">
                <a:solidFill>
                  <a:srgbClr val="4C4D50"/>
                </a:solidFill>
                <a:cs typeface="Helvetica Neue Medium" charset="0"/>
              </a:rPr>
            </a:br>
            <a:r>
              <a:rPr lang="en-US" sz="2400" u="sng" dirty="0" smtClean="0">
                <a:hlinkClick r:id="rId3"/>
              </a:rPr>
              <a:t>https</a:t>
            </a:r>
            <a:r>
              <a:rPr lang="en-US" sz="2400" u="sng" dirty="0">
                <a:hlinkClick r:id="rId3"/>
              </a:rPr>
              <a:t>://community.icann.org/display/croscomlgrprocedure/Root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Zone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LGR</a:t>
            </a:r>
            <a:r>
              <a:rPr lang="en-US" sz="2400" u="sng" dirty="0">
                <a:latin typeface="Calibri" panose="020F0502020204030204" pitchFamily="34" charset="0"/>
                <a:hlinkClick r:id="rId3"/>
              </a:rPr>
              <a:t>+</a:t>
            </a:r>
            <a:r>
              <a:rPr lang="en-US" sz="2400" u="sng" dirty="0">
                <a:hlinkClick r:id="rId3"/>
              </a:rPr>
              <a:t>Project</a:t>
            </a:r>
            <a:endParaRPr lang="en-US" sz="2400" dirty="0">
              <a:solidFill>
                <a:srgbClr val="4C4D50"/>
              </a:solidFill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indent="0">
              <a:buNone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Helvetica Neue Medium" charset="0"/>
                <a:cs typeface="Helvetica Neue Medium" charset="0"/>
              </a:rPr>
              <a:t>아태지역 커뮤니티의 참여방안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2600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 </a:t>
            </a:r>
            <a:r>
              <a:rPr lang="ko-KR" altLang="en-US" dirty="0" smtClean="0"/>
              <a:t>변형에 대한 정보</a:t>
            </a:r>
            <a:r>
              <a:rPr lang="en-US" dirty="0" smtClean="0"/>
              <a:t>: </a:t>
            </a:r>
            <a:r>
              <a:rPr lang="en-US" dirty="0">
                <a:hlinkClick r:id="rId2"/>
              </a:rPr>
              <a:t>http://www.icann.org/en/resources/idn/variant-tlds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 </a:t>
            </a:r>
            <a:r>
              <a:rPr lang="ko-KR" altLang="en-US" dirty="0" smtClean="0"/>
              <a:t>변형에 대한 이슈보고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http://www.icann.org/en/topics/idn/idn-vip-integrated-issues-final-clean-20feb12-en.pdf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</a:t>
            </a:r>
            <a:r>
              <a:rPr lang="ko-KR" altLang="en-US" dirty="0" smtClean="0"/>
              <a:t>관련 </a:t>
            </a:r>
            <a:r>
              <a:rPr lang="ko-KR" altLang="en-US" dirty="0" err="1" smtClean="0"/>
              <a:t>루트존파일</a:t>
            </a:r>
            <a:r>
              <a:rPr lang="ko-KR" altLang="en-US" dirty="0" smtClean="0"/>
              <a:t> 개발과 유지관련 언어생성규칙</a:t>
            </a:r>
            <a:r>
              <a:rPr lang="en-US" altLang="ko-KR" dirty="0" smtClean="0"/>
              <a:t>(LGR)</a:t>
            </a:r>
            <a:r>
              <a:rPr lang="en-US" dirty="0" smtClean="0"/>
              <a:t> : </a:t>
            </a:r>
            <a:r>
              <a:rPr lang="en-US" dirty="0">
                <a:hlinkClick r:id="rId4"/>
              </a:rPr>
              <a:t>http://www.icann.org/en/resources/idn/variant-tlds/draft-lgr-procedure-20mar13-en.pdf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IDN </a:t>
            </a:r>
            <a:r>
              <a:rPr lang="ko-KR" altLang="en-US" dirty="0" smtClean="0"/>
              <a:t>최상위도메인 정보공유</a:t>
            </a:r>
            <a:r>
              <a:rPr lang="en-US" dirty="0" smtClean="0"/>
              <a:t>: </a:t>
            </a:r>
            <a:r>
              <a:rPr lang="en-US" dirty="0">
                <a:hlinkClick r:id="rId5"/>
              </a:rPr>
              <a:t>https://community.icann.org/display/VIP/Home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For further information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2440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ko-KR" dirty="0"/>
              <a:t>apachub@icann.org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en-US" sz="3600" dirty="0" smtClean="0"/>
              <a:t>Thank you </a:t>
            </a:r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Questions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0975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99543" y="3633333"/>
            <a:ext cx="4759909" cy="585460"/>
          </a:xfrm>
        </p:spPr>
        <p:txBody>
          <a:bodyPr>
            <a:noAutofit/>
          </a:bodyPr>
          <a:lstStyle/>
          <a:p>
            <a:r>
              <a:rPr lang="ko-KR" altLang="en-US" b="1" i="1" dirty="0" smtClean="0"/>
              <a:t>다국어도메인네임</a:t>
            </a:r>
            <a:r>
              <a:rPr lang="en-US" b="1" i="1" dirty="0" smtClean="0"/>
              <a:t> (</a:t>
            </a:r>
            <a:r>
              <a:rPr lang="en-US" b="1" i="1" dirty="0"/>
              <a:t>IDN) </a:t>
            </a:r>
            <a:r>
              <a:rPr lang="ko-KR" altLang="en-US" b="1" i="1" dirty="0" smtClean="0"/>
              <a:t>변형문자</a:t>
            </a:r>
            <a:endParaRPr lang="en-US" altLang="ko-KR" b="1" i="1" dirty="0" smtClean="0"/>
          </a:p>
          <a:p>
            <a:r>
              <a:rPr lang="en-US" b="1" i="1" dirty="0" smtClean="0"/>
              <a:t>(</a:t>
            </a:r>
            <a:r>
              <a:rPr lang="ko-KR" altLang="en-US" b="1" i="1" dirty="0" smtClean="0"/>
              <a:t>표현이 다르나 같은 의미의 단어</a:t>
            </a:r>
            <a:r>
              <a:rPr lang="en-US" altLang="ko-KR" b="1" i="1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IDN Variants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2" y="286894"/>
            <a:ext cx="6417505" cy="5821140"/>
          </a:xfrm>
        </p:spPr>
        <p:txBody>
          <a:bodyPr>
            <a:normAutofit lnSpcReduction="10000"/>
          </a:bodyPr>
          <a:lstStyle/>
          <a:p>
            <a:endParaRPr lang="en-US" sz="2400" b="1" dirty="0" smtClean="0"/>
          </a:p>
          <a:p>
            <a:pPr marL="0" indent="0">
              <a:buNone/>
            </a:pPr>
            <a:r>
              <a:rPr lang="ko-KR" altLang="en-US" sz="2400" b="1" dirty="0" smtClean="0"/>
              <a:t>배경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2400" b="1" i="1" dirty="0" smtClean="0">
                <a:solidFill>
                  <a:srgbClr val="558ED5"/>
                </a:solidFill>
              </a:rPr>
              <a:t>다국어도메인네임은</a:t>
            </a:r>
            <a:r>
              <a:rPr lang="en-US" altLang="ko-KR" sz="2400" b="1" i="1" dirty="0" smtClean="0">
                <a:solidFill>
                  <a:srgbClr val="558ED5"/>
                </a:solidFill>
              </a:rPr>
              <a:t>(IDNs)</a:t>
            </a:r>
            <a:r>
              <a:rPr lang="en-US" altLang="ko-KR" sz="2400" dirty="0"/>
              <a:t/>
            </a:r>
            <a:br>
              <a:rPr lang="en-US" altLang="ko-KR" sz="2400" dirty="0"/>
            </a:br>
            <a:r>
              <a:rPr lang="ko-KR" altLang="en-US" sz="2400" dirty="0" smtClean="0"/>
              <a:t>도메인네임이 비 라틴어 글자로 이루어진 도메인을 의미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(</a:t>
            </a:r>
            <a:r>
              <a:rPr lang="ko-KR" altLang="en-US" sz="2400" dirty="0" smtClean="0"/>
              <a:t>예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아랍글자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한자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키릴글자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힌두글자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그리스</a:t>
            </a:r>
            <a:r>
              <a:rPr lang="ko-KR" altLang="en-US" sz="2400" dirty="0" smtClean="0"/>
              <a:t>글자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한글 등</a:t>
            </a:r>
            <a:r>
              <a:rPr lang="en-US" altLang="ko-KR" sz="2400" dirty="0" smtClean="0"/>
              <a:t>)</a:t>
            </a:r>
            <a:endParaRPr lang="en-US" altLang="ko-KR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sz="2400" dirty="0" smtClean="0"/>
              <a:t>다국어 변</a:t>
            </a:r>
            <a:r>
              <a:rPr lang="ko-KR" altLang="en-US" sz="2400" dirty="0"/>
              <a:t>형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TLD</a:t>
            </a:r>
            <a:r>
              <a:rPr lang="ko-KR" altLang="en-US" sz="2400" dirty="0" smtClean="0"/>
              <a:t>는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ko-KR" altLang="en-US" sz="2400" dirty="0" err="1" smtClean="0"/>
              <a:t>다국어중</a:t>
            </a:r>
            <a:r>
              <a:rPr lang="ko-KR" altLang="en-US" sz="2400" dirty="0" smtClean="0"/>
              <a:t> 같은 언어문화권에서 의미는 같으나 표현이 </a:t>
            </a:r>
            <a:r>
              <a:rPr lang="ko-KR" altLang="en-US" sz="2400" dirty="0" smtClean="0"/>
              <a:t>여러 가지인 </a:t>
            </a:r>
            <a:r>
              <a:rPr lang="en-US" altLang="ko-KR" sz="2400" dirty="0" smtClean="0"/>
              <a:t>TLD</a:t>
            </a:r>
            <a:r>
              <a:rPr lang="ko-KR" altLang="en-US" sz="2400" dirty="0" smtClean="0"/>
              <a:t>에서의 문제</a:t>
            </a:r>
            <a:r>
              <a:rPr lang="en-US" altLang="ko-KR" sz="2400" dirty="0" smtClean="0"/>
              <a:t>(</a:t>
            </a:r>
            <a:r>
              <a:rPr lang="ko-KR" altLang="en-US" sz="2400" dirty="0" smtClean="0"/>
              <a:t>예 </a:t>
            </a:r>
            <a:r>
              <a:rPr lang="en-US" altLang="ko-KR" sz="2400" dirty="0" smtClean="0"/>
              <a:t>: </a:t>
            </a:r>
            <a:r>
              <a:rPr lang="ko-KR" altLang="en-US" sz="2400" dirty="0" smtClean="0"/>
              <a:t>중국글자 </a:t>
            </a:r>
            <a:r>
              <a:rPr lang="ko-KR" altLang="en-US" sz="2400" dirty="0" err="1" smtClean="0"/>
              <a:t>번체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간체</a:t>
            </a:r>
            <a:r>
              <a:rPr lang="en-US" altLang="ko-KR" sz="2400" dirty="0" smtClean="0"/>
              <a:t>)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- </a:t>
            </a:r>
            <a:r>
              <a:rPr lang="ko-KR" altLang="en-US" sz="2400" dirty="0" smtClean="0"/>
              <a:t>우리의 경우 </a:t>
            </a:r>
            <a:r>
              <a:rPr lang="ko-KR" altLang="en-US" sz="2400" dirty="0" err="1" smtClean="0"/>
              <a:t>번체</a:t>
            </a:r>
            <a:r>
              <a:rPr lang="en-US" altLang="ko-KR" sz="2400" dirty="0" smtClean="0"/>
              <a:t>(Traditional)</a:t>
            </a:r>
            <a:r>
              <a:rPr lang="ko-KR" altLang="en-US" sz="2400" dirty="0" smtClean="0"/>
              <a:t>를 사용</a:t>
            </a:r>
            <a:endParaRPr lang="en-US" altLang="ko-KR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- </a:t>
            </a:r>
            <a:r>
              <a:rPr lang="ko-KR" altLang="en-US" sz="2400" dirty="0" smtClean="0"/>
              <a:t>한글의 경우 주로 표준국어를 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>       </a:t>
            </a:r>
            <a:r>
              <a:rPr lang="ko-KR" altLang="en-US" sz="2400" dirty="0" smtClean="0"/>
              <a:t>활용하고 있어 비교적 이슈가 적음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Picture Placeholder 5" descr="IDN cc map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6437" b="-106437"/>
          <a:stretch>
            <a:fillRect/>
          </a:stretch>
        </p:blipFill>
        <p:spPr>
          <a:xfrm>
            <a:off x="636691" y="-188871"/>
            <a:ext cx="3345762" cy="7097298"/>
          </a:xfrm>
        </p:spPr>
      </p:pic>
    </p:spTree>
    <p:extLst>
      <p:ext uri="{BB962C8B-B14F-4D97-AF65-F5344CB8AC3E}">
        <p14:creationId xmlns:p14="http://schemas.microsoft.com/office/powerpoint/2010/main" val="193995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u="sng" dirty="0" smtClean="0"/>
              <a:t>중국어</a:t>
            </a:r>
            <a:endParaRPr lang="en-US" altLang="zh-TW" u="sng" dirty="0"/>
          </a:p>
          <a:p>
            <a:pPr marL="0" indent="0">
              <a:buNone/>
            </a:pPr>
            <a:r>
              <a:rPr lang="zh-TW" altLang="en-US" b="1" i="1" dirty="0">
                <a:solidFill>
                  <a:srgbClr val="0000FF"/>
                </a:solidFill>
              </a:rPr>
              <a:t>顶级</a:t>
            </a:r>
            <a:r>
              <a:rPr lang="zh-TW" altLang="en-US" dirty="0"/>
              <a:t>域名</a:t>
            </a:r>
            <a:r>
              <a:rPr lang="en-US" altLang="zh-TW" dirty="0"/>
              <a:t> vs </a:t>
            </a:r>
            <a:r>
              <a:rPr lang="zh-Hant" altLang="en-US" b="1" i="1" dirty="0">
                <a:solidFill>
                  <a:srgbClr val="0000FF"/>
                </a:solidFill>
              </a:rPr>
              <a:t>頂級</a:t>
            </a:r>
            <a:r>
              <a:rPr lang="zh-Hant" altLang="en-US" dirty="0"/>
              <a:t>域名</a:t>
            </a:r>
            <a:endParaRPr lang="en-US" altLang="zh-Hant" dirty="0"/>
          </a:p>
          <a:p>
            <a:pPr marL="0" indent="0">
              <a:buNone/>
            </a:pPr>
            <a:endParaRPr lang="en-US" altLang="zh-Hant" u="sng" dirty="0" smtClean="0"/>
          </a:p>
          <a:p>
            <a:pPr marL="0" indent="0">
              <a:buNone/>
            </a:pPr>
            <a:r>
              <a:rPr lang="en-US" altLang="zh-Hant" u="sng" dirty="0" err="1" smtClean="0"/>
              <a:t>Devan</a:t>
            </a:r>
            <a:r>
              <a:rPr lang="en-US" altLang="zh-Hant" u="sng" dirty="0" err="1" smtClean="0">
                <a:latin typeface="Calibri" panose="020F0502020204030204" pitchFamily="34" charset="0"/>
              </a:rPr>
              <a:t>ā</a:t>
            </a:r>
            <a:r>
              <a:rPr lang="en-US" altLang="zh-Hant" u="sng" dirty="0" err="1" smtClean="0"/>
              <a:t>gar</a:t>
            </a:r>
            <a:r>
              <a:rPr lang="en-US" altLang="zh-Hant" u="sng" dirty="0" err="1" smtClean="0">
                <a:latin typeface="Calibri" panose="020F0502020204030204" pitchFamily="34" charset="0"/>
              </a:rPr>
              <a:t>ī</a:t>
            </a:r>
            <a:endParaRPr lang="en-US" altLang="zh-Hant" u="sng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zh-Hant" dirty="0"/>
              <a:t>      vs          </a:t>
            </a:r>
            <a:r>
              <a:rPr lang="en-US" altLang="zh-Hant" dirty="0" err="1"/>
              <a:t>vs</a:t>
            </a:r>
            <a:r>
              <a:rPr lang="en-US" altLang="zh-Hant" dirty="0"/>
              <a:t> </a:t>
            </a:r>
          </a:p>
          <a:p>
            <a:pPr marL="0" indent="0">
              <a:buNone/>
            </a:pPr>
            <a:endParaRPr lang="en-US" altLang="zh-Hant" dirty="0"/>
          </a:p>
          <a:p>
            <a:pPr marL="0" indent="0">
              <a:buNone/>
            </a:pPr>
            <a:r>
              <a:rPr lang="en-US" altLang="zh-Hant" u="sng" dirty="0"/>
              <a:t>Arabic</a:t>
            </a:r>
          </a:p>
          <a:p>
            <a:pPr marL="0" indent="0">
              <a:buNone/>
            </a:pPr>
            <a:endParaRPr lang="en-US" altLang="zh-Hant" dirty="0"/>
          </a:p>
          <a:p>
            <a:pPr marL="0" indent="0">
              <a:buNone/>
            </a:pPr>
            <a:endParaRPr lang="en-US" i="1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다국어 변형체</a:t>
            </a:r>
            <a:r>
              <a:rPr lang="en-US" dirty="0" smtClean="0"/>
              <a:t>(IDN Variants) </a:t>
            </a:r>
            <a:r>
              <a:rPr lang="ko-KR" altLang="en-US" dirty="0" smtClean="0"/>
              <a:t>예시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9" y="3049438"/>
            <a:ext cx="508000" cy="45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5305" y="3030388"/>
            <a:ext cx="609600" cy="495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8826" y="3043088"/>
            <a:ext cx="762000" cy="469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647" y="4377845"/>
            <a:ext cx="2886916" cy="67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4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b="1" dirty="0" smtClean="0"/>
              <a:t>문제</a:t>
            </a:r>
            <a:r>
              <a:rPr lang="en-US" b="1" dirty="0" smtClean="0"/>
              <a:t>:</a:t>
            </a:r>
            <a:endParaRPr lang="en-US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err="1" smtClean="0"/>
              <a:t>루트존파일에</a:t>
            </a:r>
            <a:r>
              <a:rPr lang="ko-KR" altLang="en-US" dirty="0" smtClean="0"/>
              <a:t> 다국어 문자와 다국어변형문자를 반영하는 방법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ko-KR" altLang="en-US" dirty="0" smtClean="0"/>
              <a:t>모든 다국어 변형 문자가 언어생성규칙</a:t>
            </a:r>
            <a:r>
              <a:rPr lang="en-US" altLang="ko-KR" dirty="0" smtClean="0"/>
              <a:t>(LGR)</a:t>
            </a:r>
            <a:r>
              <a:rPr lang="ko-KR" altLang="en-US" dirty="0" smtClean="0"/>
              <a:t>절차를 </a:t>
            </a:r>
            <a:r>
              <a:rPr lang="ko-KR" altLang="en-US" dirty="0" err="1" smtClean="0"/>
              <a:t>마친후</a:t>
            </a:r>
            <a:r>
              <a:rPr lang="ko-KR" altLang="en-US" dirty="0" smtClean="0"/>
              <a:t> 반영 가능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ICANN</a:t>
            </a:r>
            <a:r>
              <a:rPr lang="ko-KR" altLang="en-US" b="1" dirty="0" smtClean="0"/>
              <a:t>의 다국어 변형문자 대응 </a:t>
            </a:r>
            <a:r>
              <a:rPr lang="en-US" altLang="ko-KR" b="1" dirty="0" smtClean="0"/>
              <a:t>: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3</a:t>
            </a:r>
            <a:r>
              <a:rPr lang="ko-KR" altLang="en-US" dirty="0" smtClean="0"/>
              <a:t>년간 </a:t>
            </a:r>
            <a:r>
              <a:rPr lang="en-US" altLang="ko-KR" dirty="0" smtClean="0"/>
              <a:t>4</a:t>
            </a:r>
            <a:r>
              <a:rPr lang="ko-KR" altLang="en-US" dirty="0" smtClean="0"/>
              <a:t>단계</a:t>
            </a:r>
            <a:endParaRPr lang="en-US" dirty="0"/>
          </a:p>
          <a:p>
            <a:pPr marL="0" indent="0">
              <a:buNone/>
            </a:pPr>
            <a:r>
              <a:rPr lang="en-US" altLang="ko-KR" sz="2000" dirty="0"/>
              <a:t>	-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단계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사례분석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완료</a:t>
            </a:r>
            <a:r>
              <a:rPr lang="en-US" altLang="ko-KR" sz="2000" dirty="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- </a:t>
            </a:r>
            <a:r>
              <a:rPr lang="en-US" sz="2000" dirty="0" smtClean="0"/>
              <a:t>2</a:t>
            </a:r>
            <a:r>
              <a:rPr lang="ko-KR" altLang="en-US" sz="2000" dirty="0" smtClean="0"/>
              <a:t>단계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이슈보고 </a:t>
            </a:r>
            <a:r>
              <a:rPr lang="ko-KR" altLang="en-US" sz="2000" dirty="0" err="1" smtClean="0"/>
              <a:t>취합본</a:t>
            </a:r>
            <a:r>
              <a:rPr lang="en-US" sz="2000" dirty="0" smtClean="0"/>
              <a:t>(</a:t>
            </a:r>
            <a:r>
              <a:rPr lang="ko-KR" altLang="en-US" sz="2000" dirty="0" smtClean="0"/>
              <a:t>완료</a:t>
            </a:r>
            <a:r>
              <a:rPr lang="en-US" altLang="ko-KR" sz="2000" dirty="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- </a:t>
            </a:r>
            <a:r>
              <a:rPr lang="en-US" sz="2000" dirty="0" smtClean="0"/>
              <a:t>3</a:t>
            </a:r>
            <a:r>
              <a:rPr lang="ko-KR" altLang="en-US" sz="2000" dirty="0" smtClean="0"/>
              <a:t>단계 </a:t>
            </a:r>
            <a:r>
              <a:rPr lang="en-US" altLang="ko-KR" sz="2000" dirty="0" smtClean="0"/>
              <a:t>: </a:t>
            </a:r>
            <a:r>
              <a:rPr lang="ko-KR" altLang="en-US" sz="2000" dirty="0" err="1" smtClean="0"/>
              <a:t>루트존에</a:t>
            </a:r>
            <a:r>
              <a:rPr lang="ko-KR" altLang="en-US" sz="2000" dirty="0" smtClean="0"/>
              <a:t> 반영하기 위한 자료 </a:t>
            </a:r>
            <a:r>
              <a:rPr lang="ko-KR" altLang="en-US" sz="2000" dirty="0" err="1" smtClean="0"/>
              <a:t>생성중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해결하고자 하는 과제와 최근까지 대응현황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2056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None/>
              <a:defRPr/>
            </a:pPr>
            <a:r>
              <a:rPr lang="ko-KR" altLang="en-US" sz="2400" b="1" dirty="0" smtClean="0">
                <a:solidFill>
                  <a:srgbClr val="000000"/>
                </a:solidFill>
                <a:cs typeface="Helvetica Neue Medium" charset="0"/>
              </a:rPr>
              <a:t>레이블생성규칙이란</a:t>
            </a:r>
            <a:r>
              <a:rPr lang="en-US" altLang="ko-KR" sz="2400" b="1" dirty="0" smtClean="0">
                <a:solidFill>
                  <a:srgbClr val="000000"/>
                </a:solidFill>
                <a:cs typeface="Helvetica Neue Medium" charset="0"/>
              </a:rPr>
              <a:t>?</a:t>
            </a:r>
            <a:endParaRPr lang="en-US" sz="2400" b="1" dirty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각각의 문자</a:t>
            </a:r>
            <a:r>
              <a:rPr lang="en-US" altLang="ko-KR" sz="2400" dirty="0" smtClean="0">
                <a:solidFill>
                  <a:srgbClr val="000000"/>
                </a:solidFill>
                <a:cs typeface="Helvetica Neue Medium" charset="0"/>
              </a:rPr>
              <a:t>(Script)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는 다른 레이블생성 규칙을 가짐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ko-KR" altLang="en-US" sz="2400" dirty="0" err="1" smtClean="0">
                <a:solidFill>
                  <a:srgbClr val="000000"/>
                </a:solidFill>
                <a:cs typeface="Helvetica Neue Medium" charset="0"/>
              </a:rPr>
              <a:t>루트존의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 다국어 문자는 레이블생성규칙이 필요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레이블생성규칙이 정의하는 사항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어떤 레이블이 허용되는가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어떤 레이블이 변형 레이블이 있는가</a:t>
            </a:r>
            <a:r>
              <a:rPr lang="en-US" sz="2400" dirty="0" smtClean="0">
                <a:solidFill>
                  <a:srgbClr val="000000"/>
                </a:solidFill>
                <a:cs typeface="Helvetica Neue Medium" charset="0"/>
              </a:rPr>
              <a:t>(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있다면</a:t>
            </a:r>
            <a:r>
              <a:rPr lang="en-US" altLang="ko-KR" sz="2400" dirty="0" smtClean="0">
                <a:solidFill>
                  <a:srgbClr val="000000"/>
                </a:solidFill>
                <a:cs typeface="Helvetica Neue Medium" charset="0"/>
              </a:rPr>
              <a:t>)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어떤 레이블이 </a:t>
            </a:r>
            <a:r>
              <a:rPr lang="ko-KR" altLang="en-US" sz="2400" dirty="0" err="1" smtClean="0">
                <a:solidFill>
                  <a:srgbClr val="000000"/>
                </a:solidFill>
                <a:cs typeface="Helvetica Neue Medium" charset="0"/>
              </a:rPr>
              <a:t>지정되야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 하는가</a:t>
            </a:r>
            <a:r>
              <a:rPr lang="en-US" altLang="ko-KR" sz="2400" dirty="0" smtClean="0">
                <a:solidFill>
                  <a:srgbClr val="000000"/>
                </a:solidFill>
                <a:cs typeface="Helvetica Neue Medium" charset="0"/>
              </a:rPr>
              <a:t>(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있다면</a:t>
            </a:r>
            <a:r>
              <a:rPr lang="en-US" altLang="ko-KR" sz="2400" dirty="0" smtClean="0">
                <a:solidFill>
                  <a:srgbClr val="000000"/>
                </a:solidFill>
                <a:cs typeface="Helvetica Neue Medium" charset="0"/>
              </a:rPr>
              <a:t>)</a:t>
            </a:r>
            <a:endParaRPr lang="en-US" sz="2400" dirty="0">
              <a:solidFill>
                <a:srgbClr val="000000"/>
              </a:solidFill>
              <a:cs typeface="Helvetica Neue Medium" charset="0"/>
            </a:endParaRPr>
          </a:p>
          <a:p>
            <a:pPr marL="857250" lvl="2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어떤 변형 레이블이 지정되어서는 안되며 </a:t>
            </a:r>
            <a:r>
              <a:rPr lang="ko-KR" altLang="en-US" sz="2400" dirty="0" err="1" smtClean="0">
                <a:solidFill>
                  <a:srgbClr val="000000"/>
                </a:solidFill>
                <a:cs typeface="Helvetica Neue Medium" charset="0"/>
              </a:rPr>
              <a:t>다른곳에서</a:t>
            </a:r>
            <a:r>
              <a:rPr lang="ko-KR" altLang="en-US" sz="2400" dirty="0" smtClean="0">
                <a:solidFill>
                  <a:srgbClr val="000000"/>
                </a:solidFill>
                <a:cs typeface="Helvetica Neue Medium" charset="0"/>
              </a:rPr>
              <a:t> 활용 못하도록 지정해야 하는가</a:t>
            </a: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sz="2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레이블생성규칙</a:t>
            </a:r>
            <a:r>
              <a:rPr lang="en-US" altLang="ko-KR" dirty="0" smtClean="0"/>
              <a:t>(Label Generation Rule)(I)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79782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ko-KR" altLang="en-US" b="1" dirty="0" smtClean="0"/>
              <a:t>레이블생성 기본 원칙</a:t>
            </a:r>
            <a:r>
              <a:rPr lang="en-US" b="1" dirty="0" smtClean="0"/>
              <a:t>: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smtClean="0">
                <a:cs typeface="Helvetica Neue Medium" charset="0"/>
              </a:rPr>
              <a:t>루트는 공유된 자원으로 레이블생성규칙은 모두 </a:t>
            </a:r>
            <a:r>
              <a:rPr lang="ko-KR" altLang="en-US" sz="2400" dirty="0" err="1" smtClean="0">
                <a:cs typeface="Helvetica Neue Medium" charset="0"/>
              </a:rPr>
              <a:t>동일해야함</a:t>
            </a:r>
            <a:endParaRPr lang="en-US" sz="2400" dirty="0">
              <a:cs typeface="Helvetica Neue Medium" charset="0"/>
            </a:endParaRPr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err="1" smtClean="0">
                <a:cs typeface="Helvetica Neue Medium" charset="0"/>
              </a:rPr>
              <a:t>다른문자는</a:t>
            </a:r>
            <a:r>
              <a:rPr lang="ko-KR" altLang="en-US" sz="2400" dirty="0" smtClean="0">
                <a:cs typeface="Helvetica Neue Medium" charset="0"/>
              </a:rPr>
              <a:t> 다른 요구사항을 가져야 함</a:t>
            </a:r>
            <a:endParaRPr lang="en-US" sz="2400" dirty="0">
              <a:cs typeface="Helvetica Neue Medium" charset="0"/>
            </a:endParaRPr>
          </a:p>
          <a:p>
            <a:pPr marL="342900" lvl="1" indent="-342900" defTabSz="434709"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 typeface="Wingdings" charset="2"/>
              <a:buChar char="ü"/>
              <a:defRPr/>
            </a:pPr>
            <a:r>
              <a:rPr lang="ko-KR" altLang="en-US" sz="2400" dirty="0" err="1" smtClean="0">
                <a:cs typeface="Helvetica Neue Medium" charset="0"/>
              </a:rPr>
              <a:t>루트존의</a:t>
            </a:r>
            <a:r>
              <a:rPr lang="ko-KR" altLang="en-US" sz="2400" dirty="0" smtClean="0">
                <a:cs typeface="Helvetica Neue Medium" charset="0"/>
              </a:rPr>
              <a:t> 레이블생성규칙</a:t>
            </a:r>
            <a:r>
              <a:rPr lang="en-US" altLang="ko-KR" sz="2400" dirty="0" smtClean="0">
                <a:cs typeface="Helvetica Neue Medium" charset="0"/>
              </a:rPr>
              <a:t>(LGR)</a:t>
            </a:r>
            <a:r>
              <a:rPr lang="ko-KR" altLang="en-US" sz="2400" dirty="0" smtClean="0">
                <a:cs typeface="Helvetica Neue Medium" charset="0"/>
              </a:rPr>
              <a:t>은 통합된 규칙으로 </a:t>
            </a:r>
            <a:r>
              <a:rPr lang="ko-KR" altLang="en-US" sz="2400" dirty="0" err="1" smtClean="0">
                <a:cs typeface="Helvetica Neue Medium" charset="0"/>
              </a:rPr>
              <a:t>문자별로</a:t>
            </a:r>
            <a:r>
              <a:rPr lang="ko-KR" altLang="en-US" sz="2400" dirty="0" smtClean="0">
                <a:cs typeface="Helvetica Neue Medium" charset="0"/>
              </a:rPr>
              <a:t> 특수한 사항을 </a:t>
            </a:r>
            <a:r>
              <a:rPr lang="ko-KR" altLang="en-US" sz="2400" dirty="0" err="1" smtClean="0">
                <a:cs typeface="Helvetica Neue Medium" charset="0"/>
              </a:rPr>
              <a:t>반영해야함</a:t>
            </a: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ko-KR" altLang="en-US" dirty="0" smtClean="0"/>
              <a:t>레이블생성규칙</a:t>
            </a:r>
            <a:r>
              <a:rPr lang="en-US" dirty="0" smtClean="0"/>
              <a:t> </a:t>
            </a:r>
            <a:r>
              <a:rPr lang="en-US" dirty="0"/>
              <a:t>(II)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77936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7925" y="1282082"/>
            <a:ext cx="7671851" cy="4850139"/>
          </a:xfrm>
        </p:spPr>
        <p:txBody>
          <a:bodyPr>
            <a:normAutofit fontScale="92500" lnSpcReduction="10000"/>
          </a:bodyPr>
          <a:lstStyle/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endParaRPr lang="en-US" sz="2600" dirty="0" smtClean="0">
              <a:solidFill>
                <a:srgbClr val="595959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ko-KR" altLang="en-US" sz="2600" dirty="0" err="1" smtClean="0">
                <a:solidFill>
                  <a:srgbClr val="595959"/>
                </a:solidFill>
                <a:cs typeface="Helvetica Neue Medium" charset="0"/>
              </a:rPr>
              <a:t>문자별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 언어생성규칙 제안서는 각 커뮤니티에서 </a:t>
            </a:r>
            <a:r>
              <a:rPr lang="ko-KR" altLang="en-US" sz="2600" dirty="0" err="1" smtClean="0">
                <a:solidFill>
                  <a:srgbClr val="595959"/>
                </a:solidFill>
                <a:cs typeface="Helvetica Neue Medium" charset="0"/>
              </a:rPr>
              <a:t>개발해야하며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 통합 패널이 총 취합해야 함</a:t>
            </a:r>
            <a:endParaRPr lang="en-US" sz="2600" dirty="0">
              <a:solidFill>
                <a:srgbClr val="595959"/>
              </a:solidFill>
              <a:cs typeface="Helvetica Neue Medium" charset="0"/>
            </a:endParaRPr>
          </a:p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en-US" sz="2600" dirty="0" smtClean="0">
                <a:solidFill>
                  <a:srgbClr val="595959"/>
                </a:solidFill>
                <a:cs typeface="Helvetica Neue Medium" charset="0"/>
              </a:rPr>
              <a:t>ICANN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은 </a:t>
            </a:r>
            <a:r>
              <a:rPr lang="en-US" altLang="ko-KR" sz="2600" dirty="0" smtClean="0">
                <a:solidFill>
                  <a:srgbClr val="595959"/>
                </a:solidFill>
                <a:cs typeface="Helvetica Neue Medium" charset="0"/>
              </a:rPr>
              <a:t>17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개 문자에 대한 언어생성규칙</a:t>
            </a:r>
            <a:r>
              <a:rPr lang="en-US" altLang="ko-KR" sz="2600" dirty="0" smtClean="0">
                <a:solidFill>
                  <a:srgbClr val="595959"/>
                </a:solidFill>
                <a:cs typeface="Helvetica Neue Medium" charset="0"/>
              </a:rPr>
              <a:t> 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패널에 참여하고자 하는 </a:t>
            </a:r>
            <a:r>
              <a:rPr lang="ko-KR" altLang="en-US" sz="2600" dirty="0" err="1" smtClean="0">
                <a:solidFill>
                  <a:srgbClr val="595959"/>
                </a:solidFill>
                <a:cs typeface="Helvetica Neue Medium" charset="0"/>
              </a:rPr>
              <a:t>자원자를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 찾고 있음</a:t>
            </a:r>
            <a:endParaRPr lang="en-US" sz="2600" dirty="0" smtClean="0">
              <a:solidFill>
                <a:srgbClr val="595959"/>
              </a:solidFill>
              <a:cs typeface="Helvetica Neue Medium" charset="0"/>
            </a:endParaRPr>
          </a:p>
          <a:p>
            <a:pPr marL="441412" lvl="1" indent="-457200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</a:pPr>
            <a:r>
              <a:rPr lang="ko-KR" altLang="en-US" sz="2600" dirty="0" err="1" smtClean="0">
                <a:solidFill>
                  <a:srgbClr val="595959"/>
                </a:solidFill>
                <a:cs typeface="Helvetica Neue Medium" charset="0"/>
              </a:rPr>
              <a:t>자원자는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 언어생성규칙 패널을 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구성가능 하고 </a:t>
            </a:r>
            <a:r>
              <a:rPr lang="ko-KR" altLang="en-US" sz="2600" dirty="0" smtClean="0">
                <a:solidFill>
                  <a:srgbClr val="595959"/>
                </a:solidFill>
                <a:cs typeface="Helvetica Neue Medium" charset="0"/>
              </a:rPr>
              <a:t>추가하는 문자에 대하여 구성 가능</a:t>
            </a:r>
            <a:endParaRPr lang="en-US" sz="2600" dirty="0">
              <a:solidFill>
                <a:srgbClr val="595959"/>
              </a:solidFill>
              <a:cs typeface="Helvetica Neue Medium" charset="0"/>
            </a:endParaRPr>
          </a:p>
          <a:p>
            <a:pPr marL="0" lvl="1" indent="0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None/>
            </a:pPr>
            <a:endParaRPr lang="en-US" altLang="ko-KR" sz="2400" b="1" i="1" dirty="0" smtClean="0">
              <a:solidFill>
                <a:srgbClr val="595959"/>
              </a:solidFill>
              <a:cs typeface="Helvetica Neue Medium" charset="0"/>
            </a:endParaRPr>
          </a:p>
          <a:p>
            <a:pPr marL="0" lvl="1" indent="0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None/>
            </a:pPr>
            <a:r>
              <a:rPr lang="ko-KR" altLang="en-US" sz="2400" b="1" i="1" dirty="0" smtClean="0">
                <a:solidFill>
                  <a:srgbClr val="595959"/>
                </a:solidFill>
                <a:cs typeface="Helvetica Neue Medium" charset="0"/>
              </a:rPr>
              <a:t>특정 문자에 대한 커뮤니티 기반의 생성패널이 없으면 </a:t>
            </a:r>
            <a:r>
              <a:rPr lang="ko-KR" altLang="en-US" sz="2400" b="1" i="1" dirty="0" err="1" smtClean="0">
                <a:solidFill>
                  <a:srgbClr val="595959"/>
                </a:solidFill>
                <a:cs typeface="Helvetica Neue Medium" charset="0"/>
              </a:rPr>
              <a:t>루트존의</a:t>
            </a:r>
            <a:r>
              <a:rPr lang="ko-KR" altLang="en-US" sz="2400" b="1" i="1" dirty="0" smtClean="0">
                <a:solidFill>
                  <a:srgbClr val="595959"/>
                </a:solidFill>
                <a:cs typeface="Helvetica Neue Medium" charset="0"/>
              </a:rPr>
              <a:t> 문자의 생성이 불가함</a:t>
            </a:r>
            <a:endParaRPr lang="en-US" sz="2400" b="1" i="1" dirty="0">
              <a:solidFill>
                <a:srgbClr val="595959"/>
              </a:solidFill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434781" lvl="2" indent="0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None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0" indent="0">
              <a:buNone/>
            </a:pPr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sz="3200" dirty="0" smtClean="0">
                <a:latin typeface="Helvetica Neue Medium" charset="0"/>
                <a:cs typeface="Helvetica Neue Medium" charset="0"/>
              </a:rPr>
              <a:t>현재 추진해야 할 사항은</a:t>
            </a:r>
            <a:r>
              <a:rPr lang="en-US" sz="3200" dirty="0" smtClean="0">
                <a:latin typeface="Helvetica Neue Medium" charset="0"/>
                <a:cs typeface="Helvetica Neue Medium" charset="0"/>
              </a:rPr>
              <a:t>? </a:t>
            </a:r>
            <a:r>
              <a:rPr lang="en-US" sz="3200" dirty="0">
                <a:latin typeface="Helvetica Neue Medium" charset="0"/>
                <a:cs typeface="Helvetica Neue Medium" charset="0"/>
              </a:rPr>
              <a:t/>
            </a:r>
            <a:br>
              <a:rPr lang="en-US" sz="3200" dirty="0">
                <a:latin typeface="Helvetica Neue Medium" charset="0"/>
                <a:cs typeface="Helvetica Neue Medium" charset="0"/>
              </a:rPr>
            </a:b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</a:rPr>
              <a:t>각 커뮤니티의 생성패널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</a:rPr>
              <a:t>(Generation penal)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</a:rPr>
              <a:t>을 구성</a:t>
            </a:r>
            <a:endParaRPr lang="en-SG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4" name="Picture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908103"/>
              </p:ext>
            </p:extLst>
          </p:nvPr>
        </p:nvGraphicFramePr>
        <p:xfrm>
          <a:off x="672860" y="1265955"/>
          <a:ext cx="1518249" cy="4839622"/>
        </p:xfrm>
        <a:graphic>
          <a:graphicData uri="http://schemas.openxmlformats.org/drawingml/2006/table">
            <a:tbl>
              <a:tblPr>
                <a:effectLst/>
                <a:tableStyleId>{125E5076-3810-47DD-B79F-674D7AD40C01}</a:tableStyleId>
              </a:tblPr>
              <a:tblGrid>
                <a:gridCol w="1518249"/>
              </a:tblGrid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Arabic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Bengali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Chinese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Cyrillic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Devanagari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Georgian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Greek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Gujarati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Gurmukhi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Hebrew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6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Japanese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Korean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Latin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Sinhala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Tamil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Telugu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9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Thai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6439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 defTabSz="434709">
              <a:lnSpc>
                <a:spcPct val="120000"/>
              </a:lnSpc>
              <a:spcBef>
                <a:spcPts val="0"/>
              </a:spcBef>
              <a:buClr>
                <a:srgbClr val="43ACDA"/>
              </a:buClr>
              <a:buSzPct val="123000"/>
              <a:buFont typeface="Wingdings" panose="05000000000000000000" pitchFamily="2" charset="2"/>
              <a:buChar char="§"/>
              <a:defRPr/>
            </a:pPr>
            <a:r>
              <a:rPr lang="ko-KR" altLang="en-US" sz="2600" dirty="0" err="1" smtClean="0">
                <a:solidFill>
                  <a:srgbClr val="000000"/>
                </a:solidFill>
                <a:cs typeface="Helvetica Neue Medium" charset="0"/>
              </a:rPr>
              <a:t>자원자</a:t>
            </a:r>
            <a:r>
              <a:rPr lang="ko-KR" altLang="en-US" sz="2600" dirty="0" smtClean="0">
                <a:solidFill>
                  <a:srgbClr val="000000"/>
                </a:solidFill>
                <a:cs typeface="Helvetica Neue Medium" charset="0"/>
              </a:rPr>
              <a:t> 요구사항</a:t>
            </a:r>
            <a:r>
              <a:rPr lang="en-US" sz="2600" dirty="0" smtClean="0">
                <a:solidFill>
                  <a:srgbClr val="000000"/>
                </a:solidFill>
                <a:cs typeface="Helvetica Neue Medium" charset="0"/>
              </a:rPr>
              <a:t>:</a:t>
            </a:r>
            <a:endParaRPr lang="en-US" sz="2600" dirty="0">
              <a:solidFill>
                <a:srgbClr val="000000"/>
              </a:solidFill>
              <a:cs typeface="Helvetica Neue Medium" charset="0"/>
            </a:endParaRPr>
          </a:p>
          <a:p>
            <a:pPr marL="742950" lvl="2" indent="-34290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Tx/>
              <a:buChar char="-"/>
              <a:defRPr/>
            </a:pPr>
            <a:r>
              <a:rPr lang="ko-KR" altLang="en-US" sz="2200" dirty="0" smtClean="0">
                <a:solidFill>
                  <a:srgbClr val="000000"/>
                </a:solidFill>
                <a:cs typeface="Helvetica Neue Medium" charset="0"/>
              </a:rPr>
              <a:t>언어 및 문자에 대한 이해와 지역에 대한 이해</a:t>
            </a:r>
            <a:endParaRPr lang="en-US" sz="2200" dirty="0">
              <a:solidFill>
                <a:srgbClr val="000000"/>
              </a:solidFill>
              <a:cs typeface="Helvetica Neue Medium" charset="0"/>
            </a:endParaRPr>
          </a:p>
          <a:p>
            <a:pPr marL="742950" lvl="2" indent="-342900" defTabSz="43470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3ACDA"/>
              </a:buClr>
              <a:buSzPct val="123000"/>
              <a:buFontTx/>
              <a:buChar char="-"/>
              <a:defRPr/>
            </a:pPr>
            <a:r>
              <a:rPr lang="ko-KR" altLang="en-US" sz="2200" dirty="0" smtClean="0">
                <a:solidFill>
                  <a:srgbClr val="000000"/>
                </a:solidFill>
                <a:cs typeface="Helvetica Neue Medium" charset="0"/>
              </a:rPr>
              <a:t>언어학</a:t>
            </a:r>
            <a:r>
              <a:rPr lang="en-US" altLang="ko-KR" sz="2200" dirty="0" smtClean="0">
                <a:solidFill>
                  <a:srgbClr val="000000"/>
                </a:solidFill>
                <a:cs typeface="Helvetica Neue Medium" charset="0"/>
              </a:rPr>
              <a:t>, </a:t>
            </a:r>
            <a:r>
              <a:rPr lang="ko-KR" altLang="en-US" sz="2200" dirty="0" smtClean="0">
                <a:solidFill>
                  <a:srgbClr val="000000"/>
                </a:solidFill>
                <a:cs typeface="Helvetica Neue Medium" charset="0"/>
              </a:rPr>
              <a:t>유니코드</a:t>
            </a:r>
            <a:r>
              <a:rPr lang="en-US" altLang="ko-KR" sz="2200" dirty="0" smtClean="0">
                <a:solidFill>
                  <a:srgbClr val="000000"/>
                </a:solidFill>
                <a:cs typeface="Helvetica Neue Medium" charset="0"/>
              </a:rPr>
              <a:t>, IDNA, DNS</a:t>
            </a:r>
            <a:r>
              <a:rPr lang="ko-KR" altLang="en-US" sz="2200" dirty="0" smtClean="0">
                <a:solidFill>
                  <a:srgbClr val="000000"/>
                </a:solidFill>
                <a:cs typeface="Helvetica Neue Medium" charset="0"/>
              </a:rPr>
              <a:t>에 대한 전문성</a:t>
            </a:r>
            <a:endParaRPr lang="en-US" sz="14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269962" lvl="1">
              <a:lnSpc>
                <a:spcPct val="120000"/>
              </a:lnSpc>
              <a:spcAft>
                <a:spcPts val="1677"/>
              </a:spcAft>
              <a:buClr>
                <a:srgbClr val="43ACDA"/>
              </a:buClr>
              <a:buSzPct val="123000"/>
              <a:buFont typeface="Lucida Grande" charset="0"/>
              <a:buChar char="+"/>
            </a:pPr>
            <a:endParaRPr lang="en-US" sz="1800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pPr marL="740264" lvl="2" indent="-305483">
              <a:lnSpc>
                <a:spcPct val="120000"/>
              </a:lnSpc>
              <a:spcAft>
                <a:spcPts val="1141"/>
              </a:spcAft>
              <a:buClr>
                <a:srgbClr val="43ACDA"/>
              </a:buClr>
              <a:buSzPct val="123000"/>
              <a:buFont typeface="Wingdings" charset="0"/>
              <a:buChar char="Ø"/>
            </a:pPr>
            <a:endParaRPr lang="en-US" dirty="0">
              <a:solidFill>
                <a:srgbClr val="4C4D50"/>
              </a:solidFill>
              <a:latin typeface="Helvetica Neue Medium" charset="0"/>
              <a:cs typeface="Helvetica Neue Medium" charset="0"/>
            </a:endParaRPr>
          </a:p>
          <a:p>
            <a:endParaRPr lang="en-S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sz="3200" dirty="0">
                <a:latin typeface="Helvetica Neue Medium" charset="0"/>
                <a:cs typeface="Helvetica Neue Medium" charset="0"/>
              </a:rPr>
              <a:t>현재 추진해야 할 </a:t>
            </a:r>
            <a:r>
              <a:rPr lang="ko-KR" altLang="en-US" sz="3200" dirty="0" smtClean="0">
                <a:latin typeface="Helvetica Neue Medium" charset="0"/>
                <a:cs typeface="Helvetica Neue Medium" charset="0"/>
              </a:rPr>
              <a:t>사항은</a:t>
            </a:r>
            <a:r>
              <a:rPr lang="en-US" altLang="ko-KR" sz="3200" dirty="0" smtClean="0">
                <a:latin typeface="Helvetica Neue Medium" charset="0"/>
                <a:cs typeface="Helvetica Neue Medium" charset="0"/>
              </a:rPr>
              <a:t>(II)</a:t>
            </a:r>
            <a:r>
              <a:rPr lang="en-US" sz="3200" dirty="0">
                <a:latin typeface="Helvetica Neue Medium" charset="0"/>
                <a:cs typeface="Helvetica Neue Medium" charset="0"/>
              </a:rPr>
              <a:t/>
            </a:r>
            <a:br>
              <a:rPr lang="en-US" sz="3200" dirty="0">
                <a:latin typeface="Helvetica Neue Medium" charset="0"/>
                <a:cs typeface="Helvetica Neue Medium" charset="0"/>
              </a:rPr>
            </a:b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생성패널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– </a:t>
            </a:r>
            <a:r>
              <a:rPr lang="ko-KR" altLang="en-US" dirty="0" err="1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자원자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Helvetica Neue Medium" charset="0"/>
                <a:cs typeface="Helvetica Neue Medium" charset="0"/>
              </a:rPr>
              <a:t> 필요</a:t>
            </a:r>
            <a:endParaRPr lang="en-SG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 descr="Screen Shot 2014-02-20 at 10.07.2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831" y="2568634"/>
            <a:ext cx="5650513" cy="384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4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333</Words>
  <Application>Microsoft Office PowerPoint</Application>
  <PresentationFormat>사용자 지정</PresentationFormat>
  <Paragraphs>111</Paragraphs>
  <Slides>12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22" baseType="lpstr">
      <vt:lpstr>Canaro Light DEMO</vt:lpstr>
      <vt:lpstr>Helvetica Neue Medium</vt:lpstr>
      <vt:lpstr>Lucida Grande</vt:lpstr>
      <vt:lpstr>新細明體</vt:lpstr>
      <vt:lpstr>맑은 고딕</vt:lpstr>
      <vt:lpstr>Arial</vt:lpstr>
      <vt:lpstr>Calibri</vt:lpstr>
      <vt:lpstr>Times New Roman</vt:lpstr>
      <vt:lpstr>Wingdings</vt:lpstr>
      <vt:lpstr>Office Theme</vt:lpstr>
      <vt:lpstr>PowerPoint 프레젠테이션</vt:lpstr>
      <vt:lpstr>PowerPoint 프레젠테이션</vt:lpstr>
      <vt:lpstr>IDN Variants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송강수</cp:lastModifiedBy>
  <cp:revision>81</cp:revision>
  <dcterms:created xsi:type="dcterms:W3CDTF">2014-05-05T08:46:27Z</dcterms:created>
  <dcterms:modified xsi:type="dcterms:W3CDTF">2014-12-04T06:35:47Z</dcterms:modified>
</cp:coreProperties>
</file>