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1" r:id="rId2"/>
    <p:sldId id="271" r:id="rId3"/>
    <p:sldId id="270" r:id="rId4"/>
    <p:sldId id="263" r:id="rId5"/>
    <p:sldId id="264" r:id="rId6"/>
    <p:sldId id="265" r:id="rId7"/>
    <p:sldId id="274" r:id="rId8"/>
    <p:sldId id="266" r:id="rId9"/>
    <p:sldId id="267" r:id="rId10"/>
    <p:sldId id="268" r:id="rId11"/>
    <p:sldId id="269" r:id="rId12"/>
  </p:sldIdLst>
  <p:sldSz cx="10799763" cy="72056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antha Eisner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16A0E1"/>
    <a:srgbClr val="CE0238"/>
    <a:srgbClr val="25BB83"/>
    <a:srgbClr val="22CD4D"/>
    <a:srgbClr val="1AB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34577" autoAdjust="0"/>
    <p:restoredTop sz="86401" autoAdjust="0"/>
  </p:normalViewPr>
  <p:slideViewPr>
    <p:cSldViewPr snapToGrid="0" snapToObjects="1">
      <p:cViewPr varScale="1">
        <p:scale>
          <a:sx n="89" d="100"/>
          <a:sy n="89" d="100"/>
        </p:scale>
        <p:origin x="-2632" y="-112"/>
      </p:cViewPr>
      <p:guideLst>
        <p:guide orient="horz" pos="2270"/>
        <p:guide pos="3402"/>
      </p:guideLst>
    </p:cSldViewPr>
  </p:slideViewPr>
  <p:outlineViewPr>
    <p:cViewPr>
      <p:scale>
        <a:sx n="33" d="100"/>
        <a:sy n="33" d="100"/>
      </p:scale>
      <p:origin x="0" y="46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commentAuthors" Target="commentAuthors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F90FD-5826-49C0-B5F7-0325002D9FE8}" type="datetimeFigureOut">
              <a:rPr lang="en-SG" smtClean="0"/>
              <a:pPr/>
              <a:t>1/8/15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0425" y="685800"/>
            <a:ext cx="51371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6229F-1350-4BFF-9394-EE7D2BE1AB2D}" type="slidenum">
              <a:rPr lang="en-SG" smtClean="0"/>
              <a:pPr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41141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332CDA-3FBB-489B-B366-EB189EE44F5A}" type="slidenum">
              <a:rPr lang="en-SG" smtClean="0"/>
              <a:pPr/>
              <a:t>3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72277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ANN_image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4"/>
          <a:stretch/>
        </p:blipFill>
        <p:spPr>
          <a:xfrm>
            <a:off x="-1470" y="0"/>
            <a:ext cx="10810905" cy="7205663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715426" y="3611500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715427" y="4167594"/>
            <a:ext cx="2778613" cy="450354"/>
          </a:xfrm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43" name="Rectangle 42"/>
          <p:cNvSpPr/>
          <p:nvPr userDrawn="1"/>
        </p:nvSpPr>
        <p:spPr>
          <a:xfrm>
            <a:off x="-1470" y="6122977"/>
            <a:ext cx="10810906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ICANNlogo copy_test.t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sp>
        <p:nvSpPr>
          <p:cNvPr id="13" name="Text Placeholder 4"/>
          <p:cNvSpPr txBox="1">
            <a:spLocks/>
          </p:cNvSpPr>
          <p:nvPr userDrawn="1"/>
        </p:nvSpPr>
        <p:spPr>
          <a:xfrm>
            <a:off x="6474036" y="13804"/>
            <a:ext cx="4381499" cy="63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400" b="1" dirty="0" smtClean="0">
              <a:solidFill>
                <a:srgbClr val="3366FF"/>
              </a:solidFill>
            </a:endParaRPr>
          </a:p>
        </p:txBody>
      </p:sp>
      <p:pic>
        <p:nvPicPr>
          <p:cNvPr id="16" name="图片 15" descr="工信部研究院-LOGO(蓝)(08-28-09-41-30)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12000" y="6480000"/>
            <a:ext cx="2880000" cy="49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995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829" y="4751864"/>
            <a:ext cx="6479858" cy="5954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16829" y="643839"/>
            <a:ext cx="6479858" cy="394086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16829" y="5347333"/>
            <a:ext cx="6479858" cy="45650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2080544" y="4590005"/>
            <a:ext cx="6579830" cy="161859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3297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516768" y="1338487"/>
            <a:ext cx="9767197" cy="163113"/>
            <a:chOff x="-904938" y="1157758"/>
            <a:chExt cx="9767197" cy="163113"/>
          </a:xfrm>
        </p:grpSpPr>
        <p:grpSp>
          <p:nvGrpSpPr>
            <p:cNvPr id="15" name="Group 14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9" name="Rectangle 18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2" name="Rectangle 21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9454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839" y="288563"/>
            <a:ext cx="2434938" cy="5819468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5385" y="288563"/>
            <a:ext cx="7124447" cy="5819468"/>
          </a:xfrm>
        </p:spPr>
        <p:txBody>
          <a:bodyPr vert="eaVert"/>
          <a:lstStyle>
            <a:lvl1pPr>
              <a:defRPr>
                <a:solidFill>
                  <a:srgbClr val="595959"/>
                </a:solidFill>
              </a:defRPr>
            </a:lvl1pPr>
            <a:lvl2pPr>
              <a:defRPr>
                <a:solidFill>
                  <a:srgbClr val="595959"/>
                </a:solidFill>
              </a:defRPr>
            </a:lvl2pPr>
            <a:lvl3pPr>
              <a:defRPr>
                <a:solidFill>
                  <a:srgbClr val="595959"/>
                </a:solidFill>
              </a:defRPr>
            </a:lvl3pPr>
            <a:lvl4pPr>
              <a:defRPr>
                <a:solidFill>
                  <a:srgbClr val="595959"/>
                </a:solidFill>
              </a:defRPr>
            </a:lvl4pPr>
            <a:lvl5pPr>
              <a:defRPr>
                <a:solidFill>
                  <a:srgbClr val="595959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 rot="5400000">
            <a:off x="4989611" y="3121831"/>
            <a:ext cx="5821142" cy="154607"/>
            <a:chOff x="-904938" y="1157758"/>
            <a:chExt cx="5264582" cy="154607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648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699544" y="3633333"/>
            <a:ext cx="4381500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Section Heading</a:t>
            </a:r>
            <a:endParaRPr lang="en-US" dirty="0"/>
          </a:p>
        </p:txBody>
      </p:sp>
      <p:sp>
        <p:nvSpPr>
          <p:cNvPr id="59" name="Text Placeholder 33"/>
          <p:cNvSpPr>
            <a:spLocks noGrp="1"/>
          </p:cNvSpPr>
          <p:nvPr>
            <p:ph type="body" sz="quarter" idx="11" hasCustomPrompt="1"/>
          </p:nvPr>
        </p:nvSpPr>
        <p:spPr>
          <a:xfrm>
            <a:off x="5699545" y="4189427"/>
            <a:ext cx="2778613" cy="450354"/>
          </a:xfrm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normAutofit/>
          </a:bodyPr>
          <a:lstStyle>
            <a:lvl1pPr marL="0" indent="0"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Sub Heading</a:t>
            </a:r>
            <a:endParaRPr lang="en-US" dirty="0"/>
          </a:p>
        </p:txBody>
      </p:sp>
      <p:sp>
        <p:nvSpPr>
          <p:cNvPr id="68" name="Rectangle 67"/>
          <p:cNvSpPr/>
          <p:nvPr userDrawn="1"/>
        </p:nvSpPr>
        <p:spPr>
          <a:xfrm>
            <a:off x="0" y="2945932"/>
            <a:ext cx="5699544" cy="600472"/>
          </a:xfrm>
          <a:prstGeom prst="rect">
            <a:avLst/>
          </a:prstGeom>
          <a:solidFill>
            <a:srgbClr val="16A0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5794806" y="2945932"/>
            <a:ext cx="587418" cy="617197"/>
          </a:xfrm>
          <a:prstGeom prst="rect">
            <a:avLst/>
          </a:prstGeom>
          <a:solidFill>
            <a:srgbClr val="16A0E1">
              <a:alpha val="8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6471120" y="2945932"/>
            <a:ext cx="587418" cy="617197"/>
          </a:xfrm>
          <a:prstGeom prst="rect">
            <a:avLst/>
          </a:prstGeom>
          <a:solidFill>
            <a:srgbClr val="16A0E1">
              <a:alpha val="5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7147434" y="2945932"/>
            <a:ext cx="587418" cy="617197"/>
          </a:xfrm>
          <a:prstGeom prst="rect">
            <a:avLst/>
          </a:prstGeom>
          <a:solidFill>
            <a:srgbClr val="16A0E1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AB8FF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0" y="5866129"/>
            <a:ext cx="10799763" cy="13516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3" name="图片 12" descr="工信部研究院-LOGO(蓝)(08-28-09-41-30)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64832" y="6440909"/>
            <a:ext cx="2861417" cy="49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47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 userDrawn="1"/>
        </p:nvGrpSpPr>
        <p:grpSpPr>
          <a:xfrm>
            <a:off x="544275" y="924016"/>
            <a:ext cx="7734852" cy="154607"/>
            <a:chOff x="0" y="1020776"/>
            <a:chExt cx="7734852" cy="15460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1020776"/>
              <a:ext cx="5699544" cy="150416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5794806" y="1020777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71120" y="1020777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7147434" y="1020777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94177"/>
            <a:ext cx="9719787" cy="4814523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cs typeface="Canaro Light DEMO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8655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989" y="1282082"/>
            <a:ext cx="9719787" cy="4850139"/>
          </a:xfrm>
        </p:spPr>
        <p:txBody>
          <a:bodyPr/>
          <a:lstStyle>
            <a:lvl1pPr>
              <a:defRPr>
                <a:latin typeface="Canaro Light DEMO"/>
                <a:cs typeface="Canaro Light DEMO"/>
              </a:defRPr>
            </a:lvl1pPr>
            <a:lvl2pPr>
              <a:defRPr>
                <a:latin typeface="Canaro Light DEMO"/>
                <a:cs typeface="Canaro Light DEMO"/>
              </a:defRPr>
            </a:lvl2pPr>
            <a:lvl3pPr>
              <a:defRPr>
                <a:latin typeface="Canaro Light DEMO"/>
                <a:cs typeface="Canaro Light DEMO"/>
              </a:defRPr>
            </a:lvl3pPr>
            <a:lvl4pPr>
              <a:defRPr>
                <a:latin typeface="Canaro Light DEMO"/>
                <a:cs typeface="Canaro Light DEMO"/>
              </a:defRPr>
            </a:lvl4pPr>
            <a:lvl5pPr>
              <a:defRPr>
                <a:latin typeface="Canaro Light DEMO"/>
                <a:cs typeface="Canaro Light DEMO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Text Placeholder 31"/>
          <p:cNvSpPr>
            <a:spLocks noGrp="1"/>
          </p:cNvSpPr>
          <p:nvPr>
            <p:ph type="body" sz="quarter" idx="10" hasCustomPrompt="1"/>
          </p:nvPr>
        </p:nvSpPr>
        <p:spPr>
          <a:xfrm>
            <a:off x="539988" y="326041"/>
            <a:ext cx="9719787" cy="585460"/>
          </a:xfrm>
        </p:spPr>
        <p:txBody>
          <a:bodyPr>
            <a:normAutofit/>
          </a:bodyPr>
          <a:lstStyle>
            <a:lvl1pPr marL="0" indent="0">
              <a:buNone/>
              <a:defRPr lang="en-US" sz="2800" b="1" i="0" kern="1200" dirty="0">
                <a:solidFill>
                  <a:schemeClr val="tx1"/>
                </a:solidFill>
                <a:latin typeface="Canaro Light DEMO"/>
                <a:ea typeface="+mn-ea"/>
                <a:cs typeface="Canaro Light DEMO"/>
              </a:defRPr>
            </a:lvl1pPr>
          </a:lstStyle>
          <a:p>
            <a:pPr lvl="0"/>
            <a:r>
              <a:rPr lang="en-US" dirty="0" smtClean="0"/>
              <a:t>Main Heading</a:t>
            </a:r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516768" y="923596"/>
            <a:ext cx="9767197" cy="163113"/>
            <a:chOff x="-904938" y="1157758"/>
            <a:chExt cx="9767197" cy="163113"/>
          </a:xfrm>
        </p:grpSpPr>
        <p:grpSp>
          <p:nvGrpSpPr>
            <p:cNvPr id="27" name="Group 26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8" name="Rectangle 2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9" name="Rectangle 2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0" name="Rectangle 2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31" name="Rectangle 3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32" name="Rectangle 31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34" name="Rectangle 33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5412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989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9881" y="1681323"/>
            <a:ext cx="4769895" cy="4452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7171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9030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12935"/>
            <a:ext cx="4771771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989" y="2285130"/>
            <a:ext cx="4771771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131" y="1612935"/>
            <a:ext cx="4773645" cy="67219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131" y="2285130"/>
            <a:ext cx="4773645" cy="38470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22" name="Rectangle 21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3" name="Rectangle 22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4" name="Rectangle 23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5" name="Rectangle 24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9" name="Rectangle 18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7" name="Rectangle 26"/>
          <p:cNvSpPr/>
          <p:nvPr userDrawn="1"/>
        </p:nvSpPr>
        <p:spPr>
          <a:xfrm>
            <a:off x="539988" y="2268332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5500098" y="2273034"/>
            <a:ext cx="4771772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890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516768" y="1326392"/>
            <a:ext cx="9767197" cy="163113"/>
            <a:chOff x="-904938" y="1157758"/>
            <a:chExt cx="9767197" cy="163113"/>
          </a:xfrm>
        </p:grpSpPr>
        <p:grpSp>
          <p:nvGrpSpPr>
            <p:cNvPr id="14" name="Group 13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8" name="Rectangle 17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1" name="Rectangle 20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5" name="Rectangle 14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8581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0" y="5970914"/>
            <a:ext cx="10799763" cy="163113"/>
            <a:chOff x="-904938" y="1157758"/>
            <a:chExt cx="9767197" cy="163113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1127407" y="1166264"/>
              <a:ext cx="7734852" cy="154607"/>
              <a:chOff x="0" y="1020776"/>
              <a:chExt cx="7734852" cy="154607"/>
            </a:xfrm>
          </p:grpSpPr>
          <p:sp>
            <p:nvSpPr>
              <p:cNvPr id="17" name="Rectangle 16"/>
              <p:cNvSpPr/>
              <p:nvPr userDrawn="1"/>
            </p:nvSpPr>
            <p:spPr>
              <a:xfrm>
                <a:off x="0" y="1020776"/>
                <a:ext cx="5699544" cy="150416"/>
              </a:xfrm>
              <a:prstGeom prst="rect">
                <a:avLst/>
              </a:prstGeom>
              <a:solidFill>
                <a:srgbClr val="16A0E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8" name="Rectangle 17"/>
              <p:cNvSpPr/>
              <p:nvPr userDrawn="1"/>
            </p:nvSpPr>
            <p:spPr>
              <a:xfrm>
                <a:off x="5794806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8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19" name="Rectangle 18"/>
              <p:cNvSpPr/>
              <p:nvPr userDrawn="1"/>
            </p:nvSpPr>
            <p:spPr>
              <a:xfrm>
                <a:off x="6471120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57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  <p:sp>
            <p:nvSpPr>
              <p:cNvPr id="20" name="Rectangle 19"/>
              <p:cNvSpPr/>
              <p:nvPr userDrawn="1"/>
            </p:nvSpPr>
            <p:spPr>
              <a:xfrm>
                <a:off x="7147434" y="1020777"/>
                <a:ext cx="587418" cy="154606"/>
              </a:xfrm>
              <a:prstGeom prst="rect">
                <a:avLst/>
              </a:prstGeom>
              <a:solidFill>
                <a:srgbClr val="16A0E1">
                  <a:alpha val="36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1AB8FF"/>
                  </a:solidFill>
                </a:endParaRPr>
              </a:p>
            </p:txBody>
          </p:sp>
        </p:grp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28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 rot="5400000">
            <a:off x="-240336" y="1802446"/>
            <a:ext cx="5082437" cy="3533834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AB8FF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1977481" y="-1171902"/>
            <a:ext cx="650658" cy="3547927"/>
          </a:xfrm>
          <a:prstGeom prst="rect">
            <a:avLst/>
          </a:prstGeom>
          <a:solidFill>
            <a:srgbClr val="16A0E1">
              <a:alpha val="8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1AB8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989" y="391033"/>
            <a:ext cx="3527811" cy="421767"/>
          </a:xfrm>
        </p:spPr>
        <p:txBody>
          <a:bodyPr anchor="b">
            <a:normAutofit/>
          </a:bodyPr>
          <a:lstStyle>
            <a:lvl1pPr algn="l">
              <a:defRPr sz="1800" b="1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063" y="286894"/>
            <a:ext cx="5814993" cy="58211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9989" y="1028143"/>
            <a:ext cx="3527811" cy="5079891"/>
          </a:xfrm>
        </p:spPr>
        <p:txBody>
          <a:bodyPr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 rot="5400000">
            <a:off x="1362438" y="3091999"/>
            <a:ext cx="5831300" cy="200774"/>
            <a:chOff x="-904938" y="1157758"/>
            <a:chExt cx="5264582" cy="154607"/>
          </a:xfrm>
        </p:grpSpPr>
        <p:sp>
          <p:nvSpPr>
            <p:cNvPr id="17" name="Rectangle 16"/>
            <p:cNvSpPr/>
            <p:nvPr userDrawn="1"/>
          </p:nvSpPr>
          <p:spPr>
            <a:xfrm>
              <a:off x="1127408" y="1166265"/>
              <a:ext cx="3232236" cy="146100"/>
            </a:xfrm>
            <a:prstGeom prst="rect">
              <a:avLst/>
            </a:prstGeom>
            <a:solidFill>
              <a:srgbClr val="16A0E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451826" y="1157758"/>
              <a:ext cx="587418" cy="154606"/>
            </a:xfrm>
            <a:prstGeom prst="rect">
              <a:avLst/>
            </a:prstGeom>
            <a:solidFill>
              <a:srgbClr val="16A0E1">
                <a:alpha val="8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-226557" y="1157758"/>
              <a:ext cx="587418" cy="154606"/>
            </a:xfrm>
            <a:prstGeom prst="rect">
              <a:avLst/>
            </a:prstGeom>
            <a:solidFill>
              <a:srgbClr val="16A0E1">
                <a:alpha val="5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-904938" y="1157758"/>
              <a:ext cx="587418" cy="154606"/>
            </a:xfrm>
            <a:prstGeom prst="rect">
              <a:avLst/>
            </a:prstGeom>
            <a:solidFill>
              <a:srgbClr val="16A0E1">
                <a:alpha val="3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1AB8FF"/>
                </a:solidFill>
              </a:endParaRPr>
            </a:p>
          </p:txBody>
        </p:sp>
      </p:grpSp>
      <p:sp>
        <p:nvSpPr>
          <p:cNvPr id="24" name="TextBox 23"/>
          <p:cNvSpPr txBox="1"/>
          <p:nvPr userDrawn="1"/>
        </p:nvSpPr>
        <p:spPr>
          <a:xfrm>
            <a:off x="-635000" y="1371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25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9989" y="288561"/>
            <a:ext cx="9719787" cy="12009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989" y="1681323"/>
            <a:ext cx="9719787" cy="47554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9988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3F868-41C0-4F45-A040-CE138DD0E4BC}" type="datetimeFigureOut">
              <a:rPr lang="en-US" smtClean="0"/>
              <a:pPr/>
              <a:t>1/8/15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9920" y="6678584"/>
            <a:ext cx="341992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9831" y="6678584"/>
            <a:ext cx="2519945" cy="3836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3ECF3-C502-7243-950C-0289504237A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9672" y="6122977"/>
            <a:ext cx="10799764" cy="1099606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10087640" y="152052"/>
            <a:ext cx="513608" cy="3836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8E83ECF3-C502-7243-950C-0289504237AB}" type="slidenum">
              <a:rPr lang="en-US" sz="1200" smtClean="0"/>
              <a:pPr algn="r"/>
              <a:t>‹#›</a:t>
            </a:fld>
            <a:endParaRPr lang="en-US" sz="1200" dirty="0"/>
          </a:p>
        </p:txBody>
      </p:sp>
      <p:pic>
        <p:nvPicPr>
          <p:cNvPr id="12" name="Picture 11" descr="ICANNlogo copy_test.ti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23" y="6305999"/>
            <a:ext cx="945275" cy="756220"/>
          </a:xfrm>
          <a:prstGeom prst="rect">
            <a:avLst/>
          </a:prstGeom>
        </p:spPr>
      </p:pic>
      <p:pic>
        <p:nvPicPr>
          <p:cNvPr id="15" name="Picture 14" descr="Screen Shot 2014-05-07 at 9.50.46 am.png"/>
          <p:cNvPicPr>
            <a:picLocks noChangeAspect="1"/>
          </p:cNvPicPr>
          <p:nvPr userDrawn="1"/>
        </p:nvPicPr>
        <p:blipFill>
          <a:blip r:embed="rId15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2" y="2043201"/>
            <a:ext cx="10799764" cy="2819400"/>
          </a:xfrm>
          <a:prstGeom prst="rect">
            <a:avLst/>
          </a:prstGeom>
        </p:spPr>
      </p:pic>
      <p:sp>
        <p:nvSpPr>
          <p:cNvPr id="14" name="Text Placeholder 4"/>
          <p:cNvSpPr txBox="1">
            <a:spLocks/>
          </p:cNvSpPr>
          <p:nvPr userDrawn="1"/>
        </p:nvSpPr>
        <p:spPr>
          <a:xfrm>
            <a:off x="6474036" y="13804"/>
            <a:ext cx="4381499" cy="6360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en-US" sz="1400" b="1" dirty="0" smtClean="0">
              <a:solidFill>
                <a:srgbClr val="3366FF"/>
              </a:solidFill>
            </a:endParaRPr>
          </a:p>
        </p:txBody>
      </p:sp>
      <p:pic>
        <p:nvPicPr>
          <p:cNvPr id="16" name="图片 15" descr="工信部研究院-LOGO(蓝)(08-28-09-41-30).pn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7812000" y="6480000"/>
            <a:ext cx="2880000" cy="49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968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2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Canaro Light DEMO"/>
          <a:ea typeface="+mj-ea"/>
          <a:cs typeface="Canaro Light DEM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Canaro Light DEMO"/>
          <a:ea typeface="+mn-ea"/>
          <a:cs typeface="Canaro Light DEM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cnso.icann.org/announcements/announcement-18nov13-en.htm" TargetMode="External"/><Relationship Id="rId4" Type="http://schemas.openxmlformats.org/officeDocument/2006/relationships/hyperlink" Target="http://www.icann.org/en/resources/tld-acceptance" TargetMode="External"/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www.icann.org/public-comments/tld-acceptance-initiative-2014-06-18-en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15426" y="3617460"/>
            <a:ext cx="4381500" cy="585460"/>
          </a:xfrm>
        </p:spPr>
        <p:txBody>
          <a:bodyPr>
            <a:noAutofit/>
          </a:bodyPr>
          <a:lstStyle/>
          <a:p>
            <a:r>
              <a:rPr lang="en-US" b="1" dirty="0" smtClean="0"/>
              <a:t>ICANN</a:t>
            </a:r>
            <a:r>
              <a:rPr lang="zh-CN" altLang="en-US" b="1" dirty="0" smtClean="0"/>
              <a:t>当前主要工作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715427" y="4167594"/>
            <a:ext cx="4381499" cy="450354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顶级域的统一适用</a:t>
            </a:r>
            <a:endParaRPr lang="en-US" sz="1200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6418264" y="5569336"/>
            <a:ext cx="4381499" cy="6360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lang="en-US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Canaro Light DEMO"/>
                <a:ea typeface="+mn-ea"/>
                <a:cs typeface="Canaro Light DEM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/>
              <a:t>ICANN</a:t>
            </a:r>
            <a:r>
              <a:rPr lang="en-US" altLang="zh-CN" dirty="0" smtClean="0"/>
              <a:t>-CATR</a:t>
            </a:r>
            <a:r>
              <a:rPr lang="zh-CN" altLang="en-US" dirty="0" smtClean="0"/>
              <a:t>本地化项目</a:t>
            </a:r>
            <a:endParaRPr lang="en-US" dirty="0" smtClean="0"/>
          </a:p>
          <a:p>
            <a:pPr algn="r"/>
            <a:r>
              <a:rPr lang="en-US" dirty="0" smtClean="0"/>
              <a:t>Module 2.2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588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CN" altLang="en-US" b="1" dirty="0" smtClean="0"/>
              <a:t>更多信息见：</a:t>
            </a:r>
            <a:endParaRPr lang="en-US" b="1" dirty="0"/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zh-CN" altLang="en-US" dirty="0" smtClean="0"/>
              <a:t>统一适用议题路线图建议稿及公众意见征集：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://www.icann.org/public-comments/tld-acceptance-initiative-2014-06-18-</a:t>
            </a:r>
            <a:r>
              <a:rPr lang="en-US" dirty="0" smtClean="0">
                <a:hlinkClick r:id="rId2"/>
              </a:rPr>
              <a:t>en</a:t>
            </a:r>
            <a:endParaRPr lang="en-US" dirty="0"/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zh-CN" altLang="en-US" dirty="0" smtClean="0"/>
              <a:t>国际化域名联合工作组关于统一适用的最终报告：</a:t>
            </a:r>
            <a:r>
              <a:rPr lang="en-US" dirty="0" smtClean="0"/>
              <a:t> </a:t>
            </a:r>
            <a:r>
              <a:rPr lang="en-US" dirty="0">
                <a:hlinkClick r:id="rId3"/>
              </a:rPr>
              <a:t>http://ccnso.icann.org/announcements/announcement-18nov13-en.htm</a:t>
            </a:r>
            <a:r>
              <a:rPr lang="en-US" dirty="0"/>
              <a:t> </a:t>
            </a:r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en-US" altLang="zh-CN" dirty="0" smtClean="0"/>
              <a:t>ICANN</a:t>
            </a:r>
            <a:r>
              <a:rPr lang="zh-CN" altLang="en-US" dirty="0" smtClean="0"/>
              <a:t>关于统一适用问题的背景信息：</a:t>
            </a:r>
            <a:r>
              <a:rPr lang="en-US" dirty="0" smtClean="0"/>
              <a:t> </a:t>
            </a:r>
            <a:r>
              <a:rPr lang="en-US" dirty="0">
                <a:hlinkClick r:id="rId4"/>
              </a:rPr>
              <a:t>http://www.icann.org/en/resources/tld-acceptance</a:t>
            </a:r>
            <a:r>
              <a:rPr lang="en-US" dirty="0"/>
              <a:t> </a:t>
            </a:r>
          </a:p>
          <a:p>
            <a:endParaRPr lang="en-US" dirty="0"/>
          </a:p>
          <a:p>
            <a:pPr marL="0" indent="0">
              <a:buFont typeface="Arial" pitchFamily="34" charset="0"/>
              <a:buNone/>
            </a:pPr>
            <a:r>
              <a:rPr lang="zh-CN" altLang="en-US" b="1" dirty="0" smtClean="0"/>
              <a:t>我们需要来自中国的意见</a:t>
            </a:r>
            <a:endParaRPr lang="en-US" b="1" dirty="0"/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zh-CN" altLang="en-US" b="1" dirty="0" smtClean="0"/>
              <a:t>远程或现场参与</a:t>
            </a:r>
            <a:r>
              <a:rPr lang="en-US" altLang="zh-CN" b="1" dirty="0" smtClean="0"/>
              <a:t>ICANN</a:t>
            </a:r>
            <a:r>
              <a:rPr lang="zh-CN" altLang="en-US" b="1" dirty="0" smtClean="0"/>
              <a:t>会议，向我们提交意见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下一步怎么办？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2268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err="1" smtClean="0"/>
              <a:t>apachub@icann.org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85840" y="643839"/>
            <a:ext cx="6479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SG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185840" y="2273232"/>
            <a:ext cx="6479858" cy="5954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Canaro Light DEMO"/>
                <a:ea typeface="+mj-ea"/>
                <a:cs typeface="Canaro Light DEMO"/>
              </a:defRPr>
            </a:lvl1pPr>
          </a:lstStyle>
          <a:p>
            <a:pPr algn="ctr"/>
            <a:r>
              <a:rPr lang="zh-CN" altLang="en-US" sz="3600" dirty="0" smtClean="0"/>
              <a:t>谢谢！</a:t>
            </a:r>
            <a:endParaRPr lang="en-US" altLang="zh-CN" sz="3600" dirty="0" smtClean="0"/>
          </a:p>
          <a:p>
            <a:pPr algn="ctr"/>
            <a:endParaRPr lang="zh-CN" altLang="en-US" sz="3600" dirty="0" smtClean="0"/>
          </a:p>
          <a:p>
            <a:pPr algn="ctr"/>
            <a:r>
              <a:rPr lang="zh-CN" altLang="en-US" sz="3600" dirty="0" smtClean="0"/>
              <a:t>答疑时间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44937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699544" y="3633333"/>
            <a:ext cx="4657794" cy="585460"/>
          </a:xfrm>
        </p:spPr>
        <p:txBody>
          <a:bodyPr>
            <a:noAutofit/>
          </a:bodyPr>
          <a:lstStyle/>
          <a:p>
            <a:r>
              <a:rPr lang="zh-CN" altLang="en-US" b="1" i="1" dirty="0" smtClean="0"/>
              <a:t>所有顶级域</a:t>
            </a:r>
            <a:r>
              <a:rPr lang="zh-CN" altLang="zh-CN" b="1" i="1" dirty="0" smtClean="0"/>
              <a:t>（</a:t>
            </a:r>
            <a:r>
              <a:rPr lang="en-US" altLang="zh-CN" b="1" i="1" dirty="0" smtClean="0"/>
              <a:t>TLDs</a:t>
            </a:r>
            <a:r>
              <a:rPr lang="zh-CN" altLang="en-US" b="1" i="1" dirty="0" smtClean="0"/>
              <a:t>）的统一适用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855956" y="4805476"/>
            <a:ext cx="2778613" cy="450354"/>
          </a:xfrm>
        </p:spPr>
        <p:txBody>
          <a:bodyPr/>
          <a:lstStyle/>
          <a:p>
            <a:r>
              <a:rPr lang="en-US" dirty="0" err="1" smtClean="0"/>
              <a:t>www.icann</a:t>
            </a:r>
            <a:r>
              <a:rPr lang="en-US" altLang="zh-CN" dirty="0" err="1" smtClean="0"/>
              <a:t>.org</a:t>
            </a:r>
            <a:endParaRPr lang="en-US" u="sng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03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2400" dirty="0" smtClean="0"/>
              <a:t>统一适用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endParaRPr lang="en-US" sz="2400" b="1" dirty="0" smtClean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zh-CN" altLang="en-US" sz="2400" b="1" dirty="0" smtClean="0"/>
              <a:t>背景：</a:t>
            </a:r>
            <a:endParaRPr lang="en-US" sz="2400" b="1" dirty="0" smtClean="0"/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1980s</a:t>
            </a:r>
            <a:r>
              <a:rPr lang="en-US" sz="24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-</a:t>
            </a:r>
            <a:r>
              <a:rPr 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90s</a:t>
            </a:r>
            <a:r>
              <a:rPr lang="zh-CN" altLang="en-US" sz="2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：顶级域数量少；大部分是双字母的国家地区顶级域和三字母的通用顶级域</a:t>
            </a:r>
            <a:endParaRPr lang="en-US" sz="2400" dirty="0"/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en-US" sz="2400" i="1" dirty="0" smtClean="0">
                <a:solidFill>
                  <a:srgbClr val="558ED5"/>
                </a:solidFill>
              </a:rPr>
              <a:t>2000s</a:t>
            </a:r>
            <a:r>
              <a:rPr lang="zh-CN" altLang="en-US" sz="2400" i="1" dirty="0" smtClean="0">
                <a:solidFill>
                  <a:srgbClr val="558ED5"/>
                </a:solidFill>
              </a:rPr>
              <a:t>：多于三个字母的新通用顶级域出现（例如</a:t>
            </a:r>
            <a:r>
              <a:rPr lang="en-US" altLang="zh-CN" sz="2400" i="1" dirty="0" smtClean="0">
                <a:solidFill>
                  <a:srgbClr val="558ED5"/>
                </a:solidFill>
              </a:rPr>
              <a:t>.</a:t>
            </a:r>
            <a:r>
              <a:rPr lang="en-US" sz="2400" b="1" i="1" dirty="0" smtClean="0">
                <a:solidFill>
                  <a:srgbClr val="4F81BD"/>
                </a:solidFill>
              </a:rPr>
              <a:t>info</a:t>
            </a:r>
            <a:r>
              <a:rPr lang="zh-CN" altLang="zh-CN" sz="2400" b="1" i="1" dirty="0" smtClean="0">
                <a:solidFill>
                  <a:srgbClr val="4F81BD"/>
                </a:solidFill>
              </a:rPr>
              <a:t>，</a:t>
            </a:r>
            <a:r>
              <a:rPr lang="en-US" sz="2400" b="1" i="1" dirty="0" smtClean="0">
                <a:solidFill>
                  <a:schemeClr val="accent1"/>
                </a:solidFill>
              </a:rPr>
              <a:t>.museum</a:t>
            </a:r>
            <a:r>
              <a:rPr lang="zh-CN" altLang="en-US" sz="2400" b="1" i="1" dirty="0" smtClean="0">
                <a:solidFill>
                  <a:schemeClr val="accent1"/>
                </a:solidFill>
              </a:rPr>
              <a:t>）</a:t>
            </a:r>
            <a:endParaRPr lang="en-US" sz="2400" dirty="0"/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en-US" sz="2400" i="1" dirty="0" smtClean="0">
                <a:solidFill>
                  <a:srgbClr val="558ED5"/>
                </a:solidFill>
              </a:rPr>
              <a:t>2010</a:t>
            </a:r>
            <a:r>
              <a:rPr lang="zh-CN" altLang="en-US" sz="2400" i="1" dirty="0" smtClean="0">
                <a:solidFill>
                  <a:srgbClr val="558ED5"/>
                </a:solidFill>
              </a:rPr>
              <a:t>：非</a:t>
            </a:r>
            <a:r>
              <a:rPr lang="en-US" sz="2400" dirty="0" smtClean="0"/>
              <a:t>ASCII</a:t>
            </a:r>
            <a:r>
              <a:rPr lang="zh-CN" altLang="en-US" sz="2400" dirty="0" smtClean="0"/>
              <a:t>的国家地区顶级域名发布（</a:t>
            </a:r>
            <a:r>
              <a:rPr lang="en-US" altLang="zh-CN" sz="2400" dirty="0" smtClean="0"/>
              <a:t>.</a:t>
            </a:r>
            <a:r>
              <a:rPr lang="zh-CN" altLang="en-US" sz="2400" dirty="0" smtClean="0"/>
              <a:t>中国，</a:t>
            </a:r>
            <a:r>
              <a:rPr lang="en-US" sz="2400" i="1" dirty="0" smtClean="0"/>
              <a:t>.</a:t>
            </a:r>
            <a:r>
              <a:rPr lang="en-US" sz="2400" i="1" dirty="0" err="1"/>
              <a:t>சிங்கப்பூர்</a:t>
            </a:r>
            <a:r>
              <a:rPr lang="en-US" altLang="zh-CN" sz="2400" dirty="0"/>
              <a:t>, </a:t>
            </a:r>
            <a:r>
              <a:rPr lang="x-none" sz="2400" dirty="0"/>
              <a:t> </a:t>
            </a:r>
            <a:r>
              <a:rPr lang="en-US" sz="2400" b="1" i="1" dirty="0"/>
              <a:t>.</a:t>
            </a:r>
            <a:r>
              <a:rPr lang="x-none" sz="2400" b="1" i="1" dirty="0"/>
              <a:t>مليسيا</a:t>
            </a:r>
            <a:r>
              <a:rPr lang="x-none" sz="2400" dirty="0" smtClean="0"/>
              <a:t>.</a:t>
            </a:r>
            <a:r>
              <a:rPr lang="zh-CN" altLang="en-US" sz="2400" dirty="0" smtClean="0"/>
              <a:t>）</a:t>
            </a:r>
            <a:endParaRPr lang="en-US" sz="2400" dirty="0"/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en-US" sz="2400" i="1" dirty="0" smtClean="0">
                <a:solidFill>
                  <a:srgbClr val="558ED5"/>
                </a:solidFill>
              </a:rPr>
              <a:t>2012</a:t>
            </a:r>
            <a:r>
              <a:rPr lang="zh-CN" altLang="en-US" sz="2400" i="1" dirty="0" smtClean="0">
                <a:solidFill>
                  <a:srgbClr val="558ED5"/>
                </a:solidFill>
              </a:rPr>
              <a:t>：新通用顶级域计划 </a:t>
            </a:r>
            <a:r>
              <a:rPr lang="en-US" altLang="zh-CN" sz="2400" i="1" dirty="0" smtClean="0">
                <a:solidFill>
                  <a:srgbClr val="558ED5"/>
                </a:solidFill>
              </a:rPr>
              <a:t>=</a:t>
            </a:r>
            <a:r>
              <a:rPr lang="zh-CN" altLang="en-US" sz="2400" i="1" dirty="0" smtClean="0">
                <a:solidFill>
                  <a:srgbClr val="558ED5"/>
                </a:solidFill>
              </a:rPr>
              <a:t> 一千多个新通用顶级域（包括新的国际化域名）将扩充域名系统</a:t>
            </a:r>
            <a:endParaRPr lang="en-US" sz="2400" dirty="0"/>
          </a:p>
        </p:txBody>
      </p:sp>
      <p:pic>
        <p:nvPicPr>
          <p:cNvPr id="6" name="Picture Placeholder 7" descr="IDN cloud map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13" r="34513"/>
          <a:stretch>
            <a:fillRect/>
          </a:stretch>
        </p:blipFill>
        <p:spPr>
          <a:xfrm>
            <a:off x="1152548" y="1109631"/>
            <a:ext cx="2333626" cy="495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738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989" y="1385428"/>
            <a:ext cx="9719787" cy="4746794"/>
          </a:xfrm>
        </p:spPr>
        <p:txBody>
          <a:bodyPr/>
          <a:lstStyle/>
          <a:p>
            <a:pPr marL="0" indent="0">
              <a:buNone/>
            </a:pPr>
            <a:r>
              <a:rPr lang="zh-CN" altLang="en-US" b="1" dirty="0" smtClean="0"/>
              <a:t>问题：现有的软件经常会忽略超过三个字母的顶级域和非</a:t>
            </a:r>
            <a:r>
              <a:rPr lang="en-US" altLang="zh-CN" b="1" dirty="0" smtClean="0"/>
              <a:t>ASCII</a:t>
            </a:r>
            <a:r>
              <a:rPr lang="zh-CN" altLang="en-US" b="1" dirty="0" smtClean="0"/>
              <a:t>码的顶级域</a:t>
            </a:r>
            <a:endParaRPr lang="en-US" dirty="0"/>
          </a:p>
          <a:p>
            <a:pPr marL="0" indent="0">
              <a:buClr>
                <a:srgbClr val="16A0E1"/>
              </a:buClr>
              <a:buNone/>
            </a:pPr>
            <a:endParaRPr lang="en-US" dirty="0" smtClean="0"/>
          </a:p>
          <a:p>
            <a:pPr marL="0" indent="0">
              <a:buClr>
                <a:srgbClr val="16A0E1"/>
              </a:buClr>
              <a:buNone/>
            </a:pPr>
            <a:endParaRPr lang="en-US" dirty="0"/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zh-CN" altLang="en-US" dirty="0" smtClean="0"/>
              <a:t>这不是</a:t>
            </a:r>
            <a:r>
              <a:rPr lang="en-US" altLang="zh-CN" dirty="0" smtClean="0"/>
              <a:t>ICANN</a:t>
            </a:r>
            <a:r>
              <a:rPr lang="zh-CN" altLang="en-US" dirty="0" smtClean="0"/>
              <a:t>本身的问题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需要软件和网络开发者、供应商、域名注册运营机构的跨界合作</a:t>
            </a:r>
            <a:r>
              <a:rPr lang="en-US" dirty="0" smtClean="0"/>
              <a:t> </a:t>
            </a:r>
            <a:endParaRPr lang="en-US" dirty="0"/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en-US" altLang="zh-CN" dirty="0" smtClean="0"/>
              <a:t>ICANN</a:t>
            </a:r>
            <a:r>
              <a:rPr lang="zh-CN" altLang="en-US" dirty="0" smtClean="0"/>
              <a:t>可以为寻找解决方案起到促进作用</a:t>
            </a:r>
            <a:endParaRPr lang="en-US" dirty="0">
              <a:latin typeface="+mj-lt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统一适用方面存在哪些问题？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08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882" y="1229687"/>
            <a:ext cx="7518581" cy="4584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例一：</a:t>
            </a:r>
            <a:r>
              <a:rPr lang="zh-CN" altLang="en-US" dirty="0" smtClean="0">
                <a:latin typeface="+mn-lt"/>
              </a:rPr>
              <a:t>新通用顶级域</a:t>
            </a:r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04571" y="6392188"/>
            <a:ext cx="660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naro Light DEMO" pitchFamily="50" charset="0"/>
              </a:rPr>
              <a:t>表格中提供的选择有限制，通常不出现新通用顶级域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  <a:latin typeface="Canaro Light DEMO" pitchFamily="50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2760785" y="2173096"/>
            <a:ext cx="1947333" cy="364066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7" name="Straight Connector 6"/>
          <p:cNvCxnSpPr>
            <a:stCxn id="6" idx="4"/>
          </p:cNvCxnSpPr>
          <p:nvPr/>
        </p:nvCxnSpPr>
        <p:spPr>
          <a:xfrm rot="16200000" flipH="1">
            <a:off x="3547074" y="6001140"/>
            <a:ext cx="602000" cy="2272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911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4971" y="1282082"/>
            <a:ext cx="6000792" cy="430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例二：国际化域名</a:t>
            </a:r>
            <a:endParaRPr lang="en-US" dirty="0"/>
          </a:p>
          <a:p>
            <a:endParaRPr lang="en-US" dirty="0"/>
          </a:p>
        </p:txBody>
      </p:sp>
      <p:cxnSp>
        <p:nvCxnSpPr>
          <p:cNvPr id="5" name="Straight Connector 4"/>
          <p:cNvCxnSpPr>
            <a:stCxn id="6" idx="3"/>
          </p:cNvCxnSpPr>
          <p:nvPr/>
        </p:nvCxnSpPr>
        <p:spPr>
          <a:xfrm rot="5400000">
            <a:off x="3719580" y="2455467"/>
            <a:ext cx="2087229" cy="25794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5407924" y="2062358"/>
            <a:ext cx="4404291" cy="74889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9988" y="4831443"/>
            <a:ext cx="37858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err="1" smtClean="0">
                <a:solidFill>
                  <a:srgbClr val="16A0E1"/>
                </a:solidFill>
                <a:latin typeface="Canaro Light DEMO" pitchFamily="50" charset="0"/>
              </a:rPr>
              <a:t>无法</a:t>
            </a:r>
            <a:r>
              <a:rPr lang="zh-CN" altLang="en-US" b="1" dirty="0" smtClean="0">
                <a:solidFill>
                  <a:srgbClr val="16A0E1"/>
                </a:solidFill>
                <a:latin typeface="Canaro Light DEMO" pitchFamily="50" charset="0"/>
              </a:rPr>
              <a:t>正确</a:t>
            </a:r>
            <a:r>
              <a:rPr lang="en-US" b="1" dirty="0" err="1" smtClean="0">
                <a:solidFill>
                  <a:srgbClr val="16A0E1"/>
                </a:solidFill>
                <a:latin typeface="Canaro Light DEMO" pitchFamily="50" charset="0"/>
              </a:rPr>
              <a:t>识别国际化域名（IDNs</a:t>
            </a:r>
            <a:r>
              <a:rPr lang="en-US" b="1" dirty="0" smtClean="0">
                <a:solidFill>
                  <a:srgbClr val="16A0E1"/>
                </a:solidFill>
                <a:latin typeface="Canaro Light DEMO" pitchFamily="50" charset="0"/>
              </a:rPr>
              <a:t>）</a:t>
            </a:r>
            <a:endParaRPr lang="en-US" b="1" dirty="0">
              <a:solidFill>
                <a:srgbClr val="16A0E1"/>
              </a:solidFill>
              <a:latin typeface="Canaro Light DEMO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99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例三：浏览器和搜索引擎的识别</a:t>
            </a:r>
            <a:endParaRPr lang="en-US" dirty="0"/>
          </a:p>
          <a:p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578" y="1570665"/>
            <a:ext cx="8603511" cy="1876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1195" y="4046336"/>
            <a:ext cx="7678010" cy="233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内容占位符 2"/>
          <p:cNvSpPr txBox="1">
            <a:spLocks/>
          </p:cNvSpPr>
          <p:nvPr/>
        </p:nvSpPr>
        <p:spPr>
          <a:xfrm>
            <a:off x="539988" y="1101016"/>
            <a:ext cx="9412904" cy="570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naro Light DEMO"/>
                <a:ea typeface="+mn-ea"/>
                <a:cs typeface="Canaro Light DEMO"/>
              </a:rPr>
              <a:t>地址栏不能正确识别国际化域名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naro Light DEMO"/>
              <a:ea typeface="+mn-ea"/>
              <a:cs typeface="Canaro Light DEMO"/>
            </a:endParaRPr>
          </a:p>
        </p:txBody>
      </p:sp>
      <p:sp>
        <p:nvSpPr>
          <p:cNvPr id="18" name="内容占位符 2"/>
          <p:cNvSpPr txBox="1">
            <a:spLocks/>
          </p:cNvSpPr>
          <p:nvPr/>
        </p:nvSpPr>
        <p:spPr>
          <a:xfrm>
            <a:off x="575158" y="3447141"/>
            <a:ext cx="9412904" cy="570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naro Light DEMO"/>
                <a:ea typeface="+mn-ea"/>
                <a:cs typeface="Canaro Light DEMO"/>
              </a:rPr>
              <a:t>搜索结果不能正确出现国际化域名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naro Light DEMO"/>
              <a:ea typeface="+mn-ea"/>
              <a:cs typeface="Canaro Light DEMO"/>
            </a:endParaRPr>
          </a:p>
        </p:txBody>
      </p:sp>
    </p:spTree>
    <p:extLst>
      <p:ext uri="{BB962C8B-B14F-4D97-AF65-F5344CB8AC3E}">
        <p14:creationId xmlns:p14="http://schemas.microsoft.com/office/powerpoint/2010/main" val="70976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例三：浏览器显示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987" y="1425225"/>
            <a:ext cx="4880277" cy="11262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6114" y="4668401"/>
            <a:ext cx="5371744" cy="11663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20265" y="3336025"/>
            <a:ext cx="26713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latin typeface="Canaro Light DEMO" pitchFamily="50" charset="0"/>
              </a:rPr>
              <a:t>显示为</a:t>
            </a:r>
            <a:r>
              <a:rPr lang="en-US" sz="2000" dirty="0" err="1" smtClean="0">
                <a:latin typeface="Canaro Light DEMO" pitchFamily="50" charset="0"/>
              </a:rPr>
              <a:t>punycode</a:t>
            </a:r>
            <a:r>
              <a:rPr lang="zh-CN" altLang="en-US" sz="2000" dirty="0" smtClean="0">
                <a:latin typeface="Canaro Light DEMO" pitchFamily="50" charset="0"/>
              </a:rPr>
              <a:t>编码</a:t>
            </a:r>
            <a:endParaRPr lang="en-US" sz="2000" dirty="0">
              <a:latin typeface="Canaro Light DEMO" pitchFamily="50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20265" y="4668401"/>
            <a:ext cx="1772471" cy="18678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512457" y="2351314"/>
            <a:ext cx="4034972" cy="3048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826612" y="5085851"/>
            <a:ext cx="3441633" cy="74889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76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989" y="1282082"/>
            <a:ext cx="9719787" cy="516436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2010</a:t>
            </a:r>
            <a:r>
              <a:rPr lang="zh-CN" alt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：</a:t>
            </a:r>
            <a:r>
              <a:rPr lang="en-US" dirty="0" err="1" smtClean="0"/>
              <a:t>ccNSO</a:t>
            </a:r>
            <a:r>
              <a:rPr lang="zh-CN" altLang="en-US" dirty="0" smtClean="0"/>
              <a:t>和</a:t>
            </a:r>
            <a:r>
              <a:rPr lang="en-US" dirty="0" smtClean="0"/>
              <a:t>GNSO</a:t>
            </a:r>
            <a:r>
              <a:rPr lang="zh-CN" altLang="en-US" dirty="0" smtClean="0"/>
              <a:t>理事会设立国际化域名联合工作组（</a:t>
            </a:r>
            <a:r>
              <a:rPr lang="en-US" dirty="0" smtClean="0"/>
              <a:t>JIG</a:t>
            </a:r>
            <a:r>
              <a:rPr lang="zh-CN" altLang="en-US" dirty="0" smtClean="0"/>
              <a:t>）</a:t>
            </a:r>
            <a:endParaRPr lang="en-US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i="1" dirty="0" smtClean="0">
                <a:solidFill>
                  <a:srgbClr val="558ED5"/>
                </a:solidFill>
              </a:rPr>
              <a:t>2013</a:t>
            </a:r>
            <a:r>
              <a:rPr lang="zh-CN" altLang="en-US" i="1" dirty="0" smtClean="0">
                <a:solidFill>
                  <a:srgbClr val="558ED5"/>
                </a:solidFill>
              </a:rPr>
              <a:t>年</a:t>
            </a:r>
            <a:r>
              <a:rPr lang="en-US" altLang="zh-CN" i="1" dirty="0" smtClean="0">
                <a:solidFill>
                  <a:srgbClr val="558ED5"/>
                </a:solidFill>
              </a:rPr>
              <a:t>11</a:t>
            </a:r>
            <a:r>
              <a:rPr lang="zh-CN" altLang="en-US" i="1" dirty="0" smtClean="0">
                <a:solidFill>
                  <a:srgbClr val="558ED5"/>
                </a:solidFill>
              </a:rPr>
              <a:t>月：联合工作组最终报告发布</a:t>
            </a:r>
            <a:endParaRPr lang="en-US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2014</a:t>
            </a:r>
            <a:r>
              <a:rPr lang="zh-CN" alt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年</a:t>
            </a:r>
            <a:r>
              <a:rPr lang="en-US" altLang="zh-CN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6</a:t>
            </a:r>
            <a:r>
              <a:rPr lang="zh-CN" alt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月：“</a:t>
            </a:r>
            <a:r>
              <a:rPr lang="zh-CN" altLang="en-US" i="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统一适用议题路线图”建议稿征求公众评论意见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Clr>
                <a:srgbClr val="16A0E1"/>
              </a:buClr>
              <a:buFont typeface="Wingdings" panose="05000000000000000000" pitchFamily="2" charset="2"/>
              <a:buChar char="§"/>
            </a:pPr>
            <a:r>
              <a:rPr lang="zh-CN" altLang="en-US" b="1" dirty="0" smtClean="0"/>
              <a:t>路线图建议稿中关于</a:t>
            </a:r>
            <a:r>
              <a:rPr lang="en-US" altLang="zh-CN" b="1" dirty="0" smtClean="0"/>
              <a:t>ICANN</a:t>
            </a:r>
            <a:r>
              <a:rPr lang="zh-CN" altLang="en-US" b="1" dirty="0" smtClean="0"/>
              <a:t>作用的重点内容：</a:t>
            </a:r>
            <a:endParaRPr lang="en-US" b="1" dirty="0"/>
          </a:p>
          <a:p>
            <a:pPr marL="396875" lvl="1" indent="-342900">
              <a:buFont typeface="Wingdings" charset="2"/>
              <a:buChar char="ü"/>
            </a:pPr>
            <a:r>
              <a:rPr lang="zh-CN" altLang="en-US" dirty="0" smtClean="0"/>
              <a:t>在涉及统一适用问题的利益相关方中引起关注、并建立工作关系</a:t>
            </a:r>
            <a:r>
              <a:rPr lang="en-US" dirty="0" smtClean="0"/>
              <a:t> </a:t>
            </a:r>
          </a:p>
          <a:p>
            <a:pPr marL="396875" lvl="1" indent="-342900">
              <a:buFont typeface="Wingdings" charset="2"/>
              <a:buChar char="ü"/>
            </a:pPr>
            <a:r>
              <a:rPr lang="zh-CN" altLang="en-US" dirty="0" smtClean="0"/>
              <a:t>推动国际化邮件，以此作为启动国际化域名实现全功能的路径</a:t>
            </a:r>
            <a:endParaRPr lang="en-US" dirty="0" smtClean="0"/>
          </a:p>
          <a:p>
            <a:pPr marL="396875" lvl="1" indent="-342900">
              <a:buFont typeface="Wingdings" charset="2"/>
              <a:buChar char="ü"/>
            </a:pPr>
            <a:r>
              <a:rPr lang="zh-CN" altLang="en-US" dirty="0" smtClean="0"/>
              <a:t>将取得的进展建立“集体记录”，以便进行推广</a:t>
            </a:r>
            <a:endParaRPr lang="en-US" dirty="0" smtClean="0"/>
          </a:p>
          <a:p>
            <a:pPr marL="396875" lvl="1" indent="-342900">
              <a:buFont typeface="Wingdings" charset="2"/>
              <a:buChar char="ü"/>
            </a:pPr>
            <a:r>
              <a:rPr lang="zh-CN" altLang="en-US" dirty="0" smtClean="0"/>
              <a:t>建立机制，集中收集问题和成果的报告，将信息分享给利益相关方以便获得解决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ICANN</a:t>
            </a:r>
            <a:r>
              <a:rPr lang="zh-CN" altLang="en-US" dirty="0" smtClean="0"/>
              <a:t>社群目前进行的工作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872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1436</TotalTime>
  <Words>281</Words>
  <Application>Microsoft Macintosh PowerPoint</Application>
  <PresentationFormat>Custom</PresentationFormat>
  <Paragraphs>51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统一适用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Shalley</dc:creator>
  <cp:lastModifiedBy>Zheng Song</cp:lastModifiedBy>
  <cp:revision>97</cp:revision>
  <dcterms:created xsi:type="dcterms:W3CDTF">2014-05-05T08:46:27Z</dcterms:created>
  <dcterms:modified xsi:type="dcterms:W3CDTF">2015-01-08T03:32:13Z</dcterms:modified>
</cp:coreProperties>
</file>