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23"/>
  </p:notesMasterIdLst>
  <p:handoutMasterIdLst>
    <p:handoutMasterId r:id="rId24"/>
  </p:handoutMasterIdLst>
  <p:sldIdLst>
    <p:sldId id="278" r:id="rId2"/>
    <p:sldId id="280" r:id="rId3"/>
    <p:sldId id="285" r:id="rId4"/>
    <p:sldId id="298" r:id="rId5"/>
    <p:sldId id="286" r:id="rId6"/>
    <p:sldId id="283" r:id="rId7"/>
    <p:sldId id="284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82" r:id="rId18"/>
    <p:sldId id="296" r:id="rId19"/>
    <p:sldId id="297" r:id="rId20"/>
    <p:sldId id="281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7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D5EE"/>
    <a:srgbClr val="43ACDA"/>
    <a:srgbClr val="4C4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1" autoAdjust="0"/>
  </p:normalViewPr>
  <p:slideViewPr>
    <p:cSldViewPr snapToObjects="1" showGuides="1">
      <p:cViewPr varScale="1">
        <p:scale>
          <a:sx n="55" d="100"/>
          <a:sy n="55" d="100"/>
        </p:scale>
        <p:origin x="-1040" y="-120"/>
      </p:cViewPr>
      <p:guideLst>
        <p:guide orient="horz" pos="237"/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0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17/04/2014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17/04/2014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4197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7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24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60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16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701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43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53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598360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1268760"/>
            <a:ext cx="2446932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8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777872" y="1268760"/>
            <a:ext cx="5070728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buNone/>
              <a:defRPr sz="16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2pPr>
            <a:lvl3pPr marL="914400" indent="0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79512" y="1556792"/>
            <a:ext cx="821910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Lorem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ipsum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valerum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Donec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rhoncus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eros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nulla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dapibus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Nam et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velit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ac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lectus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iaculis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sollicitudin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rutrum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massa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nisi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luctus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consequat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</a:p>
          <a:p>
            <a:endParaRPr lang="en-US" sz="2800" b="0" i="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0" r:id="rId3"/>
    <p:sldLayoutId id="2147483781" r:id="rId4"/>
    <p:sldLayoutId id="2147483783" r:id="rId5"/>
    <p:sldLayoutId id="2147483784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8260972" cy="1352550"/>
          </a:xfrm>
        </p:spPr>
        <p:txBody>
          <a:bodyPr/>
          <a:lstStyle/>
          <a:p>
            <a:r>
              <a:rPr lang="en-US" sz="3200" dirty="0" smtClean="0"/>
              <a:t>IPv4 to IPv6 transition</a:t>
            </a:r>
            <a:br>
              <a:rPr lang="en-US" sz="3200" dirty="0" smtClean="0"/>
            </a:br>
            <a:r>
              <a:rPr lang="en-US" dirty="0" smtClean="0"/>
              <a:t>ALS Capacity Building</a:t>
            </a:r>
            <a:br>
              <a:rPr lang="en-US" dirty="0" smtClean="0"/>
            </a:br>
            <a:r>
              <a:rPr lang="en-US" dirty="0" smtClean="0"/>
              <a:t>April 2014</a:t>
            </a:r>
            <a:endParaRPr lang="en-US" sz="32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  <p:sp>
        <p:nvSpPr>
          <p:cNvPr id="4" name="Title 15"/>
          <p:cNvSpPr txBox="1">
            <a:spLocks/>
          </p:cNvSpPr>
          <p:nvPr/>
        </p:nvSpPr>
        <p:spPr>
          <a:xfrm>
            <a:off x="1219200" y="4953000"/>
            <a:ext cx="7467600" cy="13525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0" i="0" kern="120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pPr algn="r"/>
            <a:r>
              <a:rPr lang="en-US" dirty="0" smtClean="0"/>
              <a:t>Leo Vegoda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All supported desktop and mobile OSs have full IPv6 support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All supported server OSs have full IPv6 support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Most supported infrastructure network equipment has full IPv6 support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Where’s the problem?</a:t>
            </a:r>
            <a:endParaRPr lang="en-US" sz="2400" dirty="0">
              <a:solidFill>
                <a:srgbClr val="7F7F7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Feature equivalence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9320" y="1268760"/>
            <a:ext cx="2446932" cy="1835579"/>
          </a:xfrm>
        </p:spPr>
      </p:pic>
    </p:spTree>
    <p:extLst>
      <p:ext uri="{BB962C8B-B14F-4D97-AF65-F5344CB8AC3E}">
        <p14:creationId xmlns:p14="http://schemas.microsoft.com/office/powerpoint/2010/main" val="330147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3252080" cy="360804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It’s produced on a shoestring budget</a:t>
            </a:r>
          </a:p>
          <a:p>
            <a:endParaRPr lang="en-US" dirty="0"/>
          </a:p>
          <a:p>
            <a:r>
              <a:rPr lang="en-US" dirty="0" smtClean="0"/>
              <a:t>It sits unmanaged and unloved in a dark corner until it breaks</a:t>
            </a:r>
          </a:p>
          <a:p>
            <a:endParaRPr lang="en-US" dirty="0"/>
          </a:p>
          <a:p>
            <a:r>
              <a:rPr lang="en-US" dirty="0" smtClean="0"/>
              <a:t>Most of the deployed base has no IPv6 support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263997"/>
            <a:ext cx="5070475" cy="3802856"/>
          </a:xfrm>
        </p:spPr>
      </p:pic>
    </p:spTree>
    <p:extLst>
      <p:ext uri="{BB962C8B-B14F-4D97-AF65-F5344CB8AC3E}">
        <p14:creationId xmlns:p14="http://schemas.microsoft.com/office/powerpoint/2010/main" val="211968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2906005" cy="360804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CPE is only a problem if you rely on fixed line Internet access and that is becoming the exception rather than the norm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where are we now?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297335"/>
            <a:ext cx="5070475" cy="2504749"/>
          </a:xfrm>
        </p:spPr>
      </p:pic>
      <p:sp>
        <p:nvSpPr>
          <p:cNvPr id="8" name="Oval 7"/>
          <p:cNvSpPr/>
          <p:nvPr/>
        </p:nvSpPr>
        <p:spPr>
          <a:xfrm>
            <a:off x="7239000" y="1066800"/>
            <a:ext cx="685800" cy="88360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896100" y="3200401"/>
            <a:ext cx="1409700" cy="5334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Traditionally, ISPs have given each subscriber one unique address and subscribers with multiple devices have used NAT to share that address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PC, smartphone, tablet etc…</a:t>
            </a:r>
            <a:endParaRPr lang="en-US" sz="3200" dirty="0">
              <a:solidFill>
                <a:srgbClr val="4C4D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519280" cy="1207070"/>
          </a:xfrm>
        </p:spPr>
        <p:txBody>
          <a:bodyPr/>
          <a:lstStyle/>
          <a:p>
            <a:r>
              <a:rPr lang="en-US" dirty="0" smtClean="0"/>
              <a:t>Large Scale or Carrier Grade NATs (1)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1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CG NAT shares a single address between multiple subscribers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There are multiple layers of NAT between a subscriber device and the Internet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This is what </a:t>
            </a:r>
            <a:r>
              <a:rPr lang="en-US" sz="3200" dirty="0" err="1" smtClean="0">
                <a:solidFill>
                  <a:srgbClr val="4C4D50"/>
                </a:solidFill>
              </a:rPr>
              <a:t>telcos</a:t>
            </a:r>
            <a:r>
              <a:rPr lang="en-US" sz="3200" dirty="0" smtClean="0">
                <a:solidFill>
                  <a:srgbClr val="4C4D50"/>
                </a:solidFill>
              </a:rPr>
              <a:t> have done for smartphone for year, but…</a:t>
            </a:r>
            <a:endParaRPr lang="en-US" sz="3200" dirty="0">
              <a:solidFill>
                <a:srgbClr val="4C4D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519280" cy="1207070"/>
          </a:xfrm>
        </p:spPr>
        <p:txBody>
          <a:bodyPr/>
          <a:lstStyle/>
          <a:p>
            <a:r>
              <a:rPr lang="en-US" dirty="0" smtClean="0"/>
              <a:t>Large Scale or Carrier Grade NATs (2)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11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Smartphones do not use as many connections as desktop or laptop machines</a:t>
            </a:r>
            <a:endParaRPr lang="en-US" sz="3200" dirty="0">
              <a:solidFill>
                <a:srgbClr val="4C4D50"/>
              </a:solidFill>
            </a:endParaRP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It’s the number of connections per subscriber that counts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519280" cy="1207070"/>
          </a:xfrm>
        </p:spPr>
        <p:txBody>
          <a:bodyPr/>
          <a:lstStyle/>
          <a:p>
            <a:r>
              <a:rPr lang="en-US" dirty="0" smtClean="0"/>
              <a:t>Large Scale or Carrier Grade NATs (3)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0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Regulatory requirements for logging address usage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Potentially degrading Internet access experience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Competition between vertically integrated media owners and </a:t>
            </a:r>
            <a:r>
              <a:rPr lang="en-US" sz="3200" dirty="0" err="1" smtClean="0">
                <a:solidFill>
                  <a:srgbClr val="4C4D50"/>
                </a:solidFill>
              </a:rPr>
              <a:t>telcos</a:t>
            </a:r>
            <a:r>
              <a:rPr lang="en-US" sz="3200" dirty="0" smtClean="0">
                <a:solidFill>
                  <a:srgbClr val="4C4D50"/>
                </a:solidFill>
              </a:rPr>
              <a:t> and start-up OTT providers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519280" cy="1207070"/>
          </a:xfrm>
        </p:spPr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98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Cloudflare</a:t>
            </a:r>
            <a:r>
              <a:rPr lang="en-US" dirty="0" smtClean="0"/>
              <a:t> switched on IPv6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43000"/>
            <a:ext cx="7626784" cy="521362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71512" y="2133601"/>
            <a:ext cx="685800" cy="6096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156176" y="174453"/>
            <a:ext cx="2606824" cy="67362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https://www.vyncke.org/ipv6status</a:t>
            </a:r>
          </a:p>
        </p:txBody>
      </p:sp>
    </p:spTree>
    <p:extLst>
      <p:ext uri="{BB962C8B-B14F-4D97-AF65-F5344CB8AC3E}">
        <p14:creationId xmlns:p14="http://schemas.microsoft.com/office/powerpoint/2010/main" val="403454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Google’s view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156176" y="174453"/>
            <a:ext cx="2606824" cy="67362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https</a:t>
            </a:r>
            <a:r>
              <a:rPr lang="en-US" sz="1200" dirty="0" smtClean="0">
                <a:solidFill>
                  <a:srgbClr val="7F7F7F"/>
                </a:solidFill>
              </a:rPr>
              <a:t>://www.google.com/ipv6</a:t>
            </a:r>
            <a:endParaRPr lang="en-US" sz="1200" dirty="0">
              <a:solidFill>
                <a:srgbClr val="7F7F7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442" y="1123628"/>
            <a:ext cx="7459116" cy="46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47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Cisco’s analysis</a:t>
            </a: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156176" y="174453"/>
            <a:ext cx="2606824" cy="67362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https</a:t>
            </a:r>
            <a:r>
              <a:rPr lang="en-US" sz="1200" dirty="0" smtClean="0">
                <a:solidFill>
                  <a:srgbClr val="7F7F7F"/>
                </a:solidFill>
              </a:rPr>
              <a:t>://6lab.cisco.com</a:t>
            </a:r>
            <a:endParaRPr lang="en-US" sz="1200" dirty="0">
              <a:solidFill>
                <a:srgbClr val="7F7F7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09" y="1033128"/>
            <a:ext cx="8459381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26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History of IP addressing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Relative sizes of IPv4 and IPv6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Feature equivalence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Transition technologies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Current IPv6 deployment status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Q&amp;A</a:t>
            </a:r>
            <a:endParaRPr lang="en-US" sz="3200" dirty="0">
              <a:solidFill>
                <a:srgbClr val="4C4D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3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The initial plan was for up to 256 networks, each of which could have 16m addresses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What was the initial plan again?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4" y="1268413"/>
            <a:ext cx="1376362" cy="1835150"/>
          </a:xfrm>
        </p:spPr>
      </p:pic>
    </p:spTree>
    <p:extLst>
      <p:ext uri="{BB962C8B-B14F-4D97-AF65-F5344CB8AC3E}">
        <p14:creationId xmlns:p14="http://schemas.microsoft.com/office/powerpoint/2010/main" val="16199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3536572" cy="1352550"/>
          </a:xfrm>
        </p:spPr>
        <p:txBody>
          <a:bodyPr/>
          <a:lstStyle/>
          <a:p>
            <a:r>
              <a:rPr lang="en-US" sz="3200" dirty="0" smtClean="0"/>
              <a:t>Thank You &amp; Questions?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37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err="1" smtClean="0">
                <a:solidFill>
                  <a:srgbClr val="7F7F7F"/>
                </a:solidFill>
              </a:rPr>
              <a:t>Vint</a:t>
            </a:r>
            <a:r>
              <a:rPr lang="en-US" sz="2400" dirty="0" smtClean="0">
                <a:solidFill>
                  <a:srgbClr val="7F7F7F"/>
                </a:solidFill>
              </a:rPr>
              <a:t> Cerf select the 32-bit IPv4 address space for the networking experiment he was running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IP addressing: </a:t>
            </a:r>
            <a:r>
              <a:rPr lang="en-US" dirty="0" err="1" smtClean="0"/>
              <a:t>Vint</a:t>
            </a:r>
            <a:r>
              <a:rPr lang="en-US" dirty="0" smtClean="0"/>
              <a:t> Cerf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3" y="1362720"/>
            <a:ext cx="2447925" cy="1646535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46197" y="3191722"/>
            <a:ext cx="2005652" cy="29311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"/>
                <a:ea typeface="+mn-ea"/>
                <a:cs typeface="Helvetica Neue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3ACDA"/>
              </a:buClr>
            </a:pPr>
            <a:r>
              <a:rPr lang="en-US" sz="1000" dirty="0" err="1" smtClean="0">
                <a:solidFill>
                  <a:srgbClr val="7F7F7F"/>
                </a:solidFill>
              </a:rPr>
              <a:t>Vint</a:t>
            </a:r>
            <a:r>
              <a:rPr lang="en-US" sz="1000" dirty="0" smtClean="0">
                <a:solidFill>
                  <a:srgbClr val="7F7F7F"/>
                </a:solidFill>
              </a:rPr>
              <a:t> Cerf by </a:t>
            </a:r>
            <a:r>
              <a:rPr lang="en-US" sz="1000" dirty="0" err="1" smtClean="0">
                <a:solidFill>
                  <a:srgbClr val="7F7F7F"/>
                </a:solidFill>
              </a:rPr>
              <a:t>Joi</a:t>
            </a:r>
            <a:r>
              <a:rPr lang="en-US" sz="1000" dirty="0" smtClean="0">
                <a:solidFill>
                  <a:srgbClr val="7F7F7F"/>
                </a:solidFill>
              </a:rPr>
              <a:t> Ito cc-by 2.0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96286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The initial plan was for up to 256 networks, each of which could have 16m addresses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 year later </a:t>
            </a:r>
            <a:r>
              <a:rPr lang="en-US" sz="2400" dirty="0" err="1" smtClean="0">
                <a:solidFill>
                  <a:srgbClr val="7F7F7F"/>
                </a:solidFill>
              </a:rPr>
              <a:t>classful</a:t>
            </a:r>
            <a:r>
              <a:rPr lang="en-US" sz="2400" dirty="0" smtClean="0">
                <a:solidFill>
                  <a:srgbClr val="7F7F7F"/>
                </a:solidFill>
              </a:rPr>
              <a:t> addressing had been introduced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By the mid-1990s CIDR had been developed (alongside NAT) to again increase usage efficiency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History of IP addressing: 3 phases of increasing efficiency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4" y="1268413"/>
            <a:ext cx="1376362" cy="1835150"/>
          </a:xfrm>
        </p:spPr>
      </p:pic>
    </p:spTree>
    <p:extLst>
      <p:ext uri="{BB962C8B-B14F-4D97-AF65-F5344CB8AC3E}">
        <p14:creationId xmlns:p14="http://schemas.microsoft.com/office/powerpoint/2010/main" val="305397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1980 – the start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1981 – Classes introduced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1993 – CIDR introduced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1997 – ARIN formed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2005 – 1st Global Policy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2009 – 2nd Global Policy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>
                <a:solidFill>
                  <a:srgbClr val="7F7F7F"/>
                </a:solidFill>
              </a:rPr>
              <a:t>2011 – Fully Allocated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History of IP addressing: significant dates in IPv4’s history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94" y="1268413"/>
            <a:ext cx="1376362" cy="1835150"/>
          </a:xfrm>
        </p:spPr>
      </p:pic>
    </p:spTree>
    <p:extLst>
      <p:ext uri="{BB962C8B-B14F-4D97-AF65-F5344CB8AC3E}">
        <p14:creationId xmlns:p14="http://schemas.microsoft.com/office/powerpoint/2010/main" val="53246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2991376" cy="5176491"/>
          </a:xfrm>
        </p:spPr>
        <p:txBody>
          <a:bodyPr/>
          <a:lstStyle/>
          <a:p>
            <a:r>
              <a:rPr lang="en-US" dirty="0" smtClean="0"/>
              <a:t>IPv6 was standardized in 1996 and became available for production use in 1999</a:t>
            </a:r>
          </a:p>
          <a:p>
            <a:endParaRPr lang="en-US" dirty="0"/>
          </a:p>
          <a:p>
            <a:r>
              <a:rPr lang="en-US" dirty="0" smtClean="0"/>
              <a:t>Once it became available, vendors were able to start the work needed to support it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IPv6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696" y="1268413"/>
            <a:ext cx="4985103" cy="5176838"/>
          </a:xfrm>
        </p:spPr>
      </p:pic>
    </p:spTree>
    <p:extLst>
      <p:ext uri="{BB962C8B-B14F-4D97-AF65-F5344CB8AC3E}">
        <p14:creationId xmlns:p14="http://schemas.microsoft.com/office/powerpoint/2010/main" val="252998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3252080" cy="360804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 2006, as we approached full allocation of IPv4 there was very little left despite a significantly smaller Internet than now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size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23528" y="5269980"/>
            <a:ext cx="2446932" cy="115674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</a:t>
            </a:r>
            <a:r>
              <a:rPr lang="en-US" sz="1200" dirty="0" smtClean="0">
                <a:solidFill>
                  <a:srgbClr val="7F7F7F"/>
                </a:solidFill>
              </a:rPr>
              <a:t>xkcd.com</a:t>
            </a:r>
          </a:p>
          <a:p>
            <a:r>
              <a:rPr lang="en-US" sz="1200" dirty="0" smtClean="0">
                <a:solidFill>
                  <a:srgbClr val="7F7F7F"/>
                </a:solidFill>
              </a:rPr>
              <a:t>cc-by-</a:t>
            </a:r>
            <a:r>
              <a:rPr lang="en-US" sz="1200" dirty="0" err="1" smtClean="0">
                <a:solidFill>
                  <a:srgbClr val="7F7F7F"/>
                </a:solidFill>
              </a:rPr>
              <a:t>nc</a:t>
            </a:r>
            <a:r>
              <a:rPr lang="en-US" sz="1200" dirty="0" smtClean="0">
                <a:solidFill>
                  <a:srgbClr val="7F7F7F"/>
                </a:solidFill>
              </a:rPr>
              <a:t> 2.5</a:t>
            </a:r>
            <a:endParaRPr lang="en-US" sz="1200" dirty="0">
              <a:solidFill>
                <a:srgbClr val="7F7F7F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32780"/>
            <a:ext cx="4191000" cy="6093940"/>
          </a:xfrm>
        </p:spPr>
      </p:pic>
    </p:spTree>
    <p:extLst>
      <p:ext uri="{BB962C8B-B14F-4D97-AF65-F5344CB8AC3E}">
        <p14:creationId xmlns:p14="http://schemas.microsoft.com/office/powerpoint/2010/main" val="29981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3252080" cy="360804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We have made massive IPv6 allocations but this 2011 maps shows how tiny they are in the overall IPv6 space</a:t>
            </a:r>
          </a:p>
          <a:p>
            <a:endParaRPr lang="en-US" dirty="0"/>
          </a:p>
          <a:p>
            <a:r>
              <a:rPr lang="en-US" dirty="0" smtClean="0"/>
              <a:t>A 128-bit space is much more than four times the size of 32-bit space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size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23528" y="5269980"/>
            <a:ext cx="2446932" cy="115674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http://v6stuff.leclanche.net/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239838"/>
            <a:ext cx="4909344" cy="4909344"/>
          </a:xfrm>
        </p:spPr>
      </p:pic>
    </p:spTree>
    <p:extLst>
      <p:ext uri="{BB962C8B-B14F-4D97-AF65-F5344CB8AC3E}">
        <p14:creationId xmlns:p14="http://schemas.microsoft.com/office/powerpoint/2010/main" val="303548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In IPv4 each address is precious as there are so few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IPv6 we don’t care about individual addresses and count network segments instead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 /64 LAN segment has 18 trillion addresses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 /48 has 65,536 /64s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 /32 has 65,536 /48s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A /12 has a million /32s</a:t>
            </a:r>
            <a:endParaRPr lang="en-US" sz="2400" dirty="0">
              <a:solidFill>
                <a:srgbClr val="7F7F7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281280" cy="1207070"/>
          </a:xfrm>
        </p:spPr>
        <p:txBody>
          <a:bodyPr/>
          <a:lstStyle/>
          <a:p>
            <a:r>
              <a:rPr lang="en-US" dirty="0" smtClean="0"/>
              <a:t>IPv6: count networks not addresses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29" y="1268413"/>
            <a:ext cx="1957493" cy="1835150"/>
          </a:xfrm>
        </p:spPr>
      </p:pic>
    </p:spTree>
    <p:extLst>
      <p:ext uri="{BB962C8B-B14F-4D97-AF65-F5344CB8AC3E}">
        <p14:creationId xmlns:p14="http://schemas.microsoft.com/office/powerpoint/2010/main" val="301117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ANN New PowerPoint Template v2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ICANN-New-Clean-Template</Template>
  <TotalTime>117</TotalTime>
  <Words>629</Words>
  <Application>Microsoft Macintosh PowerPoint</Application>
  <PresentationFormat>On-screen Show (4:3)</PresentationFormat>
  <Paragraphs>91</Paragraphs>
  <Slides>21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ICANN New PowerPoint Template v2 (2)</vt:lpstr>
      <vt:lpstr>IPv4 to IPv6 transition ALS Capacity Building April 2014</vt:lpstr>
      <vt:lpstr>Agenda</vt:lpstr>
      <vt:lpstr>History of IP addressing: Vint Cerf</vt:lpstr>
      <vt:lpstr>History of IP addressing: 3 phases of increasing efficiency</vt:lpstr>
      <vt:lpstr>History of IP addressing: significant dates in IPv4’s history</vt:lpstr>
      <vt:lpstr>IPv6</vt:lpstr>
      <vt:lpstr>Relative size</vt:lpstr>
      <vt:lpstr>Relative size</vt:lpstr>
      <vt:lpstr>IPv6: count networks not addresses</vt:lpstr>
      <vt:lpstr>Feature equivalence</vt:lpstr>
      <vt:lpstr>CPE</vt:lpstr>
      <vt:lpstr>So where are we now?</vt:lpstr>
      <vt:lpstr>Large Scale or Carrier Grade NATs (1)</vt:lpstr>
      <vt:lpstr>Large Scale or Carrier Grade NATs (2)</vt:lpstr>
      <vt:lpstr>Large Scale or Carrier Grade NATs (3)</vt:lpstr>
      <vt:lpstr>Issues</vt:lpstr>
      <vt:lpstr>When Cloudflare switched on IPv6</vt:lpstr>
      <vt:lpstr>Google’s view</vt:lpstr>
      <vt:lpstr>Cisco’s analysis</vt:lpstr>
      <vt:lpstr>What was the initial plan again?</vt:lpstr>
      <vt:lpstr>Thank You &amp; Questions?</vt:lpstr>
    </vt:vector>
  </TitlesOfParts>
  <Manager>Jim Trengrove</Manager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IPv4 to IPv6 transition ALS Capacity Building April 2014</dc:title>
  <dc:subject>Internet Governance</dc:subject>
  <dc:creator>Leo Vegoda</dc:creator>
  <cp:keywords>ICANN internet governance</cp:keywords>
  <dc:description/>
  <cp:lastModifiedBy>Gisella Gruber</cp:lastModifiedBy>
  <cp:revision>14</cp:revision>
  <cp:lastPrinted>2013-02-07T22:29:55Z</cp:lastPrinted>
  <dcterms:created xsi:type="dcterms:W3CDTF">2014-04-13T17:41:46Z</dcterms:created>
  <dcterms:modified xsi:type="dcterms:W3CDTF">2014-04-17T16:16:00Z</dcterms:modified>
  <cp:category/>
</cp:coreProperties>
</file>