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17"/>
  </p:notesMasterIdLst>
  <p:handoutMasterIdLst>
    <p:handoutMasterId r:id="rId18"/>
  </p:handoutMasterIdLst>
  <p:sldIdLst>
    <p:sldId id="278" r:id="rId2"/>
    <p:sldId id="554" r:id="rId3"/>
    <p:sldId id="562" r:id="rId4"/>
    <p:sldId id="572" r:id="rId5"/>
    <p:sldId id="563" r:id="rId6"/>
    <p:sldId id="573" r:id="rId7"/>
    <p:sldId id="564" r:id="rId8"/>
    <p:sldId id="566" r:id="rId9"/>
    <p:sldId id="567" r:id="rId10"/>
    <p:sldId id="569" r:id="rId11"/>
    <p:sldId id="559" r:id="rId12"/>
    <p:sldId id="571" r:id="rId13"/>
    <p:sldId id="575" r:id="rId14"/>
    <p:sldId id="557" r:id="rId15"/>
    <p:sldId id="558" r:id="rId1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141395-FBCB-A448-B48D-551FE9C62847}">
          <p14:sldIdLst>
            <p14:sldId id="278"/>
            <p14:sldId id="554"/>
            <p14:sldId id="562"/>
            <p14:sldId id="572"/>
            <p14:sldId id="563"/>
            <p14:sldId id="573"/>
            <p14:sldId id="564"/>
            <p14:sldId id="566"/>
            <p14:sldId id="567"/>
            <p14:sldId id="569"/>
            <p14:sldId id="559"/>
            <p14:sldId id="571"/>
            <p14:sldId id="575"/>
            <p14:sldId id="557"/>
            <p14:sldId id="55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  <p:cmAuthor id="1" name="Microsoft Office User" initials="Offic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06"/>
    <a:srgbClr val="A3D869"/>
    <a:srgbClr val="4F69A7"/>
    <a:srgbClr val="7F7F7F"/>
    <a:srgbClr val="F79628"/>
    <a:srgbClr val="4C4E51"/>
    <a:srgbClr val="3EACDA"/>
    <a:srgbClr val="31378B"/>
    <a:srgbClr val="7ECDEA"/>
    <a:srgbClr val="75A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3" autoAdjust="0"/>
    <p:restoredTop sz="98322" autoAdjust="0"/>
  </p:normalViewPr>
  <p:slideViewPr>
    <p:cSldViewPr snapToObjects="1" showGuides="1">
      <p:cViewPr>
        <p:scale>
          <a:sx n="75" d="100"/>
          <a:sy n="75" d="100"/>
        </p:scale>
        <p:origin x="-472" y="-32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12/05/2014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12/05/2014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93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93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908720"/>
            <a:ext cx="1794408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267743" y="946142"/>
            <a:ext cx="6688661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marR="0" indent="0" algn="l" defTabSz="4572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Tx/>
              <a:buSzTx/>
              <a:buFont typeface="Arial"/>
              <a:buNone/>
              <a:tabLst/>
              <a:defRPr sz="2200" b="0" i="0">
                <a:solidFill>
                  <a:srgbClr val="43ACDA"/>
                </a:solidFill>
                <a:latin typeface="Helvetica Neue"/>
                <a:cs typeface="Helvetica Neue"/>
              </a:defRPr>
            </a:lvl2pPr>
            <a:lvl3pPr marL="519113" indent="-285750">
              <a:buClr>
                <a:srgbClr val="43ACDA"/>
              </a:buClr>
              <a:buFont typeface="Lucida Grande"/>
              <a:buChar char="+"/>
              <a:tabLst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977900" indent="-285750">
              <a:buClr>
                <a:srgbClr val="43ACDA"/>
              </a:buClr>
              <a:buFont typeface="Lucida Grande"/>
              <a:buChar char="-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430338" indent="-285750">
              <a:buClr>
                <a:srgbClr val="43ACDA"/>
              </a:buClr>
              <a:buFont typeface="Arial"/>
              <a:buChar char="•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7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359532" y="908720"/>
            <a:ext cx="8316924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spcBef>
                <a:spcPts val="1000"/>
              </a:spcBef>
              <a:spcAft>
                <a:spcPts val="1000"/>
              </a:spcAft>
              <a:buNone/>
              <a:defRPr sz="2200" b="0" i="0">
                <a:solidFill>
                  <a:srgbClr val="43ACDA"/>
                </a:solidFill>
                <a:latin typeface="Helvetica Neue"/>
                <a:cs typeface="Helvetica Neue"/>
              </a:defRPr>
            </a:lvl2pPr>
            <a:lvl3pPr marL="519113" indent="-285750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  <a:tabLst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977900" indent="-285750">
              <a:spcBef>
                <a:spcPts val="0"/>
              </a:spcBef>
              <a:spcAft>
                <a:spcPts val="300"/>
              </a:spcAft>
              <a:buClr>
                <a:srgbClr val="43ACDA"/>
              </a:buClr>
              <a:buFont typeface="Lucida Grande"/>
              <a:buChar char="-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430338" indent="-285750">
              <a:spcBef>
                <a:spcPts val="0"/>
              </a:spcBef>
              <a:spcAft>
                <a:spcPts val="300"/>
              </a:spcAft>
              <a:buClr>
                <a:srgbClr val="43ACDA"/>
              </a:buClr>
              <a:buFont typeface="Arial"/>
              <a:buChar char="•"/>
              <a:tabLst/>
              <a:defRPr sz="15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347136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st of the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21"/>
          <p:cNvSpPr>
            <a:spLocks noGrp="1"/>
          </p:cNvSpPr>
          <p:nvPr>
            <p:ph type="title"/>
          </p:nvPr>
        </p:nvSpPr>
        <p:spPr>
          <a:xfrm>
            <a:off x="365125" y="254000"/>
            <a:ext cx="8413750" cy="443198"/>
          </a:xfrm>
          <a:prstGeom prst="rect">
            <a:avLst/>
          </a:prstGeom>
        </p:spPr>
        <p:txBody>
          <a:bodyPr vert="horz" lIns="0" tIns="0" rIns="0" bIns="0" anchor="t">
            <a:spAutoFit/>
          </a:bodyPr>
          <a:lstStyle>
            <a:lvl1pPr algn="l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3200" b="1" kern="1200" dirty="0">
                <a:ln>
                  <a:noFill/>
                </a:ln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4736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3" r:id="rId3"/>
    <p:sldLayoutId id="2147483780" r:id="rId4"/>
    <p:sldLayoutId id="2147483781" r:id="rId5"/>
    <p:sldLayoutId id="214748378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icann.org/en/about/agreements/iana/functions-transfer-faqs-14mar14-en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ianatransition@icann.org" TargetMode="External"/><Relationship Id="rId4" Type="http://schemas.openxmlformats.org/officeDocument/2006/relationships/hyperlink" Target="http://mm.icann.org/pipermail/ianatransition/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icann.oor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icann.oorg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anatransition@icann.or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icann.org/en/about/agreements/iana/iana-transition-scoping-08apr14-e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323528" y="476250"/>
            <a:ext cx="8460228" cy="1080542"/>
          </a:xfrm>
        </p:spPr>
        <p:txBody>
          <a:bodyPr/>
          <a:lstStyle/>
          <a:p>
            <a:pPr algn="ctr"/>
            <a:r>
              <a:rPr lang="en-US" sz="2600" dirty="0" smtClean="0"/>
              <a:t>Transition </a:t>
            </a:r>
            <a:r>
              <a:rPr lang="en-US" sz="2600" dirty="0"/>
              <a:t>of U.S. Commerce Department’s National Telecommunications and Information Administration (NTIA) </a:t>
            </a:r>
            <a:r>
              <a:rPr lang="en-US" sz="2600" dirty="0" smtClean="0"/>
              <a:t>Stewardship </a:t>
            </a:r>
            <a:r>
              <a:rPr lang="en-US" sz="2600" dirty="0"/>
              <a:t>of the IANA </a:t>
            </a:r>
            <a:r>
              <a:rPr lang="en-US" sz="2600" dirty="0" smtClean="0"/>
              <a:t>Functions to the Global Multistakeholder Community</a:t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>Nigel Hickson </a:t>
            </a:r>
            <a:br>
              <a:rPr lang="en-US" sz="2600" dirty="0" smtClean="0"/>
            </a:br>
            <a:r>
              <a:rPr lang="en-US" sz="2600" dirty="0" smtClean="0"/>
              <a:t>VP; IGO Engagement </a:t>
            </a:r>
            <a:endParaRPr lang="en-US" sz="26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91" y="6309320"/>
            <a:ext cx="627909" cy="469408"/>
          </a:xfrm>
          <a:prstGeom prst="rect">
            <a:avLst/>
          </a:prstGeom>
        </p:spPr>
      </p:pic>
      <p:sp>
        <p:nvSpPr>
          <p:cNvPr id="4" name="Title 15"/>
          <p:cNvSpPr txBox="1">
            <a:spLocks/>
          </p:cNvSpPr>
          <p:nvPr/>
        </p:nvSpPr>
        <p:spPr>
          <a:xfrm>
            <a:off x="323528" y="2996952"/>
            <a:ext cx="8460228" cy="108054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0" i="0" kern="120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pPr algn="ctr"/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Proposed steering group</a:t>
            </a:r>
            <a:endParaRPr lang="en-US" dirty="0"/>
          </a:p>
        </p:txBody>
      </p:sp>
      <p:pic>
        <p:nvPicPr>
          <p:cNvPr id="6" name="Picture 6" descr="IANA Steering Group Form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056784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7" y="1477233"/>
            <a:ext cx="8208912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marR="0" lvl="2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marR="0" lvl="2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</a:pPr>
            <a:endParaRPr lang="es-E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marR="0" lvl="2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</a:pPr>
            <a:endParaRPr lang="en-US" sz="20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17145" marR="0" indent="0">
              <a:spcBef>
                <a:spcPts val="0"/>
              </a:spcBef>
              <a:spcAft>
                <a:spcPts val="1000"/>
              </a:spcAft>
              <a:buNone/>
            </a:pPr>
            <a:endParaRPr lang="en-US" dirty="0" smtClean="0">
              <a:latin typeface="Franklin Gothic Book"/>
              <a:ea typeface="MS Mincho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713" y="764705"/>
            <a:ext cx="5500574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1693"/>
            <a:ext cx="9144000" cy="587027"/>
          </a:xfrm>
        </p:spPr>
        <p:txBody>
          <a:bodyPr/>
          <a:lstStyle/>
          <a:p>
            <a:pPr algn="ctr"/>
            <a:r>
              <a:rPr lang="en-US" dirty="0" smtClean="0"/>
              <a:t>Opportunities for participation (non-exhaustive)</a:t>
            </a:r>
            <a:endParaRPr lang="en-US" dirty="0"/>
          </a:p>
        </p:txBody>
      </p:sp>
      <p:sp>
        <p:nvSpPr>
          <p:cNvPr id="5" name="TextBox 2"/>
          <p:cNvSpPr txBox="1"/>
          <p:nvPr/>
        </p:nvSpPr>
        <p:spPr>
          <a:xfrm>
            <a:off x="1806972" y="6287664"/>
            <a:ext cx="661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300" dirty="0" smtClean="0">
              <a:solidFill>
                <a:schemeClr val="bg1"/>
              </a:solidFill>
              <a:latin typeface="Helvetica Neue"/>
            </a:endParaRPr>
          </a:p>
          <a:p>
            <a:pPr algn="r"/>
            <a:r>
              <a:rPr lang="en-US" sz="1300" dirty="0" smtClean="0">
                <a:solidFill>
                  <a:srgbClr val="FF0000"/>
                </a:solidFill>
                <a:latin typeface="Helvetica Neue"/>
              </a:rPr>
              <a:t>DRAFT: Pending final process as informed by community dialogue and feedback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0892" y="5450879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NB. There are multiple dialogues and opportunities for discussions, including at events not listed in the timeline (for example, regional and national IGFs, </a:t>
            </a:r>
            <a:r>
              <a:rPr lang="en-US" dirty="0" smtClean="0"/>
              <a:t>etc</a:t>
            </a:r>
            <a:r>
              <a:rPr lang="en-US" dirty="0"/>
              <a:t>.). </a:t>
            </a:r>
          </a:p>
        </p:txBody>
      </p:sp>
    </p:spTree>
    <p:extLst>
      <p:ext uri="{BB962C8B-B14F-4D97-AF65-F5344CB8AC3E}">
        <p14:creationId xmlns:p14="http://schemas.microsoft.com/office/powerpoint/2010/main" val="202854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What happens next?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225" y="921197"/>
            <a:ext cx="80831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community will provide its feedback on the proposed process by 8 May; </a:t>
            </a:r>
          </a:p>
          <a:p>
            <a:pPr marL="233363" lvl="2"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community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input received will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be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compiled, the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process then put into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place and published soon after 8 May;</a:t>
            </a:r>
          </a:p>
          <a:p>
            <a:pPr marL="233363" lvl="2"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 dedicated website that is interactive and contains the necessary tools to facilitate the transition proposal process will be launched by ICANN 50 meeting in London in June.</a:t>
            </a:r>
          </a:p>
          <a:p>
            <a:pPr marL="233363" lvl="2"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buClr>
                <a:srgbClr val="43ACDA"/>
              </a:buClr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421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IANA functions stewardship </a:t>
            </a:r>
            <a:r>
              <a:rPr lang="en-US" dirty="0"/>
              <a:t>t</a:t>
            </a:r>
            <a:r>
              <a:rPr lang="en-US" dirty="0" smtClean="0"/>
              <a:t>ransition FAQs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692696"/>
            <a:ext cx="8928992" cy="7663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 smtClean="0">
                <a:solidFill>
                  <a:srgbClr val="FF0000"/>
                </a:solidFill>
                <a:latin typeface="Helvetica Neue"/>
                <a:cs typeface="Helvetica Neue"/>
              </a:rPr>
              <a:t>Q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. What is this process about?</a:t>
            </a:r>
          </a:p>
          <a:p>
            <a:pPr marL="976313" lvl="3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 smtClean="0">
                <a:solidFill>
                  <a:srgbClr val="008000"/>
                </a:solidFill>
                <a:latin typeface="Helvetica Neue"/>
                <a:cs typeface="Helvetica Neue"/>
              </a:rPr>
              <a:t>A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. To develop a proposal to transition NTIA’s stewardship of the IANA functions;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FF0000"/>
                </a:solidFill>
                <a:latin typeface="Helvetica Neue"/>
                <a:cs typeface="Helvetica Neue"/>
              </a:rPr>
              <a:t>Q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What is this process </a:t>
            </a:r>
            <a:r>
              <a:rPr lang="en-US" b="1" u="sng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not</a:t>
            </a:r>
            <a:r>
              <a:rPr lang="en-US" b="1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about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?</a:t>
            </a:r>
          </a:p>
          <a:p>
            <a:pPr marL="976313" lvl="3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008000"/>
                </a:solidFill>
                <a:latin typeface="Helvetica Neue"/>
                <a:cs typeface="Helvetica Neue"/>
              </a:rPr>
              <a:t>A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This is </a:t>
            </a:r>
            <a:r>
              <a:rPr lang="en-US" b="1" u="sng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not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about ICANN’s 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role as the operator of the IANA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functions – this role 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is not the focus of the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transition;</a:t>
            </a:r>
            <a:b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FF0000"/>
                </a:solidFill>
                <a:latin typeface="Helvetica Neue"/>
                <a:cs typeface="Helvetica Neue"/>
              </a:rPr>
              <a:t>Q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Is there a target date for the transition to take place?</a:t>
            </a:r>
          </a:p>
          <a:p>
            <a:pPr marL="976313" lvl="3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008000"/>
                </a:solidFill>
                <a:latin typeface="Helvetica Neue"/>
                <a:cs typeface="Helvetica Neue"/>
              </a:rPr>
              <a:t>A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Depending on the progress of the dialogue, the global multistakeholder community could be ready to complete the transition before the renewal of ICANN’s contract with the USG in September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2015.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FF0000"/>
                </a:solidFill>
                <a:latin typeface="Helvetica Neue"/>
                <a:cs typeface="Helvetica Neue"/>
              </a:rPr>
              <a:t>Q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Does this announcement jeopardize the security, stability and resiliency (SSR) of 	the Internet DNS?</a:t>
            </a:r>
            <a:endParaRPr lang="en-US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976313" lvl="3" indent="-285750">
              <a:buClr>
                <a:srgbClr val="43ACDA"/>
              </a:buClr>
              <a:buFont typeface="Lucida Grande"/>
              <a:buChar char="+"/>
            </a:pPr>
            <a:r>
              <a:rPr lang="en-US" b="1" spc="-40" dirty="0">
                <a:solidFill>
                  <a:srgbClr val="008000"/>
                </a:solidFill>
                <a:latin typeface="Helvetica Neue"/>
                <a:cs typeface="Helvetica Neue"/>
              </a:rPr>
              <a:t>A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No. In fact, maintaining the SSR of the Internet DNS is one of the principles outlined by the NTIA. </a:t>
            </a:r>
            <a:b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690563" lvl="3">
              <a:buClr>
                <a:srgbClr val="43ACDA"/>
              </a:buClr>
            </a:pP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Addition FAQs can 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</a:rPr>
              <a:t>be found at </a:t>
            </a:r>
            <a:r>
              <a:rPr lang="en-US" spc="-40" dirty="0">
                <a:solidFill>
                  <a:srgbClr val="4C4D50"/>
                </a:solidFill>
                <a:latin typeface="Helvetica Neue"/>
                <a:cs typeface="Helvetica Neue"/>
                <a:hlinkClick r:id="rId2"/>
              </a:rPr>
              <a:t>http://www.icann.org/en/about/agreements/iana/functions-transfer-faqs-14mar14-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  <a:hlinkClick r:id="rId2"/>
              </a:rPr>
              <a:t>en.pdf</a:t>
            </a:r>
            <a:r>
              <a:rPr lang="en-US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</a:p>
          <a:p>
            <a:pPr marL="690563" lvl="3"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976313" lvl="3" indent="-285750"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690563" lvl="3">
              <a:buClr>
                <a:srgbClr val="43ACDA"/>
              </a:buClr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1942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can you get involved?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752" y="4221088"/>
            <a:ext cx="2232248" cy="16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225" y="1268760"/>
            <a:ext cx="8083199" cy="4431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Visit </a:t>
            </a:r>
            <a:r>
              <a:rPr lang="en-US" sz="2200" spc="-4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ICANN.org</a:t>
            </a: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get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latest resources on the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topic; 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participate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in the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events listed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in the timeline;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follow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us on our social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channels.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Mailing list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join to contribute and/or follow the discussion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r>
              <a:rPr lang="en-US" sz="2200" i="1" spc="-40" dirty="0">
                <a:solidFill>
                  <a:srgbClr val="4C4D50"/>
                </a:solidFill>
                <a:latin typeface="Helvetica Neue"/>
                <a:cs typeface="Helvetica Neue"/>
                <a:hlinkClick r:id="rId3"/>
              </a:rPr>
              <a:t>ianatransition@icann.org</a:t>
            </a:r>
            <a:r>
              <a:rPr lang="en-US" sz="2200" i="1" spc="-40" dirty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access the public archives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r>
              <a:rPr lang="en-US" sz="2200" i="1" spc="-40" dirty="0">
                <a:solidFill>
                  <a:srgbClr val="4C4D50"/>
                </a:solidFill>
                <a:latin typeface="Helvetica Neue"/>
                <a:cs typeface="Helvetica Neue"/>
                <a:hlinkClick r:id="rId4"/>
              </a:rPr>
              <a:t>http://mm.icann.org/pipermail/ianatransition/</a:t>
            </a:r>
            <a:r>
              <a:rPr lang="en-US" sz="2200" i="1" spc="-40" dirty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6547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1547664" y="476250"/>
            <a:ext cx="6090388" cy="1352550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r>
              <a:rPr lang="es-ES" dirty="0" smtClean="0"/>
              <a:t>!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Questions?</a:t>
            </a:r>
            <a:endParaRPr lang="en-US" sz="24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7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947067"/>
          </a:xfrm>
        </p:spPr>
        <p:txBody>
          <a:bodyPr/>
          <a:lstStyle/>
          <a:p>
            <a:pPr algn="ctr"/>
            <a:r>
              <a:rPr lang="en-US" dirty="0" smtClean="0"/>
              <a:t>The U.S. government’s announcement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On 14 March 2014, the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U.S. G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overnment (USG)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announced its intent to transition its stewardship of the IANA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functions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to the global multistakeholder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community;</a:t>
            </a:r>
            <a:b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As the first step, it asked ICANN to convene global stakeholders to develop a proposal to transition the current role played by the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USG;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0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ICANN was asked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to serve as a convener based on its role as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the IANA functions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administrator (since 1998)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and the global coordinator for the Internet's Domain Name System (DNS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).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multistakeholder community has set the policies implemented by ICANN for more than 15 years.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s-E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6577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Why now?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USG always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envisioned its role as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transitional; </a:t>
            </a: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Transitioning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USG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out of its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current role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marks the final phase of the privatization of the DNS as outlined by the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USG in 1997;</a:t>
            </a: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decision further supports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and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enhances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multistakeholder model of Internet policymaking and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governance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.</a:t>
            </a:r>
            <a:endParaRPr lang="es-E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6593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/>
              <a:t>Transition proposal’s guiding principles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158" y="1196752"/>
            <a:ext cx="8424935" cy="5709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2">
              <a:spcAft>
                <a:spcPts val="600"/>
              </a:spcAft>
              <a:buClr>
                <a:srgbClr val="43ACDA"/>
              </a:buClr>
            </a:pP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NTIA has communicated to ICANN that the transition proposal must have broad community support and address the following four principles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: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Support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and enhance the multistakeholder model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Maintain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security, stability, and resiliency of the Internet 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   DNS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Meet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needs and expectation of the global customers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and partners of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IANA services; and,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Maintain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openness of the Internet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.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NTIA also specified that it will </a:t>
            </a:r>
            <a:r>
              <a:rPr lang="en-US" sz="2200" b="1" u="sng" spc="-40" dirty="0">
                <a:solidFill>
                  <a:srgbClr val="4C4D50"/>
                </a:solidFill>
                <a:latin typeface="Helvetica Neue"/>
                <a:cs typeface="Helvetica Neue"/>
              </a:rPr>
              <a:t>not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 accept a proposal that replaces the NTIA role with a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government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-led or an intergovernmental organization solution.</a:t>
            </a: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61172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What are the IANA functions?</a:t>
            </a:r>
            <a:endParaRPr lang="en-US" dirty="0"/>
          </a:p>
        </p:txBody>
      </p:sp>
      <p:sp>
        <p:nvSpPr>
          <p:cNvPr id="19" name="TextBox 2"/>
          <p:cNvSpPr txBox="1"/>
          <p:nvPr/>
        </p:nvSpPr>
        <p:spPr>
          <a:xfrm>
            <a:off x="1043608" y="6269548"/>
            <a:ext cx="661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300" dirty="0" smtClean="0">
              <a:solidFill>
                <a:schemeClr val="bg1"/>
              </a:solidFill>
              <a:latin typeface="Helvetica Neue"/>
            </a:endParaRPr>
          </a:p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Helvetica Neue"/>
              </a:rPr>
              <a:t>For more information, visit </a:t>
            </a:r>
            <a:r>
              <a:rPr lang="en-US" sz="1300" dirty="0" smtClean="0">
                <a:solidFill>
                  <a:srgbClr val="FF0000"/>
                </a:solidFill>
                <a:latin typeface="Helvetica Neue"/>
                <a:hlinkClick r:id="rId2"/>
              </a:rPr>
              <a:t>www.icann.org</a:t>
            </a:r>
            <a:r>
              <a:rPr lang="en-US" sz="1300" dirty="0" smtClean="0">
                <a:solidFill>
                  <a:srgbClr val="FF0000"/>
                </a:solidFill>
                <a:latin typeface="Helvetica Neue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158" y="1052736"/>
            <a:ext cx="8424935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2">
              <a:spcAft>
                <a:spcPts val="600"/>
              </a:spcAft>
              <a:buClr>
                <a:srgbClr val="43ACDA"/>
              </a:buClr>
            </a:pP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The IANA functions involve the coordination of unique Internet identifiers,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including: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maintenance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of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protocol parameter registries on behalf of the IETF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allocation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of Internet Numbers in cooperation with the Regional Internet Registries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management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of the .ARPA and .INT domains; 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administrative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responsibilities of the DNS root zone</a:t>
            </a: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  <a:b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2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buClr>
                <a:srgbClr val="43ACDA"/>
              </a:buClr>
              <a:buFont typeface="Lucida Grande"/>
              <a:buChar char="+"/>
            </a:pPr>
            <a:r>
              <a:rPr lang="en-US" sz="22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coordination </a:t>
            </a:r>
            <a:r>
              <a:rPr lang="en-US" sz="2200" spc="-40" dirty="0">
                <a:solidFill>
                  <a:srgbClr val="4C4D50"/>
                </a:solidFill>
                <a:latin typeface="Helvetica Neue"/>
                <a:cs typeface="Helvetica Neue"/>
              </a:rPr>
              <a:t>of root zone management.</a:t>
            </a:r>
          </a:p>
        </p:txBody>
      </p:sp>
    </p:spTree>
    <p:extLst>
      <p:ext uri="{BB962C8B-B14F-4D97-AF65-F5344CB8AC3E}">
        <p14:creationId xmlns:p14="http://schemas.microsoft.com/office/powerpoint/2010/main" val="384311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The IANA functions at-a-glance</a:t>
            </a:r>
            <a:endParaRPr lang="en-US" dirty="0"/>
          </a:p>
        </p:txBody>
      </p:sp>
      <p:pic>
        <p:nvPicPr>
          <p:cNvPr id="5" name="Picture 4" descr="Screen Shot 2014-04-16 at 11.57.30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3" t="14667" r="35339" b="18648"/>
          <a:stretch/>
        </p:blipFill>
        <p:spPr>
          <a:xfrm>
            <a:off x="305225" y="1124744"/>
            <a:ext cx="3474687" cy="4896544"/>
          </a:xfrm>
          <a:prstGeom prst="rect">
            <a:avLst/>
          </a:prstGeom>
        </p:spPr>
      </p:pic>
      <p:pic>
        <p:nvPicPr>
          <p:cNvPr id="8" name="Picture 7" descr="Screen Shot 2014-04-16 at 11.59.52 A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2" t="26889" r="20973" b="11111"/>
          <a:stretch/>
        </p:blipFill>
        <p:spPr>
          <a:xfrm>
            <a:off x="3779912" y="1484784"/>
            <a:ext cx="5224807" cy="4176464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1043608" y="6248925"/>
            <a:ext cx="661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300" dirty="0" smtClean="0">
              <a:solidFill>
                <a:schemeClr val="bg1"/>
              </a:solidFill>
              <a:latin typeface="Helvetica Neue"/>
            </a:endParaRPr>
          </a:p>
          <a:p>
            <a:pPr algn="ctr"/>
            <a:r>
              <a:rPr lang="en-US" sz="1300" dirty="0" smtClean="0">
                <a:solidFill>
                  <a:schemeClr val="tx2">
                    <a:lumMod val="75000"/>
                  </a:schemeClr>
                </a:solidFill>
                <a:latin typeface="Helvetica Neue"/>
              </a:rPr>
              <a:t>For more information, visit </a:t>
            </a:r>
            <a:r>
              <a:rPr lang="en-US" sz="1300" dirty="0" smtClean="0">
                <a:solidFill>
                  <a:srgbClr val="FF0000"/>
                </a:solidFill>
                <a:latin typeface="Helvetica Neue"/>
                <a:hlinkClick r:id="rId4"/>
              </a:rPr>
              <a:t>www.icann.org</a:t>
            </a:r>
            <a:r>
              <a:rPr lang="en-US" sz="1300" dirty="0" smtClean="0">
                <a:solidFill>
                  <a:srgbClr val="FF0000"/>
                </a:solidFill>
                <a:latin typeface="Helvetica Neue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315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Developments since the announcement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7509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ICANN launched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a multistakeholder-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designed process at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ICANN 49 Meeting in Singapore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in March 2014; </a:t>
            </a: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goal was to gather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community's views and contributions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on how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mechanisms for the transition of NTIA's stewardship of the IANA functions should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occur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;</a:t>
            </a: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The wider Internet community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was also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invited to provide their input via a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publicly archived mailing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list (</a:t>
            </a:r>
            <a:r>
              <a:rPr lang="en-US" sz="2400" i="1" spc="-40" dirty="0">
                <a:solidFill>
                  <a:srgbClr val="4C4D50"/>
                </a:solidFill>
                <a:latin typeface="Helvetica Neue"/>
                <a:cs typeface="Helvetica Neue"/>
                <a:hlinkClick r:id="rId2"/>
              </a:rPr>
              <a:t>ianatransition@</a:t>
            </a:r>
            <a:r>
              <a:rPr lang="en-US" sz="2400" i="1" spc="-40" dirty="0" smtClean="0">
                <a:solidFill>
                  <a:srgbClr val="4C4D50"/>
                </a:solidFill>
                <a:latin typeface="Helvetica Neue"/>
                <a:cs typeface="Helvetica Neue"/>
                <a:hlinkClick r:id="rId2"/>
              </a:rPr>
              <a:t>icann.org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)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,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with an initial comment deadline of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27 March. 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43687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Developments since the announcement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371231" cy="7817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On 8 April, ICANN posted the scoping document and, based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on initial community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feedback and dialogue, issued a call for public input (translated into the six official UN languages) on the draft proposal;</a:t>
            </a: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draft proposal includes: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 set of principles and mechanisms; 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creation of a steering group to shepherd process; 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the process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to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develop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a 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proposal; </a:t>
            </a: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and,</a:t>
            </a: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400" spc="-40" dirty="0">
                <a:solidFill>
                  <a:srgbClr val="4C4D50"/>
                </a:solidFill>
                <a:latin typeface="Helvetica Neue"/>
                <a:cs typeface="Helvetica Neue"/>
              </a:rPr>
              <a:t>o</a:t>
            </a:r>
            <a:r>
              <a:rPr lang="en-US" sz="24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pportunities for participation.  </a:t>
            </a:r>
          </a:p>
          <a:p>
            <a:pPr marL="1433513" lvl="4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1433513" lvl="4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1806972" y="6287664"/>
            <a:ext cx="661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300" dirty="0" smtClean="0">
              <a:solidFill>
                <a:schemeClr val="bg1"/>
              </a:solidFill>
              <a:latin typeface="Helvetica Neue"/>
            </a:endParaRPr>
          </a:p>
          <a:p>
            <a:pPr algn="r"/>
            <a:r>
              <a:rPr lang="en-US" sz="1300" dirty="0" smtClean="0">
                <a:solidFill>
                  <a:srgbClr val="FF0000"/>
                </a:solidFill>
                <a:latin typeface="Helvetica Neue"/>
              </a:rPr>
              <a:t>DRAFT: Pending final process as informed by community dialogue and feedback  </a:t>
            </a:r>
          </a:p>
        </p:txBody>
      </p:sp>
    </p:spTree>
    <p:extLst>
      <p:ext uri="{BB962C8B-B14F-4D97-AF65-F5344CB8AC3E}">
        <p14:creationId xmlns:p14="http://schemas.microsoft.com/office/powerpoint/2010/main" val="379732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Scoping document: inside and outside of the scope of the proposal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496944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In scope: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defining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accountability mechanisms  that would serve to replace the USG role to ensure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ICANN’s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performance of the IANA functions based on the agreements and/or policies provided by the respective bodies (IETF, GNSO, RIRs, ASO, </a:t>
            </a:r>
            <a:r>
              <a:rPr lang="en-US" sz="2000" spc="-40" dirty="0" err="1">
                <a:solidFill>
                  <a:srgbClr val="4C4D50"/>
                </a:solidFill>
                <a:latin typeface="Helvetica Neue"/>
                <a:cs typeface="Helvetica Neue"/>
              </a:rPr>
              <a:t>ccTLDs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, </a:t>
            </a:r>
            <a:r>
              <a:rPr lang="en-US" sz="2000" spc="-40" dirty="0" err="1">
                <a:solidFill>
                  <a:srgbClr val="4C4D50"/>
                </a:solidFill>
                <a:latin typeface="Helvetica Neue"/>
                <a:cs typeface="Helvetica Neue"/>
              </a:rPr>
              <a:t>ccNSO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); </a:t>
            </a:r>
          </a:p>
          <a:p>
            <a:pPr marL="690563" lvl="3">
              <a:spcAft>
                <a:spcPts val="600"/>
              </a:spcAft>
              <a:buClr>
                <a:srgbClr val="43ACDA"/>
              </a:buClr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Out of scope: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policy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development related to the IANA functions</a:t>
            </a: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IANA functions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operator</a:t>
            </a:r>
          </a:p>
          <a:p>
            <a:pPr marL="1433513" lvl="4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ICANN’s role as the operator of the IANA functions is not the focus of the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transition</a:t>
            </a:r>
            <a:endParaRPr lang="en-US" sz="20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976313" lvl="3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issues not within </a:t>
            </a:r>
            <a:r>
              <a:rPr lang="en-US" sz="2000" spc="-40" dirty="0">
                <a:solidFill>
                  <a:srgbClr val="4C4D50"/>
                </a:solidFill>
                <a:latin typeface="Helvetica Neue"/>
                <a:cs typeface="Helvetica Neue"/>
              </a:rPr>
              <a:t>the IANA </a:t>
            </a: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functions</a:t>
            </a:r>
            <a:b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z="20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</a:b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0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0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165304"/>
            <a:ext cx="83177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sz="1600" i="1" spc="-40" dirty="0">
                <a:solidFill>
                  <a:srgbClr val="4C4D50"/>
                </a:solidFill>
                <a:latin typeface="Helvetica Neue"/>
                <a:cs typeface="Helvetica Neue"/>
              </a:rPr>
              <a:t>The scoping document can be viewed </a:t>
            </a:r>
            <a:r>
              <a:rPr lang="en-US" sz="1600" i="1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at: </a:t>
            </a:r>
            <a:r>
              <a:rPr lang="en-US" sz="1600" i="1" spc="-40" dirty="0">
                <a:solidFill>
                  <a:srgbClr val="4C4D50"/>
                </a:solidFill>
                <a:latin typeface="Helvetica Neue"/>
                <a:cs typeface="Helvetica Neue"/>
              </a:rPr>
              <a:t/>
            </a:r>
            <a:br>
              <a:rPr lang="en-US" sz="1600" i="1" spc="-40" dirty="0">
                <a:solidFill>
                  <a:srgbClr val="4C4D50"/>
                </a:solidFill>
                <a:latin typeface="Helvetica Neue"/>
                <a:cs typeface="Helvetica Neue"/>
              </a:rPr>
            </a:br>
            <a:r>
              <a:rPr lang="en-US" sz="1600" i="1" spc="-40" dirty="0">
                <a:solidFill>
                  <a:srgbClr val="4C4D50"/>
                </a:solidFill>
                <a:latin typeface="Helvetica Neue"/>
                <a:cs typeface="Helvetica Neue"/>
                <a:hlinkClick r:id="rId2"/>
              </a:rPr>
              <a:t>http://www.icann.org/en/about/agreements/iana/iana-transition-scoping-08apr14-en.pdf</a:t>
            </a:r>
            <a:r>
              <a:rPr lang="en-US" sz="1600" i="1" spc="-40" dirty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7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ANN_N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14463</TotalTime>
  <Words>651</Words>
  <Application>Microsoft Macintosh PowerPoint</Application>
  <PresentationFormat>On-screen Show (4:3)</PresentationFormat>
  <Paragraphs>117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ICANN_New_Template</vt:lpstr>
      <vt:lpstr>Transition of U.S. Commerce Department’s National Telecommunications and Information Administration (NTIA) Stewardship of the IANA Functions to the Global Multistakeholder Community      Nigel Hickson  VP; IGO Engagement </vt:lpstr>
      <vt:lpstr>The U.S. government’s announcement </vt:lpstr>
      <vt:lpstr>Why now?</vt:lpstr>
      <vt:lpstr>Transition proposal’s guiding principles </vt:lpstr>
      <vt:lpstr>What are the IANA functions?</vt:lpstr>
      <vt:lpstr>The IANA functions at-a-glance</vt:lpstr>
      <vt:lpstr>Developments since the announcement</vt:lpstr>
      <vt:lpstr>Developments since the announcement</vt:lpstr>
      <vt:lpstr>Scoping document: inside and outside of the scope of the proposal</vt:lpstr>
      <vt:lpstr>Proposed steering group</vt:lpstr>
      <vt:lpstr>Opportunities for participation (non-exhaustive)</vt:lpstr>
      <vt:lpstr>What happens next?</vt:lpstr>
      <vt:lpstr>IANA functions stewardship transition FAQs</vt:lpstr>
      <vt:lpstr>How can you get involved?</vt:lpstr>
      <vt:lpstr>Thank you!  Questions?</vt:lpstr>
    </vt:vector>
  </TitlesOfParts>
  <Manager>Jim Trengrove</Manager>
  <Company>Internet Corporation for Assigned Names &amp; Numbers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Redelegation awareness project - communication strategy</dc:title>
  <dc:creator>Alexandra Dans</dc:creator>
  <cp:lastModifiedBy>Gisella Gruber</cp:lastModifiedBy>
  <cp:revision>1481</cp:revision>
  <cp:lastPrinted>2013-10-29T16:12:53Z</cp:lastPrinted>
  <dcterms:created xsi:type="dcterms:W3CDTF">2013-02-01T20:13:10Z</dcterms:created>
  <dcterms:modified xsi:type="dcterms:W3CDTF">2014-05-12T20:02:02Z</dcterms:modified>
</cp:coreProperties>
</file>