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2" r:id="rId9"/>
    <p:sldId id="265" r:id="rId10"/>
    <p:sldId id="266" r:id="rId11"/>
    <p:sldId id="261" r:id="rId12"/>
    <p:sldId id="267" r:id="rId13"/>
    <p:sldId id="268" r:id="rId14"/>
    <p:sldId id="269" r:id="rId15"/>
    <p:sldId id="270" r:id="rId16"/>
    <p:sldId id="274" r:id="rId17"/>
    <p:sldId id="271" r:id="rId18"/>
    <p:sldId id="272" r:id="rId19"/>
    <p:sldId id="273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77" autoAdjust="0"/>
    <p:restoredTop sz="86358" autoAdjust="0"/>
  </p:normalViewPr>
  <p:slideViewPr>
    <p:cSldViewPr>
      <p:cViewPr varScale="1">
        <p:scale>
          <a:sx n="90" d="100"/>
          <a:sy n="90" d="100"/>
        </p:scale>
        <p:origin x="-13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-307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82974-57B7-4DE3-8128-3F54E896FED7}" type="datetimeFigureOut">
              <a:rPr lang="en-CA" smtClean="0"/>
              <a:t>28/05/2014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220A5-3A6C-488D-A414-0B654A29DEC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9161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220A5-3A6C-488D-A414-0B654A29DECE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6632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220A5-3A6C-488D-A414-0B654A29DECE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2010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220A5-3A6C-488D-A414-0B654A29DECE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0822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6CABC-1281-4F0F-9C7E-48B0DD76118B}" type="datetime1">
              <a:rPr lang="en-CA" smtClean="0"/>
              <a:t>28/05/2014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1383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98E65-3B9E-4004-A08D-1C6FC624C85B}" type="datetime1">
              <a:rPr lang="en-CA" smtClean="0"/>
              <a:t>28/05/2014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111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8F5C6-9B14-4E8D-B6F3-4F7051E49A77}" type="datetime1">
              <a:rPr lang="en-CA" smtClean="0"/>
              <a:t>28/05/2014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2985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4D5EE-BFF7-49DF-A23A-65522AB6CE8B}" type="datetime1">
              <a:rPr lang="en-CA" smtClean="0"/>
              <a:t>28/05/2014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2973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7107B-5B32-44CC-A194-637B7975CB7C}" type="datetime1">
              <a:rPr lang="en-CA" smtClean="0"/>
              <a:t>28/05/2014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144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6CA55-2B14-47B8-888C-C1B0DA9B9FC2}" type="datetime1">
              <a:rPr lang="en-CA" smtClean="0"/>
              <a:t>28/05/2014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6205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037BE-DEDC-4B7D-BF00-82FB6DEEA43F}" type="datetime1">
              <a:rPr lang="en-CA" smtClean="0"/>
              <a:t>28/05/2014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86195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62489-6D6C-4494-B8F3-D305F6F6B776}" type="datetime1">
              <a:rPr lang="en-CA" smtClean="0"/>
              <a:t>28/05/2014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6085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5D706-22A2-4C74-853B-146B9FB10A96}" type="datetime1">
              <a:rPr lang="en-CA" smtClean="0"/>
              <a:t>28/05/2014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0050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499E4-33B7-4E79-A14E-524C97D91C58}" type="datetime1">
              <a:rPr lang="en-CA" smtClean="0"/>
              <a:t>28/05/2014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8994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79AF-A09C-4F21-B965-83A51368E806}" type="datetime1">
              <a:rPr lang="en-CA" smtClean="0"/>
              <a:t>28/05/2014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0814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DB1AF-35E1-4098-BEF5-D34F7DCCDF8C}" type="datetime1">
              <a:rPr lang="en-CA" smtClean="0"/>
              <a:t>28/05/2014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624FB-EB7A-436B-B80F-7FB896EF306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410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>
            <a:normAutofit/>
          </a:bodyPr>
          <a:lstStyle/>
          <a:p>
            <a:r>
              <a:rPr lang="en-CA" dirty="0" smtClean="0"/>
              <a:t>ATLAS II Webinar</a:t>
            </a:r>
            <a:br>
              <a:rPr lang="en-CA" dirty="0" smtClean="0"/>
            </a:br>
            <a:r>
              <a:rPr lang="en-CA" dirty="0" smtClean="0"/>
              <a:t>ALAC Rules of Procedure</a:t>
            </a:r>
            <a:br>
              <a:rPr lang="en-CA" dirty="0" smtClean="0"/>
            </a:br>
            <a:r>
              <a:rPr lang="en-CA" sz="2800" dirty="0" smtClean="0"/>
              <a:t>29 May 2014</a:t>
            </a:r>
            <a:endParaRPr lang="en-CA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18248"/>
            <a:ext cx="6400800" cy="1415008"/>
          </a:xfrm>
        </p:spPr>
        <p:txBody>
          <a:bodyPr>
            <a:normAutofit fontScale="77500" lnSpcReduction="20000"/>
          </a:bodyPr>
          <a:lstStyle/>
          <a:p>
            <a:pPr marL="432000" indent="-432000" algn="l"/>
            <a:r>
              <a:rPr lang="en-CA" b="1" dirty="0" smtClean="0"/>
              <a:t>Cheryl Langdon-Orr</a:t>
            </a:r>
            <a:r>
              <a:rPr lang="en-CA" dirty="0" smtClean="0"/>
              <a:t>, Past ALAC Chair, Chair of the RoP Revision WG, NomCom Chair, 2014</a:t>
            </a:r>
          </a:p>
          <a:p>
            <a:pPr marL="432000" indent="-432000" algn="l"/>
            <a:r>
              <a:rPr lang="en-CA" b="1" dirty="0" smtClean="0"/>
              <a:t>Alan Greenberg</a:t>
            </a:r>
            <a:r>
              <a:rPr lang="en-CA" dirty="0" smtClean="0"/>
              <a:t>, ALAC Member, Lead drafter of revised RoP.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85186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ALAC Members Responsibilities - 3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Play a leadership role in representing the interests of Internet users within </a:t>
            </a:r>
            <a:r>
              <a:rPr lang="en-CA" dirty="0" smtClean="0"/>
              <a:t>ICANN</a:t>
            </a:r>
          </a:p>
          <a:p>
            <a:pPr lvl="1"/>
            <a:r>
              <a:rPr lang="en-CA" dirty="0" smtClean="0"/>
              <a:t>Guardians of the user</a:t>
            </a:r>
          </a:p>
          <a:p>
            <a:pPr lvl="1"/>
            <a:r>
              <a:rPr lang="en-CA" dirty="0" smtClean="0"/>
              <a:t>Conscience of ICANN with respect to users</a:t>
            </a:r>
          </a:p>
          <a:p>
            <a:r>
              <a:rPr lang="en-CA" dirty="0" smtClean="0"/>
              <a:t>If responsibilities cannot be met, resign </a:t>
            </a:r>
            <a:r>
              <a:rPr lang="en-CA" dirty="0"/>
              <a:t>or </a:t>
            </a:r>
            <a:r>
              <a:rPr lang="en-CA" dirty="0" smtClean="0"/>
              <a:t>otherwise ensure </a:t>
            </a:r>
            <a:r>
              <a:rPr lang="en-CA" dirty="0"/>
              <a:t>that the ALAC and At-Large are </a:t>
            </a:r>
            <a:r>
              <a:rPr lang="en-CA" dirty="0" smtClean="0"/>
              <a:t>well-served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0598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ALT Member Responsibilities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All of the responsibilities associated with ALAC Members</a:t>
            </a:r>
          </a:p>
          <a:p>
            <a:r>
              <a:rPr lang="en-CA" dirty="0" smtClean="0"/>
              <a:t>Accept a higher than normal work-load compared to regular ALAC members, with Vice-Chairs accepting a higher level of responsibility than other ALT members</a:t>
            </a:r>
          </a:p>
          <a:p>
            <a:r>
              <a:rPr lang="en-CA" dirty="0" smtClean="0"/>
              <a:t>Although the ALT is regionally balanced, the ALT members have an explicit responsibility to the ALAC as a whole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6452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ALAC Liaisons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Official representatives of the ALAC to groups either within ICANN, or outside.</a:t>
            </a:r>
          </a:p>
          <a:p>
            <a:r>
              <a:rPr lang="en-CA" dirty="0" smtClean="0"/>
              <a:t>Currently:</a:t>
            </a:r>
          </a:p>
          <a:p>
            <a:pPr lvl="1"/>
            <a:r>
              <a:rPr lang="en-CA" dirty="0" smtClean="0"/>
              <a:t>GNSO</a:t>
            </a:r>
          </a:p>
          <a:p>
            <a:pPr lvl="1"/>
            <a:r>
              <a:rPr lang="en-CA" dirty="0" smtClean="0"/>
              <a:t>ccNSO</a:t>
            </a:r>
          </a:p>
          <a:p>
            <a:pPr lvl="1"/>
            <a:r>
              <a:rPr lang="en-CA" dirty="0" smtClean="0"/>
              <a:t>SSAC</a:t>
            </a:r>
          </a:p>
          <a:p>
            <a:pPr lvl="1"/>
            <a:r>
              <a:rPr lang="en-CA" dirty="0" smtClean="0"/>
              <a:t>.MOBI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0670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Liaison Requirements &amp; Responsibilities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/>
          </a:bodyPr>
          <a:lstStyle/>
          <a:p>
            <a:r>
              <a:rPr lang="en-CA" dirty="0" smtClean="0"/>
              <a:t>No requirement to be an ALAC Member, but often is (or past member)</a:t>
            </a:r>
          </a:p>
          <a:p>
            <a:r>
              <a:rPr lang="en-CA" dirty="0" smtClean="0"/>
              <a:t>Represents and may act on behalf of the ALAC</a:t>
            </a:r>
          </a:p>
          <a:p>
            <a:pPr lvl="1"/>
            <a:r>
              <a:rPr lang="en-CA" dirty="0" smtClean="0"/>
              <a:t>Must understand what the should and should not do without formal ALAC authorization</a:t>
            </a:r>
          </a:p>
          <a:p>
            <a:pPr lvl="1"/>
            <a:r>
              <a:rPr lang="en-CA" dirty="0" smtClean="0"/>
              <a:t>Since often no opportunity for consultation, must understand and relevant ALAC positions and values</a:t>
            </a:r>
          </a:p>
          <a:p>
            <a:pPr lvl="2"/>
            <a:r>
              <a:rPr lang="en-CA" dirty="0" smtClean="0"/>
              <a:t>But, must consult whenever possible</a:t>
            </a:r>
          </a:p>
          <a:p>
            <a:pPr lvl="1"/>
            <a:r>
              <a:rPr lang="en-CA" dirty="0" smtClean="0"/>
              <a:t>Often called upon to advise ALAC on related matters</a:t>
            </a:r>
          </a:p>
          <a:p>
            <a:pPr lvl="1"/>
            <a:r>
              <a:rPr lang="en-CA" dirty="0" smtClean="0"/>
              <a:t>Personal positions are secondary to ALAC positions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6322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Liaison Requirements &amp; Responsibilities - 2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Communications path between the ALAC and the other group</a:t>
            </a:r>
          </a:p>
          <a:p>
            <a:r>
              <a:rPr lang="en-CA" dirty="0" smtClean="0"/>
              <a:t>For Liaisons to ICANN groups, expected to attend ALAC and ALT meetings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3875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Length of Appointments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All appointments (including ALT) are for one year, starting at the end of the last ICANN meeting of the calendar year</a:t>
            </a:r>
          </a:p>
          <a:p>
            <a:r>
              <a:rPr lang="en-CA" dirty="0" smtClean="0"/>
              <a:t>Chair is a slight exception – will be automatically renewed one time if person is still eligible and willing to continue in the position</a:t>
            </a:r>
          </a:p>
          <a:p>
            <a:r>
              <a:rPr lang="en-CA" dirty="0" smtClean="0"/>
              <a:t>No term limits – may be re-appointed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1125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Selection Processes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Details vary depending on the position</a:t>
            </a:r>
          </a:p>
          <a:p>
            <a:pPr lvl="1"/>
            <a:r>
              <a:rPr lang="en-CA" dirty="0" smtClean="0"/>
              <a:t>Generally a call for volunteers and then a selection/election if more than one candidate</a:t>
            </a:r>
          </a:p>
          <a:p>
            <a:pPr lvl="1"/>
            <a:r>
              <a:rPr lang="en-CA" dirty="0" smtClean="0"/>
              <a:t>Liaisons and other appointees may be re-appointed without calling for nominations</a:t>
            </a:r>
          </a:p>
          <a:p>
            <a:r>
              <a:rPr lang="en-CA" dirty="0" smtClean="0"/>
              <a:t>Considerations</a:t>
            </a:r>
          </a:p>
          <a:p>
            <a:pPr lvl="1"/>
            <a:r>
              <a:rPr lang="en-CA" dirty="0" smtClean="0"/>
              <a:t>Willingness and ability</a:t>
            </a:r>
          </a:p>
          <a:p>
            <a:pPr lvl="1"/>
            <a:r>
              <a:rPr lang="en-CA" dirty="0" smtClean="0"/>
              <a:t>Continuity vs “new blood”</a:t>
            </a:r>
          </a:p>
          <a:p>
            <a:pPr lvl="1"/>
            <a:r>
              <a:rPr lang="en-CA" dirty="0" smtClean="0"/>
              <a:t>For Liaison: Building trust of target group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5293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Performance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“</a:t>
            </a:r>
            <a:r>
              <a:rPr lang="en-CA" dirty="0"/>
              <a:t>All ALAC Members must make regular and significant contributions to the ALAC</a:t>
            </a:r>
            <a:r>
              <a:rPr lang="en-CA" dirty="0" smtClean="0"/>
              <a:t>, At-Large </a:t>
            </a:r>
            <a:r>
              <a:rPr lang="en-CA" dirty="0"/>
              <a:t>and </a:t>
            </a:r>
            <a:r>
              <a:rPr lang="en-CA" dirty="0" smtClean="0"/>
              <a:t>ICANN”</a:t>
            </a:r>
          </a:p>
          <a:p>
            <a:pPr lvl="1"/>
            <a:r>
              <a:rPr lang="en-CA" dirty="0" smtClean="0"/>
              <a:t>Easy to say, difficult to measure</a:t>
            </a:r>
            <a:endParaRPr lang="en-CA" dirty="0"/>
          </a:p>
          <a:p>
            <a:r>
              <a:rPr lang="en-CA" dirty="0" smtClean="0"/>
              <a:t>Easy measures: Attendance, voting</a:t>
            </a:r>
          </a:p>
          <a:p>
            <a:r>
              <a:rPr lang="en-CA" dirty="0" smtClean="0"/>
              <a:t>Hard measures: Active participation and value of contributions</a:t>
            </a:r>
          </a:p>
          <a:p>
            <a:r>
              <a:rPr lang="en-CA" dirty="0" smtClean="0"/>
              <a:t>WG currently looking at “metrics”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6601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Remediation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Remediation </a:t>
            </a:r>
            <a:r>
              <a:rPr lang="en-CA" dirty="0" smtClean="0">
                <a:sym typeface="Symbol"/>
              </a:rPr>
              <a:t></a:t>
            </a:r>
            <a:r>
              <a:rPr lang="en-CA" dirty="0" smtClean="0"/>
              <a:t> How to fix performance issues</a:t>
            </a:r>
          </a:p>
          <a:p>
            <a:r>
              <a:rPr lang="en-CA" dirty="0" smtClean="0"/>
              <a:t>Intent to fix, not punish</a:t>
            </a:r>
          </a:p>
          <a:p>
            <a:r>
              <a:rPr lang="en-CA" dirty="0" smtClean="0"/>
              <a:t>But:</a:t>
            </a:r>
          </a:p>
          <a:p>
            <a:pPr lvl="1"/>
            <a:r>
              <a:rPr lang="en-CA" dirty="0" smtClean="0"/>
              <a:t>In extreme case, it is possible to revoke appointments</a:t>
            </a:r>
          </a:p>
          <a:p>
            <a:pPr lvl="1"/>
            <a:r>
              <a:rPr lang="en-CA" dirty="0" smtClean="0"/>
              <a:t>Remove leaders</a:t>
            </a:r>
          </a:p>
          <a:p>
            <a:pPr lvl="1"/>
            <a:r>
              <a:rPr lang="en-CA" dirty="0" smtClean="0"/>
              <a:t>Remove ALAC Members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2713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And lastly…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/>
          </a:bodyPr>
          <a:lstStyle/>
          <a:p>
            <a:r>
              <a:rPr lang="en-CA" dirty="0" smtClean="0"/>
              <a:t>Virtually all meetings open and anyone can attend (ALAC, ALT, Committees, Working Groups)</a:t>
            </a:r>
          </a:p>
          <a:p>
            <a:r>
              <a:rPr lang="en-CA" dirty="0" smtClean="0"/>
              <a:t>Formal members generally given speaking priority, but others welcome to speak if time allows</a:t>
            </a:r>
          </a:p>
          <a:p>
            <a:r>
              <a:rPr lang="en-CA" dirty="0" smtClean="0"/>
              <a:t>Most Working Group membership open to all</a:t>
            </a:r>
          </a:p>
          <a:p>
            <a:pPr lvl="1"/>
            <a:r>
              <a:rPr lang="en-CA" dirty="0" smtClean="0"/>
              <a:t>Generally can join to participate or to audit</a:t>
            </a:r>
          </a:p>
          <a:p>
            <a:r>
              <a:rPr lang="en-CA" dirty="0" smtClean="0"/>
              <a:t>Mentoring becoming important</a:t>
            </a:r>
          </a:p>
          <a:p>
            <a:r>
              <a:rPr lang="en-CA" dirty="0" smtClean="0"/>
              <a:t>Regional groups to “feed” ALAC WGs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8247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dirty="0" smtClean="0"/>
              <a:t>ALAC Rules of Procedure (RoP)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Why review the RoP?</a:t>
            </a:r>
          </a:p>
          <a:p>
            <a:pPr lvl="1"/>
            <a:r>
              <a:rPr lang="en-CA" dirty="0" smtClean="0"/>
              <a:t>Not to bore you with details</a:t>
            </a:r>
          </a:p>
          <a:p>
            <a:pPr lvl="1"/>
            <a:r>
              <a:rPr lang="en-CA" dirty="0" smtClean="0"/>
              <a:t>RoP define how the ALAC operates, but also defines its structure and responsibilities which is very relevant to ALSes.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3848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  <a:p>
            <a:endParaRPr lang="en-CA" dirty="0" smtClean="0"/>
          </a:p>
          <a:p>
            <a:pPr marL="0" indent="0" algn="ctr">
              <a:buNone/>
            </a:pPr>
            <a:r>
              <a:rPr lang="en-CA" sz="7200" dirty="0" smtClean="0"/>
              <a:t>Questions</a:t>
            </a:r>
            <a:r>
              <a:rPr lang="en-CA" sz="7200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8483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40237"/>
            <a:ext cx="6591718" cy="566908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5328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ALAC Structure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15 Members</a:t>
            </a:r>
          </a:p>
          <a:p>
            <a:pPr lvl="1"/>
            <a:r>
              <a:rPr lang="en-CA" dirty="0" smtClean="0"/>
              <a:t>10 selected by RALOs (2 per RALO)</a:t>
            </a:r>
          </a:p>
          <a:p>
            <a:pPr lvl="1"/>
            <a:r>
              <a:rPr lang="en-CA" dirty="0" smtClean="0"/>
              <a:t>5 selected by Nominating Committee (1 per region)</a:t>
            </a:r>
          </a:p>
          <a:p>
            <a:r>
              <a:rPr lang="en-CA" dirty="0" smtClean="0"/>
              <a:t>ALAC Leadership Team (ALT)</a:t>
            </a:r>
          </a:p>
          <a:p>
            <a:pPr lvl="1"/>
            <a:r>
              <a:rPr lang="en-CA" dirty="0" smtClean="0"/>
              <a:t>5 members, 1 per region</a:t>
            </a:r>
          </a:p>
          <a:p>
            <a:pPr lvl="1"/>
            <a:r>
              <a:rPr lang="en-CA" dirty="0" smtClean="0"/>
              <a:t>1 Chair</a:t>
            </a:r>
          </a:p>
          <a:p>
            <a:pPr lvl="1"/>
            <a:r>
              <a:rPr lang="en-CA" dirty="0" smtClean="0"/>
              <a:t>1 or 2 Vice-Chairs</a:t>
            </a:r>
          </a:p>
          <a:p>
            <a:pPr lvl="1"/>
            <a:r>
              <a:rPr lang="en-CA" dirty="0" smtClean="0"/>
              <a:t>2 or 3 non-titled ALAC Members</a:t>
            </a:r>
          </a:p>
          <a:p>
            <a:pPr lvl="1"/>
            <a:r>
              <a:rPr lang="en-CA" dirty="0" smtClean="0"/>
              <a:t>Liaisons to AC/SO – Ex officio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2796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ALAC Leadership Team (ALT)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No explicit powers other than those resting with the Chair</a:t>
            </a:r>
          </a:p>
          <a:p>
            <a:pPr lvl="1"/>
            <a:r>
              <a:rPr lang="en-CA" dirty="0" smtClean="0"/>
              <a:t>Chair may delegate to ALT members or any ALAC Member</a:t>
            </a:r>
          </a:p>
          <a:p>
            <a:pPr lvl="1"/>
            <a:r>
              <a:rPr lang="en-CA" dirty="0" smtClean="0"/>
              <a:t>ALT works with the Chair to ensure that the ALAC can focus on most appropriate issues with a minimum of overhead</a:t>
            </a:r>
          </a:p>
          <a:p>
            <a:pPr marL="457200" lvl="1" indent="0">
              <a:buNone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7050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87624" y="2060848"/>
            <a:ext cx="5328592" cy="648072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ALAC Structure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6</a:t>
            </a:fld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r>
              <a:rPr lang="en-CA" dirty="0" smtClean="0"/>
              <a:t>15 Members</a:t>
            </a:r>
          </a:p>
          <a:p>
            <a:pPr lvl="1"/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selected by RALOs (2 per RALO)</a:t>
            </a:r>
          </a:p>
          <a:p>
            <a:pPr lvl="1"/>
            <a:r>
              <a:rPr lang="en-CA" dirty="0" smtClean="0"/>
              <a:t>5 selected by Nominating Committee (1 per region)</a:t>
            </a:r>
          </a:p>
          <a:p>
            <a:r>
              <a:rPr lang="en-CA" dirty="0" smtClean="0"/>
              <a:t>ALAC Leadership Team (ALT)</a:t>
            </a:r>
          </a:p>
          <a:p>
            <a:pPr lvl="1"/>
            <a:r>
              <a:rPr lang="en-CA" dirty="0" smtClean="0"/>
              <a:t>5 members, 1 per region</a:t>
            </a:r>
          </a:p>
          <a:p>
            <a:pPr lvl="1"/>
            <a:r>
              <a:rPr lang="en-CA" dirty="0" smtClean="0"/>
              <a:t>1 Chair</a:t>
            </a:r>
          </a:p>
          <a:p>
            <a:pPr lvl="1"/>
            <a:r>
              <a:rPr lang="en-CA" dirty="0" smtClean="0"/>
              <a:t>1 or 2 Vice-Chairs</a:t>
            </a:r>
          </a:p>
          <a:p>
            <a:pPr lvl="1"/>
            <a:r>
              <a:rPr lang="en-CA" dirty="0" smtClean="0"/>
              <a:t>2 or 3 non-titled ALAC Members</a:t>
            </a:r>
          </a:p>
          <a:p>
            <a:pPr lvl="1"/>
            <a:r>
              <a:rPr lang="en-CA" dirty="0"/>
              <a:t>Liaisons to AC/SO – Ex officio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1403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ALAC Member Selection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Creditability of At-Large in ICANN depends on the quality of ALAC members and their dedication:</a:t>
            </a:r>
          </a:p>
          <a:p>
            <a:pPr lvl="1"/>
            <a:r>
              <a:rPr lang="en-CA" dirty="0" smtClean="0"/>
              <a:t>to ensuring that ICANN can succeed;</a:t>
            </a:r>
          </a:p>
          <a:p>
            <a:pPr lvl="1"/>
            <a:r>
              <a:rPr lang="en-CA" dirty="0" smtClean="0"/>
              <a:t>to ensuring that user issues are suitably addressed by ICANN.</a:t>
            </a:r>
          </a:p>
          <a:p>
            <a:r>
              <a:rPr lang="en-CA" dirty="0" smtClean="0"/>
              <a:t>Since RALOs select 2/3 of the ALAC, their selections must be carefully considered.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9367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ALAC Members Responsibilities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Serve on behalf of the ALAC and the At-Large Community by acting for the good </a:t>
            </a:r>
            <a:r>
              <a:rPr lang="en-CA" dirty="0" smtClean="0"/>
              <a:t>of the </a:t>
            </a:r>
            <a:r>
              <a:rPr lang="en-CA" dirty="0"/>
              <a:t>entire </a:t>
            </a:r>
            <a:r>
              <a:rPr lang="en-CA" dirty="0" smtClean="0"/>
              <a:t>ICANN Community</a:t>
            </a:r>
          </a:p>
          <a:p>
            <a:r>
              <a:rPr lang="en-CA" dirty="0"/>
              <a:t>Attend all ALAC meetings, and </a:t>
            </a:r>
            <a:r>
              <a:rPr lang="en-CA" dirty="0" smtClean="0"/>
              <a:t>when not </a:t>
            </a:r>
            <a:r>
              <a:rPr lang="en-CA" dirty="0"/>
              <a:t>possible, provide </a:t>
            </a:r>
            <a:r>
              <a:rPr lang="en-CA" dirty="0" smtClean="0"/>
              <a:t>notice</a:t>
            </a:r>
          </a:p>
          <a:p>
            <a:r>
              <a:rPr lang="en-CA" dirty="0"/>
              <a:t>Prepare for and actively participate in all ALAC discussions, including </a:t>
            </a:r>
            <a:r>
              <a:rPr lang="en-CA" dirty="0" smtClean="0"/>
              <a:t>face-to-face meetings</a:t>
            </a:r>
            <a:r>
              <a:rPr lang="en-CA" dirty="0"/>
              <a:t>, teleconferences, e-mail lists, wikis and other means of </a:t>
            </a:r>
            <a:r>
              <a:rPr lang="en-CA" dirty="0" smtClean="0"/>
              <a:t>interaction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1990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ALAC Members Responsibilities - 2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Take part in all ALAC consensus decisions and </a:t>
            </a:r>
            <a:r>
              <a:rPr lang="en-CA" dirty="0" smtClean="0"/>
              <a:t>votes</a:t>
            </a:r>
          </a:p>
          <a:p>
            <a:r>
              <a:rPr lang="en-CA" dirty="0"/>
              <a:t>Actively participate in ALAC </a:t>
            </a:r>
            <a:r>
              <a:rPr lang="en-CA" dirty="0" smtClean="0"/>
              <a:t>Work Teams (WTs), </a:t>
            </a:r>
            <a:r>
              <a:rPr lang="en-CA" dirty="0"/>
              <a:t>and preferably in WTs sponsored by </a:t>
            </a:r>
            <a:r>
              <a:rPr lang="en-CA" dirty="0" smtClean="0"/>
              <a:t>other ICANN </a:t>
            </a:r>
            <a:r>
              <a:rPr lang="en-CA" dirty="0"/>
              <a:t>bodies as </a:t>
            </a:r>
            <a:r>
              <a:rPr lang="en-CA" dirty="0" smtClean="0"/>
              <a:t>well</a:t>
            </a:r>
          </a:p>
          <a:p>
            <a:r>
              <a:rPr lang="en-CA" dirty="0" smtClean="0"/>
              <a:t>Preferably</a:t>
            </a:r>
            <a:r>
              <a:rPr lang="en-CA" dirty="0"/>
              <a:t>, </a:t>
            </a:r>
            <a:r>
              <a:rPr lang="en-CA" dirty="0" smtClean="0"/>
              <a:t>also </a:t>
            </a:r>
            <a:r>
              <a:rPr lang="en-CA" dirty="0"/>
              <a:t>take a leadership position within one or more of the WTs in which </a:t>
            </a:r>
            <a:r>
              <a:rPr lang="en-CA" dirty="0" smtClean="0"/>
              <a:t>they participate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624FB-EB7A-436B-B80F-7FB896EF306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3457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1218</TotalTime>
  <Words>937</Words>
  <Application>Microsoft Macintosh PowerPoint</Application>
  <PresentationFormat>On-screen Show (4:3)</PresentationFormat>
  <Paragraphs>128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ATLAS II Webinar ALAC Rules of Procedure 29 May 2014</vt:lpstr>
      <vt:lpstr>ALAC Rules of Procedure (RoP)</vt:lpstr>
      <vt:lpstr>PowerPoint Presentation</vt:lpstr>
      <vt:lpstr>ALAC Structure</vt:lpstr>
      <vt:lpstr>ALAC Leadership Team (ALT)</vt:lpstr>
      <vt:lpstr>ALAC Structure</vt:lpstr>
      <vt:lpstr>ALAC Member Selection</vt:lpstr>
      <vt:lpstr>ALAC Members Responsibilities</vt:lpstr>
      <vt:lpstr>ALAC Members Responsibilities - 2</vt:lpstr>
      <vt:lpstr>ALAC Members Responsibilities - 3</vt:lpstr>
      <vt:lpstr>ALT Member Responsibilities</vt:lpstr>
      <vt:lpstr>ALAC Liaisons</vt:lpstr>
      <vt:lpstr>Liaison Requirements &amp; Responsibilities</vt:lpstr>
      <vt:lpstr>Liaison Requirements &amp; Responsibilities - 2</vt:lpstr>
      <vt:lpstr>Length of Appointments</vt:lpstr>
      <vt:lpstr>Selection Processes</vt:lpstr>
      <vt:lpstr>Performance</vt:lpstr>
      <vt:lpstr>Remediation</vt:lpstr>
      <vt:lpstr>And lastly…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ATLAS-II Briefing ALAC Rules of Procedure 29 May 2014</dc:title>
  <dc:creator>AlanGreenberg</dc:creator>
  <cp:lastModifiedBy>Gisella Gruber</cp:lastModifiedBy>
  <cp:revision>19</cp:revision>
  <dcterms:created xsi:type="dcterms:W3CDTF">2014-05-22T14:47:46Z</dcterms:created>
  <dcterms:modified xsi:type="dcterms:W3CDTF">2014-05-28T21:48:03Z</dcterms:modified>
</cp:coreProperties>
</file>