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6"/>
  </p:notesMasterIdLst>
  <p:handoutMasterIdLst>
    <p:handoutMasterId r:id="rId7"/>
  </p:handoutMasterIdLst>
  <p:sldIdLst>
    <p:sldId id="278" r:id="rId2"/>
    <p:sldId id="554" r:id="rId3"/>
    <p:sldId id="576" r:id="rId4"/>
    <p:sldId id="562" r:id="rId5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A141395-FBCB-A448-B48D-551FE9C62847}">
          <p14:sldIdLst>
            <p14:sldId id="278"/>
            <p14:sldId id="554"/>
            <p14:sldId id="576"/>
            <p14:sldId id="562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  <p:cmAuthor id="1" name="Microsoft Office User" initials="Office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506"/>
    <a:srgbClr val="A3D869"/>
    <a:srgbClr val="4F69A7"/>
    <a:srgbClr val="7F7F7F"/>
    <a:srgbClr val="F79628"/>
    <a:srgbClr val="4C4E51"/>
    <a:srgbClr val="3EACDA"/>
    <a:srgbClr val="31378B"/>
    <a:srgbClr val="7ECDEA"/>
    <a:srgbClr val="75A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3" autoAdjust="0"/>
    <p:restoredTop sz="98322" autoAdjust="0"/>
  </p:normalViewPr>
  <p:slideViewPr>
    <p:cSldViewPr snapToObjects="1" showGuides="1">
      <p:cViewPr>
        <p:scale>
          <a:sx n="75" d="100"/>
          <a:sy n="75" d="100"/>
        </p:scale>
        <p:origin x="-472" y="-32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12/05/2014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12/05/2014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93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908720"/>
            <a:ext cx="1794408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267743" y="946142"/>
            <a:ext cx="6688661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marR="0" indent="0" algn="l" defTabSz="4572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1000"/>
              </a:spcAft>
              <a:buClrTx/>
              <a:buSzTx/>
              <a:buFont typeface="Arial"/>
              <a:buNone/>
              <a:tabLst/>
              <a:defRPr sz="2200" b="0" i="0">
                <a:solidFill>
                  <a:srgbClr val="43ACDA"/>
                </a:solidFill>
                <a:latin typeface="Helvetica Neue"/>
                <a:cs typeface="Helvetica Neue"/>
              </a:defRPr>
            </a:lvl2pPr>
            <a:lvl3pPr marL="519113" indent="-285750">
              <a:buClr>
                <a:srgbClr val="43ACDA"/>
              </a:buClr>
              <a:buFont typeface="Lucida Grande"/>
              <a:buChar char="+"/>
              <a:tabLst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977900" indent="-285750">
              <a:buClr>
                <a:srgbClr val="43ACDA"/>
              </a:buClr>
              <a:buFont typeface="Lucida Grande"/>
              <a:buChar char="-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430338" indent="-285750">
              <a:buClr>
                <a:srgbClr val="43ACDA"/>
              </a:buClr>
              <a:buFont typeface="Arial"/>
              <a:buChar char="•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7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359532" y="908720"/>
            <a:ext cx="8316924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spcBef>
                <a:spcPts val="1000"/>
              </a:spcBef>
              <a:spcAft>
                <a:spcPts val="1000"/>
              </a:spcAft>
              <a:buNone/>
              <a:defRPr sz="2200" b="0" i="0">
                <a:solidFill>
                  <a:srgbClr val="43ACDA"/>
                </a:solidFill>
                <a:latin typeface="Helvetica Neue"/>
                <a:cs typeface="Helvetica Neue"/>
              </a:defRPr>
            </a:lvl2pPr>
            <a:lvl3pPr marL="519113" indent="-285750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  <a:tabLst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977900" indent="-285750">
              <a:spcBef>
                <a:spcPts val="0"/>
              </a:spcBef>
              <a:spcAft>
                <a:spcPts val="300"/>
              </a:spcAft>
              <a:buClr>
                <a:srgbClr val="43ACDA"/>
              </a:buClr>
              <a:buFont typeface="Lucida Grande"/>
              <a:buChar char="-"/>
              <a:tabLst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430338" indent="-285750">
              <a:spcBef>
                <a:spcPts val="0"/>
              </a:spcBef>
              <a:spcAft>
                <a:spcPts val="300"/>
              </a:spcAft>
              <a:buClr>
                <a:srgbClr val="43ACDA"/>
              </a:buClr>
              <a:buFont typeface="Arial"/>
              <a:buChar char="•"/>
              <a:tabLst/>
              <a:defRPr sz="15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8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347136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10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587027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32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est of the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21"/>
          <p:cNvSpPr>
            <a:spLocks noGrp="1"/>
          </p:cNvSpPr>
          <p:nvPr>
            <p:ph type="title"/>
          </p:nvPr>
        </p:nvSpPr>
        <p:spPr>
          <a:xfrm>
            <a:off x="365125" y="254000"/>
            <a:ext cx="8413750" cy="443198"/>
          </a:xfrm>
          <a:prstGeom prst="rect">
            <a:avLst/>
          </a:prstGeom>
        </p:spPr>
        <p:txBody>
          <a:bodyPr vert="horz" lIns="0" tIns="0" rIns="0" bIns="0" anchor="t">
            <a:spAutoFit/>
          </a:bodyPr>
          <a:lstStyle>
            <a:lvl1pPr algn="l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3200" b="1" kern="1200" dirty="0">
                <a:ln>
                  <a:noFill/>
                </a:ln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4736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3" r:id="rId3"/>
    <p:sldLayoutId id="2147483780" r:id="rId4"/>
    <p:sldLayoutId id="2147483781" r:id="rId5"/>
    <p:sldLayoutId id="2147483787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323528" y="476250"/>
            <a:ext cx="8460228" cy="1080542"/>
          </a:xfrm>
        </p:spPr>
        <p:txBody>
          <a:bodyPr/>
          <a:lstStyle/>
          <a:p>
            <a:pPr algn="ctr"/>
            <a:r>
              <a:rPr lang="en-US" sz="2600" dirty="0" smtClean="0"/>
              <a:t>NETMUNDIAL – IMPRESSION AND IMPACT </a:t>
            </a: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>Nigel Hickson </a:t>
            </a:r>
            <a:br>
              <a:rPr lang="en-US" sz="2600" dirty="0" smtClean="0"/>
            </a:br>
            <a:r>
              <a:rPr lang="en-US" sz="2600" dirty="0" smtClean="0"/>
              <a:t>VP; IGO Engagement </a:t>
            </a:r>
            <a:endParaRPr lang="en-US" sz="26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91" y="6309320"/>
            <a:ext cx="627909" cy="469408"/>
          </a:xfrm>
          <a:prstGeom prst="rect">
            <a:avLst/>
          </a:prstGeom>
        </p:spPr>
      </p:pic>
      <p:sp>
        <p:nvSpPr>
          <p:cNvPr id="4" name="Title 15"/>
          <p:cNvSpPr txBox="1">
            <a:spLocks/>
          </p:cNvSpPr>
          <p:nvPr/>
        </p:nvSpPr>
        <p:spPr>
          <a:xfrm>
            <a:off x="323528" y="2996952"/>
            <a:ext cx="8460228" cy="108054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0" i="0" kern="120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pPr algn="ctr"/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947067"/>
          </a:xfrm>
        </p:spPr>
        <p:txBody>
          <a:bodyPr/>
          <a:lstStyle/>
          <a:p>
            <a:pPr algn="ctr"/>
            <a:r>
              <a:rPr lang="en-US" dirty="0" smtClean="0"/>
              <a:t>SOME PERSONAL IMPRESSIONS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6971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A unique multi-stakeholder process in many ways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Organization -  Executive Committee and High Level Committee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Paper / proposals inputs (188)  - evenly split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Conference itself – apart from statements!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Plenary Session  = the microphone line!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Drafting sessions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Remote participation 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s-E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6577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75128" cy="947067"/>
          </a:xfrm>
        </p:spPr>
        <p:txBody>
          <a:bodyPr/>
          <a:lstStyle/>
          <a:p>
            <a:pPr algn="ctr"/>
            <a:r>
              <a:rPr lang="en-US" dirty="0" smtClean="0"/>
              <a:t>SOME PERSONAL IMPRESSIONS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Great spirit of Cooperation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True “mixing” (different from GAC)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Widespread endorsement of Final Document </a:t>
            </a: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s-E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4686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225" y="321693"/>
            <a:ext cx="8496944" cy="947067"/>
          </a:xfrm>
        </p:spPr>
        <p:txBody>
          <a:bodyPr/>
          <a:lstStyle/>
          <a:p>
            <a:pPr algn="ctr"/>
            <a:r>
              <a:rPr lang="en-US" dirty="0" smtClean="0"/>
              <a:t>IMPACT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5225" y="1268760"/>
            <a:ext cx="8083199" cy="4401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Immediate; short term and long term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We need to be realistic but also not ashamed!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spc="-40" dirty="0" smtClean="0">
                <a:solidFill>
                  <a:srgbClr val="4C4D50"/>
                </a:solidFill>
                <a:latin typeface="Helvetica Neue"/>
                <a:cs typeface="Helvetica Neue"/>
              </a:rPr>
              <a:t>Lot of work still to do 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8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233363" lvl="2">
              <a:spcAft>
                <a:spcPts val="600"/>
              </a:spcAft>
              <a:buClr>
                <a:srgbClr val="43ACDA"/>
              </a:buClr>
            </a:pPr>
            <a:endParaRPr lang="en-US" sz="2400" spc="-4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Font typeface="Lucida Grande"/>
              <a:buChar char="+"/>
            </a:pPr>
            <a:endParaRPr lang="en-US" sz="2400" spc="-4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6593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ANN_N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14563</TotalTime>
  <Words>99</Words>
  <Application>Microsoft Macintosh PowerPoint</Application>
  <PresentationFormat>On-screen Show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ICANN_New_Template</vt:lpstr>
      <vt:lpstr>NETMUNDIAL – IMPRESSION AND IMPACT      Nigel Hickson  VP; IGO Engagement </vt:lpstr>
      <vt:lpstr>SOME PERSONAL IMPRESSIONS </vt:lpstr>
      <vt:lpstr>SOME PERSONAL IMPRESSIONS </vt:lpstr>
      <vt:lpstr>IMPACT </vt:lpstr>
    </vt:vector>
  </TitlesOfParts>
  <Manager>Jim Trengrove</Manager>
  <Company>Internet Corporation for Assigned Names &amp; Numbers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Redelegation awareness project - communication strategy</dc:title>
  <dc:creator>Alexandra Dans</dc:creator>
  <cp:lastModifiedBy>Gisella Gruber</cp:lastModifiedBy>
  <cp:revision>1485</cp:revision>
  <cp:lastPrinted>2013-10-29T16:12:53Z</cp:lastPrinted>
  <dcterms:created xsi:type="dcterms:W3CDTF">2013-02-01T20:13:10Z</dcterms:created>
  <dcterms:modified xsi:type="dcterms:W3CDTF">2014-05-12T20:01:46Z</dcterms:modified>
</cp:coreProperties>
</file>