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7" r:id="rId1"/>
  </p:sldMasterIdLst>
  <p:notesMasterIdLst>
    <p:notesMasterId r:id="rId26"/>
  </p:notesMasterIdLst>
  <p:handoutMasterIdLst>
    <p:handoutMasterId r:id="rId27"/>
  </p:handoutMasterIdLst>
  <p:sldIdLst>
    <p:sldId id="335" r:id="rId2"/>
    <p:sldId id="282" r:id="rId3"/>
    <p:sldId id="283" r:id="rId4"/>
    <p:sldId id="284" r:id="rId5"/>
    <p:sldId id="285" r:id="rId6"/>
    <p:sldId id="286" r:id="rId7"/>
    <p:sldId id="293" r:id="rId8"/>
    <p:sldId id="355" r:id="rId9"/>
    <p:sldId id="336" r:id="rId10"/>
    <p:sldId id="351" r:id="rId11"/>
    <p:sldId id="337" r:id="rId12"/>
    <p:sldId id="358" r:id="rId13"/>
    <p:sldId id="359" r:id="rId14"/>
    <p:sldId id="354" r:id="rId15"/>
    <p:sldId id="356" r:id="rId16"/>
    <p:sldId id="339" r:id="rId17"/>
    <p:sldId id="348" r:id="rId18"/>
    <p:sldId id="341" r:id="rId19"/>
    <p:sldId id="357" r:id="rId20"/>
    <p:sldId id="342" r:id="rId21"/>
    <p:sldId id="343" r:id="rId22"/>
    <p:sldId id="344" r:id="rId23"/>
    <p:sldId id="346" r:id="rId24"/>
    <p:sldId id="347" r:id="rId2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A6D5EE"/>
    <a:srgbClr val="43ACDA"/>
    <a:srgbClr val="4C4D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456" autoAdjust="0"/>
  </p:normalViewPr>
  <p:slideViewPr>
    <p:cSldViewPr snapToObjects="1">
      <p:cViewPr>
        <p:scale>
          <a:sx n="80" d="100"/>
          <a:sy n="80" d="100"/>
        </p:scale>
        <p:origin x="-1816" y="-456"/>
      </p:cViewPr>
      <p:guideLst>
        <p:guide orient="horz" pos="237"/>
        <p:guide orient="horz" pos="4319"/>
        <p:guide pos="5759"/>
      </p:guideLst>
    </p:cSldViewPr>
  </p:slideViewPr>
  <p:outlineViewPr>
    <p:cViewPr>
      <p:scale>
        <a:sx n="33" d="100"/>
        <a:sy n="33" d="100"/>
      </p:scale>
      <p:origin x="0" y="708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132" d="100"/>
          <a:sy n="132" d="100"/>
        </p:scale>
        <p:origin x="-4816"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240107-49C9-BF4D-BF9B-874E3897298E}" type="datetime1">
              <a:rPr lang="en-US"/>
              <a:pPr>
                <a:defRPr/>
              </a:pPr>
              <a:t>21/03/14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B0C9748B-F3CD-3143-BE03-3F85FB67D2CC}" type="slidenum">
              <a:rPr lang="en-US"/>
              <a:pPr>
                <a:defRPr/>
              </a:pPr>
              <a:t>‹#›</a:t>
            </a:fld>
            <a:endParaRPr lang="en-US"/>
          </a:p>
        </p:txBody>
      </p:sp>
    </p:spTree>
    <p:extLst>
      <p:ext uri="{BB962C8B-B14F-4D97-AF65-F5344CB8AC3E}">
        <p14:creationId xmlns:p14="http://schemas.microsoft.com/office/powerpoint/2010/main" val="2687991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5EEA0389-C1A7-3143-B53E-E45516C620AE}" type="datetime1">
              <a:rPr lang="en-US"/>
              <a:pPr>
                <a:defRPr/>
              </a:pPr>
              <a:t>21/03/14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07B43961-A9AB-9646-9E48-C54797A6251A}" type="slidenum">
              <a:rPr lang="en-US"/>
              <a:pPr>
                <a:defRPr/>
              </a:pPr>
              <a:t>‹#›</a:t>
            </a:fld>
            <a:endParaRPr lang="en-US"/>
          </a:p>
        </p:txBody>
      </p:sp>
    </p:spTree>
    <p:extLst>
      <p:ext uri="{BB962C8B-B14F-4D97-AF65-F5344CB8AC3E}">
        <p14:creationId xmlns:p14="http://schemas.microsoft.com/office/powerpoint/2010/main" val="209998169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88102E3-C45C-844F-9875-8AC684C39A64}" type="slidenum">
              <a:rPr lang="en-US" sz="1200"/>
              <a:pPr eaLnBrk="1" hangingPunct="1"/>
              <a:t>2</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4C4D50"/>
        </a:solidFill>
        <a:effectLst/>
      </p:bgPr>
    </p:bg>
    <p:spTree>
      <p:nvGrpSpPr>
        <p:cNvPr id="1" name=""/>
        <p:cNvGrpSpPr/>
        <p:nvPr/>
      </p:nvGrpSpPr>
      <p:grpSpPr>
        <a:xfrm>
          <a:off x="0" y="0"/>
          <a:ext cx="0" cy="0"/>
          <a:chOff x="0" y="0"/>
          <a:chExt cx="0" cy="0"/>
        </a:xfrm>
      </p:grpSpPr>
      <p:pic>
        <p:nvPicPr>
          <p:cNvPr id="4" name="Picture 1" descr="ma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4375" y="1822450"/>
            <a:ext cx="7715250" cy="376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48BA-Logo-640x320_11Sep13.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85025" y="5876925"/>
            <a:ext cx="19510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a:spLocks noGrp="1"/>
          </p:cNvSpPr>
          <p:nvPr>
            <p:ph type="title"/>
          </p:nvPr>
        </p:nvSpPr>
        <p:spPr>
          <a:xfrm>
            <a:off x="179512" y="188640"/>
            <a:ext cx="2598360" cy="936526"/>
          </a:xfrm>
          <a:prstGeom prst="rect">
            <a:avLst/>
          </a:prstGeom>
        </p:spPr>
        <p:txBody>
          <a:bodyPr/>
          <a:lstStyle>
            <a:lvl1pPr algn="l">
              <a:lnSpc>
                <a:spcPct val="80000"/>
              </a:lnSpc>
              <a:defRPr sz="3200" b="0" i="0">
                <a:solidFill>
                  <a:srgbClr val="A6D5EE"/>
                </a:solidFill>
                <a:latin typeface="Helvetica Neue Medium"/>
                <a:cs typeface="Helvetica Neue Medium"/>
              </a:defRPr>
            </a:lvl1pPr>
          </a:lstStyle>
          <a:p>
            <a:r>
              <a:rPr lang="en-US" smtClean="0"/>
              <a:t>Click to edit Master title style</a:t>
            </a:r>
            <a:endParaRPr lang="en-US" dirty="0"/>
          </a:p>
        </p:txBody>
      </p:sp>
    </p:spTree>
    <p:extLst>
      <p:ext uri="{BB962C8B-B14F-4D97-AF65-F5344CB8AC3E}">
        <p14:creationId xmlns:p14="http://schemas.microsoft.com/office/powerpoint/2010/main" val="721935087"/>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pic>
        <p:nvPicPr>
          <p:cNvPr id="3" name="Picture 1" descr="1589855.jpg"/>
          <p:cNvPicPr>
            <a:picLocks noChangeAspect="1"/>
          </p:cNvPicPr>
          <p:nvPr userDrawn="1"/>
        </p:nvPicPr>
        <p:blipFill>
          <a:blip r:embed="rId2">
            <a:extLst>
              <a:ext uri="{28A0092B-C50C-407E-A947-70E740481C1C}">
                <a14:useLocalDpi xmlns:a14="http://schemas.microsoft.com/office/drawing/2010/main" val="0"/>
              </a:ext>
            </a:extLst>
          </a:blip>
          <a:srcRect l="6081" t="1093" r="9813" b="601"/>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Singapore49_Logo_fullSize_3002.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00" y="601980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9525" y="2590800"/>
            <a:ext cx="9132888" cy="1676400"/>
          </a:xfrm>
          <a:prstGeom prst="rect">
            <a:avLst/>
          </a:prstGeom>
          <a:solidFill>
            <a:schemeClr val="tx1">
              <a:alpha val="2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anchor="ctr"/>
          <a:lstStyle/>
          <a:p>
            <a:pPr algn="ctr">
              <a:defRPr/>
            </a:pPr>
            <a:endParaRPr lang="en-US"/>
          </a:p>
        </p:txBody>
      </p:sp>
      <p:sp>
        <p:nvSpPr>
          <p:cNvPr id="6" name="Rectangle 4"/>
          <p:cNvSpPr>
            <a:spLocks noChangeArrowheads="1"/>
          </p:cNvSpPr>
          <p:nvPr userDrawn="1"/>
        </p:nvSpPr>
        <p:spPr bwMode="auto">
          <a:xfrm>
            <a:off x="204788" y="628650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a:solidFill>
                  <a:srgbClr val="FFFFFF"/>
                </a:solidFill>
                <a:latin typeface="Georgia" charset="0"/>
                <a:cs typeface="Georgia" charset="0"/>
              </a:rPr>
              <a:t>#ICANN49</a:t>
            </a:r>
          </a:p>
        </p:txBody>
      </p:sp>
      <p:pic>
        <p:nvPicPr>
          <p:cNvPr id="7" name="Picture 5" descr="ICANN_Logo_W.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086600" y="6186488"/>
            <a:ext cx="571500"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Placeholder 17"/>
          <p:cNvSpPr>
            <a:spLocks noGrp="1"/>
          </p:cNvSpPr>
          <p:nvPr>
            <p:ph type="body" sz="quarter" idx="10"/>
          </p:nvPr>
        </p:nvSpPr>
        <p:spPr>
          <a:xfrm>
            <a:off x="0" y="2628900"/>
            <a:ext cx="9144000" cy="1638300"/>
          </a:xfrm>
          <a:prstGeom prst="rect">
            <a:avLst/>
          </a:prstGeom>
        </p:spPr>
        <p:txBody>
          <a:bodyPr vert="horz" lIns="38405" tIns="19202" rIns="38405" bIns="19202" anchor="ctr"/>
          <a:lstStyle>
            <a:lvl1pPr marL="133350" indent="0" algn="ctr">
              <a:buNone/>
              <a:defRPr sz="37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a:t>
            </a:r>
          </a:p>
        </p:txBody>
      </p:sp>
    </p:spTree>
    <p:extLst>
      <p:ext uri="{BB962C8B-B14F-4D97-AF65-F5344CB8AC3E}">
        <p14:creationId xmlns:p14="http://schemas.microsoft.com/office/powerpoint/2010/main" val="3798197229"/>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Infographic_2">
    <p:spTree>
      <p:nvGrpSpPr>
        <p:cNvPr id="1" name=""/>
        <p:cNvGrpSpPr/>
        <p:nvPr/>
      </p:nvGrpSpPr>
      <p:grpSpPr>
        <a:xfrm>
          <a:off x="0" y="0"/>
          <a:ext cx="0" cy="0"/>
          <a:chOff x="0" y="0"/>
          <a:chExt cx="0" cy="0"/>
        </a:xfrm>
      </p:grpSpPr>
      <p:cxnSp>
        <p:nvCxnSpPr>
          <p:cNvPr id="3" name="Straight Connector 2"/>
          <p:cNvCxnSpPr/>
          <p:nvPr/>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4" name="TextBox 3"/>
          <p:cNvSpPr txBox="1">
            <a:spLocks noChangeArrowheads="1"/>
          </p:cNvSpPr>
          <p:nvPr/>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5C3740A0-510C-554E-8354-045F9850BF9F}" type="slidenum">
              <a:rPr lang="en-US" sz="1100">
                <a:solidFill>
                  <a:srgbClr val="A6A6A6"/>
                </a:solidFill>
                <a:latin typeface="Helvetica Neue Light" charset="0"/>
                <a:cs typeface="Helvetica Neue Light" charset="0"/>
              </a:rPr>
              <a:pPr algn="ctr">
                <a:defRPr/>
              </a:pPr>
              <a:t>‹#›</a:t>
            </a:fld>
            <a:endParaRPr lang="en-US" sz="1100">
              <a:solidFill>
                <a:srgbClr val="A6A6A6"/>
              </a:solidFill>
              <a:latin typeface="Helvetica Neue Light" charset="0"/>
              <a:cs typeface="Helvetica Neue Light" charset="0"/>
            </a:endParaRPr>
          </a:p>
        </p:txBody>
      </p:sp>
      <p:sp>
        <p:nvSpPr>
          <p:cNvPr id="11" name="Title 4"/>
          <p:cNvSpPr>
            <a:spLocks noGrp="1"/>
          </p:cNvSpPr>
          <p:nvPr>
            <p:ph type="title"/>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spTree>
    <p:extLst>
      <p:ext uri="{BB962C8B-B14F-4D97-AF65-F5344CB8AC3E}">
        <p14:creationId xmlns:p14="http://schemas.microsoft.com/office/powerpoint/2010/main" val="1710326009"/>
      </p:ext>
    </p:extLst>
  </p:cSld>
  <p:clrMapOvr>
    <a:masterClrMapping/>
  </p:clrMapOvr>
  <p:transition xmlns:p14="http://schemas.microsoft.com/office/powerpoint/2010/mai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pic>
        <p:nvPicPr>
          <p:cNvPr id="3" name="Picture 1" descr="1589855.jpg"/>
          <p:cNvPicPr>
            <a:picLocks noChangeAspect="1"/>
          </p:cNvPicPr>
          <p:nvPr userDrawn="1"/>
        </p:nvPicPr>
        <p:blipFill>
          <a:blip r:embed="rId2">
            <a:extLst>
              <a:ext uri="{28A0092B-C50C-407E-A947-70E740481C1C}">
                <a14:useLocalDpi xmlns:a14="http://schemas.microsoft.com/office/drawing/2010/main" val="0"/>
              </a:ext>
            </a:extLst>
          </a:blip>
          <a:srcRect l="6081" t="1093" r="9813" b="601"/>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Singapore49_Logo_fullSize_3002.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00" y="601980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9525" y="2590800"/>
            <a:ext cx="9132888" cy="1676400"/>
          </a:xfrm>
          <a:prstGeom prst="rect">
            <a:avLst/>
          </a:prstGeom>
          <a:solidFill>
            <a:schemeClr val="tx1">
              <a:alpha val="2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anchor="ctr"/>
          <a:lstStyle/>
          <a:p>
            <a:pPr algn="ctr">
              <a:defRPr/>
            </a:pPr>
            <a:endParaRPr lang="en-US"/>
          </a:p>
        </p:txBody>
      </p:sp>
      <p:sp>
        <p:nvSpPr>
          <p:cNvPr id="6" name="Rectangle 4"/>
          <p:cNvSpPr>
            <a:spLocks noChangeArrowheads="1"/>
          </p:cNvSpPr>
          <p:nvPr userDrawn="1"/>
        </p:nvSpPr>
        <p:spPr bwMode="auto">
          <a:xfrm>
            <a:off x="204788" y="628650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a:solidFill>
                  <a:srgbClr val="FFFFFF"/>
                </a:solidFill>
                <a:latin typeface="Georgia" charset="0"/>
                <a:cs typeface="Georgia" charset="0"/>
              </a:rPr>
              <a:t>#ICANN49</a:t>
            </a:r>
          </a:p>
        </p:txBody>
      </p:sp>
      <p:pic>
        <p:nvPicPr>
          <p:cNvPr id="7" name="Picture 5" descr="ICANN_Logo_W.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086600" y="6186488"/>
            <a:ext cx="571500"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Placeholder 17"/>
          <p:cNvSpPr>
            <a:spLocks noGrp="1"/>
          </p:cNvSpPr>
          <p:nvPr>
            <p:ph type="body" sz="quarter" idx="10"/>
          </p:nvPr>
        </p:nvSpPr>
        <p:spPr>
          <a:xfrm>
            <a:off x="0" y="2628900"/>
            <a:ext cx="9144000" cy="1638300"/>
          </a:xfrm>
          <a:prstGeom prst="rect">
            <a:avLst/>
          </a:prstGeom>
        </p:spPr>
        <p:txBody>
          <a:bodyPr vert="horz" lIns="38405" tIns="19202" rIns="38405" bIns="19202" anchor="ctr"/>
          <a:lstStyle>
            <a:lvl1pPr marL="133350" indent="0" algn="ctr">
              <a:buNone/>
              <a:defRPr sz="37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a:t>
            </a:r>
          </a:p>
        </p:txBody>
      </p:sp>
    </p:spTree>
    <p:extLst>
      <p:ext uri="{BB962C8B-B14F-4D97-AF65-F5344CB8AC3E}">
        <p14:creationId xmlns:p14="http://schemas.microsoft.com/office/powerpoint/2010/main" val="1772234558"/>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1">
    <p:spTree>
      <p:nvGrpSpPr>
        <p:cNvPr id="1" name=""/>
        <p:cNvGrpSpPr/>
        <p:nvPr/>
      </p:nvGrpSpPr>
      <p:grpSpPr>
        <a:xfrm>
          <a:off x="0" y="0"/>
          <a:ext cx="0" cy="0"/>
          <a:chOff x="0" y="0"/>
          <a:chExt cx="0" cy="0"/>
        </a:xfrm>
      </p:grpSpPr>
      <p:cxnSp>
        <p:nvCxnSpPr>
          <p:cNvPr id="4" name="Straight Connector 3"/>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5" name="TextBox 4"/>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2CB384AC-919E-A740-9A2A-1E6A0D4FD314}"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6"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8675"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4"/>
          <p:cNvSpPr>
            <a:spLocks noGrp="1"/>
          </p:cNvSpPr>
          <p:nvPr>
            <p:ph type="title"/>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179388" y="1484313"/>
            <a:ext cx="8353425" cy="4956175"/>
          </a:xfrm>
          <a:prstGeom prst="rect">
            <a:avLst/>
          </a:prstGeom>
        </p:spPr>
        <p:txBody>
          <a:bodyPr vert="horz"/>
          <a:lstStyle>
            <a:lvl1pPr marL="342900" indent="-342900">
              <a:buClr>
                <a:srgbClr val="43ACDA"/>
              </a:buClr>
              <a:buFont typeface="Lucida Grande"/>
              <a:buChar char="+"/>
              <a:defRPr>
                <a:solidFill>
                  <a:srgbClr val="4C4D50"/>
                </a:solidFill>
                <a:latin typeface="Helvetica Neue"/>
                <a:cs typeface="Helvetica Neue"/>
              </a:defRPr>
            </a:lvl1pPr>
            <a:lvl2pPr>
              <a:buClr>
                <a:srgbClr val="43ACDA"/>
              </a:buClr>
              <a:defRPr>
                <a:solidFill>
                  <a:srgbClr val="4C4D50"/>
                </a:solidFill>
                <a:latin typeface="Helvetica Neue"/>
                <a:cs typeface="Helvetica Neue"/>
              </a:defRPr>
            </a:lvl2pPr>
            <a:lvl3pPr>
              <a:buClr>
                <a:srgbClr val="43ACDA"/>
              </a:buClr>
              <a:defRPr>
                <a:solidFill>
                  <a:srgbClr val="4C4D50"/>
                </a:solidFill>
                <a:latin typeface="Helvetica Neue"/>
                <a:cs typeface="Helvetica Neue"/>
              </a:defRPr>
            </a:lvl3pPr>
            <a:lvl4pPr>
              <a:buClr>
                <a:srgbClr val="43ACDA"/>
              </a:buClr>
              <a:defRPr>
                <a:solidFill>
                  <a:srgbClr val="4C4D50"/>
                </a:solidFill>
                <a:latin typeface="Helvetica Neue"/>
                <a:cs typeface="Helvetica Neue"/>
              </a:defRPr>
            </a:lvl4pPr>
            <a:lvl5pPr>
              <a:buClr>
                <a:srgbClr val="43ACDA"/>
              </a:buClr>
              <a:defRPr>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3400" y="6174060"/>
            <a:ext cx="990600" cy="685800"/>
          </a:xfrm>
          <a:prstGeom prst="rect">
            <a:avLst/>
          </a:prstGeom>
        </p:spPr>
      </p:pic>
    </p:spTree>
    <p:extLst>
      <p:ext uri="{BB962C8B-B14F-4D97-AF65-F5344CB8AC3E}">
        <p14:creationId xmlns:p14="http://schemas.microsoft.com/office/powerpoint/2010/main" val="189154110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mp; Title">
    <p:spTree>
      <p:nvGrpSpPr>
        <p:cNvPr id="1" name=""/>
        <p:cNvGrpSpPr/>
        <p:nvPr/>
      </p:nvGrpSpPr>
      <p:grpSpPr>
        <a:xfrm>
          <a:off x="0" y="0"/>
          <a:ext cx="0" cy="0"/>
          <a:chOff x="0" y="0"/>
          <a:chExt cx="0" cy="0"/>
        </a:xfrm>
      </p:grpSpPr>
      <p:cxnSp>
        <p:nvCxnSpPr>
          <p:cNvPr id="5" name="Straight Connector 4"/>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 name="TextBox 5"/>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2CA69322-64D7-E84A-BA70-E9582CEAE080}"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7"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87059"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20"/>
          <p:cNvSpPr>
            <a:spLocks noGrp="1"/>
          </p:cNvSpPr>
          <p:nvPr>
            <p:ph sz="quarter" idx="1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US" smtClean="0"/>
              <a:t>Click to edit Master text styles</a:t>
            </a:r>
          </a:p>
        </p:txBody>
      </p:sp>
      <p:sp>
        <p:nvSpPr>
          <p:cNvPr id="12" name="Content Placeholder 20"/>
          <p:cNvSpPr>
            <a:spLocks noGrp="1"/>
          </p:cNvSpPr>
          <p:nvPr>
            <p:ph sz="quarter" idx="12"/>
          </p:nvPr>
        </p:nvSpPr>
        <p:spPr>
          <a:xfrm>
            <a:off x="2777872" y="1268760"/>
            <a:ext cx="5070728" cy="4139042"/>
          </a:xfrm>
          <a:prstGeom prst="rect">
            <a:avLst/>
          </a:prstGeom>
        </p:spPr>
        <p:txBody>
          <a:bodyPr vert="horz"/>
          <a:lstStyle>
            <a:lvl1pPr marL="0" indent="0">
              <a:buNone/>
              <a:defRPr sz="1800" b="0" i="0">
                <a:solidFill>
                  <a:srgbClr val="43ACDA"/>
                </a:solidFill>
                <a:latin typeface="Helvetica Neue"/>
                <a:cs typeface="Helvetica Neue"/>
              </a:defRPr>
            </a:lvl1pPr>
            <a:lvl2pPr marL="0" indent="0">
              <a:buNone/>
              <a:defRPr sz="1600" b="0" i="0">
                <a:solidFill>
                  <a:srgbClr val="43ACDA"/>
                </a:solidFill>
                <a:latin typeface="Helvetica Neue Medium"/>
                <a:cs typeface="Helvetica Neue Medium"/>
              </a:defRPr>
            </a:lvl2pPr>
            <a:lvl3pPr marL="914400" indent="0">
              <a:buNone/>
              <a:defRPr sz="1400" b="0" i="0">
                <a:solidFill>
                  <a:srgbClr val="4C4D50"/>
                </a:solidFill>
                <a:latin typeface="Helvetica Neue"/>
                <a:cs typeface="Helvetica Neue"/>
              </a:defRPr>
            </a:lvl3pPr>
            <a:lvl4pPr marL="1371600" indent="0">
              <a:buNone/>
              <a:defRPr sz="1200" b="0" i="0">
                <a:solidFill>
                  <a:srgbClr val="4C4D50"/>
                </a:solidFill>
                <a:latin typeface="Helvetica Neue"/>
                <a:cs typeface="Helvetica Neue"/>
              </a:defRPr>
            </a:lvl4pPr>
            <a:lvl5pPr marL="1828800" indent="0">
              <a:buNone/>
              <a:defRPr sz="1200" b="0" i="0">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itle 4"/>
          <p:cNvSpPr>
            <a:spLocks noGrp="1"/>
          </p:cNvSpPr>
          <p:nvPr>
            <p:ph type="title"/>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pic>
        <p:nvPicPr>
          <p:cNvPr id="2" name="Picture 1"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61784" y="6180708"/>
            <a:ext cx="990600" cy="685800"/>
          </a:xfrm>
          <a:prstGeom prst="rect">
            <a:avLst/>
          </a:prstGeom>
        </p:spPr>
      </p:pic>
    </p:spTree>
    <p:extLst>
      <p:ext uri="{BB962C8B-B14F-4D97-AF65-F5344CB8AC3E}">
        <p14:creationId xmlns:p14="http://schemas.microsoft.com/office/powerpoint/2010/main" val="2847274845"/>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2">
    <p:spTree>
      <p:nvGrpSpPr>
        <p:cNvPr id="1" name=""/>
        <p:cNvGrpSpPr/>
        <p:nvPr/>
      </p:nvGrpSpPr>
      <p:grpSpPr>
        <a:xfrm>
          <a:off x="0" y="0"/>
          <a:ext cx="0" cy="0"/>
          <a:chOff x="0" y="0"/>
          <a:chExt cx="0" cy="0"/>
        </a:xfrm>
      </p:grpSpPr>
      <p:cxnSp>
        <p:nvCxnSpPr>
          <p:cNvPr id="5" name="Straight Connector 4"/>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 name="TextBox 5"/>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D7FD8723-6189-C34F-A294-E38C898941B3}"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7"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8675"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4"/>
          <p:cNvSpPr>
            <a:spLocks noGrp="1"/>
          </p:cNvSpPr>
          <p:nvPr>
            <p:ph type="title"/>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sp>
        <p:nvSpPr>
          <p:cNvPr id="14" name="Content Placeholder 12"/>
          <p:cNvSpPr>
            <a:spLocks noGrp="1"/>
          </p:cNvSpPr>
          <p:nvPr>
            <p:ph sz="quarter" idx="11"/>
          </p:nvPr>
        </p:nvSpPr>
        <p:spPr>
          <a:xfrm>
            <a:off x="179512" y="1452563"/>
            <a:ext cx="4176463" cy="4987847"/>
          </a:xfrm>
          <a:prstGeom prst="rect">
            <a:avLst/>
          </a:prstGeom>
        </p:spPr>
        <p:txBody>
          <a:bodyPr vert="horz"/>
          <a:lstStyle>
            <a:lvl1pPr marL="342900" indent="-342900">
              <a:buClr>
                <a:srgbClr val="43ACDA"/>
              </a:buClr>
              <a:buFont typeface="Lucida Grande"/>
              <a:buChar char="+"/>
              <a:defRPr>
                <a:solidFill>
                  <a:srgbClr val="4C4D50"/>
                </a:solidFill>
                <a:latin typeface="Helvetica Neue"/>
                <a:cs typeface="Helvetica Neue"/>
              </a:defRPr>
            </a:lvl1pPr>
            <a:lvl2pPr>
              <a:buClr>
                <a:srgbClr val="43ACDA"/>
              </a:buClr>
              <a:defRPr>
                <a:solidFill>
                  <a:srgbClr val="4C4D50"/>
                </a:solidFill>
                <a:latin typeface="Helvetica Neue"/>
                <a:cs typeface="Helvetica Neue"/>
              </a:defRPr>
            </a:lvl2pPr>
            <a:lvl3pPr>
              <a:buClr>
                <a:srgbClr val="43ACDA"/>
              </a:buClr>
              <a:defRPr>
                <a:solidFill>
                  <a:srgbClr val="4C4D50"/>
                </a:solidFill>
                <a:latin typeface="Helvetica Neue"/>
                <a:cs typeface="Helvetica Neue"/>
              </a:defRPr>
            </a:lvl3pPr>
            <a:lvl4pPr>
              <a:buClr>
                <a:srgbClr val="43ACDA"/>
              </a:buClr>
              <a:defRPr>
                <a:solidFill>
                  <a:srgbClr val="4C4D50"/>
                </a:solidFill>
                <a:latin typeface="Helvetica Neue"/>
                <a:cs typeface="Helvetica Neue"/>
              </a:defRPr>
            </a:lvl4pPr>
            <a:lvl5pPr>
              <a:buClr>
                <a:srgbClr val="43ACDA"/>
              </a:buClr>
              <a:defRPr>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2"/>
          <p:cNvSpPr>
            <a:spLocks noGrp="1"/>
          </p:cNvSpPr>
          <p:nvPr>
            <p:ph sz="quarter" idx="12"/>
          </p:nvPr>
        </p:nvSpPr>
        <p:spPr>
          <a:xfrm>
            <a:off x="4644008" y="1452563"/>
            <a:ext cx="4176463" cy="4987847"/>
          </a:xfrm>
          <a:prstGeom prst="rect">
            <a:avLst/>
          </a:prstGeom>
        </p:spPr>
        <p:txBody>
          <a:bodyPr vert="horz"/>
          <a:lstStyle>
            <a:lvl1pPr marL="342900" indent="-342900">
              <a:buClr>
                <a:srgbClr val="43ACDA"/>
              </a:buClr>
              <a:buFont typeface="Lucida Grande"/>
              <a:buChar char="+"/>
              <a:defRPr>
                <a:solidFill>
                  <a:srgbClr val="4C4D50"/>
                </a:solidFill>
                <a:latin typeface="Helvetica Neue"/>
                <a:cs typeface="Helvetica Neue"/>
              </a:defRPr>
            </a:lvl1pPr>
            <a:lvl2pPr>
              <a:buClr>
                <a:srgbClr val="43ACDA"/>
              </a:buClr>
              <a:defRPr>
                <a:solidFill>
                  <a:srgbClr val="4C4D50"/>
                </a:solidFill>
                <a:latin typeface="Helvetica Neue"/>
                <a:cs typeface="Helvetica Neue"/>
              </a:defRPr>
            </a:lvl2pPr>
            <a:lvl3pPr>
              <a:buClr>
                <a:srgbClr val="43ACDA"/>
              </a:buClr>
              <a:defRPr>
                <a:solidFill>
                  <a:srgbClr val="4C4D50"/>
                </a:solidFill>
                <a:latin typeface="Helvetica Neue"/>
                <a:cs typeface="Helvetica Neue"/>
              </a:defRPr>
            </a:lvl3pPr>
            <a:lvl4pPr>
              <a:buClr>
                <a:srgbClr val="43ACDA"/>
              </a:buClr>
              <a:defRPr>
                <a:solidFill>
                  <a:srgbClr val="4C4D50"/>
                </a:solidFill>
                <a:latin typeface="Helvetica Neue"/>
                <a:cs typeface="Helvetica Neue"/>
              </a:defRPr>
            </a:lvl4pPr>
            <a:lvl5pPr>
              <a:buClr>
                <a:srgbClr val="43ACDA"/>
              </a:buClr>
              <a:defRPr>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2" name="Picture 1"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3400" y="6172200"/>
            <a:ext cx="990600" cy="685800"/>
          </a:xfrm>
          <a:prstGeom prst="rect">
            <a:avLst/>
          </a:prstGeom>
        </p:spPr>
      </p:pic>
    </p:spTree>
    <p:extLst>
      <p:ext uri="{BB962C8B-B14F-4D97-AF65-F5344CB8AC3E}">
        <p14:creationId xmlns:p14="http://schemas.microsoft.com/office/powerpoint/2010/main" val="3601179571"/>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fographic_1">
    <p:spTree>
      <p:nvGrpSpPr>
        <p:cNvPr id="1" name=""/>
        <p:cNvGrpSpPr/>
        <p:nvPr/>
      </p:nvGrpSpPr>
      <p:grpSpPr>
        <a:xfrm>
          <a:off x="0" y="0"/>
          <a:ext cx="0" cy="0"/>
          <a:chOff x="0" y="0"/>
          <a:chExt cx="0" cy="0"/>
        </a:xfrm>
      </p:grpSpPr>
      <p:cxnSp>
        <p:nvCxnSpPr>
          <p:cNvPr id="4" name="Straight Connector 3"/>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5" name="TextBox 4"/>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9C3FAE29-D2AA-924F-9914-08A0253E205B}"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6"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88795" y="642964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icture Placeholder 7"/>
          <p:cNvSpPr>
            <a:spLocks noGrp="1"/>
          </p:cNvSpPr>
          <p:nvPr>
            <p:ph type="pic" sz="quarter" idx="11"/>
          </p:nvPr>
        </p:nvSpPr>
        <p:spPr>
          <a:xfrm>
            <a:off x="179512" y="908720"/>
            <a:ext cx="8784976" cy="4896768"/>
          </a:xfrm>
          <a:prstGeom prst="rect">
            <a:avLst/>
          </a:prstGeom>
        </p:spPr>
        <p:txBody>
          <a:bodyPr vert="horz"/>
          <a:lstStyle>
            <a:lvl1pPr marL="0" indent="0">
              <a:buNone/>
              <a:defRPr sz="1800" b="0" i="0">
                <a:solidFill>
                  <a:srgbClr val="4C4D50"/>
                </a:solidFill>
                <a:latin typeface="Helvetica Neue"/>
                <a:cs typeface="Helvetica Neue"/>
              </a:defRPr>
            </a:lvl1pPr>
          </a:lstStyle>
          <a:p>
            <a:pPr lvl="0"/>
            <a:r>
              <a:rPr lang="en-US" noProof="0" smtClean="0"/>
              <a:t>Drag picture to placeholder or click icon to add</a:t>
            </a:r>
            <a:endParaRPr lang="en-US" noProof="0" dirty="0"/>
          </a:p>
        </p:txBody>
      </p:sp>
      <p:sp>
        <p:nvSpPr>
          <p:cNvPr id="7" name="Title 4"/>
          <p:cNvSpPr>
            <a:spLocks noGrp="1"/>
          </p:cNvSpPr>
          <p:nvPr>
            <p:ph type="title"/>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pic>
        <p:nvPicPr>
          <p:cNvPr id="2" name="Picture 1"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3400" y="6172200"/>
            <a:ext cx="990600" cy="685800"/>
          </a:xfrm>
          <a:prstGeom prst="rect">
            <a:avLst/>
          </a:prstGeom>
        </p:spPr>
      </p:pic>
    </p:spTree>
    <p:extLst>
      <p:ext uri="{BB962C8B-B14F-4D97-AF65-F5344CB8AC3E}">
        <p14:creationId xmlns:p14="http://schemas.microsoft.com/office/powerpoint/2010/main" val="28264569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3" name="Picture 1"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53399"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pic>
        <p:nvPicPr>
          <p:cNvPr id="4" name="Picture 3"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8124" y="6172200"/>
            <a:ext cx="990600" cy="685800"/>
          </a:xfrm>
          <a:prstGeom prst="rect">
            <a:avLst/>
          </a:prstGeom>
        </p:spPr>
      </p:pic>
    </p:spTree>
    <p:extLst>
      <p:ext uri="{BB962C8B-B14F-4D97-AF65-F5344CB8AC3E}">
        <p14:creationId xmlns:p14="http://schemas.microsoft.com/office/powerpoint/2010/main" val="134084034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38832" y="274638"/>
            <a:ext cx="6647968"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038832" y="1600200"/>
            <a:ext cx="6647968"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942667" y="6424086"/>
            <a:ext cx="2133600" cy="365125"/>
          </a:xfrm>
          <a:prstGeom prst="rect">
            <a:avLst/>
          </a:prstGeom>
        </p:spPr>
        <p:txBody>
          <a:bodyPr/>
          <a:lstStyle/>
          <a:p>
            <a:fld id="{F690379D-7851-864B-A274-4E65CC851EE9}" type="slidenum">
              <a:rPr lang="en-US" smtClean="0"/>
              <a:pPr/>
              <a:t>‹#›</a:t>
            </a:fld>
            <a:endParaRPr lang="en-US"/>
          </a:p>
        </p:txBody>
      </p:sp>
    </p:spTree>
    <p:extLst>
      <p:ext uri="{BB962C8B-B14F-4D97-AF65-F5344CB8AC3E}">
        <p14:creationId xmlns:p14="http://schemas.microsoft.com/office/powerpoint/2010/main" val="1859741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r>
              <a:rPr lang="en-US" noProof="0" smtClean="0"/>
              <a:t>Drag picture to placeholder or click icon to add</a:t>
            </a:r>
            <a:endParaRPr lang="en-US" noProof="0" dirty="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defRPr>
            </a:lvl1pPr>
          </a:lstStyle>
          <a:p>
            <a:pPr>
              <a:defRPr/>
            </a:pPr>
            <a:fld id="{F98440AA-D952-8F41-B167-E378645AFC9D}" type="slidenum">
              <a:rPr lang="en-US"/>
              <a:pPr>
                <a:defRPr/>
              </a:pPr>
              <a:t>‹#›</a:t>
            </a:fld>
            <a:endParaRPr lang="en-US"/>
          </a:p>
        </p:txBody>
      </p:sp>
    </p:spTree>
    <p:extLst>
      <p:ext uri="{BB962C8B-B14F-4D97-AF65-F5344CB8AC3E}">
        <p14:creationId xmlns:p14="http://schemas.microsoft.com/office/powerpoint/2010/main" val="2748615639"/>
      </p:ext>
    </p:extLst>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defRPr>
            </a:lvl1pPr>
          </a:lstStyle>
          <a:p>
            <a:pPr>
              <a:defRPr/>
            </a:pPr>
            <a:fld id="{07D4C161-9A2F-674B-A3C1-20AC93593BD3}" type="slidenum">
              <a:rPr lang="en-US"/>
              <a:pPr>
                <a:defRPr/>
              </a:pPr>
              <a:t>‹#›</a:t>
            </a:fld>
            <a:endParaRPr lang="en-US"/>
          </a:p>
        </p:txBody>
      </p:sp>
    </p:spTree>
    <p:extLst>
      <p:ext uri="{BB962C8B-B14F-4D97-AF65-F5344CB8AC3E}">
        <p14:creationId xmlns:p14="http://schemas.microsoft.com/office/powerpoint/2010/main" val="2445838224"/>
      </p:ext>
    </p:extLst>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Lst>
  <p:transition xmlns:p14="http://schemas.microsoft.com/office/powerpoint/2010/main"/>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9.png"/><Relationship Id="rId1" Type="http://schemas.openxmlformats.org/officeDocument/2006/relationships/slideLayout" Target="../slideLayouts/slideLayout11.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0.png"/><Relationship Id="rId1" Type="http://schemas.openxmlformats.org/officeDocument/2006/relationships/slideLayout" Target="../slideLayouts/slideLayout11.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png"/><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png"/><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png"/><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pn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png"/><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body" sz="quarter" idx="10"/>
          </p:nvPr>
        </p:nvSpPr>
        <p:spPr bwMode="auto">
          <a:xfrm>
            <a:off x="0" y="1773238"/>
            <a:ext cx="9144000" cy="3890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dirty="0" smtClean="0">
                <a:latin typeface="Helvetica Neue Medium" charset="0"/>
                <a:cs typeface="Helvetica Neue Medium" charset="0"/>
              </a:rPr>
              <a:t>Security and Stability Advisory Committee</a:t>
            </a:r>
          </a:p>
          <a:p>
            <a:pPr eaLnBrk="1" hangingPunct="1"/>
            <a:r>
              <a:rPr lang="en-US" dirty="0">
                <a:latin typeface="Helvetica Neue Medium" charset="0"/>
                <a:cs typeface="Helvetica Neue Medium" charset="0"/>
              </a:rPr>
              <a:t/>
            </a:r>
            <a:br>
              <a:rPr lang="en-US" dirty="0">
                <a:latin typeface="Helvetica Neue Medium" charset="0"/>
                <a:cs typeface="Helvetica Neue Medium" charset="0"/>
              </a:rPr>
            </a:br>
            <a:r>
              <a:rPr lang="en-US" sz="2800" dirty="0" smtClean="0">
                <a:latin typeface="Helvetica Neue Medium" charset="0"/>
                <a:cs typeface="Helvetica Neue Medium" charset="0"/>
              </a:rPr>
              <a:t>Activities Update </a:t>
            </a:r>
          </a:p>
          <a:p>
            <a:pPr eaLnBrk="1" hangingPunct="1"/>
            <a:r>
              <a:rPr lang="en-US" sz="2800" dirty="0" smtClean="0">
                <a:latin typeface="Helvetica Neue Medium" charset="0"/>
                <a:cs typeface="Helvetica Neue Medium" charset="0"/>
              </a:rPr>
              <a:t>ICANN </a:t>
            </a:r>
            <a:r>
              <a:rPr lang="en-US" sz="2800" dirty="0">
                <a:latin typeface="Helvetica Neue Medium" charset="0"/>
                <a:cs typeface="Helvetica Neue Medium" charset="0"/>
              </a:rPr>
              <a:t>Singapore Meeting</a:t>
            </a:r>
            <a:br>
              <a:rPr lang="en-US" sz="2800" dirty="0">
                <a:latin typeface="Helvetica Neue Medium" charset="0"/>
                <a:cs typeface="Helvetica Neue Medium" charset="0"/>
              </a:rPr>
            </a:br>
            <a:r>
              <a:rPr lang="en-US" sz="2800" dirty="0" smtClean="0">
                <a:latin typeface="Helvetica Neue Medium" charset="0"/>
                <a:cs typeface="Helvetica Neue Medium" charset="0"/>
              </a:rPr>
              <a:t>March </a:t>
            </a:r>
            <a:r>
              <a:rPr lang="en-US" sz="2800" dirty="0">
                <a:latin typeface="Helvetica Neue Medium" charset="0"/>
                <a:cs typeface="Helvetica Neue Medium" charset="0"/>
              </a:rPr>
              <a:t>2014</a:t>
            </a:r>
          </a:p>
        </p:txBody>
      </p:sp>
    </p:spTree>
    <p:extLst>
      <p:ext uri="{BB962C8B-B14F-4D97-AF65-F5344CB8AC3E}">
        <p14:creationId xmlns:p14="http://schemas.microsoft.com/office/powerpoint/2010/main" val="285567576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390525" y="260648"/>
            <a:ext cx="7870825" cy="9158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Issues</a:t>
            </a:r>
            <a:endParaRPr lang="en-US" sz="4000" dirty="0">
              <a:solidFill>
                <a:schemeClr val="bg1">
                  <a:lumMod val="50000"/>
                </a:schemeClr>
              </a:solidFill>
            </a:endParaRPr>
          </a:p>
        </p:txBody>
      </p:sp>
      <p:sp>
        <p:nvSpPr>
          <p:cNvPr id="70658" name="Content Placeholder 2"/>
          <p:cNvSpPr>
            <a:spLocks noGrp="1"/>
          </p:cNvSpPr>
          <p:nvPr>
            <p:ph idx="4294967295"/>
          </p:nvPr>
        </p:nvSpPr>
        <p:spPr bwMode="auto">
          <a:xfrm>
            <a:off x="390525" y="908720"/>
            <a:ext cx="7709867" cy="64807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marL="0" indent="0">
              <a:buNone/>
            </a:pPr>
            <a:r>
              <a:rPr lang="en-US" dirty="0" smtClean="0">
                <a:latin typeface="Helvetica Neue Medium"/>
                <a:cs typeface="Helvetica Neue Medium"/>
              </a:rPr>
              <a:t>Issue 1: Non-Standardization</a:t>
            </a:r>
          </a:p>
          <a:p>
            <a:pPr marL="457200" lvl="1" indent="0">
              <a:buNone/>
            </a:pPr>
            <a:endParaRPr lang="en-US" sz="2000" dirty="0">
              <a:latin typeface="Trebuchet MS" charset="0"/>
              <a:cs typeface="Trebuchet MS" charset="0"/>
            </a:endParaRPr>
          </a:p>
          <a:p>
            <a:pPr lvl="1"/>
            <a:endParaRPr lang="en-US" sz="2000" dirty="0" smtClean="0">
              <a:latin typeface="Trebuchet MS" charset="0"/>
              <a:cs typeface="Trebuchet MS" charset="0"/>
            </a:endParaRPr>
          </a:p>
          <a:p>
            <a:pPr lvl="1"/>
            <a:endParaRPr lang="en-US" sz="2000" dirty="0">
              <a:latin typeface="Trebuchet MS" charset="0"/>
              <a:cs typeface="Trebuchet MS" charset="0"/>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10</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10</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408737"/>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Table 10"/>
          <p:cNvGraphicFramePr>
            <a:graphicFrameLocks noGrp="1"/>
          </p:cNvGraphicFramePr>
          <p:nvPr>
            <p:extLst>
              <p:ext uri="{D42A27DB-BD31-4B8C-83A1-F6EECF244321}">
                <p14:modId xmlns:p14="http://schemas.microsoft.com/office/powerpoint/2010/main" val="498124762"/>
              </p:ext>
            </p:extLst>
          </p:nvPr>
        </p:nvGraphicFramePr>
        <p:xfrm>
          <a:off x="899592" y="1628800"/>
          <a:ext cx="7200800" cy="4511137"/>
        </p:xfrm>
        <a:graphic>
          <a:graphicData uri="http://schemas.openxmlformats.org/drawingml/2006/table">
            <a:tbl>
              <a:tblPr firstRow="1" bandRow="1">
                <a:tableStyleId>{5C22544A-7EE6-4342-B048-85BDC9FD1C3A}</a:tableStyleId>
              </a:tblPr>
              <a:tblGrid>
                <a:gridCol w="1080120"/>
                <a:gridCol w="6120680"/>
              </a:tblGrid>
              <a:tr h="444861">
                <a:tc>
                  <a:txBody>
                    <a:bodyPr/>
                    <a:lstStyle/>
                    <a:p>
                      <a:pPr marL="0" marR="0" algn="ctr">
                        <a:spcBef>
                          <a:spcPts val="0"/>
                        </a:spcBef>
                        <a:spcAft>
                          <a:spcPts val="0"/>
                        </a:spcAft>
                      </a:pPr>
                      <a:r>
                        <a:rPr lang="en-US" sz="1800" b="1">
                          <a:solidFill>
                            <a:srgbClr val="000000"/>
                          </a:solidFill>
                          <a:effectLst/>
                          <a:latin typeface="Trebuchet MS"/>
                          <a:ea typeface="?????? Pro W3"/>
                          <a:cs typeface="Trebuchet MS"/>
                        </a:rPr>
                        <a:t>Name</a:t>
                      </a:r>
                      <a:endParaRPr lang="en-US" sz="1800">
                        <a:solidFill>
                          <a:srgbClr val="000000"/>
                        </a:solidFill>
                        <a:effectLst/>
                        <a:latin typeface="Trebuchet MS"/>
                        <a:ea typeface="?????? Pro W3"/>
                        <a:cs typeface="Trebuchet MS"/>
                      </a:endParaRPr>
                    </a:p>
                  </a:txBody>
                  <a:tcPr marL="68580" marR="68580" marT="0" marB="0" anchor="ctr"/>
                </a:tc>
                <a:tc>
                  <a:txBody>
                    <a:bodyPr/>
                    <a:lstStyle/>
                    <a:p>
                      <a:pPr marL="0" marR="0" algn="ctr">
                        <a:spcBef>
                          <a:spcPts val="0"/>
                        </a:spcBef>
                        <a:spcAft>
                          <a:spcPts val="0"/>
                        </a:spcAft>
                      </a:pPr>
                      <a:r>
                        <a:rPr lang="en-US" sz="1800" b="1" dirty="0">
                          <a:solidFill>
                            <a:srgbClr val="000000"/>
                          </a:solidFill>
                          <a:effectLst/>
                          <a:latin typeface="Trebuchet MS"/>
                          <a:ea typeface="?????? Pro W3"/>
                          <a:cs typeface="Trebuchet MS"/>
                        </a:rPr>
                        <a:t>Behavior</a:t>
                      </a:r>
                      <a:endParaRPr lang="en-US" sz="1800" dirty="0">
                        <a:solidFill>
                          <a:srgbClr val="000000"/>
                        </a:solidFill>
                        <a:effectLst/>
                        <a:latin typeface="Trebuchet MS"/>
                        <a:ea typeface="?????? Pro W3"/>
                        <a:cs typeface="Trebuchet MS"/>
                      </a:endParaRPr>
                    </a:p>
                  </a:txBody>
                  <a:tcPr marL="68580" marR="68580" marT="0" marB="0" anchor="ctr"/>
                </a:tc>
              </a:tr>
              <a:tr h="552073">
                <a:tc>
                  <a:txBody>
                    <a:bodyPr/>
                    <a:lstStyle/>
                    <a:p>
                      <a:pPr marL="0" marR="0" algn="ctr">
                        <a:spcBef>
                          <a:spcPts val="0"/>
                        </a:spcBef>
                        <a:spcAft>
                          <a:spcPts val="0"/>
                        </a:spcAft>
                      </a:pPr>
                      <a:r>
                        <a:rPr lang="en-US" sz="1800" b="1" dirty="0" smtClean="0">
                          <a:solidFill>
                            <a:srgbClr val="000000"/>
                          </a:solidFill>
                          <a:effectLst/>
                          <a:latin typeface="Trebuchet MS"/>
                          <a:ea typeface="?????? Pro W3"/>
                          <a:cs typeface="Trebuchet MS"/>
                        </a:rPr>
                        <a:t>never</a:t>
                      </a:r>
                      <a:endParaRPr lang="en-US" sz="1800" dirty="0">
                        <a:solidFill>
                          <a:srgbClr val="000000"/>
                        </a:solidFill>
                        <a:effectLst/>
                        <a:latin typeface="Trebuchet MS"/>
                        <a:ea typeface="?????? Pro W3"/>
                        <a:cs typeface="Trebuchet MS"/>
                      </a:endParaRPr>
                    </a:p>
                  </a:txBody>
                  <a:tcPr marL="68580" marR="68580" marT="0" marB="0" anchor="ctr"/>
                </a:tc>
                <a:tc>
                  <a:txBody>
                    <a:bodyPr/>
                    <a:lstStyle/>
                    <a:p>
                      <a:pPr marL="0" marR="0">
                        <a:spcBef>
                          <a:spcPts val="0"/>
                        </a:spcBef>
                        <a:spcAft>
                          <a:spcPts val="0"/>
                        </a:spcAft>
                      </a:pPr>
                      <a:r>
                        <a:rPr lang="en-US" sz="1800" i="1" dirty="0" smtClean="0">
                          <a:solidFill>
                            <a:srgbClr val="000000"/>
                          </a:solidFill>
                          <a:effectLst/>
                          <a:latin typeface="Trebuchet MS"/>
                          <a:ea typeface="?????? Pro W3"/>
                          <a:cs typeface="Trebuchet MS"/>
                        </a:rPr>
                        <a:t>never</a:t>
                      </a:r>
                      <a:r>
                        <a:rPr lang="en-US" sz="1800" dirty="0" smtClean="0">
                          <a:solidFill>
                            <a:srgbClr val="000000"/>
                          </a:solidFill>
                          <a:effectLst/>
                          <a:latin typeface="Trebuchet MS"/>
                          <a:ea typeface="?????? Pro W3"/>
                          <a:cs typeface="Trebuchet MS"/>
                        </a:rPr>
                        <a:t> apply the search</a:t>
                      </a:r>
                      <a:r>
                        <a:rPr lang="en-US" sz="1800" baseline="0" dirty="0" smtClean="0">
                          <a:solidFill>
                            <a:srgbClr val="000000"/>
                          </a:solidFill>
                          <a:effectLst/>
                          <a:latin typeface="Trebuchet MS"/>
                          <a:ea typeface="?????? Pro W3"/>
                          <a:cs typeface="Trebuchet MS"/>
                        </a:rPr>
                        <a:t> list</a:t>
                      </a:r>
                      <a:r>
                        <a:rPr lang="en-US" sz="1800" dirty="0" smtClean="0">
                          <a:solidFill>
                            <a:srgbClr val="000000"/>
                          </a:solidFill>
                          <a:effectLst/>
                          <a:latin typeface="Trebuchet MS"/>
                          <a:ea typeface="?????? Pro W3"/>
                          <a:cs typeface="Trebuchet MS"/>
                        </a:rPr>
                        <a:t>, the </a:t>
                      </a:r>
                      <a:r>
                        <a:rPr lang="en-US" sz="1800" dirty="0">
                          <a:solidFill>
                            <a:srgbClr val="000000"/>
                          </a:solidFill>
                          <a:effectLst/>
                          <a:latin typeface="Trebuchet MS"/>
                          <a:ea typeface="?????? Pro W3"/>
                          <a:cs typeface="Trebuchet MS"/>
                        </a:rPr>
                        <a:t>original name is </a:t>
                      </a:r>
                      <a:r>
                        <a:rPr lang="en-US" sz="1800" dirty="0" smtClean="0">
                          <a:solidFill>
                            <a:srgbClr val="000000"/>
                          </a:solidFill>
                          <a:effectLst/>
                          <a:latin typeface="Trebuchet MS"/>
                          <a:ea typeface="?????? Pro W3"/>
                          <a:cs typeface="Trebuchet MS"/>
                        </a:rPr>
                        <a:t>queried.</a:t>
                      </a:r>
                      <a:endParaRPr lang="en-US" sz="1800" dirty="0">
                        <a:solidFill>
                          <a:srgbClr val="000000"/>
                        </a:solidFill>
                        <a:effectLst/>
                        <a:latin typeface="Trebuchet MS"/>
                        <a:ea typeface="?????? Pro W3"/>
                        <a:cs typeface="Trebuchet MS"/>
                      </a:endParaRPr>
                    </a:p>
                  </a:txBody>
                  <a:tcPr marL="68580" marR="68580" marT="0" marB="0" anchor="ctr"/>
                </a:tc>
              </a:tr>
              <a:tr h="877536">
                <a:tc>
                  <a:txBody>
                    <a:bodyPr/>
                    <a:lstStyle/>
                    <a:p>
                      <a:pPr marL="0" marR="0" algn="ctr">
                        <a:spcBef>
                          <a:spcPts val="0"/>
                        </a:spcBef>
                        <a:spcAft>
                          <a:spcPts val="0"/>
                        </a:spcAft>
                      </a:pPr>
                      <a:r>
                        <a:rPr lang="en-US" sz="1800" b="1" dirty="0">
                          <a:solidFill>
                            <a:srgbClr val="000000"/>
                          </a:solidFill>
                          <a:effectLst/>
                          <a:latin typeface="Trebuchet MS"/>
                          <a:ea typeface="?????? Pro W3"/>
                          <a:cs typeface="Trebuchet MS"/>
                        </a:rPr>
                        <a:t>always</a:t>
                      </a:r>
                      <a:endParaRPr lang="en-US" sz="1800" dirty="0">
                        <a:solidFill>
                          <a:srgbClr val="000000"/>
                        </a:solidFill>
                        <a:effectLst/>
                        <a:latin typeface="Trebuchet MS"/>
                        <a:ea typeface="?????? Pro W3"/>
                        <a:cs typeface="Trebuchet MS"/>
                      </a:endParaRPr>
                    </a:p>
                  </a:txBody>
                  <a:tcPr marL="68580" marR="68580" marT="0" marB="0" anchor="ctr"/>
                </a:tc>
                <a:tc>
                  <a:txBody>
                    <a:bodyPr/>
                    <a:lstStyle/>
                    <a:p>
                      <a:pPr marL="0" marR="0">
                        <a:spcBef>
                          <a:spcPts val="0"/>
                        </a:spcBef>
                        <a:spcAft>
                          <a:spcPts val="0"/>
                        </a:spcAft>
                      </a:pPr>
                      <a:r>
                        <a:rPr lang="en-US" sz="1800" i="1" dirty="0" smtClean="0">
                          <a:solidFill>
                            <a:srgbClr val="000000"/>
                          </a:solidFill>
                          <a:effectLst/>
                          <a:latin typeface="Trebuchet MS"/>
                          <a:ea typeface="?????? Pro W3"/>
                          <a:cs typeface="Trebuchet MS"/>
                        </a:rPr>
                        <a:t>always</a:t>
                      </a:r>
                      <a:r>
                        <a:rPr lang="en-US" sz="1800" dirty="0" smtClean="0">
                          <a:solidFill>
                            <a:srgbClr val="000000"/>
                          </a:solidFill>
                          <a:effectLst/>
                          <a:latin typeface="Trebuchet MS"/>
                          <a:ea typeface="?????? Pro W3"/>
                          <a:cs typeface="Trebuchet MS"/>
                        </a:rPr>
                        <a:t> apply</a:t>
                      </a:r>
                      <a:r>
                        <a:rPr lang="en-US" sz="1800" baseline="0" dirty="0" smtClean="0">
                          <a:solidFill>
                            <a:srgbClr val="000000"/>
                          </a:solidFill>
                          <a:effectLst/>
                          <a:latin typeface="Trebuchet MS"/>
                          <a:ea typeface="?????? Pro W3"/>
                          <a:cs typeface="Trebuchet MS"/>
                        </a:rPr>
                        <a:t> the search list, </a:t>
                      </a:r>
                      <a:r>
                        <a:rPr lang="en-US" sz="1800" dirty="0" smtClean="0">
                          <a:solidFill>
                            <a:srgbClr val="000000"/>
                          </a:solidFill>
                          <a:effectLst/>
                          <a:latin typeface="Trebuchet MS"/>
                          <a:ea typeface="?????? Pro W3"/>
                          <a:cs typeface="Trebuchet MS"/>
                        </a:rPr>
                        <a:t>the </a:t>
                      </a:r>
                      <a:r>
                        <a:rPr lang="en-US" sz="1800" dirty="0">
                          <a:solidFill>
                            <a:srgbClr val="000000"/>
                          </a:solidFill>
                          <a:effectLst/>
                          <a:latin typeface="Trebuchet MS"/>
                          <a:ea typeface="?????? Pro W3"/>
                          <a:cs typeface="Trebuchet MS"/>
                        </a:rPr>
                        <a:t>synthesized names are queried in the DNS, </a:t>
                      </a:r>
                      <a:r>
                        <a:rPr lang="en-US" sz="1800" dirty="0" smtClean="0">
                          <a:solidFill>
                            <a:srgbClr val="000000"/>
                          </a:solidFill>
                          <a:effectLst/>
                          <a:latin typeface="Trebuchet MS"/>
                          <a:ea typeface="?????? Pro W3"/>
                          <a:cs typeface="Trebuchet MS"/>
                        </a:rPr>
                        <a:t>and the </a:t>
                      </a:r>
                      <a:r>
                        <a:rPr lang="en-US" sz="1800" dirty="0">
                          <a:solidFill>
                            <a:srgbClr val="000000"/>
                          </a:solidFill>
                          <a:effectLst/>
                          <a:latin typeface="Trebuchet MS"/>
                          <a:ea typeface="?????? Pro W3"/>
                          <a:cs typeface="Trebuchet MS"/>
                        </a:rPr>
                        <a:t>original name is </a:t>
                      </a:r>
                      <a:r>
                        <a:rPr lang="en-US" sz="1800" i="1" dirty="0">
                          <a:solidFill>
                            <a:srgbClr val="000000"/>
                          </a:solidFill>
                          <a:effectLst/>
                          <a:latin typeface="Trebuchet MS"/>
                          <a:ea typeface="?????? Pro W3"/>
                          <a:cs typeface="Trebuchet MS"/>
                        </a:rPr>
                        <a:t>never</a:t>
                      </a:r>
                      <a:r>
                        <a:rPr lang="en-US" sz="1800" dirty="0">
                          <a:solidFill>
                            <a:srgbClr val="000000"/>
                          </a:solidFill>
                          <a:effectLst/>
                          <a:latin typeface="Trebuchet MS"/>
                          <a:ea typeface="?????? Pro W3"/>
                          <a:cs typeface="Trebuchet MS"/>
                        </a:rPr>
                        <a:t> queried in the DNS.</a:t>
                      </a:r>
                    </a:p>
                  </a:txBody>
                  <a:tcPr marL="68580" marR="68580" marT="0" marB="0" anchor="ctr"/>
                </a:tc>
              </a:tr>
              <a:tr h="1096921">
                <a:tc>
                  <a:txBody>
                    <a:bodyPr/>
                    <a:lstStyle/>
                    <a:p>
                      <a:pPr marL="0" marR="0" algn="ctr">
                        <a:spcBef>
                          <a:spcPts val="0"/>
                        </a:spcBef>
                        <a:spcAft>
                          <a:spcPts val="0"/>
                        </a:spcAft>
                      </a:pPr>
                      <a:r>
                        <a:rPr lang="en-US" sz="1800" b="1">
                          <a:solidFill>
                            <a:srgbClr val="000000"/>
                          </a:solidFill>
                          <a:effectLst/>
                          <a:latin typeface="Trebuchet MS"/>
                          <a:ea typeface="?????? Pro W3"/>
                          <a:cs typeface="Trebuchet MS"/>
                        </a:rPr>
                        <a:t>pre</a:t>
                      </a:r>
                      <a:endParaRPr lang="en-US" sz="1800">
                        <a:solidFill>
                          <a:srgbClr val="000000"/>
                        </a:solidFill>
                        <a:effectLst/>
                        <a:latin typeface="Trebuchet MS"/>
                        <a:ea typeface="?????? Pro W3"/>
                        <a:cs typeface="Trebuchet MS"/>
                      </a:endParaRPr>
                    </a:p>
                  </a:txBody>
                  <a:tcPr marL="68580" marR="68580" marT="0" marB="0" anchor="ctr"/>
                </a:tc>
                <a:tc>
                  <a:txBody>
                    <a:bodyPr/>
                    <a:lstStyle/>
                    <a:p>
                      <a:pPr marL="0" marR="0">
                        <a:spcBef>
                          <a:spcPts val="0"/>
                        </a:spcBef>
                        <a:spcAft>
                          <a:spcPts val="0"/>
                        </a:spcAft>
                      </a:pPr>
                      <a:r>
                        <a:rPr lang="en-US" sz="1800" dirty="0">
                          <a:solidFill>
                            <a:srgbClr val="000000"/>
                          </a:solidFill>
                          <a:effectLst/>
                          <a:latin typeface="Trebuchet MS"/>
                          <a:ea typeface="?????? Pro W3"/>
                          <a:cs typeface="Trebuchet MS"/>
                        </a:rPr>
                        <a:t>The search list </a:t>
                      </a:r>
                      <a:r>
                        <a:rPr lang="en-US" sz="1800" dirty="0" smtClean="0">
                          <a:solidFill>
                            <a:srgbClr val="000000"/>
                          </a:solidFill>
                          <a:effectLst/>
                          <a:latin typeface="Trebuchet MS"/>
                          <a:ea typeface="?????? Pro W3"/>
                          <a:cs typeface="Trebuchet MS"/>
                        </a:rPr>
                        <a:t>is </a:t>
                      </a:r>
                      <a:r>
                        <a:rPr lang="en-US" sz="1800" i="1" dirty="0" smtClean="0">
                          <a:solidFill>
                            <a:srgbClr val="000000"/>
                          </a:solidFill>
                          <a:effectLst/>
                          <a:latin typeface="Trebuchet MS"/>
                          <a:ea typeface="?????? Pro W3"/>
                          <a:cs typeface="Trebuchet MS"/>
                        </a:rPr>
                        <a:t>first</a:t>
                      </a:r>
                      <a:r>
                        <a:rPr lang="en-US" sz="1800" dirty="0" smtClean="0">
                          <a:solidFill>
                            <a:srgbClr val="000000"/>
                          </a:solidFill>
                          <a:effectLst/>
                          <a:latin typeface="Trebuchet MS"/>
                          <a:ea typeface="?????? Pro W3"/>
                          <a:cs typeface="Trebuchet MS"/>
                        </a:rPr>
                        <a:t> </a:t>
                      </a:r>
                      <a:r>
                        <a:rPr lang="en-US" sz="1800" dirty="0">
                          <a:solidFill>
                            <a:srgbClr val="000000"/>
                          </a:solidFill>
                          <a:effectLst/>
                          <a:latin typeface="Trebuchet MS"/>
                          <a:ea typeface="?????? Pro W3"/>
                          <a:cs typeface="Trebuchet MS"/>
                        </a:rPr>
                        <a:t>applied to the original name in DNS queries, and if </a:t>
                      </a:r>
                      <a:r>
                        <a:rPr lang="en-US" sz="1800" dirty="0" smtClean="0">
                          <a:solidFill>
                            <a:srgbClr val="000000"/>
                          </a:solidFill>
                          <a:effectLst/>
                          <a:latin typeface="Trebuchet MS"/>
                          <a:ea typeface="?????? Pro W3"/>
                          <a:cs typeface="Trebuchet MS"/>
                        </a:rPr>
                        <a:t>iterations</a:t>
                      </a:r>
                      <a:r>
                        <a:rPr lang="en-US" sz="1800" baseline="0" dirty="0" smtClean="0">
                          <a:solidFill>
                            <a:srgbClr val="000000"/>
                          </a:solidFill>
                          <a:effectLst/>
                          <a:latin typeface="Trebuchet MS"/>
                          <a:ea typeface="?????? Pro W3"/>
                          <a:cs typeface="Trebuchet MS"/>
                        </a:rPr>
                        <a:t> </a:t>
                      </a:r>
                      <a:r>
                        <a:rPr lang="en-US" sz="1800" dirty="0" smtClean="0">
                          <a:solidFill>
                            <a:srgbClr val="000000"/>
                          </a:solidFill>
                          <a:effectLst/>
                          <a:latin typeface="Trebuchet MS"/>
                          <a:ea typeface="?????? Pro W3"/>
                          <a:cs typeface="Trebuchet MS"/>
                        </a:rPr>
                        <a:t>of </a:t>
                      </a:r>
                      <a:r>
                        <a:rPr lang="en-US" sz="1800" dirty="0">
                          <a:solidFill>
                            <a:srgbClr val="000000"/>
                          </a:solidFill>
                          <a:effectLst/>
                          <a:latin typeface="Trebuchet MS"/>
                          <a:ea typeface="?????? Pro W3"/>
                          <a:cs typeface="Trebuchet MS"/>
                        </a:rPr>
                        <a:t>the application of the search list generate a NXDOMAIN </a:t>
                      </a:r>
                      <a:r>
                        <a:rPr lang="en-US" sz="1800" dirty="0" smtClean="0">
                          <a:solidFill>
                            <a:srgbClr val="000000"/>
                          </a:solidFill>
                          <a:effectLst/>
                          <a:latin typeface="Trebuchet MS"/>
                          <a:ea typeface="?????? Pro W3"/>
                          <a:cs typeface="Trebuchet MS"/>
                        </a:rPr>
                        <a:t>response, the </a:t>
                      </a:r>
                      <a:r>
                        <a:rPr lang="en-US" sz="1800" dirty="0">
                          <a:solidFill>
                            <a:srgbClr val="000000"/>
                          </a:solidFill>
                          <a:effectLst/>
                          <a:latin typeface="Trebuchet MS"/>
                          <a:ea typeface="?????? Pro W3"/>
                          <a:cs typeface="Trebuchet MS"/>
                        </a:rPr>
                        <a:t>original name is queried in the DNS.</a:t>
                      </a:r>
                    </a:p>
                  </a:txBody>
                  <a:tcPr marL="68580" marR="68580" marT="0" marB="0" anchor="ctr"/>
                </a:tc>
              </a:tr>
              <a:tr h="877536">
                <a:tc>
                  <a:txBody>
                    <a:bodyPr/>
                    <a:lstStyle/>
                    <a:p>
                      <a:pPr marL="0" marR="0" algn="ctr">
                        <a:spcBef>
                          <a:spcPts val="0"/>
                        </a:spcBef>
                        <a:spcAft>
                          <a:spcPts val="0"/>
                        </a:spcAft>
                      </a:pPr>
                      <a:r>
                        <a:rPr lang="en-US" sz="1800" b="1">
                          <a:solidFill>
                            <a:srgbClr val="000000"/>
                          </a:solidFill>
                          <a:effectLst/>
                          <a:latin typeface="Trebuchet MS"/>
                          <a:ea typeface="?????? Pro W3"/>
                          <a:cs typeface="Trebuchet MS"/>
                        </a:rPr>
                        <a:t>post</a:t>
                      </a:r>
                      <a:endParaRPr lang="en-US" sz="1800">
                        <a:solidFill>
                          <a:srgbClr val="000000"/>
                        </a:solidFill>
                        <a:effectLst/>
                        <a:latin typeface="Trebuchet MS"/>
                        <a:ea typeface="?????? Pro W3"/>
                        <a:cs typeface="Trebuchet MS"/>
                      </a:endParaRPr>
                    </a:p>
                    <a:p>
                      <a:pPr marL="0" marR="0" algn="ctr">
                        <a:spcBef>
                          <a:spcPts val="0"/>
                        </a:spcBef>
                        <a:spcAft>
                          <a:spcPts val="0"/>
                        </a:spcAft>
                      </a:pPr>
                      <a:r>
                        <a:rPr lang="en-US" sz="1800" b="1">
                          <a:solidFill>
                            <a:srgbClr val="000000"/>
                          </a:solidFill>
                          <a:effectLst/>
                          <a:latin typeface="Trebuchet MS"/>
                          <a:ea typeface="?????? Pro W3"/>
                          <a:cs typeface="Trebuchet MS"/>
                        </a:rPr>
                        <a:t> </a:t>
                      </a:r>
                      <a:endParaRPr lang="en-US" sz="1800">
                        <a:solidFill>
                          <a:srgbClr val="000000"/>
                        </a:solidFill>
                        <a:effectLst/>
                        <a:latin typeface="Trebuchet MS"/>
                        <a:ea typeface="?????? Pro W3"/>
                        <a:cs typeface="Trebuchet MS"/>
                      </a:endParaRPr>
                    </a:p>
                  </a:txBody>
                  <a:tcPr marL="68580" marR="68580" marT="0" marB="0" anchor="ctr"/>
                </a:tc>
                <a:tc>
                  <a:txBody>
                    <a:bodyPr/>
                    <a:lstStyle/>
                    <a:p>
                      <a:pPr marL="0" marR="0">
                        <a:spcBef>
                          <a:spcPts val="0"/>
                        </a:spcBef>
                        <a:spcAft>
                          <a:spcPts val="0"/>
                        </a:spcAft>
                      </a:pPr>
                      <a:r>
                        <a:rPr lang="en-US" sz="1800" dirty="0">
                          <a:solidFill>
                            <a:srgbClr val="000000"/>
                          </a:solidFill>
                          <a:effectLst/>
                          <a:latin typeface="Trebuchet MS"/>
                          <a:ea typeface="?????? Pro W3"/>
                          <a:cs typeface="Trebuchet MS"/>
                        </a:rPr>
                        <a:t>The original name is queried in the </a:t>
                      </a:r>
                      <a:r>
                        <a:rPr lang="en-US" sz="1800" dirty="0" smtClean="0">
                          <a:solidFill>
                            <a:srgbClr val="000000"/>
                          </a:solidFill>
                          <a:effectLst/>
                          <a:latin typeface="Trebuchet MS"/>
                          <a:ea typeface="?????? Pro W3"/>
                          <a:cs typeface="Trebuchet MS"/>
                        </a:rPr>
                        <a:t>DNS. If it </a:t>
                      </a:r>
                      <a:r>
                        <a:rPr lang="en-US" sz="1800" dirty="0">
                          <a:solidFill>
                            <a:srgbClr val="000000"/>
                          </a:solidFill>
                          <a:effectLst/>
                          <a:latin typeface="Trebuchet MS"/>
                          <a:ea typeface="?????? Pro W3"/>
                          <a:cs typeface="Trebuchet MS"/>
                        </a:rPr>
                        <a:t>generates an NXDOMAIN </a:t>
                      </a:r>
                      <a:r>
                        <a:rPr lang="en-US" sz="1800" dirty="0" smtClean="0">
                          <a:solidFill>
                            <a:srgbClr val="000000"/>
                          </a:solidFill>
                          <a:effectLst/>
                          <a:latin typeface="Trebuchet MS"/>
                          <a:ea typeface="?????? Pro W3"/>
                          <a:cs typeface="Trebuchet MS"/>
                        </a:rPr>
                        <a:t>response,</a:t>
                      </a:r>
                      <a:r>
                        <a:rPr lang="en-US" sz="1800" baseline="0" dirty="0" smtClean="0">
                          <a:solidFill>
                            <a:srgbClr val="000000"/>
                          </a:solidFill>
                          <a:effectLst/>
                          <a:latin typeface="Trebuchet MS"/>
                          <a:ea typeface="?????? Pro W3"/>
                          <a:cs typeface="Trebuchet MS"/>
                        </a:rPr>
                        <a:t> </a:t>
                      </a:r>
                      <a:r>
                        <a:rPr lang="en-US" sz="1800" dirty="0" smtClean="0">
                          <a:solidFill>
                            <a:srgbClr val="000000"/>
                          </a:solidFill>
                          <a:effectLst/>
                          <a:latin typeface="Trebuchet MS"/>
                          <a:ea typeface="?????? Pro W3"/>
                          <a:cs typeface="Trebuchet MS"/>
                        </a:rPr>
                        <a:t>the </a:t>
                      </a:r>
                      <a:r>
                        <a:rPr lang="en-US" sz="1800" dirty="0">
                          <a:solidFill>
                            <a:srgbClr val="000000"/>
                          </a:solidFill>
                          <a:effectLst/>
                          <a:latin typeface="Trebuchet MS"/>
                          <a:ea typeface="?????? Pro W3"/>
                          <a:cs typeface="Trebuchet MS"/>
                        </a:rPr>
                        <a:t>search list is applied to the original name in DNS queries.</a:t>
                      </a:r>
                    </a:p>
                  </a:txBody>
                  <a:tcPr marL="68580" marR="68580" marT="0" marB="0" anchor="ctr"/>
                </a:tc>
              </a:tr>
              <a:tr h="661851">
                <a:tc>
                  <a:txBody>
                    <a:bodyPr/>
                    <a:lstStyle/>
                    <a:p>
                      <a:pPr marL="0" marR="0" algn="ctr">
                        <a:spcBef>
                          <a:spcPts val="0"/>
                        </a:spcBef>
                        <a:spcAft>
                          <a:spcPts val="0"/>
                        </a:spcAft>
                      </a:pPr>
                      <a:r>
                        <a:rPr lang="en-US" sz="1800" b="1" dirty="0" smtClean="0">
                          <a:solidFill>
                            <a:srgbClr val="000000"/>
                          </a:solidFill>
                          <a:effectLst/>
                          <a:latin typeface="Trebuchet MS"/>
                          <a:ea typeface="?????? Pro W3"/>
                          <a:cs typeface="Trebuchet MS"/>
                        </a:rPr>
                        <a:t>www / search</a:t>
                      </a:r>
                      <a:endParaRPr lang="en-US" sz="1800" dirty="0">
                        <a:solidFill>
                          <a:srgbClr val="000000"/>
                        </a:solidFill>
                        <a:effectLst/>
                        <a:latin typeface="Trebuchet MS"/>
                        <a:ea typeface="?????? Pro W3"/>
                        <a:cs typeface="Trebuchet MS"/>
                      </a:endParaRPr>
                    </a:p>
                  </a:txBody>
                  <a:tcPr marL="68580" marR="68580" marT="0" marB="0" anchor="ctr"/>
                </a:tc>
                <a:tc>
                  <a:txBody>
                    <a:bodyPr/>
                    <a:lstStyle/>
                    <a:p>
                      <a:pPr marL="0" marR="0">
                        <a:spcBef>
                          <a:spcPts val="0"/>
                        </a:spcBef>
                        <a:spcAft>
                          <a:spcPts val="0"/>
                        </a:spcAft>
                      </a:pPr>
                      <a:r>
                        <a:rPr lang="en-US" sz="1800" dirty="0">
                          <a:solidFill>
                            <a:srgbClr val="000000"/>
                          </a:solidFill>
                          <a:effectLst/>
                          <a:latin typeface="Trebuchet MS"/>
                          <a:ea typeface="?????? Pro W3"/>
                          <a:cs typeface="Trebuchet MS"/>
                        </a:rPr>
                        <a:t>“www” is prepended to the original </a:t>
                      </a:r>
                      <a:r>
                        <a:rPr lang="en-US" sz="1800" dirty="0" smtClean="0">
                          <a:solidFill>
                            <a:srgbClr val="000000"/>
                          </a:solidFill>
                          <a:effectLst/>
                          <a:latin typeface="Trebuchet MS"/>
                          <a:ea typeface="?????? Pro W3"/>
                          <a:cs typeface="Trebuchet MS"/>
                        </a:rPr>
                        <a:t>QNAME</a:t>
                      </a:r>
                      <a:r>
                        <a:rPr lang="en-US" sz="1800" baseline="0" dirty="0" smtClean="0">
                          <a:solidFill>
                            <a:srgbClr val="000000"/>
                          </a:solidFill>
                          <a:effectLst/>
                          <a:latin typeface="Trebuchet MS"/>
                          <a:ea typeface="?????? Pro W3"/>
                          <a:cs typeface="Trebuchet MS"/>
                        </a:rPr>
                        <a:t>, or the string is used as a search term to the default search engine.</a:t>
                      </a:r>
                      <a:endParaRPr lang="en-US" sz="1800" dirty="0">
                        <a:solidFill>
                          <a:srgbClr val="000000"/>
                        </a:solidFill>
                        <a:effectLst/>
                        <a:latin typeface="Trebuchet MS"/>
                        <a:ea typeface="?????? Pro W3"/>
                        <a:cs typeface="Trebuchet MS"/>
                      </a:endParaRPr>
                    </a:p>
                  </a:txBody>
                  <a:tcPr marL="68580" marR="68580" marT="0" marB="0" anchor="ctr"/>
                </a:tc>
              </a:tr>
            </a:tbl>
          </a:graphicData>
        </a:graphic>
      </p:graphicFrame>
    </p:spTree>
    <p:extLst>
      <p:ext uri="{BB962C8B-B14F-4D97-AF65-F5344CB8AC3E}">
        <p14:creationId xmlns:p14="http://schemas.microsoft.com/office/powerpoint/2010/main" val="206682760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390525" y="332656"/>
            <a:ext cx="7870825" cy="84388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Issues, Cont.</a:t>
            </a:r>
            <a:endParaRPr lang="en-US" sz="4000" dirty="0">
              <a:solidFill>
                <a:schemeClr val="bg1">
                  <a:lumMod val="50000"/>
                </a:schemeClr>
              </a:solidFill>
            </a:endParaRPr>
          </a:p>
        </p:txBody>
      </p:sp>
      <p:sp>
        <p:nvSpPr>
          <p:cNvPr id="70658" name="Content Placeholder 2"/>
          <p:cNvSpPr>
            <a:spLocks noGrp="1"/>
          </p:cNvSpPr>
          <p:nvPr>
            <p:ph idx="4294967295"/>
          </p:nvPr>
        </p:nvSpPr>
        <p:spPr bwMode="auto">
          <a:xfrm>
            <a:off x="390525" y="1340768"/>
            <a:ext cx="8415338" cy="45259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smtClean="0">
                <a:latin typeface="Helvetica Neue Medium"/>
                <a:cs typeface="Helvetica Neue Medium"/>
              </a:rPr>
              <a:t>Issue 2: Query Leakage and Privacy </a:t>
            </a:r>
            <a:r>
              <a:rPr lang="en-US" dirty="0">
                <a:latin typeface="Helvetica Neue Medium"/>
                <a:cs typeface="Helvetica Neue Medium"/>
              </a:rPr>
              <a:t>I</a:t>
            </a:r>
            <a:r>
              <a:rPr lang="en-US" dirty="0" smtClean="0">
                <a:latin typeface="Helvetica Neue Medium"/>
                <a:cs typeface="Helvetica Neue Medium"/>
              </a:rPr>
              <a:t>ssues</a:t>
            </a:r>
          </a:p>
          <a:p>
            <a:pPr lvl="0"/>
            <a:r>
              <a:rPr lang="en-US" sz="2800" dirty="0" smtClean="0">
                <a:latin typeface="Helvetica Neue Medium"/>
                <a:cs typeface="Helvetica Neue Medium"/>
              </a:rPr>
              <a:t>Applications and resolver </a:t>
            </a:r>
            <a:r>
              <a:rPr lang="en-US" sz="2800" dirty="0">
                <a:latin typeface="Helvetica Neue Medium"/>
                <a:cs typeface="Helvetica Neue Medium"/>
              </a:rPr>
              <a:t>libraries </a:t>
            </a:r>
            <a:r>
              <a:rPr lang="en-US" sz="2800" dirty="0" smtClean="0">
                <a:latin typeface="Helvetica Neue Medium"/>
                <a:cs typeface="Helvetica Neue Medium"/>
              </a:rPr>
              <a:t>in the “</a:t>
            </a:r>
            <a:r>
              <a:rPr lang="en-US" sz="2800" dirty="0">
                <a:latin typeface="Helvetica Neue Medium"/>
                <a:cs typeface="Helvetica Neue Medium"/>
              </a:rPr>
              <a:t>post” </a:t>
            </a:r>
            <a:r>
              <a:rPr lang="en-US" sz="2800" dirty="0" smtClean="0">
                <a:latin typeface="Helvetica Neue Medium"/>
                <a:cs typeface="Helvetica Neue Medium"/>
              </a:rPr>
              <a:t>behavior leak queries that may result </a:t>
            </a:r>
            <a:r>
              <a:rPr lang="en-US" sz="2800" dirty="0">
                <a:latin typeface="Helvetica Neue Medium"/>
                <a:cs typeface="Helvetica Neue Medium"/>
              </a:rPr>
              <a:t>in them reaching the root servers.</a:t>
            </a:r>
          </a:p>
          <a:p>
            <a:pPr lvl="0"/>
            <a:r>
              <a:rPr lang="en-US" sz="2800" dirty="0" smtClean="0">
                <a:latin typeface="Helvetica Neue Medium"/>
                <a:cs typeface="Helvetica Neue Medium"/>
              </a:rPr>
              <a:t>Applications move between different </a:t>
            </a:r>
            <a:r>
              <a:rPr lang="en-US" sz="2800" dirty="0">
                <a:latin typeface="Helvetica Neue Medium"/>
                <a:cs typeface="Helvetica Neue Medium"/>
              </a:rPr>
              <a:t>environments (e.g., from corporate to home network) where different search lists are </a:t>
            </a:r>
            <a:r>
              <a:rPr lang="en-US" sz="2800" dirty="0" smtClean="0">
                <a:latin typeface="Helvetica Neue Medium"/>
                <a:cs typeface="Helvetica Neue Medium"/>
              </a:rPr>
              <a:t>set, queries </a:t>
            </a:r>
            <a:r>
              <a:rPr lang="en-US" sz="2800" dirty="0">
                <a:latin typeface="Helvetica Neue Medium"/>
                <a:cs typeface="Helvetica Neue Medium"/>
              </a:rPr>
              <a:t>will be appended </a:t>
            </a:r>
            <a:r>
              <a:rPr lang="en-US" sz="2800" dirty="0" smtClean="0">
                <a:latin typeface="Helvetica Neue Medium"/>
                <a:cs typeface="Helvetica Neue Medium"/>
              </a:rPr>
              <a:t>with search </a:t>
            </a:r>
            <a:r>
              <a:rPr lang="en-US" sz="2800" dirty="0">
                <a:latin typeface="Helvetica Neue Medium"/>
                <a:cs typeface="Helvetica Neue Medium"/>
              </a:rPr>
              <a:t>list </a:t>
            </a:r>
            <a:r>
              <a:rPr lang="en-US" sz="2800" dirty="0" smtClean="0">
                <a:latin typeface="Helvetica Neue Medium"/>
                <a:cs typeface="Helvetica Neue Medium"/>
              </a:rPr>
              <a:t>entries </a:t>
            </a:r>
            <a:r>
              <a:rPr lang="en-US" sz="2800" dirty="0">
                <a:latin typeface="Helvetica Neue Medium"/>
                <a:cs typeface="Helvetica Neue Medium"/>
              </a:rPr>
              <a:t>that may not match the user’s original intent, causing unintended and unnecessary queries.  </a:t>
            </a:r>
          </a:p>
          <a:p>
            <a:pPr marL="0" indent="0">
              <a:buNone/>
            </a:pPr>
            <a:endParaRPr lang="en-US" sz="2400" b="1" dirty="0">
              <a:latin typeface="Trebuchet MS" charset="0"/>
              <a:cs typeface="Trebuchet MS" charset="0"/>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11</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11</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357952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390525" y="332656"/>
            <a:ext cx="7870825" cy="120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Issues, Cont.</a:t>
            </a:r>
            <a:endParaRPr lang="en-US" sz="4000" dirty="0">
              <a:solidFill>
                <a:schemeClr val="bg1">
                  <a:lumMod val="50000"/>
                </a:schemeClr>
              </a:solidFill>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12</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12</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899790" y="1484784"/>
            <a:ext cx="6460182" cy="4646118"/>
          </a:xfrm>
          <a:prstGeom prst="rect">
            <a:avLst/>
          </a:prstGeom>
        </p:spPr>
      </p:pic>
      <p:sp>
        <p:nvSpPr>
          <p:cNvPr id="11" name="TextBox 10"/>
          <p:cNvSpPr txBox="1"/>
          <p:nvPr/>
        </p:nvSpPr>
        <p:spPr>
          <a:xfrm>
            <a:off x="1115616" y="6023029"/>
            <a:ext cx="7390402" cy="369332"/>
          </a:xfrm>
          <a:prstGeom prst="rect">
            <a:avLst/>
          </a:prstGeom>
          <a:noFill/>
        </p:spPr>
        <p:txBody>
          <a:bodyPr wrap="none" rtlCol="0">
            <a:spAutoFit/>
          </a:bodyPr>
          <a:lstStyle/>
          <a:p>
            <a:r>
              <a:rPr lang="en-US" dirty="0" smtClean="0"/>
              <a:t>Figure 1: NXDOMAIN traffic to some proposed TLDs (source 2012, 2013 DITL)  </a:t>
            </a:r>
            <a:endParaRPr lang="en-US" dirty="0"/>
          </a:p>
        </p:txBody>
      </p:sp>
    </p:spTree>
    <p:extLst>
      <p:ext uri="{BB962C8B-B14F-4D97-AF65-F5344CB8AC3E}">
        <p14:creationId xmlns:p14="http://schemas.microsoft.com/office/powerpoint/2010/main" val="90403780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390525" y="332656"/>
            <a:ext cx="7870825" cy="120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Issues, Cont.</a:t>
            </a:r>
            <a:endParaRPr lang="en-US" sz="4000" dirty="0">
              <a:solidFill>
                <a:schemeClr val="bg1">
                  <a:lumMod val="50000"/>
                </a:schemeClr>
              </a:solidFill>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13</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13</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p:nvPr/>
        </p:nvPicPr>
        <p:blipFill>
          <a:blip r:embed="rId4">
            <a:extLst>
              <a:ext uri="{28A0092B-C50C-407E-A947-70E740481C1C}">
                <a14:useLocalDpi xmlns:a14="http://schemas.microsoft.com/office/drawing/2010/main" val="0"/>
              </a:ext>
            </a:extLst>
          </a:blip>
          <a:stretch>
            <a:fillRect/>
          </a:stretch>
        </p:blipFill>
        <p:spPr>
          <a:xfrm>
            <a:off x="899592" y="1388763"/>
            <a:ext cx="6460182" cy="4632525"/>
          </a:xfrm>
          <a:prstGeom prst="rect">
            <a:avLst/>
          </a:prstGeom>
        </p:spPr>
      </p:pic>
      <p:sp>
        <p:nvSpPr>
          <p:cNvPr id="3" name="TextBox 2"/>
          <p:cNvSpPr txBox="1"/>
          <p:nvPr/>
        </p:nvSpPr>
        <p:spPr>
          <a:xfrm>
            <a:off x="1115616" y="5949280"/>
            <a:ext cx="7448673" cy="646331"/>
          </a:xfrm>
          <a:prstGeom prst="rect">
            <a:avLst/>
          </a:prstGeom>
          <a:noFill/>
        </p:spPr>
        <p:txBody>
          <a:bodyPr wrap="none" rtlCol="0">
            <a:spAutoFit/>
          </a:bodyPr>
          <a:lstStyle/>
          <a:p>
            <a:r>
              <a:rPr lang="en-US" dirty="0" smtClean="0"/>
              <a:t>Figure 2: NXDOMAIN traffic to some proposed TLDs (source 2012, 2013 DITL). </a:t>
            </a:r>
            <a:endParaRPr lang="en-US" dirty="0"/>
          </a:p>
          <a:p>
            <a:r>
              <a:rPr lang="en-US" dirty="0" smtClean="0"/>
              <a:t>Note the log scale of the Y-Axis.  </a:t>
            </a:r>
            <a:endParaRPr lang="en-US" dirty="0"/>
          </a:p>
        </p:txBody>
      </p:sp>
    </p:spTree>
    <p:extLst>
      <p:ext uri="{BB962C8B-B14F-4D97-AF65-F5344CB8AC3E}">
        <p14:creationId xmlns:p14="http://schemas.microsoft.com/office/powerpoint/2010/main" val="354479583"/>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390525" y="332656"/>
            <a:ext cx="7870825" cy="120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Issues, Cont.</a:t>
            </a:r>
            <a:endParaRPr lang="en-US" sz="4000" dirty="0">
              <a:solidFill>
                <a:schemeClr val="bg1">
                  <a:lumMod val="50000"/>
                </a:schemeClr>
              </a:solidFill>
            </a:endParaRPr>
          </a:p>
        </p:txBody>
      </p:sp>
      <p:sp>
        <p:nvSpPr>
          <p:cNvPr id="70658" name="Content Placeholder 2"/>
          <p:cNvSpPr>
            <a:spLocks noGrp="1"/>
          </p:cNvSpPr>
          <p:nvPr>
            <p:ph idx="4294967295"/>
          </p:nvPr>
        </p:nvSpPr>
        <p:spPr bwMode="auto">
          <a:xfrm>
            <a:off x="390525" y="1268760"/>
            <a:ext cx="8415338" cy="45259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smtClean="0">
                <a:latin typeface="Helvetica Neue Medium"/>
                <a:cs typeface="Helvetica Neue Medium"/>
              </a:rPr>
              <a:t>Issue 3: Security and Name </a:t>
            </a:r>
            <a:r>
              <a:rPr lang="en-US" dirty="0">
                <a:latin typeface="Helvetica Neue Medium"/>
                <a:cs typeface="Helvetica Neue Medium"/>
              </a:rPr>
              <a:t>C</a:t>
            </a:r>
            <a:r>
              <a:rPr lang="en-US" dirty="0" smtClean="0">
                <a:latin typeface="Helvetica Neue Medium"/>
                <a:cs typeface="Helvetica Neue Medium"/>
              </a:rPr>
              <a:t>ollision </a:t>
            </a:r>
            <a:r>
              <a:rPr lang="en-US" dirty="0">
                <a:latin typeface="Helvetica Neue Medium"/>
                <a:cs typeface="Helvetica Neue Medium"/>
              </a:rPr>
              <a:t>I</a:t>
            </a:r>
            <a:r>
              <a:rPr lang="en-US" dirty="0" smtClean="0">
                <a:latin typeface="Helvetica Neue Medium"/>
                <a:cs typeface="Helvetica Neue Medium"/>
              </a:rPr>
              <a:t>ssues</a:t>
            </a:r>
          </a:p>
          <a:p>
            <a:pPr marL="0" indent="0">
              <a:buNone/>
            </a:pPr>
            <a:endParaRPr lang="en-US" sz="2400" b="1" dirty="0" smtClean="0">
              <a:latin typeface="Trebuchet MS" charset="0"/>
              <a:cs typeface="Trebuchet MS" charset="0"/>
            </a:endParaRPr>
          </a:p>
          <a:p>
            <a:pPr marL="0" indent="0">
              <a:buNone/>
            </a:pPr>
            <a:endParaRPr lang="en-US" sz="2400" b="1" dirty="0" smtClean="0">
              <a:latin typeface="Trebuchet MS" charset="0"/>
              <a:cs typeface="Trebuchet MS" charset="0"/>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14</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14</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88740" y="2276872"/>
            <a:ext cx="8417123" cy="3785652"/>
          </a:xfrm>
          <a:prstGeom prst="rect">
            <a:avLst/>
          </a:prstGeom>
        </p:spPr>
        <p:txBody>
          <a:bodyPr wrap="square">
            <a:spAutoFit/>
          </a:bodyPr>
          <a:lstStyle/>
          <a:p>
            <a:r>
              <a:rPr lang="en-US" sz="1600" dirty="0" smtClean="0">
                <a:latin typeface="Courier"/>
                <a:cs typeface="Courier"/>
              </a:rPr>
              <a:t>1) User </a:t>
            </a:r>
            <a:r>
              <a:rPr lang="en-US" sz="1600" dirty="0">
                <a:latin typeface="Courier"/>
                <a:cs typeface="Courier"/>
              </a:rPr>
              <a:t>&gt; Resolver:  A? </a:t>
            </a:r>
            <a:r>
              <a:rPr lang="en-US" sz="1600" dirty="0" err="1">
                <a:latin typeface="Courier"/>
                <a:cs typeface="Courier"/>
              </a:rPr>
              <a:t>www.corp</a:t>
            </a:r>
            <a:r>
              <a:rPr lang="en-US" sz="1600" dirty="0" smtClean="0">
                <a:latin typeface="Courier"/>
                <a:cs typeface="Courier"/>
              </a:rPr>
              <a:t>.</a:t>
            </a:r>
          </a:p>
          <a:p>
            <a:endParaRPr lang="en-US" sz="1600" dirty="0" smtClean="0">
              <a:latin typeface="Courier"/>
              <a:cs typeface="Courier"/>
            </a:endParaRPr>
          </a:p>
          <a:p>
            <a:r>
              <a:rPr lang="en-US" sz="1600" dirty="0" smtClean="0">
                <a:latin typeface="Courier"/>
                <a:cs typeface="Courier"/>
              </a:rPr>
              <a:t>2) Resolver </a:t>
            </a:r>
            <a:r>
              <a:rPr lang="en-US" sz="1600" dirty="0">
                <a:latin typeface="Courier"/>
                <a:cs typeface="Courier"/>
              </a:rPr>
              <a:t>&gt; User:  NXDomain q: A? </a:t>
            </a:r>
            <a:r>
              <a:rPr lang="en-US" sz="1600" dirty="0" err="1">
                <a:latin typeface="Courier"/>
                <a:cs typeface="Courier"/>
              </a:rPr>
              <a:t>www.corp</a:t>
            </a:r>
            <a:r>
              <a:rPr lang="en-US" sz="1600" dirty="0" smtClean="0">
                <a:latin typeface="Courier"/>
                <a:cs typeface="Courier"/>
              </a:rPr>
              <a:t>.</a:t>
            </a:r>
          </a:p>
          <a:p>
            <a:r>
              <a:rPr lang="en-US" sz="1600" dirty="0" smtClean="0">
                <a:latin typeface="Courier"/>
                <a:cs typeface="Courier"/>
              </a:rPr>
              <a:t> </a:t>
            </a:r>
            <a:endParaRPr lang="en-US" sz="1600" dirty="0">
              <a:latin typeface="Courier"/>
              <a:cs typeface="Courier"/>
            </a:endParaRPr>
          </a:p>
          <a:p>
            <a:r>
              <a:rPr lang="en-US" sz="1600" dirty="0" smtClean="0">
                <a:latin typeface="Courier"/>
                <a:cs typeface="Courier"/>
              </a:rPr>
              <a:t>3) User </a:t>
            </a:r>
            <a:r>
              <a:rPr lang="en-US" sz="1600" dirty="0">
                <a:latin typeface="Courier"/>
                <a:cs typeface="Courier"/>
              </a:rPr>
              <a:t>&gt; Resolver:  A? </a:t>
            </a:r>
            <a:r>
              <a:rPr lang="en-US" sz="1600" dirty="0" err="1">
                <a:latin typeface="Courier"/>
                <a:cs typeface="Courier"/>
              </a:rPr>
              <a:t>www.corp.corp.example.com</a:t>
            </a:r>
            <a:r>
              <a:rPr lang="en-US" sz="1600" dirty="0" smtClean="0">
                <a:latin typeface="Courier"/>
                <a:cs typeface="Courier"/>
              </a:rPr>
              <a:t>.</a:t>
            </a:r>
          </a:p>
          <a:p>
            <a:endParaRPr lang="en-US" sz="1600" dirty="0" smtClean="0">
              <a:latin typeface="Courier"/>
              <a:cs typeface="Courier"/>
            </a:endParaRPr>
          </a:p>
          <a:p>
            <a:r>
              <a:rPr lang="en-US" sz="1600" dirty="0" smtClean="0">
                <a:latin typeface="Courier"/>
                <a:cs typeface="Courier"/>
              </a:rPr>
              <a:t>4) Resolver </a:t>
            </a:r>
            <a:r>
              <a:rPr lang="en-US" sz="1600" dirty="0">
                <a:latin typeface="Courier"/>
                <a:cs typeface="Courier"/>
              </a:rPr>
              <a:t>&gt; User:  NXDomain q: A? </a:t>
            </a:r>
            <a:r>
              <a:rPr lang="en-US" sz="1600" dirty="0" err="1">
                <a:latin typeface="Courier"/>
                <a:cs typeface="Courier"/>
              </a:rPr>
              <a:t>www.corp.corp.example.com</a:t>
            </a:r>
            <a:r>
              <a:rPr lang="en-US" sz="1600" dirty="0" smtClean="0">
                <a:latin typeface="Courier"/>
                <a:cs typeface="Courier"/>
              </a:rPr>
              <a:t>.</a:t>
            </a:r>
          </a:p>
          <a:p>
            <a:r>
              <a:rPr lang="en-US" sz="1600" dirty="0" smtClean="0">
                <a:latin typeface="Courier"/>
                <a:cs typeface="Courier"/>
              </a:rPr>
              <a:t> </a:t>
            </a:r>
            <a:endParaRPr lang="en-US" sz="1600" dirty="0">
              <a:latin typeface="Courier"/>
              <a:cs typeface="Courier"/>
            </a:endParaRPr>
          </a:p>
          <a:p>
            <a:r>
              <a:rPr lang="en-US" sz="1600" dirty="0" smtClean="0">
                <a:latin typeface="Courier"/>
                <a:cs typeface="Courier"/>
              </a:rPr>
              <a:t>5) User </a:t>
            </a:r>
            <a:r>
              <a:rPr lang="en-US" sz="1600" dirty="0">
                <a:latin typeface="Courier"/>
                <a:cs typeface="Courier"/>
              </a:rPr>
              <a:t>&gt; Resolver:  A? </a:t>
            </a:r>
            <a:r>
              <a:rPr lang="en-US" sz="1600" dirty="0" err="1">
                <a:latin typeface="Courier"/>
                <a:cs typeface="Courier"/>
              </a:rPr>
              <a:t>www.corp.chicago.example.com</a:t>
            </a:r>
            <a:r>
              <a:rPr lang="en-US" sz="1600" dirty="0" smtClean="0">
                <a:latin typeface="Courier"/>
                <a:cs typeface="Courier"/>
              </a:rPr>
              <a:t>.</a:t>
            </a:r>
          </a:p>
          <a:p>
            <a:endParaRPr lang="en-US" sz="1600" dirty="0" smtClean="0">
              <a:latin typeface="Courier"/>
              <a:cs typeface="Courier"/>
            </a:endParaRPr>
          </a:p>
          <a:p>
            <a:r>
              <a:rPr lang="en-US" sz="1600" dirty="0" smtClean="0">
                <a:latin typeface="Courier"/>
                <a:cs typeface="Courier"/>
              </a:rPr>
              <a:t>6) Resolver </a:t>
            </a:r>
            <a:r>
              <a:rPr lang="en-US" sz="1600" dirty="0">
                <a:latin typeface="Courier"/>
                <a:cs typeface="Courier"/>
              </a:rPr>
              <a:t>&gt; User:  NXDomain q: A? </a:t>
            </a:r>
            <a:r>
              <a:rPr lang="en-US" sz="1600" dirty="0" err="1">
                <a:latin typeface="Courier"/>
                <a:cs typeface="Courier"/>
              </a:rPr>
              <a:t>www.corp.chicago.example.com</a:t>
            </a:r>
            <a:r>
              <a:rPr lang="en-US" sz="1600" dirty="0" smtClean="0">
                <a:latin typeface="Courier"/>
                <a:cs typeface="Courier"/>
              </a:rPr>
              <a:t>.</a:t>
            </a:r>
          </a:p>
          <a:p>
            <a:endParaRPr lang="en-US" sz="1600" dirty="0" smtClean="0">
              <a:latin typeface="Courier"/>
              <a:cs typeface="Courier"/>
            </a:endParaRPr>
          </a:p>
          <a:p>
            <a:r>
              <a:rPr lang="en-US" sz="1600" dirty="0" smtClean="0">
                <a:latin typeface="Courier"/>
                <a:cs typeface="Courier"/>
              </a:rPr>
              <a:t>7) User </a:t>
            </a:r>
            <a:r>
              <a:rPr lang="en-US" sz="1600" dirty="0">
                <a:latin typeface="Courier"/>
                <a:cs typeface="Courier"/>
              </a:rPr>
              <a:t>&gt; Resolver:  A? </a:t>
            </a:r>
            <a:r>
              <a:rPr lang="en-US" sz="1600" dirty="0" err="1">
                <a:latin typeface="Courier"/>
                <a:cs typeface="Courier"/>
              </a:rPr>
              <a:t>www.corp.example.com</a:t>
            </a:r>
            <a:r>
              <a:rPr lang="en-US" sz="1600" dirty="0" smtClean="0">
                <a:latin typeface="Courier"/>
                <a:cs typeface="Courier"/>
              </a:rPr>
              <a:t>.</a:t>
            </a:r>
          </a:p>
          <a:p>
            <a:endParaRPr lang="en-US" sz="1600" dirty="0" smtClean="0">
              <a:latin typeface="Courier"/>
              <a:cs typeface="Courier"/>
            </a:endParaRPr>
          </a:p>
          <a:p>
            <a:r>
              <a:rPr lang="en-US" sz="1600" dirty="0" smtClean="0">
                <a:latin typeface="Courier"/>
                <a:cs typeface="Courier"/>
              </a:rPr>
              <a:t>8) Resolver </a:t>
            </a:r>
            <a:r>
              <a:rPr lang="en-US" sz="1600" dirty="0">
                <a:latin typeface="Courier"/>
                <a:cs typeface="Courier"/>
              </a:rPr>
              <a:t>&gt; User:  A? </a:t>
            </a:r>
            <a:r>
              <a:rPr lang="en-US" sz="1600" dirty="0" err="1">
                <a:latin typeface="Courier"/>
                <a:cs typeface="Courier"/>
              </a:rPr>
              <a:t>www.corp.example.com</a:t>
            </a:r>
            <a:r>
              <a:rPr lang="en-US" sz="1600" dirty="0">
                <a:latin typeface="Courier"/>
                <a:cs typeface="Courier"/>
              </a:rPr>
              <a:t>. 192.0.2.10</a:t>
            </a:r>
          </a:p>
        </p:txBody>
      </p:sp>
    </p:spTree>
    <p:extLst>
      <p:ext uri="{BB962C8B-B14F-4D97-AF65-F5344CB8AC3E}">
        <p14:creationId xmlns:p14="http://schemas.microsoft.com/office/powerpoint/2010/main" val="411847046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bwMode="auto">
          <a:xfrm>
            <a:off x="390525" y="188640"/>
            <a:ext cx="8566150" cy="7920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err="1" smtClean="0">
                <a:solidFill>
                  <a:schemeClr val="bg1">
                    <a:lumMod val="50000"/>
                  </a:schemeClr>
                </a:solidFill>
              </a:rPr>
              <a:t>Strawman</a:t>
            </a:r>
            <a:r>
              <a:rPr lang="en-US" sz="4000" dirty="0" smtClean="0">
                <a:solidFill>
                  <a:schemeClr val="bg1">
                    <a:lumMod val="50000"/>
                  </a:schemeClr>
                </a:solidFill>
              </a:rPr>
              <a:t> Proposal</a:t>
            </a:r>
            <a:endParaRPr lang="en-US" sz="3200" dirty="0">
              <a:solidFill>
                <a:schemeClr val="bg1">
                  <a:lumMod val="50000"/>
                </a:schemeClr>
              </a:solidFill>
            </a:endParaRPr>
          </a:p>
        </p:txBody>
      </p:sp>
      <p:sp>
        <p:nvSpPr>
          <p:cNvPr id="69634" name="Content Placeholder 2"/>
          <p:cNvSpPr>
            <a:spLocks noGrp="1"/>
          </p:cNvSpPr>
          <p:nvPr>
            <p:ph idx="4294967295"/>
          </p:nvPr>
        </p:nvSpPr>
        <p:spPr bwMode="auto">
          <a:xfrm>
            <a:off x="467544" y="980728"/>
            <a:ext cx="8266311" cy="5872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defRPr/>
            </a:pPr>
            <a:r>
              <a:rPr lang="en-US" sz="2600" dirty="0" smtClean="0">
                <a:solidFill>
                  <a:srgbClr val="000000"/>
                </a:solidFill>
                <a:latin typeface="Helvetica Neue Medium"/>
                <a:cs typeface="Helvetica Neue Medium"/>
              </a:rPr>
              <a:t>No </a:t>
            </a:r>
            <a:r>
              <a:rPr lang="en-US" sz="2600" dirty="0">
                <a:solidFill>
                  <a:srgbClr val="000000"/>
                </a:solidFill>
                <a:latin typeface="Helvetica Neue Medium"/>
                <a:cs typeface="Helvetica Neue Medium"/>
              </a:rPr>
              <a:t>automatically generated search </a:t>
            </a:r>
            <a:r>
              <a:rPr lang="en-US" sz="2600" dirty="0" smtClean="0">
                <a:solidFill>
                  <a:srgbClr val="000000"/>
                </a:solidFill>
                <a:latin typeface="Helvetica Neue Medium"/>
                <a:cs typeface="Helvetica Neue Medium"/>
              </a:rPr>
              <a:t>lists: </a:t>
            </a:r>
          </a:p>
          <a:p>
            <a:pPr lvl="1">
              <a:defRPr/>
            </a:pPr>
            <a:r>
              <a:rPr lang="en-US" sz="2200" dirty="0" smtClean="0">
                <a:solidFill>
                  <a:srgbClr val="000000"/>
                </a:solidFill>
                <a:latin typeface="Helvetica Neue Medium"/>
                <a:cs typeface="Helvetica Neue Medium"/>
              </a:rPr>
              <a:t>Administrators </a:t>
            </a:r>
            <a:r>
              <a:rPr lang="en-US" sz="2200" dirty="0">
                <a:solidFill>
                  <a:srgbClr val="000000"/>
                </a:solidFill>
                <a:latin typeface="Helvetica Neue Medium"/>
                <a:cs typeface="Helvetica Neue Medium"/>
              </a:rPr>
              <a:t>(including DHCP server administrators) should configure the search list explicitly, and must not use implicit search </a:t>
            </a:r>
            <a:r>
              <a:rPr lang="en-US" sz="2200" dirty="0" smtClean="0">
                <a:solidFill>
                  <a:srgbClr val="000000"/>
                </a:solidFill>
                <a:latin typeface="Helvetica Neue Medium"/>
                <a:cs typeface="Helvetica Neue Medium"/>
              </a:rPr>
              <a:t>lists.</a:t>
            </a:r>
            <a:endParaRPr lang="en-US" sz="2200" dirty="0">
              <a:solidFill>
                <a:srgbClr val="000000"/>
              </a:solidFill>
              <a:latin typeface="Helvetica Neue Medium"/>
              <a:cs typeface="Helvetica Neue Medium"/>
            </a:endParaRPr>
          </a:p>
          <a:p>
            <a:pPr lvl="0">
              <a:defRPr/>
            </a:pPr>
            <a:r>
              <a:rPr lang="en-US" sz="2600" dirty="0" smtClean="0">
                <a:solidFill>
                  <a:srgbClr val="000000"/>
                </a:solidFill>
                <a:latin typeface="Helvetica Neue Medium"/>
                <a:cs typeface="Helvetica Neue Medium"/>
              </a:rPr>
              <a:t>Unqualified </a:t>
            </a:r>
            <a:r>
              <a:rPr lang="en-US" sz="2600" dirty="0">
                <a:solidFill>
                  <a:srgbClr val="000000"/>
                </a:solidFill>
                <a:latin typeface="Helvetica Neue Medium"/>
                <a:cs typeface="Helvetica Neue Medium"/>
              </a:rPr>
              <a:t>single-label domain names are never queried directly: </a:t>
            </a:r>
            <a:endParaRPr lang="en-US" sz="2600" dirty="0" smtClean="0">
              <a:solidFill>
                <a:srgbClr val="000000"/>
              </a:solidFill>
              <a:latin typeface="Helvetica Neue Medium"/>
              <a:cs typeface="Helvetica Neue Medium"/>
            </a:endParaRPr>
          </a:p>
          <a:p>
            <a:pPr lvl="1">
              <a:defRPr/>
            </a:pPr>
            <a:r>
              <a:rPr lang="en-US" sz="2200" dirty="0" smtClean="0">
                <a:solidFill>
                  <a:srgbClr val="000000"/>
                </a:solidFill>
                <a:latin typeface="Helvetica Neue Medium"/>
                <a:cs typeface="Helvetica Neue Medium"/>
              </a:rPr>
              <a:t>When </a:t>
            </a:r>
            <a:r>
              <a:rPr lang="en-US" sz="2200" dirty="0">
                <a:solidFill>
                  <a:srgbClr val="000000"/>
                </a:solidFill>
                <a:latin typeface="Helvetica Neue Medium"/>
                <a:cs typeface="Helvetica Neue Medium"/>
              </a:rPr>
              <a:t>a user enters a single label name, that name may be subject to search list processing if a search list is specified, but must never be queried in the DNS in its original single-label form</a:t>
            </a:r>
            <a:r>
              <a:rPr lang="en-US" sz="2200" dirty="0" smtClean="0">
                <a:solidFill>
                  <a:srgbClr val="000000"/>
                </a:solidFill>
                <a:latin typeface="Helvetica Neue Medium"/>
                <a:cs typeface="Helvetica Neue Medium"/>
              </a:rPr>
              <a:t>.</a:t>
            </a:r>
            <a:endParaRPr lang="en-US" sz="2200" dirty="0" smtClean="0">
              <a:latin typeface="Helvetica Neue Medium"/>
              <a:cs typeface="Helvetica Neue Medium"/>
            </a:endParaRPr>
          </a:p>
          <a:p>
            <a:pPr lvl="0">
              <a:defRPr/>
            </a:pPr>
            <a:r>
              <a:rPr lang="en-US" sz="2600" dirty="0">
                <a:solidFill>
                  <a:srgbClr val="000000"/>
                </a:solidFill>
                <a:latin typeface="Helvetica Neue Medium"/>
                <a:cs typeface="Helvetica Neue Medium"/>
              </a:rPr>
              <a:t>Unqualified multi-label domain names never use search </a:t>
            </a:r>
            <a:r>
              <a:rPr lang="en-US" sz="2600" dirty="0" smtClean="0">
                <a:solidFill>
                  <a:srgbClr val="000000"/>
                </a:solidFill>
                <a:latin typeface="Helvetica Neue Medium"/>
                <a:cs typeface="Helvetica Neue Medium"/>
              </a:rPr>
              <a:t>lists</a:t>
            </a:r>
            <a:r>
              <a:rPr lang="en-US" sz="2600" dirty="0">
                <a:solidFill>
                  <a:srgbClr val="000000"/>
                </a:solidFill>
                <a:latin typeface="Helvetica Neue Medium"/>
                <a:cs typeface="Helvetica Neue Medium"/>
              </a:rPr>
              <a:t>: </a:t>
            </a:r>
            <a:endParaRPr lang="en-US" sz="2600" dirty="0" smtClean="0">
              <a:solidFill>
                <a:srgbClr val="000000"/>
              </a:solidFill>
              <a:latin typeface="Helvetica Neue Medium"/>
              <a:cs typeface="Helvetica Neue Medium"/>
            </a:endParaRPr>
          </a:p>
          <a:p>
            <a:pPr lvl="1">
              <a:defRPr/>
            </a:pPr>
            <a:r>
              <a:rPr lang="en-US" sz="2200" dirty="0" smtClean="0">
                <a:solidFill>
                  <a:srgbClr val="000000"/>
                </a:solidFill>
                <a:latin typeface="Helvetica Neue Medium"/>
                <a:cs typeface="Helvetica Neue Medium"/>
              </a:rPr>
              <a:t>When </a:t>
            </a:r>
            <a:r>
              <a:rPr lang="en-US" sz="2200" dirty="0">
                <a:solidFill>
                  <a:srgbClr val="000000"/>
                </a:solidFill>
                <a:latin typeface="Helvetica Neue Medium"/>
                <a:cs typeface="Helvetica Neue Medium"/>
              </a:rPr>
              <a:t>a user queries a hostname that contain two or more labels separated by dots, such as </a:t>
            </a:r>
            <a:r>
              <a:rPr lang="en-US" sz="2200" dirty="0" err="1">
                <a:solidFill>
                  <a:srgbClr val="000000"/>
                </a:solidFill>
                <a:latin typeface="Helvetica Neue Medium"/>
                <a:cs typeface="Helvetica Neue Medium"/>
              </a:rPr>
              <a:t>www.server</a:t>
            </a:r>
            <a:r>
              <a:rPr lang="en-US" sz="2200" dirty="0">
                <a:solidFill>
                  <a:srgbClr val="000000"/>
                </a:solidFill>
                <a:latin typeface="Helvetica Neue Medium"/>
                <a:cs typeface="Helvetica Neue Medium"/>
              </a:rPr>
              <a:t>, applications and resolvers must query the DNS directly. Search lists must not be </a:t>
            </a:r>
            <a:r>
              <a:rPr lang="en-US" sz="2200" dirty="0" smtClean="0">
                <a:solidFill>
                  <a:srgbClr val="000000"/>
                </a:solidFill>
                <a:latin typeface="Helvetica Neue Medium"/>
                <a:cs typeface="Helvetica Neue Medium"/>
              </a:rPr>
              <a:t>applied. </a:t>
            </a:r>
            <a:endParaRPr lang="en-US" sz="2200" dirty="0">
              <a:solidFill>
                <a:srgbClr val="000000"/>
              </a:solidFill>
              <a:latin typeface="Helvetica Neue Medium"/>
              <a:cs typeface="Helvetica Neue Medium"/>
            </a:endParaRPr>
          </a:p>
          <a:p>
            <a:pPr lvl="0">
              <a:defRPr/>
            </a:pPr>
            <a:endParaRPr lang="en-US" sz="2400" dirty="0">
              <a:solidFill>
                <a:srgbClr val="000000"/>
              </a:solidFill>
              <a:latin typeface="Trebuchet MS" charset="0"/>
              <a:cs typeface="Trebuchet MS" charset="0"/>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15</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15</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362459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bwMode="auto">
          <a:xfrm>
            <a:off x="390525" y="260648"/>
            <a:ext cx="7870825" cy="120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Recommendations</a:t>
            </a:r>
            <a:endParaRPr lang="en-US" sz="4000" dirty="0">
              <a:solidFill>
                <a:schemeClr val="bg1">
                  <a:lumMod val="50000"/>
                </a:schemeClr>
              </a:solidFill>
            </a:endParaRPr>
          </a:p>
        </p:txBody>
      </p:sp>
      <p:sp>
        <p:nvSpPr>
          <p:cNvPr id="69634" name="Content Placeholder 2"/>
          <p:cNvSpPr>
            <a:spLocks noGrp="1"/>
          </p:cNvSpPr>
          <p:nvPr>
            <p:ph idx="4294967295"/>
          </p:nvPr>
        </p:nvSpPr>
        <p:spPr bwMode="auto">
          <a:xfrm>
            <a:off x="539552" y="1268760"/>
            <a:ext cx="8266311" cy="446449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sz="2800" dirty="0" smtClean="0">
                <a:solidFill>
                  <a:srgbClr val="000000"/>
                </a:solidFill>
                <a:latin typeface="Helvetica Neue Medium"/>
                <a:cs typeface="Helvetica Neue Medium"/>
              </a:rPr>
              <a:t>In SAC 064, the SSAC:</a:t>
            </a:r>
          </a:p>
          <a:p>
            <a:pPr>
              <a:defRPr/>
            </a:pPr>
            <a:r>
              <a:rPr lang="en-US" sz="2400" dirty="0" smtClean="0">
                <a:solidFill>
                  <a:srgbClr val="000000"/>
                </a:solidFill>
                <a:latin typeface="Helvetica Neue Medium"/>
                <a:cs typeface="Helvetica Neue Medium"/>
              </a:rPr>
              <a:t>Invites ICANN SO/ACs, </a:t>
            </a:r>
            <a:r>
              <a:rPr lang="en-US" sz="2400" dirty="0">
                <a:solidFill>
                  <a:srgbClr val="000000"/>
                </a:solidFill>
                <a:latin typeface="Helvetica Neue Medium"/>
                <a:cs typeface="Helvetica Neue Medium"/>
              </a:rPr>
              <a:t>the </a:t>
            </a:r>
            <a:r>
              <a:rPr lang="en-US" sz="2400" dirty="0" smtClean="0">
                <a:solidFill>
                  <a:srgbClr val="000000"/>
                </a:solidFill>
                <a:latin typeface="Helvetica Neue Medium"/>
                <a:cs typeface="Helvetica Neue Medium"/>
              </a:rPr>
              <a:t>IETF, </a:t>
            </a:r>
            <a:r>
              <a:rPr lang="en-US" sz="2400" dirty="0">
                <a:solidFill>
                  <a:srgbClr val="000000"/>
                </a:solidFill>
                <a:latin typeface="Helvetica Neue Medium"/>
                <a:cs typeface="Helvetica Neue Medium"/>
              </a:rPr>
              <a:t>and the </a:t>
            </a:r>
            <a:r>
              <a:rPr lang="en-US" sz="2400" dirty="0" smtClean="0">
                <a:solidFill>
                  <a:srgbClr val="000000"/>
                </a:solidFill>
                <a:latin typeface="Helvetica Neue Medium"/>
                <a:cs typeface="Helvetica Neue Medium"/>
              </a:rPr>
              <a:t>DNS </a:t>
            </a:r>
            <a:r>
              <a:rPr lang="en-US" sz="2400" dirty="0">
                <a:solidFill>
                  <a:srgbClr val="000000"/>
                </a:solidFill>
                <a:latin typeface="Helvetica Neue Medium"/>
                <a:cs typeface="Helvetica Neue Medium"/>
              </a:rPr>
              <a:t>operations community to consider the </a:t>
            </a:r>
            <a:r>
              <a:rPr lang="en-US" sz="2400" dirty="0" smtClean="0">
                <a:solidFill>
                  <a:srgbClr val="000000"/>
                </a:solidFill>
                <a:latin typeface="Helvetica Neue Medium"/>
                <a:cs typeface="Helvetica Neue Medium"/>
              </a:rPr>
              <a:t>proposed </a:t>
            </a:r>
            <a:r>
              <a:rPr lang="en-US" sz="2400" dirty="0">
                <a:solidFill>
                  <a:srgbClr val="000000"/>
                </a:solidFill>
                <a:latin typeface="Helvetica Neue Medium"/>
                <a:cs typeface="Helvetica Neue Medium"/>
              </a:rPr>
              <a:t>behavior for </a:t>
            </a:r>
            <a:r>
              <a:rPr lang="en-US" sz="2400" dirty="0" smtClean="0">
                <a:solidFill>
                  <a:srgbClr val="000000"/>
                </a:solidFill>
                <a:latin typeface="Helvetica Neue Medium"/>
                <a:cs typeface="Helvetica Neue Medium"/>
              </a:rPr>
              <a:t>search </a:t>
            </a:r>
            <a:r>
              <a:rPr lang="en-US" sz="2400" dirty="0">
                <a:solidFill>
                  <a:srgbClr val="000000"/>
                </a:solidFill>
                <a:latin typeface="Helvetica Neue Medium"/>
                <a:cs typeface="Helvetica Neue Medium"/>
              </a:rPr>
              <a:t>list processing and comment on its correctness, completeness, utility </a:t>
            </a:r>
            <a:r>
              <a:rPr lang="en-US" sz="2400" dirty="0" smtClean="0">
                <a:solidFill>
                  <a:srgbClr val="000000"/>
                </a:solidFill>
                <a:latin typeface="Helvetica Neue Medium"/>
                <a:cs typeface="Helvetica Neue Medium"/>
              </a:rPr>
              <a:t>and feasibility</a:t>
            </a:r>
            <a:r>
              <a:rPr lang="en-US" sz="2400" dirty="0">
                <a:latin typeface="Helvetica Neue Medium"/>
                <a:cs typeface="Helvetica Neue Medium"/>
              </a:rPr>
              <a:t>;</a:t>
            </a:r>
            <a:endParaRPr lang="en-US" sz="2400" dirty="0" smtClean="0">
              <a:latin typeface="Helvetica Neue Medium"/>
              <a:cs typeface="Helvetica Neue Medium"/>
            </a:endParaRPr>
          </a:p>
          <a:p>
            <a:pPr>
              <a:defRPr/>
            </a:pPr>
            <a:r>
              <a:rPr lang="en-US" sz="2400" dirty="0" smtClean="0">
                <a:solidFill>
                  <a:srgbClr val="000000"/>
                </a:solidFill>
                <a:latin typeface="Helvetica Neue Medium"/>
                <a:cs typeface="Helvetica Neue Medium"/>
              </a:rPr>
              <a:t>Recommends </a:t>
            </a:r>
            <a:r>
              <a:rPr lang="en-US" sz="2400" dirty="0">
                <a:solidFill>
                  <a:srgbClr val="000000"/>
                </a:solidFill>
                <a:latin typeface="Helvetica Neue Medium"/>
                <a:cs typeface="Helvetica Neue Medium"/>
              </a:rPr>
              <a:t>ICANN staff to work with the DNS </a:t>
            </a:r>
            <a:r>
              <a:rPr lang="en-US" sz="2400" dirty="0" smtClean="0">
                <a:solidFill>
                  <a:srgbClr val="000000"/>
                </a:solidFill>
                <a:latin typeface="Helvetica Neue Medium"/>
                <a:cs typeface="Helvetica Neue Medium"/>
              </a:rPr>
              <a:t>community </a:t>
            </a:r>
            <a:r>
              <a:rPr lang="en-US" sz="2400" dirty="0">
                <a:solidFill>
                  <a:srgbClr val="000000"/>
                </a:solidFill>
                <a:latin typeface="Helvetica Neue Medium"/>
                <a:cs typeface="Helvetica Neue Medium"/>
              </a:rPr>
              <a:t>and the IETF to encourage the standardization of search list </a:t>
            </a:r>
            <a:r>
              <a:rPr lang="en-US" sz="2400" dirty="0" smtClean="0">
                <a:solidFill>
                  <a:srgbClr val="000000"/>
                </a:solidFill>
                <a:latin typeface="Helvetica Neue Medium"/>
                <a:cs typeface="Helvetica Neue Medium"/>
              </a:rPr>
              <a:t>processing behavior; and</a:t>
            </a:r>
          </a:p>
          <a:p>
            <a:pPr>
              <a:defRPr/>
            </a:pPr>
            <a:r>
              <a:rPr lang="en-US" sz="2400" dirty="0">
                <a:latin typeface="Helvetica Neue Medium"/>
                <a:cs typeface="Helvetica Neue Medium"/>
              </a:rPr>
              <a:t>Recommends in the context of mitigating name collisions, ICANN should consider additional steps to address search list processing behavior.</a:t>
            </a:r>
          </a:p>
          <a:p>
            <a:pPr>
              <a:defRPr/>
            </a:pPr>
            <a:endParaRPr lang="en-US" sz="2400" dirty="0">
              <a:solidFill>
                <a:srgbClr val="000000"/>
              </a:solidFill>
              <a:latin typeface="Trebuchet MS" charset="0"/>
              <a:cs typeface="Trebuchet MS" charset="0"/>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16</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16</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674484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bwMode="auto">
          <a:xfrm>
            <a:off x="1619250" y="980703"/>
            <a:ext cx="6162675" cy="47525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defRPr/>
            </a:pPr>
            <a:r>
              <a:rPr lang="en-US" dirty="0" smtClean="0">
                <a:solidFill>
                  <a:srgbClr val="7F7F7F"/>
                </a:solidFill>
                <a:latin typeface="Helvetica Neue Medium" charset="0"/>
                <a:cs typeface="Helvetica Neue Medium" charset="0"/>
              </a:rPr>
              <a:t>SAC065: SSAC Advisory on </a:t>
            </a:r>
            <a:r>
              <a:rPr lang="en-US" dirty="0" err="1" smtClean="0">
                <a:solidFill>
                  <a:srgbClr val="7F7F7F"/>
                </a:solidFill>
                <a:latin typeface="Helvetica Neue Medium" charset="0"/>
                <a:cs typeface="Helvetica Neue Medium" charset="0"/>
              </a:rPr>
              <a:t>DDoS</a:t>
            </a:r>
            <a:r>
              <a:rPr lang="en-US" dirty="0" smtClean="0">
                <a:solidFill>
                  <a:srgbClr val="7F7F7F"/>
                </a:solidFill>
                <a:latin typeface="Helvetica Neue Medium" charset="0"/>
                <a:cs typeface="Helvetica Neue Medium" charset="0"/>
              </a:rPr>
              <a:t> Attacks Leveraging DNS Infrastructure</a:t>
            </a:r>
            <a:r>
              <a:rPr lang="en-US" dirty="0"/>
              <a:t/>
            </a:r>
            <a:br>
              <a:rPr lang="en-US" dirty="0"/>
            </a:br>
            <a:r>
              <a:rPr lang="en-US" dirty="0" smtClean="0">
                <a:solidFill>
                  <a:srgbClr val="7F7F7F"/>
                </a:solidFill>
                <a:latin typeface="Helvetica Neue Medium" charset="0"/>
                <a:cs typeface="Helvetica Neue Medium" charset="0"/>
              </a:rPr>
              <a:t/>
            </a:r>
            <a:br>
              <a:rPr lang="en-US" dirty="0" smtClean="0">
                <a:solidFill>
                  <a:srgbClr val="7F7F7F"/>
                </a:solidFill>
                <a:latin typeface="Helvetica Neue Medium" charset="0"/>
                <a:cs typeface="Helvetica Neue Medium" charset="0"/>
              </a:rPr>
            </a:br>
            <a:r>
              <a:rPr lang="en-US" dirty="0" err="1" smtClean="0">
                <a:solidFill>
                  <a:srgbClr val="7F7F7F"/>
                </a:solidFill>
                <a:latin typeface="Helvetica Neue Medium" charset="0"/>
                <a:cs typeface="Helvetica Neue Medium" charset="0"/>
              </a:rPr>
              <a:t>Merike</a:t>
            </a:r>
            <a:r>
              <a:rPr lang="en-US" dirty="0" smtClean="0">
                <a:solidFill>
                  <a:srgbClr val="7F7F7F"/>
                </a:solidFill>
                <a:latin typeface="Helvetica Neue Medium" charset="0"/>
                <a:cs typeface="Helvetica Neue Medium" charset="0"/>
              </a:rPr>
              <a:t> </a:t>
            </a:r>
            <a:r>
              <a:rPr lang="en-US" dirty="0" err="1" smtClean="0">
                <a:solidFill>
                  <a:srgbClr val="7F7F7F"/>
                </a:solidFill>
                <a:latin typeface="Helvetica Neue Medium" charset="0"/>
                <a:cs typeface="Helvetica Neue Medium" charset="0"/>
              </a:rPr>
              <a:t>Kaeo</a:t>
            </a:r>
            <a:r>
              <a:rPr lang="en-US" dirty="0" smtClean="0">
                <a:solidFill>
                  <a:srgbClr val="7F7F7F"/>
                </a:solidFill>
                <a:latin typeface="Helvetica Neue Medium" charset="0"/>
                <a:cs typeface="Helvetica Neue Medium" charset="0"/>
              </a:rPr>
              <a:t/>
            </a:r>
            <a:br>
              <a:rPr lang="en-US" dirty="0" smtClean="0">
                <a:solidFill>
                  <a:srgbClr val="7F7F7F"/>
                </a:solidFill>
                <a:latin typeface="Helvetica Neue Medium" charset="0"/>
                <a:cs typeface="Helvetica Neue Medium" charset="0"/>
              </a:rPr>
            </a:br>
            <a:endParaRPr lang="en-US" dirty="0">
              <a:solidFill>
                <a:schemeClr val="bg1">
                  <a:lumMod val="50000"/>
                </a:schemeClr>
              </a:solidFill>
              <a:latin typeface="Helvetica Neue Medium" charset="0"/>
              <a:cs typeface="Helvetica Neue Medium" charset="0"/>
            </a:endParaRPr>
          </a:p>
        </p:txBody>
      </p:sp>
      <p:sp>
        <p:nvSpPr>
          <p:cNvPr id="3" name="Slide Number Placeholder 3"/>
          <p:cNvSpPr txBox="1">
            <a:spLocks/>
          </p:cNvSpPr>
          <p:nvPr/>
        </p:nvSpPr>
        <p:spPr bwMode="auto">
          <a:xfrm>
            <a:off x="6553200" y="6277549"/>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17</a:t>
            </a:fld>
            <a:endParaRPr lang="en-US" sz="900">
              <a:latin typeface="Arial Narrow" charset="0"/>
              <a:ea typeface="MS PGothic" charset="0"/>
              <a:cs typeface="MS PGothic" charset="0"/>
            </a:endParaRPr>
          </a:p>
        </p:txBody>
      </p:sp>
      <p:sp>
        <p:nvSpPr>
          <p:cNvPr id="4" name="Slide Number Placeholder 3"/>
          <p:cNvSpPr>
            <a:spLocks noGrp="1"/>
          </p:cNvSpPr>
          <p:nvPr>
            <p:ph type="sldNum" sz="quarter" idx="4294967295"/>
          </p:nvPr>
        </p:nvSpPr>
        <p:spPr bwMode="auto">
          <a:xfrm>
            <a:off x="7010400" y="6490274"/>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56304EF-908B-494F-8AB6-B678A1602A42}" type="slidenum">
              <a:rPr lang="en-US" sz="1800">
                <a:solidFill>
                  <a:srgbClr val="FFFFFF"/>
                </a:solidFill>
                <a:latin typeface="Trebuchet MS" charset="0"/>
              </a:rPr>
              <a:pPr eaLnBrk="1" hangingPunct="1"/>
              <a:t>17</a:t>
            </a:fld>
            <a:endParaRPr lang="en-US" sz="1800">
              <a:solidFill>
                <a:srgbClr val="FFFFFF"/>
              </a:solidFill>
              <a:latin typeface="Trebuchet MS" charset="0"/>
            </a:endParaRPr>
          </a:p>
        </p:txBody>
      </p:sp>
      <p:sp>
        <p:nvSpPr>
          <p:cNvPr id="5" name="Rectangle 4"/>
          <p:cNvSpPr>
            <a:spLocks noChangeArrowheads="1"/>
          </p:cNvSpPr>
          <p:nvPr/>
        </p:nvSpPr>
        <p:spPr bwMode="auto">
          <a:xfrm>
            <a:off x="204788" y="6459934"/>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6"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58334"/>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93234"/>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687657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bwMode="auto">
          <a:xfrm>
            <a:off x="390525" y="332656"/>
            <a:ext cx="7870825" cy="6480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Overview</a:t>
            </a:r>
            <a:endParaRPr lang="en-US" sz="4000" dirty="0">
              <a:solidFill>
                <a:schemeClr val="bg1">
                  <a:lumMod val="50000"/>
                </a:schemeClr>
              </a:solidFill>
            </a:endParaRPr>
          </a:p>
        </p:txBody>
      </p:sp>
      <p:sp>
        <p:nvSpPr>
          <p:cNvPr id="69634" name="Content Placeholder 2"/>
          <p:cNvSpPr>
            <a:spLocks noGrp="1"/>
          </p:cNvSpPr>
          <p:nvPr>
            <p:ph idx="4294967295"/>
          </p:nvPr>
        </p:nvSpPr>
        <p:spPr bwMode="auto">
          <a:xfrm>
            <a:off x="467544" y="1268760"/>
            <a:ext cx="8266311" cy="478948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p>
            <a:pPr>
              <a:defRPr/>
            </a:pPr>
            <a:r>
              <a:rPr lang="en-US" sz="2800" dirty="0" smtClean="0">
                <a:solidFill>
                  <a:srgbClr val="000000"/>
                </a:solidFill>
                <a:latin typeface="Helvetica Neue Medium"/>
                <a:cs typeface="Helvetica Neue Medium"/>
              </a:rPr>
              <a:t>Contemporary DDoS attacks use DNS reflection and amplification to achieve attack data bit rates reportedly exceeding 300 gigabits per second.</a:t>
            </a:r>
          </a:p>
          <a:p>
            <a:pPr>
              <a:defRPr/>
            </a:pPr>
            <a:r>
              <a:rPr lang="en-US" sz="2800" dirty="0" smtClean="0">
                <a:solidFill>
                  <a:srgbClr val="000000"/>
                </a:solidFill>
                <a:latin typeface="Helvetica Neue Medium"/>
                <a:cs typeface="Helvetica Neue Medium"/>
              </a:rPr>
              <a:t>Underlying many of these attacks is packet-level source address forgery or spoofing, the attacker:</a:t>
            </a:r>
          </a:p>
          <a:p>
            <a:pPr lvl="1">
              <a:defRPr/>
            </a:pPr>
            <a:r>
              <a:rPr lang="en-US" sz="2400" dirty="0">
                <a:solidFill>
                  <a:srgbClr val="000000"/>
                </a:solidFill>
                <a:latin typeface="Helvetica Neue Medium"/>
                <a:cs typeface="Helvetica Neue Medium"/>
              </a:rPr>
              <a:t>G</a:t>
            </a:r>
            <a:r>
              <a:rPr lang="en-US" sz="2400" dirty="0" smtClean="0">
                <a:solidFill>
                  <a:srgbClr val="000000"/>
                </a:solidFill>
                <a:latin typeface="Helvetica Neue Medium"/>
                <a:cs typeface="Helvetica Neue Medium"/>
              </a:rPr>
              <a:t>enerates and transmits UDP packets purporting to be from the victim’s IP address; </a:t>
            </a:r>
          </a:p>
          <a:p>
            <a:pPr lvl="1">
              <a:defRPr/>
            </a:pPr>
            <a:r>
              <a:rPr lang="en-US" sz="2400" dirty="0">
                <a:solidFill>
                  <a:srgbClr val="000000"/>
                </a:solidFill>
                <a:latin typeface="Helvetica Neue Medium"/>
                <a:cs typeface="Helvetica Neue Medium"/>
              </a:rPr>
              <a:t>U</a:t>
            </a:r>
            <a:r>
              <a:rPr lang="en-US" sz="2400" dirty="0" smtClean="0">
                <a:solidFill>
                  <a:srgbClr val="000000"/>
                </a:solidFill>
                <a:latin typeface="Helvetica Neue Medium"/>
                <a:cs typeface="Helvetica Neue Medium"/>
              </a:rPr>
              <a:t>ses query-response protocols (e.g., DNS, NTP, or SNMP) to reflect and/or amplify responses to achieve attack data transfer rates exceeding the victim’s network capacity; and</a:t>
            </a:r>
          </a:p>
          <a:p>
            <a:pPr lvl="1">
              <a:defRPr/>
            </a:pPr>
            <a:r>
              <a:rPr lang="en-US" sz="2400" dirty="0" smtClean="0">
                <a:solidFill>
                  <a:srgbClr val="000000"/>
                </a:solidFill>
                <a:latin typeface="Helvetica Neue Medium"/>
                <a:cs typeface="Helvetica Neue Medium"/>
              </a:rPr>
              <a:t>DNS is especially suitable for such attack.</a:t>
            </a: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18</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18</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818826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bwMode="auto">
          <a:xfrm>
            <a:off x="-288032" y="214313"/>
            <a:ext cx="9684568" cy="6937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600" dirty="0">
                <a:solidFill>
                  <a:schemeClr val="bg1">
                    <a:lumMod val="50000"/>
                  </a:schemeClr>
                </a:solidFill>
                <a:latin typeface="Helvetica Neue Medium"/>
                <a:cs typeface="Helvetica Neue Medium"/>
              </a:rPr>
              <a:t>DNS Amplification Attacks Utilizing Forged IP Addresses</a:t>
            </a:r>
          </a:p>
        </p:txBody>
      </p:sp>
      <p:pic>
        <p:nvPicPr>
          <p:cNvPr id="17410" name="Picture 3" descr="Blue4x3x72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0374" y="5294313"/>
            <a:ext cx="2362200"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48"/>
          <p:cNvSpPr txBox="1">
            <a:spLocks noChangeArrowheads="1"/>
          </p:cNvSpPr>
          <p:nvPr/>
        </p:nvSpPr>
        <p:spPr bwMode="auto">
          <a:xfrm>
            <a:off x="485774" y="1331913"/>
            <a:ext cx="828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b="1">
                <a:cs typeface="Calibri" charset="0"/>
              </a:rPr>
              <a:t>Attacker</a:t>
            </a:r>
          </a:p>
        </p:txBody>
      </p:sp>
      <p:sp>
        <p:nvSpPr>
          <p:cNvPr id="17412" name="Text Box 60"/>
          <p:cNvSpPr txBox="1">
            <a:spLocks noChangeArrowheads="1"/>
          </p:cNvSpPr>
          <p:nvPr/>
        </p:nvSpPr>
        <p:spPr bwMode="auto">
          <a:xfrm>
            <a:off x="3686174" y="6132513"/>
            <a:ext cx="6619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b="1">
                <a:cs typeface="Calibri" charset="0"/>
              </a:rPr>
              <a:t>Victim</a:t>
            </a:r>
          </a:p>
        </p:txBody>
      </p:sp>
      <p:sp>
        <p:nvSpPr>
          <p:cNvPr id="17413" name="Text Box 143"/>
          <p:cNvSpPr txBox="1">
            <a:spLocks noChangeArrowheads="1"/>
          </p:cNvSpPr>
          <p:nvPr/>
        </p:nvSpPr>
        <p:spPr bwMode="auto">
          <a:xfrm>
            <a:off x="206374" y="2474913"/>
            <a:ext cx="152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200" b="1">
                <a:latin typeface="Arial" charset="0"/>
              </a:rPr>
              <a:t>Open recursive DNS servers send legitimate queries to </a:t>
            </a:r>
          </a:p>
          <a:p>
            <a:pPr eaLnBrk="1" hangingPunct="1"/>
            <a:r>
              <a:rPr lang="en-US" sz="1200" b="1">
                <a:latin typeface="Arial" charset="0"/>
              </a:rPr>
              <a:t>authoritative servers </a:t>
            </a:r>
          </a:p>
        </p:txBody>
      </p:sp>
      <p:sp>
        <p:nvSpPr>
          <p:cNvPr id="17414" name="Text Box 145"/>
          <p:cNvSpPr txBox="1">
            <a:spLocks noChangeArrowheads="1"/>
          </p:cNvSpPr>
          <p:nvPr/>
        </p:nvSpPr>
        <p:spPr bwMode="auto">
          <a:xfrm>
            <a:off x="2009774" y="3998913"/>
            <a:ext cx="1295400"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200" b="1">
                <a:latin typeface="Arial" charset="0"/>
              </a:rPr>
              <a:t>Authoritative servers send back legitimate replies to recursive DNS servers</a:t>
            </a:r>
          </a:p>
        </p:txBody>
      </p:sp>
      <p:sp>
        <p:nvSpPr>
          <p:cNvPr id="17415" name="Text Box 149"/>
          <p:cNvSpPr txBox="1">
            <a:spLocks noChangeArrowheads="1"/>
          </p:cNvSpPr>
          <p:nvPr/>
        </p:nvSpPr>
        <p:spPr bwMode="auto">
          <a:xfrm>
            <a:off x="3914774" y="3465513"/>
            <a:ext cx="1905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200" b="1">
                <a:latin typeface="Arial" charset="0"/>
              </a:rPr>
              <a:t>Open recursive DNS server legitimate responses create massive DDoS attack to victim’s IP address.</a:t>
            </a:r>
          </a:p>
        </p:txBody>
      </p:sp>
      <p:pic>
        <p:nvPicPr>
          <p:cNvPr id="17416" name="Picture 70" descr="serv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81374" y="5522913"/>
            <a:ext cx="1219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7" name="Group 104"/>
          <p:cNvGrpSpPr>
            <a:grpSpLocks/>
          </p:cNvGrpSpPr>
          <p:nvPr/>
        </p:nvGrpSpPr>
        <p:grpSpPr bwMode="auto">
          <a:xfrm>
            <a:off x="61911" y="3846513"/>
            <a:ext cx="1981201" cy="1371600"/>
            <a:chOff x="25400" y="3810000"/>
            <a:chExt cx="1981200" cy="1371599"/>
          </a:xfrm>
        </p:grpSpPr>
        <p:pic>
          <p:nvPicPr>
            <p:cNvPr id="17487" name="Picture 3" descr="Blue4x3x72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3810000"/>
              <a:ext cx="1981200" cy="137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88" name="Text Box 60"/>
            <p:cNvSpPr txBox="1">
              <a:spLocks noChangeArrowheads="1"/>
            </p:cNvSpPr>
            <p:nvPr/>
          </p:nvSpPr>
          <p:spPr bwMode="auto">
            <a:xfrm>
              <a:off x="304800" y="3886200"/>
              <a:ext cx="15183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b="1">
                  <a:cs typeface="Calibri" charset="0"/>
                </a:rPr>
                <a:t>Authoritative</a:t>
              </a:r>
            </a:p>
            <a:p>
              <a:pPr eaLnBrk="1" hangingPunct="1"/>
              <a:r>
                <a:rPr lang="en-US" sz="1400" b="1">
                  <a:cs typeface="Calibri" charset="0"/>
                </a:rPr>
                <a:t>          DNS Servers</a:t>
              </a:r>
            </a:p>
          </p:txBody>
        </p:sp>
        <p:grpSp>
          <p:nvGrpSpPr>
            <p:cNvPr id="17489" name="Group 103"/>
            <p:cNvGrpSpPr>
              <a:grpSpLocks/>
            </p:cNvGrpSpPr>
            <p:nvPr/>
          </p:nvGrpSpPr>
          <p:grpSpPr bwMode="auto">
            <a:xfrm>
              <a:off x="457200" y="4343400"/>
              <a:ext cx="933823" cy="678746"/>
              <a:chOff x="381000" y="4267200"/>
              <a:chExt cx="933823" cy="678746"/>
            </a:xfrm>
          </p:grpSpPr>
          <p:pic>
            <p:nvPicPr>
              <p:cNvPr id="17490"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267200"/>
                <a:ext cx="400423" cy="52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91"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419600"/>
                <a:ext cx="400423" cy="52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92"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4343400"/>
                <a:ext cx="400423" cy="52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7418" name="Group 105"/>
          <p:cNvGrpSpPr>
            <a:grpSpLocks/>
          </p:cNvGrpSpPr>
          <p:nvPr/>
        </p:nvGrpSpPr>
        <p:grpSpPr bwMode="auto">
          <a:xfrm>
            <a:off x="6429374" y="4456113"/>
            <a:ext cx="1981200" cy="1371600"/>
            <a:chOff x="25400" y="3810000"/>
            <a:chExt cx="1981200" cy="1371599"/>
          </a:xfrm>
        </p:grpSpPr>
        <p:pic>
          <p:nvPicPr>
            <p:cNvPr id="17481" name="Picture 3" descr="Blue4x3x72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3810000"/>
              <a:ext cx="1981200" cy="137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82" name="Text Box 60"/>
            <p:cNvSpPr txBox="1">
              <a:spLocks noChangeArrowheads="1"/>
            </p:cNvSpPr>
            <p:nvPr/>
          </p:nvSpPr>
          <p:spPr bwMode="auto">
            <a:xfrm>
              <a:off x="304800" y="3886200"/>
              <a:ext cx="15183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b="1">
                  <a:cs typeface="Calibri" charset="0"/>
                </a:rPr>
                <a:t>Authoritative</a:t>
              </a:r>
            </a:p>
            <a:p>
              <a:pPr eaLnBrk="1" hangingPunct="1"/>
              <a:r>
                <a:rPr lang="en-US" sz="1400" b="1">
                  <a:cs typeface="Calibri" charset="0"/>
                </a:rPr>
                <a:t>          DNS Servers</a:t>
              </a:r>
            </a:p>
          </p:txBody>
        </p:sp>
        <p:grpSp>
          <p:nvGrpSpPr>
            <p:cNvPr id="17483" name="Group 108"/>
            <p:cNvGrpSpPr>
              <a:grpSpLocks/>
            </p:cNvGrpSpPr>
            <p:nvPr/>
          </p:nvGrpSpPr>
          <p:grpSpPr bwMode="auto">
            <a:xfrm>
              <a:off x="457200" y="4343400"/>
              <a:ext cx="933823" cy="678746"/>
              <a:chOff x="381000" y="4267200"/>
              <a:chExt cx="933823" cy="678746"/>
            </a:xfrm>
          </p:grpSpPr>
          <p:pic>
            <p:nvPicPr>
              <p:cNvPr id="17484"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267200"/>
                <a:ext cx="400423" cy="52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5"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419600"/>
                <a:ext cx="400423" cy="52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6"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4343400"/>
                <a:ext cx="400423" cy="52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7419" name="Text Box 145"/>
          <p:cNvSpPr txBox="1">
            <a:spLocks noChangeArrowheads="1"/>
          </p:cNvSpPr>
          <p:nvPr/>
        </p:nvSpPr>
        <p:spPr bwMode="auto">
          <a:xfrm>
            <a:off x="5743574" y="5903913"/>
            <a:ext cx="1752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200" b="1">
                <a:latin typeface="Arial" charset="0"/>
              </a:rPr>
              <a:t>Authoritative servers send replies directly to the victim</a:t>
            </a:r>
          </a:p>
        </p:txBody>
      </p:sp>
      <p:pic>
        <p:nvPicPr>
          <p:cNvPr id="17420" name="Picture 3" descr="Blue4x3x72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9774" y="2170113"/>
            <a:ext cx="1981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1" name="Text Box 60"/>
          <p:cNvSpPr txBox="1">
            <a:spLocks noChangeArrowheads="1"/>
          </p:cNvSpPr>
          <p:nvPr/>
        </p:nvSpPr>
        <p:spPr bwMode="auto">
          <a:xfrm>
            <a:off x="2314574" y="2322513"/>
            <a:ext cx="1350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b="1">
                <a:cs typeface="Calibri" charset="0"/>
              </a:rPr>
              <a:t>Open Resolvers</a:t>
            </a:r>
          </a:p>
        </p:txBody>
      </p:sp>
      <p:pic>
        <p:nvPicPr>
          <p:cNvPr id="17422"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3974" y="2779713"/>
            <a:ext cx="4000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3"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7974" y="2703513"/>
            <a:ext cx="4000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4"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2774" y="2855913"/>
            <a:ext cx="4000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5" name="Line 99"/>
          <p:cNvSpPr>
            <a:spLocks noChangeShapeType="1"/>
          </p:cNvSpPr>
          <p:nvPr/>
        </p:nvSpPr>
        <p:spPr bwMode="auto">
          <a:xfrm>
            <a:off x="1323974" y="2017713"/>
            <a:ext cx="838200" cy="609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26" name="Text Box 101"/>
          <p:cNvSpPr txBox="1">
            <a:spLocks noChangeArrowheads="1"/>
          </p:cNvSpPr>
          <p:nvPr/>
        </p:nvSpPr>
        <p:spPr bwMode="auto">
          <a:xfrm>
            <a:off x="1628774" y="1408113"/>
            <a:ext cx="2743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200" b="1">
                <a:latin typeface="Arial" charset="0"/>
              </a:rPr>
              <a:t>Use forged IP address of intended victim to send legitimate queries to open recursive DNS servers.</a:t>
            </a:r>
          </a:p>
        </p:txBody>
      </p:sp>
      <p:grpSp>
        <p:nvGrpSpPr>
          <p:cNvPr id="17427" name="Group 78"/>
          <p:cNvGrpSpPr>
            <a:grpSpLocks/>
          </p:cNvGrpSpPr>
          <p:nvPr/>
        </p:nvGrpSpPr>
        <p:grpSpPr bwMode="auto">
          <a:xfrm>
            <a:off x="1095374" y="3160713"/>
            <a:ext cx="1066800" cy="838200"/>
            <a:chOff x="1066800" y="2362200"/>
            <a:chExt cx="1066800" cy="838200"/>
          </a:xfrm>
        </p:grpSpPr>
        <p:sp>
          <p:nvSpPr>
            <p:cNvPr id="17478" name="Line 135"/>
            <p:cNvSpPr>
              <a:spLocks noChangeShapeType="1"/>
            </p:cNvSpPr>
            <p:nvPr/>
          </p:nvSpPr>
          <p:spPr bwMode="auto">
            <a:xfrm flipH="1">
              <a:off x="1066800" y="2362200"/>
              <a:ext cx="914400" cy="6858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79" name="Line 135"/>
            <p:cNvSpPr>
              <a:spLocks noChangeShapeType="1"/>
            </p:cNvSpPr>
            <p:nvPr/>
          </p:nvSpPr>
          <p:spPr bwMode="auto">
            <a:xfrm flipH="1">
              <a:off x="1143000" y="2438400"/>
              <a:ext cx="914400" cy="6858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80" name="Line 135"/>
            <p:cNvSpPr>
              <a:spLocks noChangeShapeType="1"/>
            </p:cNvSpPr>
            <p:nvPr/>
          </p:nvSpPr>
          <p:spPr bwMode="auto">
            <a:xfrm flipH="1">
              <a:off x="1219200" y="2514600"/>
              <a:ext cx="914400" cy="6858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28" name="Group 79"/>
          <p:cNvGrpSpPr>
            <a:grpSpLocks/>
          </p:cNvGrpSpPr>
          <p:nvPr/>
        </p:nvGrpSpPr>
        <p:grpSpPr bwMode="auto">
          <a:xfrm>
            <a:off x="1552574" y="3465513"/>
            <a:ext cx="1066800" cy="838200"/>
            <a:chOff x="1066800" y="2362200"/>
            <a:chExt cx="1066800" cy="838200"/>
          </a:xfrm>
        </p:grpSpPr>
        <p:sp>
          <p:nvSpPr>
            <p:cNvPr id="17475" name="Line 135"/>
            <p:cNvSpPr>
              <a:spLocks noChangeShapeType="1"/>
            </p:cNvSpPr>
            <p:nvPr/>
          </p:nvSpPr>
          <p:spPr bwMode="auto">
            <a:xfrm flipH="1">
              <a:off x="1066800" y="2362200"/>
              <a:ext cx="914400" cy="685800"/>
            </a:xfrm>
            <a:prstGeom prst="line">
              <a:avLst/>
            </a:prstGeom>
            <a:noFill/>
            <a:ln w="9525">
              <a:solidFill>
                <a:srgbClr val="FF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76" name="Line 135"/>
            <p:cNvSpPr>
              <a:spLocks noChangeShapeType="1"/>
            </p:cNvSpPr>
            <p:nvPr/>
          </p:nvSpPr>
          <p:spPr bwMode="auto">
            <a:xfrm flipH="1">
              <a:off x="1143000" y="2438400"/>
              <a:ext cx="914400" cy="685800"/>
            </a:xfrm>
            <a:prstGeom prst="line">
              <a:avLst/>
            </a:prstGeom>
            <a:noFill/>
            <a:ln w="9525">
              <a:solidFill>
                <a:srgbClr val="FF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77" name="Line 135"/>
            <p:cNvSpPr>
              <a:spLocks noChangeShapeType="1"/>
            </p:cNvSpPr>
            <p:nvPr/>
          </p:nvSpPr>
          <p:spPr bwMode="auto">
            <a:xfrm flipH="1">
              <a:off x="1219200" y="2514600"/>
              <a:ext cx="914400" cy="685800"/>
            </a:xfrm>
            <a:prstGeom prst="line">
              <a:avLst/>
            </a:prstGeom>
            <a:noFill/>
            <a:ln w="9525">
              <a:solidFill>
                <a:srgbClr val="FF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17429" name="Picture 3" descr="Blue4x3x72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0374" y="2246313"/>
            <a:ext cx="1981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0" name="Text Box 60"/>
          <p:cNvSpPr txBox="1">
            <a:spLocks noChangeArrowheads="1"/>
          </p:cNvSpPr>
          <p:nvPr/>
        </p:nvSpPr>
        <p:spPr bwMode="auto">
          <a:xfrm>
            <a:off x="7419974" y="2322513"/>
            <a:ext cx="714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b="1">
                <a:cs typeface="Calibri" charset="0"/>
              </a:rPr>
              <a:t>BotNet</a:t>
            </a:r>
          </a:p>
        </p:txBody>
      </p:sp>
      <p:pic>
        <p:nvPicPr>
          <p:cNvPr id="17431"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2174" y="2779713"/>
            <a:ext cx="4000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2"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2374" y="2855913"/>
            <a:ext cx="4000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3" name="Picture 115" descr="computer65x74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7174" y="2779713"/>
            <a:ext cx="4000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34" name="Group 86"/>
          <p:cNvGrpSpPr>
            <a:grpSpLocks/>
          </p:cNvGrpSpPr>
          <p:nvPr/>
        </p:nvGrpSpPr>
        <p:grpSpPr bwMode="auto">
          <a:xfrm rot="2295220">
            <a:off x="6775449" y="3551238"/>
            <a:ext cx="838200" cy="914400"/>
            <a:chOff x="7315200" y="2362200"/>
            <a:chExt cx="838200" cy="914400"/>
          </a:xfrm>
        </p:grpSpPr>
        <p:sp>
          <p:nvSpPr>
            <p:cNvPr id="17472" name="Line 138"/>
            <p:cNvSpPr>
              <a:spLocks noChangeShapeType="1"/>
            </p:cNvSpPr>
            <p:nvPr/>
          </p:nvSpPr>
          <p:spPr bwMode="auto">
            <a:xfrm>
              <a:off x="7467600" y="2362200"/>
              <a:ext cx="685800" cy="7620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73" name="Line 138"/>
            <p:cNvSpPr>
              <a:spLocks noChangeShapeType="1"/>
            </p:cNvSpPr>
            <p:nvPr/>
          </p:nvSpPr>
          <p:spPr bwMode="auto">
            <a:xfrm>
              <a:off x="7315200" y="2514600"/>
              <a:ext cx="685800" cy="7620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74" name="Line 138"/>
            <p:cNvSpPr>
              <a:spLocks noChangeShapeType="1"/>
            </p:cNvSpPr>
            <p:nvPr/>
          </p:nvSpPr>
          <p:spPr bwMode="auto">
            <a:xfrm>
              <a:off x="7391400" y="2438400"/>
              <a:ext cx="685800" cy="7620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17435" name="Text Box 143"/>
          <p:cNvSpPr txBox="1">
            <a:spLocks noChangeArrowheads="1"/>
          </p:cNvSpPr>
          <p:nvPr/>
        </p:nvSpPr>
        <p:spPr bwMode="auto">
          <a:xfrm>
            <a:off x="6810374" y="1560513"/>
            <a:ext cx="1752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200" b="1">
                <a:latin typeface="Arial" charset="0"/>
              </a:rPr>
              <a:t>Attacker has control</a:t>
            </a:r>
          </a:p>
          <a:p>
            <a:pPr eaLnBrk="1" hangingPunct="1"/>
            <a:r>
              <a:rPr lang="en-US" sz="1200" b="1">
                <a:latin typeface="Arial" charset="0"/>
              </a:rPr>
              <a:t>of a BotNet </a:t>
            </a:r>
          </a:p>
        </p:txBody>
      </p:sp>
      <p:grpSp>
        <p:nvGrpSpPr>
          <p:cNvPr id="17436" name="Group 87"/>
          <p:cNvGrpSpPr>
            <a:grpSpLocks/>
          </p:cNvGrpSpPr>
          <p:nvPr/>
        </p:nvGrpSpPr>
        <p:grpSpPr bwMode="auto">
          <a:xfrm rot="-3934904">
            <a:off x="5471318" y="5042694"/>
            <a:ext cx="1077913" cy="1266825"/>
            <a:chOff x="7315200" y="2362200"/>
            <a:chExt cx="838200" cy="914400"/>
          </a:xfrm>
        </p:grpSpPr>
        <p:sp>
          <p:nvSpPr>
            <p:cNvPr id="17469" name="Line 138"/>
            <p:cNvSpPr>
              <a:spLocks noChangeShapeType="1"/>
            </p:cNvSpPr>
            <p:nvPr/>
          </p:nvSpPr>
          <p:spPr bwMode="auto">
            <a:xfrm>
              <a:off x="7467600" y="2362200"/>
              <a:ext cx="685800" cy="762000"/>
            </a:xfrm>
            <a:prstGeom prst="line">
              <a:avLst/>
            </a:prstGeom>
            <a:noFill/>
            <a:ln w="9525">
              <a:solidFill>
                <a:srgbClr val="FF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70" name="Line 138"/>
            <p:cNvSpPr>
              <a:spLocks noChangeShapeType="1"/>
            </p:cNvSpPr>
            <p:nvPr/>
          </p:nvSpPr>
          <p:spPr bwMode="auto">
            <a:xfrm>
              <a:off x="7315200" y="2514600"/>
              <a:ext cx="685800" cy="762000"/>
            </a:xfrm>
            <a:prstGeom prst="line">
              <a:avLst/>
            </a:prstGeom>
            <a:noFill/>
            <a:ln w="9525">
              <a:solidFill>
                <a:srgbClr val="FF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71" name="Line 138"/>
            <p:cNvSpPr>
              <a:spLocks noChangeShapeType="1"/>
            </p:cNvSpPr>
            <p:nvPr/>
          </p:nvSpPr>
          <p:spPr bwMode="auto">
            <a:xfrm>
              <a:off x="7391400" y="2438400"/>
              <a:ext cx="685800" cy="762000"/>
            </a:xfrm>
            <a:prstGeom prst="line">
              <a:avLst/>
            </a:prstGeom>
            <a:noFill/>
            <a:ln w="9525">
              <a:solidFill>
                <a:srgbClr val="FF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17437" name="Picture 71" descr="MBP.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12749" y="1603375"/>
            <a:ext cx="911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38" name="Group 69"/>
          <p:cNvGrpSpPr>
            <a:grpSpLocks/>
          </p:cNvGrpSpPr>
          <p:nvPr/>
        </p:nvGrpSpPr>
        <p:grpSpPr bwMode="auto">
          <a:xfrm rot="-9886680">
            <a:off x="2879724" y="3549650"/>
            <a:ext cx="1431925" cy="1600200"/>
            <a:chOff x="7315200" y="2362200"/>
            <a:chExt cx="838200" cy="914400"/>
          </a:xfrm>
        </p:grpSpPr>
        <p:sp>
          <p:nvSpPr>
            <p:cNvPr id="17466" name="Line 138"/>
            <p:cNvSpPr>
              <a:spLocks noChangeShapeType="1"/>
            </p:cNvSpPr>
            <p:nvPr/>
          </p:nvSpPr>
          <p:spPr bwMode="auto">
            <a:xfrm>
              <a:off x="7467600" y="2362200"/>
              <a:ext cx="685800" cy="762000"/>
            </a:xfrm>
            <a:prstGeom prst="line">
              <a:avLst/>
            </a:prstGeom>
            <a:noFill/>
            <a:ln w="9525">
              <a:solidFill>
                <a:srgbClr val="FF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67" name="Line 138"/>
            <p:cNvSpPr>
              <a:spLocks noChangeShapeType="1"/>
            </p:cNvSpPr>
            <p:nvPr/>
          </p:nvSpPr>
          <p:spPr bwMode="auto">
            <a:xfrm>
              <a:off x="7315200" y="2514600"/>
              <a:ext cx="685800" cy="762000"/>
            </a:xfrm>
            <a:prstGeom prst="line">
              <a:avLst/>
            </a:prstGeom>
            <a:noFill/>
            <a:ln w="9525">
              <a:solidFill>
                <a:srgbClr val="FF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68" name="Line 138"/>
            <p:cNvSpPr>
              <a:spLocks noChangeShapeType="1"/>
            </p:cNvSpPr>
            <p:nvPr/>
          </p:nvSpPr>
          <p:spPr bwMode="auto">
            <a:xfrm>
              <a:off x="7391400" y="2438400"/>
              <a:ext cx="685800" cy="762000"/>
            </a:xfrm>
            <a:prstGeom prst="line">
              <a:avLst/>
            </a:prstGeom>
            <a:noFill/>
            <a:ln w="9525">
              <a:solidFill>
                <a:srgbClr val="FF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39" name="Group 5"/>
          <p:cNvGrpSpPr>
            <a:grpSpLocks/>
          </p:cNvGrpSpPr>
          <p:nvPr/>
        </p:nvGrpSpPr>
        <p:grpSpPr bwMode="auto">
          <a:xfrm>
            <a:off x="1241424" y="1903413"/>
            <a:ext cx="457200" cy="461962"/>
            <a:chOff x="5715000" y="990600"/>
            <a:chExt cx="457200" cy="461665"/>
          </a:xfrm>
        </p:grpSpPr>
        <p:sp>
          <p:nvSpPr>
            <p:cNvPr id="17464" name="Oval 2"/>
            <p:cNvSpPr>
              <a:spLocks noChangeArrowheads="1"/>
            </p:cNvSpPr>
            <p:nvPr/>
          </p:nvSpPr>
          <p:spPr bwMode="auto">
            <a:xfrm>
              <a:off x="5715000" y="990600"/>
              <a:ext cx="457200" cy="457200"/>
            </a:xfrm>
            <a:prstGeom prst="ellipse">
              <a:avLst/>
            </a:prstGeom>
            <a:solidFill>
              <a:srgbClr val="FF0000"/>
            </a:solidFill>
            <a:ln w="9525">
              <a:solidFill>
                <a:schemeClr val="tx1"/>
              </a:solidFill>
              <a:round/>
              <a:headEnd/>
              <a:tailEnd/>
            </a:ln>
          </p:spPr>
          <p:txBody>
            <a:bodyPr/>
            <a:lstStyle/>
            <a:p>
              <a:pPr defTabSz="914400" eaLnBrk="0" hangingPunct="0"/>
              <a:r>
                <a:rPr lang="en-US" sz="2400">
                  <a:solidFill>
                    <a:srgbClr val="FF0000"/>
                  </a:solidFill>
                  <a:latin typeface="Times" charset="0"/>
                </a:rPr>
                <a:t>1</a:t>
              </a:r>
            </a:p>
          </p:txBody>
        </p:sp>
        <p:sp>
          <p:nvSpPr>
            <p:cNvPr id="17465" name="TextBox 3"/>
            <p:cNvSpPr txBox="1">
              <a:spLocks noChangeArrowheads="1"/>
            </p:cNvSpPr>
            <p:nvPr/>
          </p:nvSpPr>
          <p:spPr bwMode="auto">
            <a:xfrm>
              <a:off x="5791200" y="990600"/>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t>1</a:t>
              </a:r>
            </a:p>
          </p:txBody>
        </p:sp>
      </p:grpSp>
      <p:grpSp>
        <p:nvGrpSpPr>
          <p:cNvPr id="17440" name="Group 93"/>
          <p:cNvGrpSpPr>
            <a:grpSpLocks/>
          </p:cNvGrpSpPr>
          <p:nvPr/>
        </p:nvGrpSpPr>
        <p:grpSpPr bwMode="auto">
          <a:xfrm>
            <a:off x="1552574" y="3236913"/>
            <a:ext cx="457200" cy="461962"/>
            <a:chOff x="5715000" y="990600"/>
            <a:chExt cx="457200" cy="461665"/>
          </a:xfrm>
        </p:grpSpPr>
        <p:sp>
          <p:nvSpPr>
            <p:cNvPr id="17462" name="Oval 95"/>
            <p:cNvSpPr>
              <a:spLocks noChangeArrowheads="1"/>
            </p:cNvSpPr>
            <p:nvPr/>
          </p:nvSpPr>
          <p:spPr bwMode="auto">
            <a:xfrm>
              <a:off x="5715000" y="990600"/>
              <a:ext cx="457200" cy="457200"/>
            </a:xfrm>
            <a:prstGeom prst="ellipse">
              <a:avLst/>
            </a:prstGeom>
            <a:solidFill>
              <a:srgbClr val="FF0000"/>
            </a:solidFill>
            <a:ln w="9525">
              <a:solidFill>
                <a:schemeClr val="tx1"/>
              </a:solidFill>
              <a:round/>
              <a:headEnd/>
              <a:tailEnd/>
            </a:ln>
          </p:spPr>
          <p:txBody>
            <a:bodyPr/>
            <a:lstStyle/>
            <a:p>
              <a:pPr defTabSz="914400" eaLnBrk="0" hangingPunct="0"/>
              <a:r>
                <a:rPr lang="en-US" sz="2400">
                  <a:solidFill>
                    <a:srgbClr val="FF0000"/>
                  </a:solidFill>
                  <a:latin typeface="Times" charset="0"/>
                </a:rPr>
                <a:t>1</a:t>
              </a:r>
            </a:p>
          </p:txBody>
        </p:sp>
        <p:sp>
          <p:nvSpPr>
            <p:cNvPr id="17463" name="TextBox 96"/>
            <p:cNvSpPr txBox="1">
              <a:spLocks noChangeArrowheads="1"/>
            </p:cNvSpPr>
            <p:nvPr/>
          </p:nvSpPr>
          <p:spPr bwMode="auto">
            <a:xfrm>
              <a:off x="5791200" y="990600"/>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t>2</a:t>
              </a:r>
            </a:p>
          </p:txBody>
        </p:sp>
      </p:grpSp>
      <p:grpSp>
        <p:nvGrpSpPr>
          <p:cNvPr id="17441" name="Group 98"/>
          <p:cNvGrpSpPr>
            <a:grpSpLocks/>
          </p:cNvGrpSpPr>
          <p:nvPr/>
        </p:nvGrpSpPr>
        <p:grpSpPr bwMode="auto">
          <a:xfrm>
            <a:off x="1628774" y="3846513"/>
            <a:ext cx="457200" cy="461962"/>
            <a:chOff x="5715000" y="990600"/>
            <a:chExt cx="457200" cy="461665"/>
          </a:xfrm>
        </p:grpSpPr>
        <p:sp>
          <p:nvSpPr>
            <p:cNvPr id="17460" name="Oval 100"/>
            <p:cNvSpPr>
              <a:spLocks noChangeArrowheads="1"/>
            </p:cNvSpPr>
            <p:nvPr/>
          </p:nvSpPr>
          <p:spPr bwMode="auto">
            <a:xfrm>
              <a:off x="5715000" y="990600"/>
              <a:ext cx="457200" cy="457200"/>
            </a:xfrm>
            <a:prstGeom prst="ellipse">
              <a:avLst/>
            </a:prstGeom>
            <a:solidFill>
              <a:srgbClr val="FF0000"/>
            </a:solidFill>
            <a:ln w="9525">
              <a:solidFill>
                <a:schemeClr val="tx1"/>
              </a:solidFill>
              <a:round/>
              <a:headEnd/>
              <a:tailEnd/>
            </a:ln>
          </p:spPr>
          <p:txBody>
            <a:bodyPr/>
            <a:lstStyle/>
            <a:p>
              <a:pPr defTabSz="914400" eaLnBrk="0" hangingPunct="0"/>
              <a:r>
                <a:rPr lang="en-US" sz="2400">
                  <a:solidFill>
                    <a:srgbClr val="FF0000"/>
                  </a:solidFill>
                  <a:latin typeface="Times" charset="0"/>
                </a:rPr>
                <a:t>1</a:t>
              </a:r>
            </a:p>
          </p:txBody>
        </p:sp>
        <p:sp>
          <p:nvSpPr>
            <p:cNvPr id="17461" name="TextBox 112"/>
            <p:cNvSpPr txBox="1">
              <a:spLocks noChangeArrowheads="1"/>
            </p:cNvSpPr>
            <p:nvPr/>
          </p:nvSpPr>
          <p:spPr bwMode="auto">
            <a:xfrm>
              <a:off x="5791200" y="990600"/>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t>3</a:t>
              </a:r>
            </a:p>
          </p:txBody>
        </p:sp>
      </p:grpSp>
      <p:grpSp>
        <p:nvGrpSpPr>
          <p:cNvPr id="17442" name="Group 115"/>
          <p:cNvGrpSpPr>
            <a:grpSpLocks/>
          </p:cNvGrpSpPr>
          <p:nvPr/>
        </p:nvGrpSpPr>
        <p:grpSpPr bwMode="auto">
          <a:xfrm>
            <a:off x="3152774" y="3617913"/>
            <a:ext cx="457200" cy="461962"/>
            <a:chOff x="5715000" y="990600"/>
            <a:chExt cx="457200" cy="461665"/>
          </a:xfrm>
        </p:grpSpPr>
        <p:sp>
          <p:nvSpPr>
            <p:cNvPr id="17458" name="Oval 119"/>
            <p:cNvSpPr>
              <a:spLocks noChangeArrowheads="1"/>
            </p:cNvSpPr>
            <p:nvPr/>
          </p:nvSpPr>
          <p:spPr bwMode="auto">
            <a:xfrm>
              <a:off x="5715000" y="990600"/>
              <a:ext cx="457200" cy="457200"/>
            </a:xfrm>
            <a:prstGeom prst="ellipse">
              <a:avLst/>
            </a:prstGeom>
            <a:solidFill>
              <a:srgbClr val="FF0000"/>
            </a:solidFill>
            <a:ln w="9525">
              <a:solidFill>
                <a:schemeClr val="tx1"/>
              </a:solidFill>
              <a:round/>
              <a:headEnd/>
              <a:tailEnd/>
            </a:ln>
          </p:spPr>
          <p:txBody>
            <a:bodyPr/>
            <a:lstStyle/>
            <a:p>
              <a:pPr defTabSz="914400" eaLnBrk="0" hangingPunct="0"/>
              <a:r>
                <a:rPr lang="en-US" sz="2400">
                  <a:solidFill>
                    <a:srgbClr val="FF0000"/>
                  </a:solidFill>
                  <a:latin typeface="Times" charset="0"/>
                </a:rPr>
                <a:t>1</a:t>
              </a:r>
            </a:p>
          </p:txBody>
        </p:sp>
        <p:sp>
          <p:nvSpPr>
            <p:cNvPr id="17459" name="TextBox 122"/>
            <p:cNvSpPr txBox="1">
              <a:spLocks noChangeArrowheads="1"/>
            </p:cNvSpPr>
            <p:nvPr/>
          </p:nvSpPr>
          <p:spPr bwMode="auto">
            <a:xfrm>
              <a:off x="5791200" y="990600"/>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t>4</a:t>
              </a:r>
            </a:p>
          </p:txBody>
        </p:sp>
      </p:grpSp>
      <p:sp>
        <p:nvSpPr>
          <p:cNvPr id="17443" name="Text Box 48"/>
          <p:cNvSpPr txBox="1">
            <a:spLocks noChangeArrowheads="1"/>
          </p:cNvSpPr>
          <p:nvPr/>
        </p:nvSpPr>
        <p:spPr bwMode="auto">
          <a:xfrm>
            <a:off x="104774" y="874713"/>
            <a:ext cx="43092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u="sng" dirty="0">
                <a:latin typeface="Helvetica Neue Medium"/>
                <a:cs typeface="Helvetica Neue Medium"/>
              </a:rPr>
              <a:t>Abusing Open Recursive DNS Servers</a:t>
            </a:r>
          </a:p>
        </p:txBody>
      </p:sp>
      <p:sp>
        <p:nvSpPr>
          <p:cNvPr id="17444" name="Text Box 48"/>
          <p:cNvSpPr txBox="1">
            <a:spLocks noChangeArrowheads="1"/>
          </p:cNvSpPr>
          <p:nvPr/>
        </p:nvSpPr>
        <p:spPr bwMode="auto">
          <a:xfrm>
            <a:off x="5148064" y="874713"/>
            <a:ext cx="39667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u="sng" dirty="0">
                <a:latin typeface="Helvetica Neue Medium"/>
                <a:cs typeface="Helvetica Neue Medium"/>
              </a:rPr>
              <a:t>Abusing Authoritative DNS Servers</a:t>
            </a:r>
          </a:p>
        </p:txBody>
      </p:sp>
      <p:sp>
        <p:nvSpPr>
          <p:cNvPr id="17445" name="Text Box 48"/>
          <p:cNvSpPr txBox="1">
            <a:spLocks noChangeArrowheads="1"/>
          </p:cNvSpPr>
          <p:nvPr/>
        </p:nvSpPr>
        <p:spPr bwMode="auto">
          <a:xfrm>
            <a:off x="5438774" y="1255713"/>
            <a:ext cx="828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b="1">
                <a:cs typeface="Calibri" charset="0"/>
              </a:rPr>
              <a:t>Attacker</a:t>
            </a:r>
          </a:p>
        </p:txBody>
      </p:sp>
      <p:pic>
        <p:nvPicPr>
          <p:cNvPr id="17446" name="Picture 133" descr="MBP.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86374" y="1636713"/>
            <a:ext cx="1143000"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47" name="Line 99"/>
          <p:cNvSpPr>
            <a:spLocks noChangeShapeType="1"/>
          </p:cNvSpPr>
          <p:nvPr/>
        </p:nvSpPr>
        <p:spPr bwMode="auto">
          <a:xfrm>
            <a:off x="6429374" y="1941513"/>
            <a:ext cx="838200" cy="609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17448" name="Group 135"/>
          <p:cNvGrpSpPr>
            <a:grpSpLocks/>
          </p:cNvGrpSpPr>
          <p:nvPr/>
        </p:nvGrpSpPr>
        <p:grpSpPr bwMode="auto">
          <a:xfrm>
            <a:off x="6581774" y="2017713"/>
            <a:ext cx="457200" cy="461962"/>
            <a:chOff x="5715000" y="990600"/>
            <a:chExt cx="457200" cy="461665"/>
          </a:xfrm>
        </p:grpSpPr>
        <p:sp>
          <p:nvSpPr>
            <p:cNvPr id="17456" name="Oval 136"/>
            <p:cNvSpPr>
              <a:spLocks noChangeArrowheads="1"/>
            </p:cNvSpPr>
            <p:nvPr/>
          </p:nvSpPr>
          <p:spPr bwMode="auto">
            <a:xfrm>
              <a:off x="5715000" y="990600"/>
              <a:ext cx="457200" cy="457200"/>
            </a:xfrm>
            <a:prstGeom prst="ellipse">
              <a:avLst/>
            </a:prstGeom>
            <a:solidFill>
              <a:srgbClr val="FF0000"/>
            </a:solidFill>
            <a:ln w="9525">
              <a:solidFill>
                <a:schemeClr val="tx1"/>
              </a:solidFill>
              <a:round/>
              <a:headEnd/>
              <a:tailEnd/>
            </a:ln>
          </p:spPr>
          <p:txBody>
            <a:bodyPr/>
            <a:lstStyle/>
            <a:p>
              <a:pPr defTabSz="914400" eaLnBrk="0" hangingPunct="0"/>
              <a:r>
                <a:rPr lang="en-US" sz="2400">
                  <a:solidFill>
                    <a:srgbClr val="FF0000"/>
                  </a:solidFill>
                  <a:latin typeface="Times" charset="0"/>
                </a:rPr>
                <a:t>1</a:t>
              </a:r>
            </a:p>
          </p:txBody>
        </p:sp>
        <p:sp>
          <p:nvSpPr>
            <p:cNvPr id="17457" name="TextBox 137"/>
            <p:cNvSpPr txBox="1">
              <a:spLocks noChangeArrowheads="1"/>
            </p:cNvSpPr>
            <p:nvPr/>
          </p:nvSpPr>
          <p:spPr bwMode="auto">
            <a:xfrm>
              <a:off x="5791200" y="990600"/>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t>1</a:t>
              </a:r>
            </a:p>
          </p:txBody>
        </p:sp>
      </p:grpSp>
      <p:grpSp>
        <p:nvGrpSpPr>
          <p:cNvPr id="17449" name="Group 138"/>
          <p:cNvGrpSpPr>
            <a:grpSpLocks/>
          </p:cNvGrpSpPr>
          <p:nvPr/>
        </p:nvGrpSpPr>
        <p:grpSpPr bwMode="auto">
          <a:xfrm>
            <a:off x="6962774" y="3617913"/>
            <a:ext cx="457200" cy="461962"/>
            <a:chOff x="5715000" y="990600"/>
            <a:chExt cx="457200" cy="461665"/>
          </a:xfrm>
        </p:grpSpPr>
        <p:sp>
          <p:nvSpPr>
            <p:cNvPr id="17454" name="Oval 139"/>
            <p:cNvSpPr>
              <a:spLocks noChangeArrowheads="1"/>
            </p:cNvSpPr>
            <p:nvPr/>
          </p:nvSpPr>
          <p:spPr bwMode="auto">
            <a:xfrm>
              <a:off x="5715000" y="990600"/>
              <a:ext cx="457200" cy="457200"/>
            </a:xfrm>
            <a:prstGeom prst="ellipse">
              <a:avLst/>
            </a:prstGeom>
            <a:solidFill>
              <a:srgbClr val="FF0000"/>
            </a:solidFill>
            <a:ln w="9525">
              <a:solidFill>
                <a:schemeClr val="tx1"/>
              </a:solidFill>
              <a:round/>
              <a:headEnd/>
              <a:tailEnd/>
            </a:ln>
          </p:spPr>
          <p:txBody>
            <a:bodyPr/>
            <a:lstStyle/>
            <a:p>
              <a:pPr defTabSz="914400" eaLnBrk="0" hangingPunct="0"/>
              <a:r>
                <a:rPr lang="en-US" sz="2400">
                  <a:solidFill>
                    <a:srgbClr val="FF0000"/>
                  </a:solidFill>
                  <a:latin typeface="Times" charset="0"/>
                </a:rPr>
                <a:t>1</a:t>
              </a:r>
            </a:p>
          </p:txBody>
        </p:sp>
        <p:sp>
          <p:nvSpPr>
            <p:cNvPr id="17455" name="TextBox 140"/>
            <p:cNvSpPr txBox="1">
              <a:spLocks noChangeArrowheads="1"/>
            </p:cNvSpPr>
            <p:nvPr/>
          </p:nvSpPr>
          <p:spPr bwMode="auto">
            <a:xfrm>
              <a:off x="5791200" y="990600"/>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t>2</a:t>
              </a:r>
            </a:p>
          </p:txBody>
        </p:sp>
      </p:grpSp>
      <p:grpSp>
        <p:nvGrpSpPr>
          <p:cNvPr id="17450" name="Group 141"/>
          <p:cNvGrpSpPr>
            <a:grpSpLocks/>
          </p:cNvGrpSpPr>
          <p:nvPr/>
        </p:nvGrpSpPr>
        <p:grpSpPr bwMode="auto">
          <a:xfrm>
            <a:off x="6048374" y="5370513"/>
            <a:ext cx="457200" cy="461962"/>
            <a:chOff x="5715000" y="990600"/>
            <a:chExt cx="457200" cy="461665"/>
          </a:xfrm>
        </p:grpSpPr>
        <p:sp>
          <p:nvSpPr>
            <p:cNvPr id="17452" name="Oval 142"/>
            <p:cNvSpPr>
              <a:spLocks noChangeArrowheads="1"/>
            </p:cNvSpPr>
            <p:nvPr/>
          </p:nvSpPr>
          <p:spPr bwMode="auto">
            <a:xfrm>
              <a:off x="5715000" y="990600"/>
              <a:ext cx="457200" cy="457200"/>
            </a:xfrm>
            <a:prstGeom prst="ellipse">
              <a:avLst/>
            </a:prstGeom>
            <a:solidFill>
              <a:srgbClr val="FF0000"/>
            </a:solidFill>
            <a:ln w="9525">
              <a:solidFill>
                <a:schemeClr val="tx1"/>
              </a:solidFill>
              <a:round/>
              <a:headEnd/>
              <a:tailEnd/>
            </a:ln>
          </p:spPr>
          <p:txBody>
            <a:bodyPr/>
            <a:lstStyle/>
            <a:p>
              <a:pPr defTabSz="914400" eaLnBrk="0" hangingPunct="0"/>
              <a:r>
                <a:rPr lang="en-US" sz="2400">
                  <a:solidFill>
                    <a:srgbClr val="FF0000"/>
                  </a:solidFill>
                  <a:latin typeface="Times" charset="0"/>
                </a:rPr>
                <a:t>1</a:t>
              </a:r>
            </a:p>
          </p:txBody>
        </p:sp>
        <p:sp>
          <p:nvSpPr>
            <p:cNvPr id="17453" name="TextBox 143"/>
            <p:cNvSpPr txBox="1">
              <a:spLocks noChangeArrowheads="1"/>
            </p:cNvSpPr>
            <p:nvPr/>
          </p:nvSpPr>
          <p:spPr bwMode="auto">
            <a:xfrm>
              <a:off x="5791200" y="990600"/>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t>3</a:t>
              </a:r>
            </a:p>
          </p:txBody>
        </p:sp>
      </p:grpSp>
      <p:sp>
        <p:nvSpPr>
          <p:cNvPr id="17451" name="Text Box 143"/>
          <p:cNvSpPr txBox="1">
            <a:spLocks noChangeArrowheads="1"/>
          </p:cNvSpPr>
          <p:nvPr/>
        </p:nvSpPr>
        <p:spPr bwMode="auto">
          <a:xfrm>
            <a:off x="7419974" y="3582988"/>
            <a:ext cx="17605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200" b="1">
                <a:latin typeface="Arial" charset="0"/>
              </a:rPr>
              <a:t>BotNet sends queries appearing to come from victim to authoritative servers </a:t>
            </a:r>
          </a:p>
        </p:txBody>
      </p:sp>
    </p:spTree>
    <p:extLst>
      <p:ext uri="{BB962C8B-B14F-4D97-AF65-F5344CB8AC3E}">
        <p14:creationId xmlns:p14="http://schemas.microsoft.com/office/powerpoint/2010/main" val="3541429436"/>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bwMode="auto">
          <a:xfrm>
            <a:off x="457200" y="115888"/>
            <a:ext cx="8229600" cy="782637"/>
          </a:xfrm>
          <a:extLst/>
        </p:spPr>
        <p:txBody>
          <a:bodyPr vert="horz" wrap="square" lIns="91440" tIns="45720" rIns="91440" bIns="45720" numCol="1" anchor="t" anchorCtr="0" compatLnSpc="1">
            <a:prstTxWarp prst="textNoShape">
              <a:avLst/>
            </a:prstTxWarp>
          </a:bodyPr>
          <a:lstStyle/>
          <a:p>
            <a:pPr algn="l" eaLnBrk="1" hangingPunct="1">
              <a:defRPr/>
            </a:pPr>
            <a:r>
              <a:rPr lang="en-US" sz="4000" dirty="0" smtClean="0">
                <a:solidFill>
                  <a:schemeClr val="bg1">
                    <a:lumMod val="50000"/>
                  </a:schemeClr>
                </a:solidFill>
                <a:latin typeface="Helvetica Neue Medium"/>
                <a:ea typeface="MS PGothic" charset="0"/>
                <a:cs typeface="Helvetica Neue Medium"/>
              </a:rPr>
              <a:t>Agenda</a:t>
            </a:r>
            <a:endParaRPr lang="en-US" sz="4000" dirty="0">
              <a:solidFill>
                <a:schemeClr val="bg1">
                  <a:lumMod val="50000"/>
                </a:schemeClr>
              </a:solidFill>
              <a:latin typeface="Helvetica Neue Medium"/>
              <a:ea typeface="MS PGothic" charset="0"/>
              <a:cs typeface="Helvetica Neue Medium"/>
            </a:endParaRPr>
          </a:p>
        </p:txBody>
      </p:sp>
      <p:sp>
        <p:nvSpPr>
          <p:cNvPr id="14338" name="Content Placeholder 2"/>
          <p:cNvSpPr>
            <a:spLocks noGrp="1"/>
          </p:cNvSpPr>
          <p:nvPr>
            <p:ph idx="1"/>
          </p:nvPr>
        </p:nvSpPr>
        <p:spPr bwMode="auto">
          <a:xfrm>
            <a:off x="179388" y="1196974"/>
            <a:ext cx="8763000" cy="4896321"/>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514350" indent="-514350" eaLnBrk="1" hangingPunct="1">
              <a:buFont typeface="Calibri" charset="0"/>
              <a:buAutoNum type="arabicPeriod"/>
              <a:defRPr/>
            </a:pPr>
            <a:r>
              <a:rPr lang="en-US" dirty="0">
                <a:latin typeface="Helvetica Neue Medium" charset="0"/>
                <a:ea typeface="MS PGothic" charset="0"/>
              </a:rPr>
              <a:t>SSAC Overview and Activities – </a:t>
            </a:r>
            <a:r>
              <a:rPr lang="en-US" dirty="0" err="1">
                <a:latin typeface="Helvetica Neue Medium" charset="0"/>
                <a:ea typeface="MS PGothic" charset="0"/>
              </a:rPr>
              <a:t>Patrik</a:t>
            </a:r>
            <a:r>
              <a:rPr lang="en-US" dirty="0">
                <a:latin typeface="Helvetica Neue Medium" charset="0"/>
                <a:ea typeface="MS PGothic" charset="0"/>
              </a:rPr>
              <a:t> </a:t>
            </a:r>
            <a:r>
              <a:rPr lang="en-US" dirty="0" err="1" smtClean="0">
                <a:latin typeface="Helvetica Neue Medium" charset="0"/>
                <a:ea typeface="MS PGothic" charset="0"/>
              </a:rPr>
              <a:t>Fältström</a:t>
            </a:r>
            <a:endParaRPr lang="en-US" dirty="0" smtClean="0">
              <a:latin typeface="Helvetica Neue Medium" charset="0"/>
              <a:ea typeface="MS PGothic" charset="0"/>
            </a:endParaRPr>
          </a:p>
          <a:p>
            <a:pPr marL="514350" indent="-514350">
              <a:buFont typeface="Calibri" charset="0"/>
              <a:buAutoNum type="arabicPeriod"/>
              <a:defRPr/>
            </a:pPr>
            <a:r>
              <a:rPr lang="en-US" dirty="0">
                <a:latin typeface="Helvetica Neue Medium"/>
                <a:cs typeface="Helvetica Neue Medium"/>
              </a:rPr>
              <a:t>SAC 064: SSAC Advisory on Search List </a:t>
            </a:r>
            <a:r>
              <a:rPr lang="en-US" dirty="0" smtClean="0">
                <a:latin typeface="Helvetica Neue Medium"/>
                <a:cs typeface="Helvetica Neue Medium"/>
              </a:rPr>
              <a:t>Processing </a:t>
            </a:r>
            <a:r>
              <a:rPr lang="en-US" dirty="0" smtClean="0">
                <a:latin typeface="Helvetica Neue Medium" charset="0"/>
                <a:ea typeface="MS PGothic" charset="0"/>
              </a:rPr>
              <a:t>– </a:t>
            </a:r>
            <a:r>
              <a:rPr lang="en-US" dirty="0" err="1">
                <a:latin typeface="Helvetica Neue Medium" charset="0"/>
                <a:ea typeface="MS PGothic" charset="0"/>
              </a:rPr>
              <a:t>Patrik</a:t>
            </a:r>
            <a:r>
              <a:rPr lang="en-US" dirty="0">
                <a:latin typeface="Helvetica Neue Medium" charset="0"/>
                <a:ea typeface="MS PGothic" charset="0"/>
              </a:rPr>
              <a:t> </a:t>
            </a:r>
            <a:r>
              <a:rPr lang="en-US" dirty="0" err="1">
                <a:latin typeface="Helvetica Neue Medium" charset="0"/>
                <a:ea typeface="MS PGothic" charset="0"/>
              </a:rPr>
              <a:t>Fältström</a:t>
            </a:r>
            <a:endParaRPr lang="en-US" dirty="0">
              <a:latin typeface="Helvetica Neue Medium" charset="0"/>
              <a:ea typeface="MS PGothic" charset="0"/>
            </a:endParaRPr>
          </a:p>
          <a:p>
            <a:pPr marL="514350" indent="-514350">
              <a:buFont typeface="Calibri" charset="0"/>
              <a:buAutoNum type="arabicPeriod"/>
              <a:defRPr/>
            </a:pPr>
            <a:r>
              <a:rPr lang="en-US" dirty="0" smtClean="0">
                <a:latin typeface="Helvetica Neue Medium"/>
                <a:cs typeface="Helvetica Neue Medium"/>
              </a:rPr>
              <a:t>SAC </a:t>
            </a:r>
            <a:r>
              <a:rPr lang="en-US" dirty="0">
                <a:latin typeface="Helvetica Neue Medium"/>
                <a:cs typeface="Helvetica Neue Medium"/>
              </a:rPr>
              <a:t>065: SSAC Advisory on </a:t>
            </a:r>
            <a:r>
              <a:rPr lang="en-US" dirty="0" err="1">
                <a:latin typeface="Helvetica Neue Medium"/>
                <a:cs typeface="Helvetica Neue Medium"/>
              </a:rPr>
              <a:t>DDoS</a:t>
            </a:r>
            <a:r>
              <a:rPr lang="en-US" dirty="0">
                <a:latin typeface="Helvetica Neue Medium"/>
                <a:cs typeface="Helvetica Neue Medium"/>
              </a:rPr>
              <a:t> Attacks Leveraging DNS Infrastructure </a:t>
            </a:r>
            <a:r>
              <a:rPr lang="en-US" dirty="0" smtClean="0">
                <a:latin typeface="Helvetica Neue Medium" charset="0"/>
                <a:ea typeface="MS PGothic" charset="0"/>
              </a:rPr>
              <a:t>– </a:t>
            </a:r>
            <a:r>
              <a:rPr lang="en-US" dirty="0" err="1" smtClean="0">
                <a:latin typeface="Helvetica Neue Medium" charset="0"/>
                <a:ea typeface="MS PGothic" charset="0"/>
              </a:rPr>
              <a:t>Merike</a:t>
            </a:r>
            <a:r>
              <a:rPr lang="en-US" dirty="0" smtClean="0">
                <a:latin typeface="Helvetica Neue Medium" charset="0"/>
                <a:ea typeface="MS PGothic" charset="0"/>
              </a:rPr>
              <a:t> </a:t>
            </a:r>
            <a:r>
              <a:rPr lang="en-US" dirty="0" err="1" smtClean="0">
                <a:latin typeface="Helvetica Neue Medium" charset="0"/>
                <a:ea typeface="MS PGothic" charset="0"/>
              </a:rPr>
              <a:t>Kaeo</a:t>
            </a:r>
            <a:endParaRPr lang="en-US" dirty="0" smtClean="0">
              <a:latin typeface="Helvetica Neue Medium" charset="0"/>
              <a:ea typeface="MS PGothic" charset="0"/>
              <a:cs typeface="MS PGothic" charset="0"/>
            </a:endParaRPr>
          </a:p>
          <a:p>
            <a:pPr marL="514350" indent="-514350">
              <a:buFont typeface="Calibri" charset="0"/>
              <a:buAutoNum type="arabicPeriod"/>
              <a:defRPr/>
            </a:pPr>
            <a:r>
              <a:rPr lang="en-US" dirty="0" smtClean="0">
                <a:latin typeface="Helvetica Neue Medium" charset="0"/>
                <a:ea typeface="MS PGothic" charset="0"/>
              </a:rPr>
              <a:t>Discussion &amp; Questions</a:t>
            </a:r>
            <a:endParaRPr lang="en-US" dirty="0">
              <a:latin typeface="Trebuchet MS" charset="0"/>
              <a:ea typeface="MS PGothic" charset="0"/>
            </a:endParaRPr>
          </a:p>
        </p:txBody>
      </p:sp>
      <p:sp>
        <p:nvSpPr>
          <p:cNvPr id="14339"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2</a:t>
            </a:fld>
            <a:endParaRPr lang="en-US" sz="900">
              <a:latin typeface="Arial Narrow" charset="0"/>
              <a:ea typeface="MS PGothic" charset="0"/>
              <a:cs typeface="MS PGothic" charset="0"/>
            </a:endParaRPr>
          </a:p>
        </p:txBody>
      </p:sp>
      <p:sp>
        <p:nvSpPr>
          <p:cNvPr id="5" name="Slide Number Placeholder 3"/>
          <p:cNvSpPr>
            <a:spLocks noGrp="1"/>
          </p:cNvSpPr>
          <p:nvPr>
            <p:ph type="sldNum" sz="quarter" idx="4294967295"/>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56304EF-908B-494F-8AB6-B678A1602A42}" type="slidenum">
              <a:rPr lang="en-US" sz="1800">
                <a:solidFill>
                  <a:srgbClr val="FFFFFF"/>
                </a:solidFill>
                <a:latin typeface="Trebuchet MS" charset="0"/>
              </a:rPr>
              <a:pPr eaLnBrk="1" hangingPunct="1"/>
              <a:t>2</a:t>
            </a:fld>
            <a:endParaRPr lang="en-US" sz="1800">
              <a:solidFill>
                <a:srgbClr val="FFFFFF"/>
              </a:solidFill>
              <a:latin typeface="Trebuchet MS" charset="0"/>
            </a:endParaRPr>
          </a:p>
        </p:txBody>
      </p:sp>
      <p:sp>
        <p:nvSpPr>
          <p:cNvPr id="6"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7" name="Picture 5" descr="ICANN_Logo_B_RGB.pn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Singapore49_Logo_fullSize_300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650806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bwMode="auto">
          <a:xfrm>
            <a:off x="390525" y="404664"/>
            <a:ext cx="7870825" cy="7920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Overview, Cont.</a:t>
            </a:r>
            <a:endParaRPr lang="en-US" sz="4000" dirty="0">
              <a:solidFill>
                <a:schemeClr val="bg1">
                  <a:lumMod val="50000"/>
                </a:schemeClr>
              </a:solidFill>
            </a:endParaRPr>
          </a:p>
        </p:txBody>
      </p:sp>
      <p:sp>
        <p:nvSpPr>
          <p:cNvPr id="69634" name="Content Placeholder 2"/>
          <p:cNvSpPr>
            <a:spLocks noGrp="1"/>
          </p:cNvSpPr>
          <p:nvPr>
            <p:ph idx="4294967295"/>
          </p:nvPr>
        </p:nvSpPr>
        <p:spPr bwMode="auto">
          <a:xfrm>
            <a:off x="539552" y="1556792"/>
            <a:ext cx="8266311" cy="452596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US" sz="2800" dirty="0" smtClean="0">
                <a:latin typeface="Helvetica Neue Medium"/>
                <a:cs typeface="Helvetica Neue Medium"/>
              </a:rPr>
              <a:t>Critically, basic controls for network access and DNS security have not been as widely implemented as is necessary to maintain and grow a resilient Internet.</a:t>
            </a:r>
          </a:p>
          <a:p>
            <a:pPr>
              <a:defRPr/>
            </a:pPr>
            <a:r>
              <a:rPr lang="en-US" sz="2800" dirty="0" smtClean="0">
                <a:latin typeface="Helvetica Neue Medium"/>
                <a:cs typeface="Helvetica Neue Medium"/>
              </a:rPr>
              <a:t>Increasingly higher-speed Internet connections combined with the growing power of individual end user devices results in an extraordinary and growing capacity for conducting extremely large scale and highly disruptive DDoS attacks using unsecured DNS infrastructure. </a:t>
            </a: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20</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20</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870327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bwMode="auto">
          <a:xfrm>
            <a:off x="390525" y="496888"/>
            <a:ext cx="7870825" cy="14919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Summary</a:t>
            </a:r>
            <a:endParaRPr lang="en-US" sz="4000" dirty="0">
              <a:solidFill>
                <a:schemeClr val="bg1">
                  <a:lumMod val="50000"/>
                </a:schemeClr>
              </a:solidFill>
            </a:endParaRPr>
          </a:p>
        </p:txBody>
      </p:sp>
      <p:sp>
        <p:nvSpPr>
          <p:cNvPr id="69634" name="Content Placeholder 2"/>
          <p:cNvSpPr>
            <a:spLocks noGrp="1"/>
          </p:cNvSpPr>
          <p:nvPr>
            <p:ph idx="4294967295"/>
          </p:nvPr>
        </p:nvSpPr>
        <p:spPr bwMode="auto">
          <a:xfrm>
            <a:off x="539552" y="1628800"/>
            <a:ext cx="8266311" cy="376507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dirty="0" smtClean="0">
                <a:latin typeface="Helvetica Neue Medium"/>
                <a:cs typeface="Helvetica Neue Medium"/>
              </a:rPr>
              <a:t>In SAC 065, the SSA</a:t>
            </a:r>
            <a:r>
              <a:rPr lang="en-US" dirty="0" smtClean="0">
                <a:solidFill>
                  <a:srgbClr val="000000"/>
                </a:solidFill>
                <a:latin typeface="Helvetica Neue Medium"/>
                <a:cs typeface="Helvetica Neue Medium"/>
              </a:rPr>
              <a:t>C:</a:t>
            </a:r>
          </a:p>
          <a:p>
            <a:pPr>
              <a:defRPr/>
            </a:pPr>
            <a:r>
              <a:rPr lang="en-US" sz="2800" dirty="0">
                <a:solidFill>
                  <a:srgbClr val="000000"/>
                </a:solidFill>
                <a:latin typeface="Helvetica Neue Medium"/>
                <a:cs typeface="Helvetica Neue Medium"/>
              </a:rPr>
              <a:t>E</a:t>
            </a:r>
            <a:r>
              <a:rPr lang="en-US" sz="2800" dirty="0" smtClean="0">
                <a:solidFill>
                  <a:srgbClr val="000000"/>
                </a:solidFill>
                <a:latin typeface="Helvetica Neue Medium"/>
                <a:cs typeface="Helvetica Neue Medium"/>
              </a:rPr>
              <a:t>xplores several unresolved critical design and deployment issues that have enabled increasingly large and severe Distributed Denial of Service (DDoS) attacks using the DNS; and</a:t>
            </a:r>
          </a:p>
          <a:p>
            <a:pPr>
              <a:defRPr/>
            </a:pPr>
            <a:r>
              <a:rPr lang="en-US" sz="2800" dirty="0" smtClean="0">
                <a:solidFill>
                  <a:srgbClr val="000000"/>
                </a:solidFill>
                <a:latin typeface="Helvetica Neue Medium"/>
                <a:cs typeface="Helvetica Neue Medium"/>
              </a:rPr>
              <a:t>Recommends ICANN and operators of Internet infrastructure and manufacturers take specific actions.</a:t>
            </a: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21</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21</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134481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bwMode="auto">
          <a:xfrm>
            <a:off x="390525" y="188640"/>
            <a:ext cx="7870825" cy="120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Recommendations</a:t>
            </a:r>
            <a:endParaRPr lang="en-US" sz="4000" dirty="0">
              <a:solidFill>
                <a:schemeClr val="bg1">
                  <a:lumMod val="50000"/>
                </a:schemeClr>
              </a:solidFill>
            </a:endParaRPr>
          </a:p>
        </p:txBody>
      </p:sp>
      <p:sp>
        <p:nvSpPr>
          <p:cNvPr id="69634" name="Content Placeholder 2"/>
          <p:cNvSpPr>
            <a:spLocks noGrp="1"/>
          </p:cNvSpPr>
          <p:nvPr>
            <p:ph idx="4294967295"/>
          </p:nvPr>
        </p:nvSpPr>
        <p:spPr bwMode="auto">
          <a:xfrm>
            <a:off x="539552" y="980728"/>
            <a:ext cx="8266311" cy="51171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sz="2800" dirty="0" smtClean="0">
                <a:solidFill>
                  <a:srgbClr val="000000"/>
                </a:solidFill>
                <a:latin typeface="Helvetica Neue Medium"/>
                <a:cs typeface="Helvetica Neue Medium"/>
              </a:rPr>
              <a:t>The SSAC Recommends that: </a:t>
            </a:r>
          </a:p>
          <a:p>
            <a:pPr marL="457200" indent="-457200">
              <a:buFont typeface="+mj-lt"/>
              <a:buAutoNum type="arabicPeriod"/>
              <a:defRPr/>
            </a:pPr>
            <a:r>
              <a:rPr lang="en-US" sz="2400" dirty="0" smtClean="0">
                <a:solidFill>
                  <a:srgbClr val="000000"/>
                </a:solidFill>
                <a:latin typeface="Helvetica Neue Medium"/>
                <a:cs typeface="Helvetica Neue Medium"/>
              </a:rPr>
              <a:t>ICANN </a:t>
            </a:r>
            <a:r>
              <a:rPr lang="en-US" sz="2400" dirty="0">
                <a:solidFill>
                  <a:srgbClr val="000000"/>
                </a:solidFill>
                <a:latin typeface="Helvetica Neue Medium"/>
                <a:cs typeface="Helvetica Neue Medium"/>
              </a:rPr>
              <a:t>should help facilitate an Internet-wide community effort to reduce the number of open resolvers and networks that allow network spoofing. This effort  should involve measurement efforts and </a:t>
            </a:r>
            <a:r>
              <a:rPr lang="en-US" sz="2400" dirty="0" smtClean="0">
                <a:solidFill>
                  <a:srgbClr val="000000"/>
                </a:solidFill>
                <a:latin typeface="Helvetica Neue Medium"/>
                <a:cs typeface="Helvetica Neue Medium"/>
              </a:rPr>
              <a:t>outreach</a:t>
            </a:r>
            <a:r>
              <a:rPr lang="en-US" sz="2400" dirty="0">
                <a:solidFill>
                  <a:srgbClr val="000000"/>
                </a:solidFill>
                <a:latin typeface="Helvetica Neue Medium"/>
                <a:cs typeface="Helvetica Neue Medium"/>
              </a:rPr>
              <a:t>;</a:t>
            </a:r>
          </a:p>
          <a:p>
            <a:pPr marL="457200" indent="-457200">
              <a:buFont typeface="+mj-lt"/>
              <a:buAutoNum type="arabicPeriod"/>
              <a:defRPr/>
            </a:pPr>
            <a:r>
              <a:rPr lang="en-US" sz="2400" dirty="0" smtClean="0">
                <a:solidFill>
                  <a:srgbClr val="000000"/>
                </a:solidFill>
                <a:latin typeface="Helvetica Neue Medium"/>
                <a:cs typeface="Helvetica Neue Medium"/>
              </a:rPr>
              <a:t>All </a:t>
            </a:r>
            <a:r>
              <a:rPr lang="en-US" sz="2400" dirty="0">
                <a:solidFill>
                  <a:srgbClr val="000000"/>
                </a:solidFill>
                <a:latin typeface="Helvetica Neue Medium"/>
                <a:cs typeface="Helvetica Neue Medium"/>
              </a:rPr>
              <a:t>network operators should take immediate steps to prevent network address </a:t>
            </a:r>
            <a:r>
              <a:rPr lang="en-US" sz="2400" dirty="0" smtClean="0">
                <a:solidFill>
                  <a:srgbClr val="000000"/>
                </a:solidFill>
                <a:latin typeface="Helvetica Neue Medium"/>
                <a:cs typeface="Helvetica Neue Medium"/>
              </a:rPr>
              <a:t>spoofing;</a:t>
            </a:r>
          </a:p>
          <a:p>
            <a:pPr marL="457200" indent="-457200">
              <a:buFont typeface="+mj-lt"/>
              <a:buAutoNum type="arabicPeriod" startAt="3"/>
              <a:defRPr/>
            </a:pPr>
            <a:r>
              <a:rPr lang="en-US" sz="2400" dirty="0">
                <a:solidFill>
                  <a:srgbClr val="000000"/>
                </a:solidFill>
                <a:latin typeface="Helvetica Neue Medium"/>
                <a:cs typeface="Helvetica Neue Medium"/>
              </a:rPr>
              <a:t>Recursive DNS server operators should take immediate steps to secure open recursive DNS servers;</a:t>
            </a:r>
          </a:p>
          <a:p>
            <a:pPr marL="457200" indent="-457200">
              <a:buFont typeface="+mj-lt"/>
              <a:buAutoNum type="arabicPeriod" startAt="3"/>
              <a:defRPr/>
            </a:pPr>
            <a:r>
              <a:rPr lang="en-US" sz="2400" dirty="0">
                <a:solidFill>
                  <a:srgbClr val="000000"/>
                </a:solidFill>
                <a:latin typeface="Helvetica Neue Medium"/>
                <a:cs typeface="Helvetica Neue Medium"/>
              </a:rPr>
              <a:t>Authoritative DNS server operators should support efforts to investigate authoritative response rate limiting.</a:t>
            </a:r>
          </a:p>
          <a:p>
            <a:pPr marL="457200" indent="-457200">
              <a:buFont typeface="+mj-lt"/>
              <a:buAutoNum type="arabicPeriod"/>
              <a:defRPr/>
            </a:pPr>
            <a:endParaRPr lang="en-US" sz="2400" dirty="0">
              <a:solidFill>
                <a:srgbClr val="000000"/>
              </a:solidFill>
              <a:latin typeface="Trebuchet MS" charset="0"/>
              <a:cs typeface="Trebuchet MS" charset="0"/>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22</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22</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503927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bwMode="auto">
          <a:xfrm>
            <a:off x="390525" y="307975"/>
            <a:ext cx="7870825" cy="1025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Recommendations, Cont.</a:t>
            </a:r>
            <a:endParaRPr lang="en-US" sz="4000" dirty="0">
              <a:solidFill>
                <a:schemeClr val="bg1">
                  <a:lumMod val="50000"/>
                </a:schemeClr>
              </a:solidFill>
            </a:endParaRPr>
          </a:p>
        </p:txBody>
      </p:sp>
      <p:sp>
        <p:nvSpPr>
          <p:cNvPr id="69634" name="Content Placeholder 2"/>
          <p:cNvSpPr>
            <a:spLocks noGrp="1"/>
          </p:cNvSpPr>
          <p:nvPr>
            <p:ph idx="4294967295"/>
          </p:nvPr>
        </p:nvSpPr>
        <p:spPr bwMode="auto">
          <a:xfrm>
            <a:off x="390525" y="1124744"/>
            <a:ext cx="8415338" cy="476044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defRPr/>
            </a:pPr>
            <a:r>
              <a:rPr lang="en-US" sz="2800" dirty="0">
                <a:solidFill>
                  <a:srgbClr val="000000"/>
                </a:solidFill>
                <a:latin typeface="Helvetica Neue Medium"/>
                <a:cs typeface="Helvetica Neue Medium"/>
              </a:rPr>
              <a:t>The SSAC Recommends </a:t>
            </a:r>
            <a:r>
              <a:rPr lang="en-US" sz="2800" dirty="0" smtClean="0">
                <a:solidFill>
                  <a:srgbClr val="000000"/>
                </a:solidFill>
                <a:latin typeface="Helvetica Neue Medium"/>
                <a:cs typeface="Helvetica Neue Medium"/>
              </a:rPr>
              <a:t>that:</a:t>
            </a:r>
            <a:endParaRPr lang="en-US" sz="2800" dirty="0">
              <a:solidFill>
                <a:srgbClr val="000000"/>
              </a:solidFill>
              <a:latin typeface="Helvetica Neue Medium"/>
              <a:cs typeface="Helvetica Neue Medium"/>
            </a:endParaRPr>
          </a:p>
          <a:p>
            <a:pPr marL="457200" indent="-457200">
              <a:buFont typeface="+mj-lt"/>
              <a:buAutoNum type="arabicPeriod" startAt="5"/>
              <a:defRPr/>
            </a:pPr>
            <a:r>
              <a:rPr lang="en-US" sz="2400" dirty="0" smtClean="0">
                <a:solidFill>
                  <a:srgbClr val="000000"/>
                </a:solidFill>
                <a:latin typeface="Helvetica Neue Medium"/>
                <a:cs typeface="Helvetica Neue Medium"/>
              </a:rPr>
              <a:t>DNS </a:t>
            </a:r>
            <a:r>
              <a:rPr lang="en-US" sz="2400" dirty="0">
                <a:solidFill>
                  <a:srgbClr val="000000"/>
                </a:solidFill>
                <a:latin typeface="Helvetica Neue Medium"/>
                <a:cs typeface="Helvetica Neue Medium"/>
              </a:rPr>
              <a:t>server operators should put in place operational processes to ensure that their DNS software is regularly updated and communicate with their software vendors to keep abreast of the latest </a:t>
            </a:r>
            <a:r>
              <a:rPr lang="en-US" sz="2400" dirty="0" smtClean="0">
                <a:solidFill>
                  <a:srgbClr val="000000"/>
                </a:solidFill>
                <a:latin typeface="Helvetica Neue Medium"/>
                <a:cs typeface="Helvetica Neue Medium"/>
              </a:rPr>
              <a:t>developments; and</a:t>
            </a:r>
            <a:endParaRPr lang="en-US" sz="2400" dirty="0">
              <a:solidFill>
                <a:srgbClr val="000000"/>
              </a:solidFill>
              <a:latin typeface="Helvetica Neue Medium"/>
              <a:cs typeface="Helvetica Neue Medium"/>
            </a:endParaRPr>
          </a:p>
          <a:p>
            <a:pPr marL="457200" indent="-457200">
              <a:buFont typeface="+mj-lt"/>
              <a:buAutoNum type="arabicPeriod" startAt="5"/>
              <a:defRPr/>
            </a:pPr>
            <a:r>
              <a:rPr lang="en-US" sz="2400" dirty="0" smtClean="0">
                <a:solidFill>
                  <a:srgbClr val="000000"/>
                </a:solidFill>
                <a:latin typeface="Helvetica Neue Medium"/>
                <a:cs typeface="Helvetica Neue Medium"/>
              </a:rPr>
              <a:t>Manufacturers </a:t>
            </a:r>
            <a:r>
              <a:rPr lang="en-US" sz="2400" dirty="0">
                <a:solidFill>
                  <a:srgbClr val="000000"/>
                </a:solidFill>
                <a:latin typeface="Helvetica Neue Medium"/>
                <a:cs typeface="Helvetica Neue Medium"/>
              </a:rPr>
              <a:t>and/or configurators of customer premise networking </a:t>
            </a:r>
            <a:r>
              <a:rPr lang="en-US" sz="2400" dirty="0" smtClean="0">
                <a:solidFill>
                  <a:srgbClr val="000000"/>
                </a:solidFill>
                <a:latin typeface="Helvetica Neue Medium"/>
                <a:cs typeface="Helvetica Neue Medium"/>
              </a:rPr>
              <a:t>equipment</a:t>
            </a:r>
            <a:r>
              <a:rPr lang="en-US" sz="2400" dirty="0">
                <a:solidFill>
                  <a:srgbClr val="000000"/>
                </a:solidFill>
                <a:latin typeface="Helvetica Neue Medium"/>
                <a:cs typeface="Helvetica Neue Medium"/>
              </a:rPr>
              <a:t> </a:t>
            </a:r>
            <a:r>
              <a:rPr lang="en-US" sz="2400" dirty="0" smtClean="0">
                <a:solidFill>
                  <a:srgbClr val="000000"/>
                </a:solidFill>
                <a:latin typeface="Helvetica Neue Medium"/>
                <a:cs typeface="Helvetica Neue Medium"/>
              </a:rPr>
              <a:t>should </a:t>
            </a:r>
            <a:r>
              <a:rPr lang="en-US" sz="2400" dirty="0">
                <a:solidFill>
                  <a:srgbClr val="000000"/>
                </a:solidFill>
                <a:latin typeface="Helvetica Neue Medium"/>
                <a:cs typeface="Helvetica Neue Medium"/>
              </a:rPr>
              <a:t>take immediate steps to secure these devices and ensure that they are field upgradable when new software is available to fix security vulnerabilities, and aggressively replace the installed base of non-upgradeable devices with upgradeable devices. </a:t>
            </a: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23</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23</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097506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body" sz="quarter" idx="10"/>
          </p:nvPr>
        </p:nvSpPr>
        <p:spPr bwMode="auto">
          <a:xfrm>
            <a:off x="0" y="1773238"/>
            <a:ext cx="9144000" cy="3168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atin typeface="Helvetica Neue Medium" charset="0"/>
                <a:cs typeface="Helvetica Neue Medium" charset="0"/>
              </a:rPr>
              <a:t>Thank You and Questions</a:t>
            </a:r>
            <a:endParaRPr lang="en-US" sz="2800">
              <a:latin typeface="Helvetica Neue Medium" charset="0"/>
              <a:cs typeface="Helvetica Neue Medium" charset="0"/>
            </a:endParaRPr>
          </a:p>
        </p:txBody>
      </p:sp>
    </p:spTree>
    <p:extLst>
      <p:ext uri="{BB962C8B-B14F-4D97-AF65-F5344CB8AC3E}">
        <p14:creationId xmlns:p14="http://schemas.microsoft.com/office/powerpoint/2010/main" val="375881526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bwMode="auto">
          <a:xfrm>
            <a:off x="457200" y="198438"/>
            <a:ext cx="8229600" cy="1430337"/>
          </a:xfrm>
          <a:extLst/>
        </p:spPr>
        <p:txBody>
          <a:bodyPr vert="horz" wrap="square" lIns="91440" tIns="45720" rIns="91440" bIns="45720" numCol="1" anchor="t" anchorCtr="0" compatLnSpc="1">
            <a:prstTxWarp prst="textNoShape">
              <a:avLst/>
            </a:prstTxWarp>
          </a:bodyPr>
          <a:lstStyle/>
          <a:p>
            <a:pPr algn="l" eaLnBrk="1" hangingPunct="1">
              <a:defRPr/>
            </a:pPr>
            <a:r>
              <a:rPr lang="en-US" sz="4000" u="sng" dirty="0">
                <a:solidFill>
                  <a:schemeClr val="bg1">
                    <a:lumMod val="50000"/>
                  </a:schemeClr>
                </a:solidFill>
                <a:latin typeface="Helvetica Neue Medium"/>
                <a:ea typeface="MS PGothic" charset="0"/>
                <a:cs typeface="Helvetica Neue Medium"/>
              </a:rPr>
              <a:t>S</a:t>
            </a:r>
            <a:r>
              <a:rPr lang="en-US" sz="4000" dirty="0">
                <a:solidFill>
                  <a:schemeClr val="bg1">
                    <a:lumMod val="50000"/>
                  </a:schemeClr>
                </a:solidFill>
                <a:latin typeface="Helvetica Neue Medium"/>
                <a:ea typeface="MS PGothic" charset="0"/>
                <a:cs typeface="Helvetica Neue Medium"/>
              </a:rPr>
              <a:t>ecurity and </a:t>
            </a:r>
            <a:r>
              <a:rPr lang="en-US" sz="4000" u="sng" dirty="0">
                <a:solidFill>
                  <a:schemeClr val="bg1">
                    <a:lumMod val="50000"/>
                  </a:schemeClr>
                </a:solidFill>
                <a:latin typeface="Helvetica Neue Medium"/>
                <a:ea typeface="MS PGothic" charset="0"/>
                <a:cs typeface="Helvetica Neue Medium"/>
              </a:rPr>
              <a:t>S</a:t>
            </a:r>
            <a:r>
              <a:rPr lang="en-US" sz="4000" dirty="0">
                <a:solidFill>
                  <a:schemeClr val="bg1">
                    <a:lumMod val="50000"/>
                  </a:schemeClr>
                </a:solidFill>
                <a:latin typeface="Helvetica Neue Medium"/>
                <a:ea typeface="MS PGothic" charset="0"/>
                <a:cs typeface="Helvetica Neue Medium"/>
              </a:rPr>
              <a:t>tability </a:t>
            </a:r>
            <a:r>
              <a:rPr lang="en-US" sz="4000" u="sng" dirty="0">
                <a:solidFill>
                  <a:schemeClr val="bg1">
                    <a:lumMod val="50000"/>
                  </a:schemeClr>
                </a:solidFill>
                <a:latin typeface="Helvetica Neue Medium"/>
                <a:ea typeface="MS PGothic" charset="0"/>
                <a:cs typeface="Helvetica Neue Medium"/>
              </a:rPr>
              <a:t>A</a:t>
            </a:r>
            <a:r>
              <a:rPr lang="en-US" sz="4000" dirty="0">
                <a:solidFill>
                  <a:schemeClr val="bg1">
                    <a:lumMod val="50000"/>
                  </a:schemeClr>
                </a:solidFill>
                <a:latin typeface="Helvetica Neue Medium"/>
                <a:ea typeface="MS PGothic" charset="0"/>
                <a:cs typeface="Helvetica Neue Medium"/>
              </a:rPr>
              <a:t>dvisory </a:t>
            </a:r>
            <a:r>
              <a:rPr lang="en-US" sz="4000" u="sng" dirty="0">
                <a:solidFill>
                  <a:schemeClr val="bg1">
                    <a:lumMod val="50000"/>
                  </a:schemeClr>
                </a:solidFill>
                <a:latin typeface="Helvetica Neue Medium"/>
                <a:ea typeface="MS PGothic" charset="0"/>
                <a:cs typeface="Helvetica Neue Medium"/>
              </a:rPr>
              <a:t>C</a:t>
            </a:r>
            <a:r>
              <a:rPr lang="en-US" sz="4000" dirty="0">
                <a:solidFill>
                  <a:schemeClr val="bg1">
                    <a:lumMod val="50000"/>
                  </a:schemeClr>
                </a:solidFill>
                <a:latin typeface="Helvetica Neue Medium"/>
                <a:ea typeface="MS PGothic" charset="0"/>
                <a:cs typeface="Helvetica Neue Medium"/>
              </a:rPr>
              <a:t>ommittee (SSAC) Overview</a:t>
            </a:r>
          </a:p>
        </p:txBody>
      </p:sp>
      <p:sp>
        <p:nvSpPr>
          <p:cNvPr id="16386" name="Content Placeholder 2"/>
          <p:cNvSpPr>
            <a:spLocks noGrp="1"/>
          </p:cNvSpPr>
          <p:nvPr>
            <p:ph idx="1"/>
          </p:nvPr>
        </p:nvSpPr>
        <p:spPr bwMode="auto">
          <a:xfrm>
            <a:off x="304800" y="1718394"/>
            <a:ext cx="8763000" cy="4806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z="2800" dirty="0">
                <a:latin typeface="Helvetica Neue Medium" charset="0"/>
                <a:ea typeface="MS PGothic" charset="0"/>
                <a:cs typeface="MS PGothic" charset="0"/>
              </a:rPr>
              <a:t>2001: SSAC initiated; 2002: Began operation.</a:t>
            </a:r>
          </a:p>
          <a:p>
            <a:pPr eaLnBrk="1" hangingPunct="1"/>
            <a:r>
              <a:rPr lang="en-US" sz="2800" dirty="0">
                <a:latin typeface="Helvetica Neue Medium" charset="0"/>
                <a:ea typeface="MS PGothic" charset="0"/>
                <a:cs typeface="MS PGothic" charset="0"/>
              </a:rPr>
              <a:t>Provides guidance to ICANN Board, Supporting Organizations</a:t>
            </a:r>
            <a:r>
              <a:rPr lang="en-US" altLang="ja-JP" sz="2800" dirty="0">
                <a:latin typeface="Helvetica Neue Medium" charset="0"/>
                <a:cs typeface="Helvetica Neue Medium" charset="0"/>
              </a:rPr>
              <a:t> and Advisory Committees, staff and general community.</a:t>
            </a:r>
          </a:p>
          <a:p>
            <a:pPr eaLnBrk="1" hangingPunct="1"/>
            <a:r>
              <a:rPr lang="en-US" sz="2800" dirty="0">
                <a:latin typeface="Helvetica Neue Medium" charset="0"/>
                <a:cs typeface="Helvetica Neue Medium" charset="0"/>
              </a:rPr>
              <a:t>Charter: To advise the ICANN community and Board on matters relating to the security and integrity of the Internet's naming and address allocation systems. </a:t>
            </a:r>
          </a:p>
          <a:p>
            <a:pPr eaLnBrk="1" hangingPunct="1"/>
            <a:r>
              <a:rPr lang="en-US" sz="2800" dirty="0" smtClean="0">
                <a:latin typeface="Helvetica Neue Medium" charset="0"/>
                <a:cs typeface="Helvetica Neue Medium" charset="0"/>
              </a:rPr>
              <a:t>Members as of March 2014: 40; </a:t>
            </a:r>
            <a:r>
              <a:rPr lang="en-US" sz="2800" dirty="0">
                <a:latin typeface="Helvetica Neue Medium" charset="0"/>
                <a:cs typeface="Helvetica Neue Medium" charset="0"/>
              </a:rPr>
              <a:t>appointed by ICANN Board for 3-year terms.</a:t>
            </a:r>
          </a:p>
          <a:p>
            <a:pPr eaLnBrk="1" hangingPunct="1"/>
            <a:endParaRPr lang="en-US" altLang="ja-JP" sz="2800" dirty="0">
              <a:latin typeface="Trebuchet MS" charset="0"/>
              <a:cs typeface="Trebuchet MS" charset="0"/>
            </a:endParaRPr>
          </a:p>
          <a:p>
            <a:pPr eaLnBrk="1" hangingPunct="1"/>
            <a:endParaRPr lang="en-US" dirty="0">
              <a:latin typeface="Calibri" charset="0"/>
              <a:ea typeface="MS PGothic" charset="0"/>
              <a:cs typeface="MS PGothic" charset="0"/>
            </a:endParaRPr>
          </a:p>
        </p:txBody>
      </p:sp>
      <p:sp>
        <p:nvSpPr>
          <p:cNvPr id="16387"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301461C5-57F5-4543-AF86-938A7D4C0D26}" type="slidenum">
              <a:rPr lang="en-US" sz="900">
                <a:latin typeface="Arial Narrow" charset="0"/>
                <a:ea typeface="MS PGothic" charset="0"/>
                <a:cs typeface="MS PGothic" charset="0"/>
              </a:rPr>
              <a:pPr algn="r" defTabSz="914400" eaLnBrk="1" hangingPunct="1"/>
              <a:t>3</a:t>
            </a:fld>
            <a:endParaRPr lang="en-US" sz="900">
              <a:latin typeface="Arial Narrow" charset="0"/>
              <a:ea typeface="MS PGothic" charset="0"/>
              <a:cs typeface="MS PGothic" charset="0"/>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3</a:t>
            </a:fld>
            <a:endParaRPr lang="en-US" sz="900">
              <a:latin typeface="Arial Narrow" charset="0"/>
              <a:ea typeface="MS PGothic" charset="0"/>
              <a:cs typeface="MS PGothic" charset="0"/>
            </a:endParaRPr>
          </a:p>
        </p:txBody>
      </p:sp>
      <p:sp>
        <p:nvSpPr>
          <p:cNvPr id="6" name="Slide Number Placeholder 3"/>
          <p:cNvSpPr>
            <a:spLocks noGrp="1"/>
          </p:cNvSpPr>
          <p:nvPr>
            <p:ph type="sldNum" sz="quarter" idx="4294967295"/>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56304EF-908B-494F-8AB6-B678A1602A42}" type="slidenum">
              <a:rPr lang="en-US" sz="1800">
                <a:solidFill>
                  <a:srgbClr val="FFFFFF"/>
                </a:solidFill>
                <a:latin typeface="Trebuchet MS" charset="0"/>
              </a:rPr>
              <a:pPr eaLnBrk="1" hangingPunct="1"/>
              <a:t>3</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318256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bwMode="auto">
          <a:xfrm>
            <a:off x="304800" y="187995"/>
            <a:ext cx="8731250" cy="720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dirty="0" smtClean="0">
                <a:solidFill>
                  <a:srgbClr val="7F7F7F"/>
                </a:solidFill>
                <a:latin typeface="Helvetica Neue Medium" charset="0"/>
                <a:ea typeface="MS PGothic" charset="0"/>
              </a:rPr>
              <a:t>2014 </a:t>
            </a:r>
            <a:r>
              <a:rPr lang="en-US" sz="4000" dirty="0">
                <a:solidFill>
                  <a:srgbClr val="7F7F7F"/>
                </a:solidFill>
                <a:latin typeface="Helvetica Neue Medium" charset="0"/>
                <a:ea typeface="MS PGothic" charset="0"/>
              </a:rPr>
              <a:t>Work Plan: Current Activities</a:t>
            </a:r>
          </a:p>
        </p:txBody>
      </p:sp>
      <p:sp>
        <p:nvSpPr>
          <p:cNvPr id="17410"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9083B91-8485-C742-9C5E-26A93FA2CF20}" type="slidenum">
              <a:rPr lang="en-US" sz="1800">
                <a:solidFill>
                  <a:srgbClr val="FFFFFF"/>
                </a:solidFill>
                <a:ea typeface="MS PGothic" charset="0"/>
                <a:cs typeface="MS PGothic" charset="0"/>
              </a:rPr>
              <a:pPr eaLnBrk="1" hangingPunct="1"/>
              <a:t>4</a:t>
            </a:fld>
            <a:endParaRPr lang="en-US" sz="1800">
              <a:solidFill>
                <a:srgbClr val="FFFFFF"/>
              </a:solidFill>
              <a:ea typeface="MS PGothic" charset="0"/>
              <a:cs typeface="MS PGothic" charset="0"/>
            </a:endParaRPr>
          </a:p>
        </p:txBody>
      </p:sp>
      <p:sp>
        <p:nvSpPr>
          <p:cNvPr id="16387" name="Text Placeholder 4"/>
          <p:cNvSpPr>
            <a:spLocks noGrp="1"/>
          </p:cNvSpPr>
          <p:nvPr>
            <p:ph type="body" sz="quarter" idx="11"/>
          </p:nvPr>
        </p:nvSpPr>
        <p:spPr bwMode="auto">
          <a:xfrm>
            <a:off x="468313" y="1636514"/>
            <a:ext cx="8153400" cy="373670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06400" indent="-406400" eaLnBrk="1" hangingPunct="1">
              <a:buFont typeface="Arial" charset="0"/>
              <a:buChar char="•"/>
              <a:defRPr/>
            </a:pPr>
            <a:r>
              <a:rPr lang="en-US" dirty="0">
                <a:latin typeface="Helvetica Neue Medium" charset="0"/>
                <a:ea typeface="MS PGothic" charset="0"/>
                <a:cs typeface="MS PGothic" charset="0"/>
              </a:rPr>
              <a:t>SSAC Membership </a:t>
            </a:r>
            <a:r>
              <a:rPr lang="en-US" dirty="0" smtClean="0">
                <a:latin typeface="Helvetica Neue Medium" charset="0"/>
                <a:ea typeface="MS PGothic" charset="0"/>
                <a:cs typeface="MS PGothic" charset="0"/>
              </a:rPr>
              <a:t>Committee</a:t>
            </a:r>
            <a:endParaRPr lang="en-US" dirty="0">
              <a:latin typeface="Helvetica Neue Medium" charset="0"/>
              <a:ea typeface="MS PGothic" charset="0"/>
              <a:cs typeface="MS PGothic" charset="0"/>
            </a:endParaRPr>
          </a:p>
          <a:p>
            <a:pPr marL="406400" indent="-406400" eaLnBrk="1" hangingPunct="1">
              <a:buFont typeface="Arial" charset="0"/>
              <a:buChar char="•"/>
              <a:defRPr/>
            </a:pPr>
            <a:r>
              <a:rPr lang="en-US" dirty="0">
                <a:latin typeface="Helvetica Neue Medium" charset="0"/>
                <a:ea typeface="MS PGothic" charset="0"/>
                <a:cs typeface="MS PGothic" charset="0"/>
              </a:rPr>
              <a:t>DNSSEC </a:t>
            </a:r>
            <a:r>
              <a:rPr lang="en-US" dirty="0" smtClean="0">
                <a:latin typeface="Helvetica Neue Medium" charset="0"/>
                <a:ea typeface="MS PGothic" charset="0"/>
                <a:cs typeface="MS PGothic" charset="0"/>
              </a:rPr>
              <a:t>Workshop</a:t>
            </a:r>
          </a:p>
          <a:p>
            <a:pPr marL="457200" indent="-457200" eaLnBrk="1" hangingPunct="1">
              <a:buFont typeface="Arial" charset="0"/>
              <a:buChar char="•"/>
              <a:defRPr/>
            </a:pPr>
            <a:r>
              <a:rPr lang="en-US" dirty="0" smtClean="0">
                <a:latin typeface="Helvetica Neue Medium" charset="0"/>
                <a:ea typeface="MS PGothic" charset="0"/>
                <a:cs typeface="MS PGothic" charset="0"/>
              </a:rPr>
              <a:t>Identifier </a:t>
            </a:r>
            <a:r>
              <a:rPr lang="en-US" dirty="0">
                <a:latin typeface="Helvetica Neue Medium" charset="0"/>
                <a:ea typeface="MS PGothic" charset="0"/>
                <a:cs typeface="MS PGothic" charset="0"/>
              </a:rPr>
              <a:t>Abuse Metrics </a:t>
            </a:r>
          </a:p>
          <a:p>
            <a:pPr marL="457200" indent="-457200" eaLnBrk="1" hangingPunct="1">
              <a:buFont typeface="Arial" charset="0"/>
              <a:buChar char="•"/>
              <a:defRPr/>
            </a:pPr>
            <a:r>
              <a:rPr lang="en-US" dirty="0" smtClean="0">
                <a:latin typeface="Helvetica Neue Medium" charset="0"/>
                <a:ea typeface="MS PGothic" charset="0"/>
                <a:cs typeface="MS PGothic" charset="0"/>
              </a:rPr>
              <a:t>SSAC Outreach to Law </a:t>
            </a:r>
            <a:r>
              <a:rPr lang="en-US" dirty="0">
                <a:latin typeface="Helvetica Neue Medium" charset="0"/>
                <a:ea typeface="MS PGothic" charset="0"/>
                <a:cs typeface="MS PGothic" charset="0"/>
              </a:rPr>
              <a:t>Enforcement</a:t>
            </a:r>
          </a:p>
          <a:p>
            <a:pPr marL="457200" indent="-457200" eaLnBrk="1" hangingPunct="1">
              <a:buFont typeface="Arial" charset="0"/>
              <a:buChar char="•"/>
              <a:defRPr/>
            </a:pPr>
            <a:r>
              <a:rPr lang="en-US" dirty="0">
                <a:latin typeface="Helvetica Neue Medium" charset="0"/>
                <a:ea typeface="MS PGothic" charset="0"/>
                <a:cs typeface="MS PGothic" charset="0"/>
              </a:rPr>
              <a:t>IGF Workshop </a:t>
            </a:r>
          </a:p>
          <a:p>
            <a:pPr marL="457200" indent="-457200">
              <a:buFont typeface="Arial" charset="0"/>
              <a:buChar char="•"/>
              <a:defRPr/>
            </a:pPr>
            <a:r>
              <a:rPr lang="en-US" dirty="0" smtClean="0">
                <a:latin typeface="Helvetica Neue Medium"/>
                <a:cs typeface="Helvetica Neue Medium"/>
              </a:rPr>
              <a:t>Public Suffix Lists</a:t>
            </a:r>
            <a:endParaRPr lang="en-US" dirty="0" smtClean="0">
              <a:latin typeface="Helvetica Neue Medium"/>
              <a:ea typeface="MS PGothic" charset="0"/>
              <a:cs typeface="Helvetica Neue Medium"/>
            </a:endParaRPr>
          </a:p>
          <a:p>
            <a:pPr marL="406400" indent="-406400" eaLnBrk="1" hangingPunct="1">
              <a:buFont typeface="Arial" charset="0"/>
              <a:buChar char="•"/>
              <a:defRPr/>
            </a:pPr>
            <a:endParaRPr lang="en-US" sz="2400" dirty="0">
              <a:latin typeface="Helvetica Neue Medium" charset="0"/>
              <a:ea typeface="MS PGothic" charset="0"/>
              <a:cs typeface="MS PGothic" charset="0"/>
            </a:endParaRPr>
          </a:p>
          <a:p>
            <a:pPr marL="406400" indent="-406400" eaLnBrk="1" hangingPunct="1">
              <a:buFont typeface="+mj-lt" charset="0"/>
              <a:buNone/>
              <a:defRPr/>
            </a:pPr>
            <a:endParaRPr lang="en-US" sz="2400" dirty="0">
              <a:latin typeface="Trebuchet MS" charset="0"/>
              <a:ea typeface="MS PGothic" charset="0"/>
              <a:cs typeface="MS PGothic" charset="0"/>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4</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4</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857564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bwMode="auto">
          <a:xfrm>
            <a:off x="250825" y="189012"/>
            <a:ext cx="8948738"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dirty="0" smtClean="0">
                <a:solidFill>
                  <a:srgbClr val="7F7F7F"/>
                </a:solidFill>
                <a:latin typeface="Helvetica Neue Medium" charset="0"/>
                <a:ea typeface="MS PGothic" charset="0"/>
              </a:rPr>
              <a:t>2013-2014 </a:t>
            </a:r>
            <a:r>
              <a:rPr lang="en-US" sz="4000" dirty="0">
                <a:solidFill>
                  <a:srgbClr val="7F7F7F"/>
                </a:solidFill>
                <a:latin typeface="Helvetica Neue Medium" charset="0"/>
                <a:ea typeface="MS PGothic" charset="0"/>
              </a:rPr>
              <a:t>Publications by Category</a:t>
            </a:r>
          </a:p>
        </p:txBody>
      </p:sp>
      <p:sp>
        <p:nvSpPr>
          <p:cNvPr id="18434"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DD1FAAC-545D-4B4A-AA8E-554D6F9B6082}" type="slidenum">
              <a:rPr lang="en-US" sz="1800">
                <a:solidFill>
                  <a:srgbClr val="FFFFFF"/>
                </a:solidFill>
                <a:ea typeface="MS PGothic" charset="0"/>
                <a:cs typeface="MS PGothic" charset="0"/>
              </a:rPr>
              <a:pPr eaLnBrk="1" hangingPunct="1"/>
              <a:t>5</a:t>
            </a:fld>
            <a:endParaRPr lang="en-US" sz="1800">
              <a:solidFill>
                <a:srgbClr val="FFFFFF"/>
              </a:solidFill>
              <a:ea typeface="MS PGothic" charset="0"/>
              <a:cs typeface="MS PGothic" charset="0"/>
            </a:endParaRPr>
          </a:p>
        </p:txBody>
      </p:sp>
      <p:sp>
        <p:nvSpPr>
          <p:cNvPr id="18435" name="Text Placeholder 4"/>
          <p:cNvSpPr>
            <a:spLocks noGrp="1"/>
          </p:cNvSpPr>
          <p:nvPr>
            <p:ph type="body" sz="quarter" idx="11"/>
          </p:nvPr>
        </p:nvSpPr>
        <p:spPr bwMode="auto">
          <a:xfrm>
            <a:off x="250825" y="1192138"/>
            <a:ext cx="8686800" cy="490115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101600" lvl="1"/>
            <a:r>
              <a:rPr lang="en-US" dirty="0" smtClean="0">
                <a:solidFill>
                  <a:srgbClr val="4F81BD"/>
                </a:solidFill>
                <a:latin typeface="Helvetica Neue Medium" charset="0"/>
                <a:ea typeface="MS PGothic" charset="0"/>
                <a:cs typeface="MS PGothic" charset="0"/>
              </a:rPr>
              <a:t>DNS Security </a:t>
            </a:r>
            <a:endParaRPr lang="en-US" dirty="0" smtClean="0">
              <a:latin typeface="Helvetica Neue Medium" charset="0"/>
              <a:cs typeface="Helvetica Neue Medium" charset="0"/>
            </a:endParaRPr>
          </a:p>
          <a:p>
            <a:pPr marL="101600" lvl="1"/>
            <a:r>
              <a:rPr lang="en-US" sz="2400" dirty="0" smtClean="0">
                <a:latin typeface="Helvetica Neue Medium" charset="0"/>
                <a:cs typeface="Helvetica Neue Medium" charset="0"/>
              </a:rPr>
              <a:t>[SAC064]: SSAC Advisory on DNS “Search List” Processing – 13 February 2014</a:t>
            </a:r>
          </a:p>
          <a:p>
            <a:pPr marL="101600" lvl="1"/>
            <a:r>
              <a:rPr lang="en-US" sz="2400" dirty="0" smtClean="0">
                <a:latin typeface="Helvetica Neue Medium" charset="0"/>
                <a:cs typeface="Helvetica Neue Medium" charset="0"/>
              </a:rPr>
              <a:t>[SAC063]: SSAC Advisory on DNSSEC Key Rollover in the Root Zone – 07 November 2013</a:t>
            </a:r>
          </a:p>
          <a:p>
            <a:pPr marL="101600" lvl="1"/>
            <a:r>
              <a:rPr lang="en-US" sz="2400" dirty="0">
                <a:latin typeface="Helvetica Neue Medium" charset="0"/>
                <a:cs typeface="Helvetica Neue Medium" charset="0"/>
              </a:rPr>
              <a:t>[</a:t>
            </a:r>
            <a:r>
              <a:rPr lang="en-US" sz="2400" dirty="0" smtClean="0">
                <a:latin typeface="Helvetica Neue Medium" charset="0"/>
                <a:cs typeface="Helvetica Neue Medium" charset="0"/>
              </a:rPr>
              <a:t>SAC062]</a:t>
            </a:r>
            <a:r>
              <a:rPr lang="en-US" sz="2400" dirty="0">
                <a:latin typeface="Helvetica Neue Medium" charset="0"/>
                <a:cs typeface="Helvetica Neue Medium" charset="0"/>
              </a:rPr>
              <a:t>: SSAC Advisory </a:t>
            </a:r>
            <a:r>
              <a:rPr lang="en-US" sz="2400" dirty="0" smtClean="0">
                <a:latin typeface="Helvetica Neue Medium"/>
                <a:cs typeface="Helvetica Neue Medium"/>
              </a:rPr>
              <a:t>Concerning </a:t>
            </a:r>
            <a:r>
              <a:rPr lang="en-US" sz="2400" dirty="0">
                <a:latin typeface="Helvetica Neue Medium"/>
                <a:cs typeface="Helvetica Neue Medium"/>
              </a:rPr>
              <a:t>the Mitigation of Name Collision </a:t>
            </a:r>
            <a:r>
              <a:rPr lang="en-US" sz="2400" dirty="0" smtClean="0">
                <a:latin typeface="Helvetica Neue Medium"/>
                <a:cs typeface="Helvetica Neue Medium"/>
              </a:rPr>
              <a:t>Risk </a:t>
            </a:r>
            <a:r>
              <a:rPr lang="en-US" sz="2400" dirty="0" smtClean="0">
                <a:latin typeface="Helvetica Neue Medium" charset="0"/>
                <a:cs typeface="Helvetica Neue Medium" charset="0"/>
              </a:rPr>
              <a:t>– 07 November 2013</a:t>
            </a:r>
          </a:p>
          <a:p>
            <a:pPr marL="101600" lvl="1"/>
            <a:r>
              <a:rPr lang="en-US" sz="2400" dirty="0">
                <a:latin typeface="Helvetica Neue Medium" charset="0"/>
                <a:cs typeface="Helvetica Neue Medium" charset="0"/>
              </a:rPr>
              <a:t>[SAC059]: SSAC Letter to the ICANN Board Regarding Interdisciplinary Studies – 18 April 2013</a:t>
            </a:r>
            <a:br>
              <a:rPr lang="en-US" sz="2400" dirty="0">
                <a:latin typeface="Helvetica Neue Medium" charset="0"/>
                <a:cs typeface="Helvetica Neue Medium" charset="0"/>
              </a:rPr>
            </a:br>
            <a:r>
              <a:rPr lang="en-US" sz="2400" dirty="0" smtClean="0">
                <a:latin typeface="Helvetica Neue Medium" charset="0"/>
                <a:ea typeface="MS PGothic" charset="0"/>
                <a:cs typeface="MS PGothic" charset="0"/>
              </a:rPr>
              <a:t>[</a:t>
            </a:r>
            <a:r>
              <a:rPr lang="en-US" sz="2400" dirty="0">
                <a:latin typeface="Helvetica Neue Medium" charset="0"/>
                <a:ea typeface="MS PGothic" charset="0"/>
                <a:cs typeface="MS PGothic" charset="0"/>
              </a:rPr>
              <a:t>SAC057] SSAC Advisory on Internal Name Certificates—March </a:t>
            </a:r>
            <a:r>
              <a:rPr lang="en-US" sz="2400" dirty="0" smtClean="0">
                <a:latin typeface="Helvetica Neue Medium" charset="0"/>
                <a:ea typeface="MS PGothic" charset="0"/>
                <a:cs typeface="MS PGothic" charset="0"/>
              </a:rPr>
              <a:t>2013</a:t>
            </a:r>
          </a:p>
          <a:p>
            <a:pPr marL="101600" lvl="1" eaLnBrk="1" hangingPunct="1">
              <a:buFont typeface="+mj-lt" charset="0"/>
              <a:buNone/>
            </a:pPr>
            <a:endParaRPr lang="en-US" sz="2400" dirty="0" smtClean="0">
              <a:latin typeface="Helvetica Neue Medium" charset="0"/>
              <a:cs typeface="Helvetica Neue Medium" charset="0"/>
            </a:endParaRPr>
          </a:p>
          <a:p>
            <a:pPr marL="101600" lvl="1" eaLnBrk="1" hangingPunct="1">
              <a:buFont typeface="Arial" charset="0"/>
              <a:buChar char="•"/>
            </a:pPr>
            <a:endParaRPr lang="en-US" dirty="0">
              <a:latin typeface="Trebuchet MS" charset="0"/>
              <a:ea typeface="MS PGothic" charset="0"/>
              <a:cs typeface="MS PGothic" charset="0"/>
            </a:endParaRP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5</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5</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280518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2370B5C-9A08-234F-86D0-70A716F75FA9}" type="slidenum">
              <a:rPr lang="en-US" sz="1800">
                <a:solidFill>
                  <a:srgbClr val="FFFFFF"/>
                </a:solidFill>
                <a:ea typeface="MS PGothic" charset="0"/>
                <a:cs typeface="MS PGothic" charset="0"/>
              </a:rPr>
              <a:pPr eaLnBrk="1" hangingPunct="1"/>
              <a:t>6</a:t>
            </a:fld>
            <a:endParaRPr lang="en-US" sz="1800">
              <a:solidFill>
                <a:srgbClr val="FFFFFF"/>
              </a:solidFill>
              <a:ea typeface="MS PGothic" charset="0"/>
              <a:cs typeface="MS PGothic" charset="0"/>
            </a:endParaRPr>
          </a:p>
        </p:txBody>
      </p:sp>
      <p:sp>
        <p:nvSpPr>
          <p:cNvPr id="19458" name="Text Placeholder 4"/>
          <p:cNvSpPr>
            <a:spLocks noGrp="1"/>
          </p:cNvSpPr>
          <p:nvPr>
            <p:ph type="body" sz="quarter" idx="11"/>
          </p:nvPr>
        </p:nvSpPr>
        <p:spPr bwMode="auto">
          <a:xfrm>
            <a:off x="179388" y="980728"/>
            <a:ext cx="8686800" cy="4392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101600" lvl="1"/>
            <a:r>
              <a:rPr lang="en-US" dirty="0">
                <a:solidFill>
                  <a:srgbClr val="4F81BD"/>
                </a:solidFill>
                <a:latin typeface="Helvetica Neue Medium" charset="0"/>
                <a:ea typeface="MS PGothic" charset="0"/>
                <a:cs typeface="MS PGothic" charset="0"/>
              </a:rPr>
              <a:t>DNS Abuse </a:t>
            </a:r>
            <a:endParaRPr lang="en-US" dirty="0">
              <a:latin typeface="Helvetica Neue Medium" charset="0"/>
              <a:cs typeface="Helvetica Neue Medium" charset="0"/>
            </a:endParaRPr>
          </a:p>
          <a:p>
            <a:pPr marL="101600" lvl="1"/>
            <a:r>
              <a:rPr lang="en-US" sz="2400" dirty="0">
                <a:latin typeface="Helvetica Neue Medium"/>
                <a:cs typeface="Helvetica Neue Medium"/>
              </a:rPr>
              <a:t>[SAC065]: SSAC Advisory on </a:t>
            </a:r>
            <a:r>
              <a:rPr lang="en-US" sz="2400" dirty="0" err="1">
                <a:latin typeface="Helvetica Neue Medium"/>
                <a:cs typeface="Helvetica Neue Medium"/>
              </a:rPr>
              <a:t>DDoS</a:t>
            </a:r>
            <a:r>
              <a:rPr lang="en-US" sz="2400" dirty="0">
                <a:latin typeface="Helvetica Neue Medium"/>
                <a:cs typeface="Helvetica Neue Medium"/>
              </a:rPr>
              <a:t> Attacks Leveraging DNS Infrastructure – 18 February </a:t>
            </a:r>
            <a:r>
              <a:rPr lang="en-US" sz="2400" dirty="0" smtClean="0">
                <a:latin typeface="Helvetica Neue Medium"/>
                <a:cs typeface="Helvetica Neue Medium"/>
              </a:rPr>
              <a:t>2014</a:t>
            </a:r>
            <a:endParaRPr lang="en-US" sz="2400" dirty="0">
              <a:latin typeface="Helvetica Neue Medium" charset="0"/>
              <a:ea typeface="MS PGothic" charset="0"/>
              <a:cs typeface="MS PGothic" charset="0"/>
            </a:endParaRPr>
          </a:p>
          <a:p>
            <a:pPr marL="101600" lvl="1" eaLnBrk="1" hangingPunct="1">
              <a:buFont typeface="+mj-lt" charset="0"/>
              <a:buNone/>
            </a:pPr>
            <a:r>
              <a:rPr lang="en-US" dirty="0" smtClean="0">
                <a:solidFill>
                  <a:srgbClr val="4F81BD"/>
                </a:solidFill>
                <a:latin typeface="Helvetica Neue Medium" charset="0"/>
                <a:ea typeface="MS PGothic" charset="0"/>
                <a:cs typeface="MS PGothic" charset="0"/>
              </a:rPr>
              <a:t>Internationalized </a:t>
            </a:r>
            <a:r>
              <a:rPr lang="en-US" dirty="0">
                <a:solidFill>
                  <a:srgbClr val="4F81BD"/>
                </a:solidFill>
                <a:latin typeface="Helvetica Neue Medium" charset="0"/>
                <a:ea typeface="MS PGothic" charset="0"/>
                <a:cs typeface="MS PGothic" charset="0"/>
              </a:rPr>
              <a:t>Domain Names (IDNs)</a:t>
            </a:r>
          </a:p>
          <a:p>
            <a:pPr marL="101600" lvl="1"/>
            <a:r>
              <a:rPr lang="en-US" sz="2400" dirty="0">
                <a:latin typeface="Helvetica Neue Medium"/>
                <a:cs typeface="Helvetica Neue Medium"/>
              </a:rPr>
              <a:t>[SAC060]: SSAC Comment on Examining the User Experience Implications of Active Variant TLDs </a:t>
            </a:r>
            <a:r>
              <a:rPr lang="en-US" sz="2400" dirty="0" smtClean="0">
                <a:latin typeface="Helvetica Neue Medium"/>
                <a:cs typeface="Helvetica Neue Medium"/>
              </a:rPr>
              <a:t>Report</a:t>
            </a:r>
            <a:r>
              <a:rPr lang="en-US" sz="2400" dirty="0">
                <a:latin typeface="Helvetica Neue Medium"/>
                <a:ea typeface="MS PGothic" charset="0"/>
                <a:cs typeface="Helvetica Neue Medium"/>
              </a:rPr>
              <a:t>—</a:t>
            </a:r>
            <a:r>
              <a:rPr lang="en-US" sz="2400" dirty="0" smtClean="0">
                <a:latin typeface="Helvetica Neue Medium"/>
                <a:cs typeface="Helvetica Neue Medium"/>
              </a:rPr>
              <a:t>23 </a:t>
            </a:r>
            <a:r>
              <a:rPr lang="en-US" sz="2400" dirty="0">
                <a:latin typeface="Helvetica Neue Medium"/>
                <a:cs typeface="Helvetica Neue Medium"/>
              </a:rPr>
              <a:t>July </a:t>
            </a:r>
            <a:r>
              <a:rPr lang="en-US" sz="2400" dirty="0" smtClean="0">
                <a:latin typeface="Helvetica Neue Medium"/>
                <a:cs typeface="Helvetica Neue Medium"/>
              </a:rPr>
              <a:t>2013</a:t>
            </a:r>
          </a:p>
          <a:p>
            <a:pPr marL="101600" lvl="1"/>
            <a:r>
              <a:rPr lang="en-US" dirty="0">
                <a:solidFill>
                  <a:srgbClr val="4F81BD"/>
                </a:solidFill>
                <a:latin typeface="Helvetica Neue Medium" charset="0"/>
                <a:ea typeface="MS PGothic" charset="0"/>
                <a:cs typeface="MS PGothic" charset="0"/>
              </a:rPr>
              <a:t>Registration Data (WHOIS):</a:t>
            </a:r>
          </a:p>
          <a:p>
            <a:pPr marL="101600" lvl="1"/>
            <a:r>
              <a:rPr lang="en-US" sz="2400" dirty="0">
                <a:latin typeface="Helvetica Neue Medium"/>
                <a:cs typeface="Helvetica Neue Medium"/>
              </a:rPr>
              <a:t>[SAC061] SSAC Comment on ICANN’s Initial Report from the Expert Working Group on </a:t>
            </a:r>
            <a:r>
              <a:rPr lang="en-US" sz="2400" dirty="0" err="1">
                <a:latin typeface="Helvetica Neue Medium"/>
                <a:cs typeface="Helvetica Neue Medium"/>
              </a:rPr>
              <a:t>gTLD</a:t>
            </a:r>
            <a:r>
              <a:rPr lang="en-US" sz="2400" dirty="0">
                <a:latin typeface="Helvetica Neue Medium"/>
                <a:cs typeface="Helvetica Neue Medium"/>
              </a:rPr>
              <a:t> Directory Services</a:t>
            </a:r>
            <a:r>
              <a:rPr lang="en-US" sz="2400" dirty="0">
                <a:latin typeface="Helvetica Neue Medium"/>
                <a:ea typeface="MS PGothic" charset="0"/>
                <a:cs typeface="Helvetica Neue Medium"/>
              </a:rPr>
              <a:t>—</a:t>
            </a:r>
            <a:r>
              <a:rPr lang="en-US" sz="2400" dirty="0">
                <a:latin typeface="Helvetica Neue Medium"/>
                <a:cs typeface="Helvetica Neue Medium"/>
              </a:rPr>
              <a:t>06 September 2013</a:t>
            </a:r>
          </a:p>
          <a:p>
            <a:pPr marL="101600" lvl="1"/>
            <a:r>
              <a:rPr lang="en-US" sz="2400" dirty="0">
                <a:latin typeface="Helvetica Neue Medium" charset="0"/>
                <a:ea typeface="MS PGothic" charset="0"/>
                <a:cs typeface="MS PGothic" charset="0"/>
              </a:rPr>
              <a:t>[SAC058] SSAC Report on Domain Name Registration Data Validation Taxonomy—March 2013</a:t>
            </a:r>
          </a:p>
          <a:p>
            <a:pPr marL="101600" lvl="1"/>
            <a:endParaRPr lang="en-US" sz="2400" dirty="0">
              <a:latin typeface="Helvetica Neue Medium" charset="0"/>
              <a:cs typeface="Helvetica Neue Medium" charset="0"/>
            </a:endParaRPr>
          </a:p>
          <a:p>
            <a:pPr marL="101600" lvl="1" eaLnBrk="1" hangingPunct="1">
              <a:buFont typeface="Arial" charset="0"/>
              <a:buChar char="•"/>
            </a:pPr>
            <a:endParaRPr lang="en-US" dirty="0">
              <a:latin typeface="Trebuchet MS" charset="0"/>
              <a:ea typeface="MS PGothic" charset="0"/>
              <a:cs typeface="MS PGothic" charset="0"/>
            </a:endParaRPr>
          </a:p>
        </p:txBody>
      </p:sp>
      <p:sp>
        <p:nvSpPr>
          <p:cNvPr id="19459" name="Title 1"/>
          <p:cNvSpPr>
            <a:spLocks noGrp="1"/>
          </p:cNvSpPr>
          <p:nvPr>
            <p:ph type="title"/>
          </p:nvPr>
        </p:nvSpPr>
        <p:spPr bwMode="auto">
          <a:xfrm>
            <a:off x="251520" y="116632"/>
            <a:ext cx="8947150" cy="646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dirty="0" smtClean="0">
                <a:solidFill>
                  <a:srgbClr val="7F7F7F"/>
                </a:solidFill>
                <a:latin typeface="Helvetica Neue Medium" charset="0"/>
                <a:ea typeface="MS PGothic" charset="0"/>
              </a:rPr>
              <a:t>2013-2014 </a:t>
            </a:r>
            <a:r>
              <a:rPr lang="en-US" sz="4000" dirty="0">
                <a:solidFill>
                  <a:srgbClr val="7F7F7F"/>
                </a:solidFill>
                <a:latin typeface="Helvetica Neue Medium" charset="0"/>
                <a:ea typeface="MS PGothic" charset="0"/>
              </a:rPr>
              <a:t>Publications by Category</a:t>
            </a: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6</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6</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952480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bwMode="auto">
          <a:xfrm>
            <a:off x="1403648" y="1628800"/>
            <a:ext cx="6162675" cy="367240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marL="514350" indent="-514350">
              <a:defRPr/>
            </a:pPr>
            <a:r>
              <a:rPr lang="en-US" dirty="0" smtClean="0">
                <a:solidFill>
                  <a:srgbClr val="7F7F7F"/>
                </a:solidFill>
                <a:latin typeface="Helvetica Neue Medium" charset="0"/>
                <a:cs typeface="Helvetica Neue Medium" charset="0"/>
              </a:rPr>
              <a:t>SAC064: SSAC Advisory </a:t>
            </a:r>
            <a:r>
              <a:rPr lang="en-US" dirty="0" smtClean="0">
                <a:solidFill>
                  <a:schemeClr val="tx1">
                    <a:lumMod val="50000"/>
                    <a:lumOff val="50000"/>
                  </a:schemeClr>
                </a:solidFill>
                <a:latin typeface="Helvetica Neue Medium"/>
                <a:cs typeface="Helvetica Neue Medium"/>
              </a:rPr>
              <a:t>on DNS “Search List” Processing</a:t>
            </a:r>
            <a:r>
              <a:rPr lang="en-US" dirty="0"/>
              <a:t/>
            </a:r>
            <a:br>
              <a:rPr lang="en-US" dirty="0"/>
            </a:br>
            <a:r>
              <a:rPr lang="en-US" dirty="0" smtClean="0">
                <a:solidFill>
                  <a:srgbClr val="7F7F7F"/>
                </a:solidFill>
                <a:latin typeface="Helvetica Neue Medium" charset="0"/>
                <a:cs typeface="Helvetica Neue Medium" charset="0"/>
              </a:rPr>
              <a:t/>
            </a:r>
            <a:br>
              <a:rPr lang="en-US" dirty="0" smtClean="0">
                <a:solidFill>
                  <a:srgbClr val="7F7F7F"/>
                </a:solidFill>
                <a:latin typeface="Helvetica Neue Medium" charset="0"/>
                <a:cs typeface="Helvetica Neue Medium" charset="0"/>
              </a:rPr>
            </a:br>
            <a:r>
              <a:rPr lang="en-US" dirty="0" err="1">
                <a:solidFill>
                  <a:schemeClr val="bg1">
                    <a:lumMod val="50000"/>
                  </a:schemeClr>
                </a:solidFill>
                <a:latin typeface="Helvetica Neue Medium" charset="0"/>
                <a:ea typeface="MS PGothic" charset="0"/>
              </a:rPr>
              <a:t>Patrik</a:t>
            </a:r>
            <a:r>
              <a:rPr lang="en-US" dirty="0">
                <a:solidFill>
                  <a:schemeClr val="bg1">
                    <a:lumMod val="50000"/>
                  </a:schemeClr>
                </a:solidFill>
                <a:latin typeface="Helvetica Neue Medium" charset="0"/>
                <a:ea typeface="MS PGothic" charset="0"/>
              </a:rPr>
              <a:t> </a:t>
            </a:r>
            <a:r>
              <a:rPr lang="en-US" dirty="0" err="1">
                <a:solidFill>
                  <a:schemeClr val="bg1">
                    <a:lumMod val="50000"/>
                  </a:schemeClr>
                </a:solidFill>
                <a:latin typeface="Helvetica Neue Medium" charset="0"/>
                <a:ea typeface="MS PGothic" charset="0"/>
              </a:rPr>
              <a:t>Fältström</a:t>
            </a:r>
            <a:endParaRPr lang="en-US" dirty="0">
              <a:solidFill>
                <a:schemeClr val="bg1">
                  <a:lumMod val="50000"/>
                </a:schemeClr>
              </a:solidFill>
              <a:latin typeface="Helvetica Neue Medium" charset="0"/>
              <a:ea typeface="MS PGothic" charset="0"/>
            </a:endParaRPr>
          </a:p>
        </p:txBody>
      </p:sp>
      <p:sp>
        <p:nvSpPr>
          <p:cNvPr id="3"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7</a:t>
            </a:fld>
            <a:endParaRPr lang="en-US" sz="900">
              <a:latin typeface="Arial Narrow" charset="0"/>
              <a:ea typeface="MS PGothic" charset="0"/>
              <a:cs typeface="MS PGothic" charset="0"/>
            </a:endParaRPr>
          </a:p>
        </p:txBody>
      </p:sp>
      <p:sp>
        <p:nvSpPr>
          <p:cNvPr id="4" name="Slide Number Placeholder 3"/>
          <p:cNvSpPr>
            <a:spLocks noGrp="1"/>
          </p:cNvSpPr>
          <p:nvPr>
            <p:ph type="sldNum" sz="quarter" idx="4294967295"/>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56304EF-908B-494F-8AB6-B678A1602A42}" type="slidenum">
              <a:rPr lang="en-US" sz="1800">
                <a:solidFill>
                  <a:srgbClr val="FFFFFF"/>
                </a:solidFill>
                <a:latin typeface="Trebuchet MS" charset="0"/>
              </a:rPr>
              <a:pPr eaLnBrk="1" hangingPunct="1"/>
              <a:t>7</a:t>
            </a:fld>
            <a:endParaRPr lang="en-US" sz="1800">
              <a:solidFill>
                <a:srgbClr val="FFFFFF"/>
              </a:solidFill>
              <a:latin typeface="Trebuchet MS" charset="0"/>
            </a:endParaRPr>
          </a:p>
        </p:txBody>
      </p:sp>
      <p:sp>
        <p:nvSpPr>
          <p:cNvPr id="5"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6"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472251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bwMode="auto">
          <a:xfrm>
            <a:off x="390525" y="496888"/>
            <a:ext cx="7870825" cy="120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Overview</a:t>
            </a:r>
            <a:endParaRPr lang="en-US" sz="4000" dirty="0">
              <a:solidFill>
                <a:schemeClr val="bg1">
                  <a:lumMod val="50000"/>
                </a:schemeClr>
              </a:solidFill>
            </a:endParaRPr>
          </a:p>
        </p:txBody>
      </p:sp>
      <p:sp>
        <p:nvSpPr>
          <p:cNvPr id="69634" name="Content Placeholder 2"/>
          <p:cNvSpPr>
            <a:spLocks noGrp="1"/>
          </p:cNvSpPr>
          <p:nvPr>
            <p:ph idx="4294967295"/>
          </p:nvPr>
        </p:nvSpPr>
        <p:spPr bwMode="auto">
          <a:xfrm>
            <a:off x="539552" y="1896170"/>
            <a:ext cx="8266311" cy="398110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dirty="0" smtClean="0">
                <a:solidFill>
                  <a:srgbClr val="000000"/>
                </a:solidFill>
                <a:latin typeface="Helvetica Neue Medium"/>
                <a:cs typeface="Helvetica Neue Medium"/>
              </a:rPr>
              <a:t>In SAC 064, the SSAC:</a:t>
            </a:r>
          </a:p>
          <a:p>
            <a:pPr>
              <a:defRPr/>
            </a:pPr>
            <a:r>
              <a:rPr lang="en-US" sz="2800" dirty="0" smtClean="0">
                <a:solidFill>
                  <a:srgbClr val="000000"/>
                </a:solidFill>
                <a:latin typeface="Helvetica Neue Medium"/>
                <a:cs typeface="Helvetica Neue Medium"/>
              </a:rPr>
              <a:t>Examines how current operating systems and applications process search lists;</a:t>
            </a:r>
          </a:p>
          <a:p>
            <a:pPr>
              <a:defRPr/>
            </a:pPr>
            <a:r>
              <a:rPr lang="en-US" sz="2800" dirty="0" smtClean="0">
                <a:solidFill>
                  <a:srgbClr val="000000"/>
                </a:solidFill>
                <a:latin typeface="Helvetica Neue Medium"/>
                <a:cs typeface="Helvetica Neue Medium"/>
              </a:rPr>
              <a:t>Highlights security and stability implications with some search list behaviors; and</a:t>
            </a:r>
          </a:p>
          <a:p>
            <a:pPr>
              <a:defRPr/>
            </a:pPr>
            <a:r>
              <a:rPr lang="en-US" sz="2800" dirty="0" smtClean="0">
                <a:solidFill>
                  <a:srgbClr val="000000"/>
                </a:solidFill>
                <a:latin typeface="Helvetica Neue Medium"/>
                <a:cs typeface="Helvetica Neue Medium"/>
              </a:rPr>
              <a:t>Proposes a </a:t>
            </a:r>
            <a:r>
              <a:rPr lang="en-US" sz="2800" dirty="0" err="1" smtClean="0">
                <a:solidFill>
                  <a:srgbClr val="000000"/>
                </a:solidFill>
                <a:latin typeface="Helvetica Neue Medium"/>
                <a:cs typeface="Helvetica Neue Medium"/>
              </a:rPr>
              <a:t>strawman</a:t>
            </a:r>
            <a:r>
              <a:rPr lang="en-US" sz="2800" dirty="0" smtClean="0">
                <a:solidFill>
                  <a:srgbClr val="000000"/>
                </a:solidFill>
                <a:latin typeface="Helvetica Neue Medium"/>
                <a:cs typeface="Helvetica Neue Medium"/>
              </a:rPr>
              <a:t> to improve search list processing.</a:t>
            </a: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8</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8</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145027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bwMode="auto">
          <a:xfrm>
            <a:off x="390525" y="260648"/>
            <a:ext cx="7870825" cy="1008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4000" dirty="0" smtClean="0">
                <a:solidFill>
                  <a:schemeClr val="bg1">
                    <a:lumMod val="50000"/>
                  </a:schemeClr>
                </a:solidFill>
              </a:rPr>
              <a:t>Background</a:t>
            </a:r>
            <a:endParaRPr lang="en-US" sz="4000" dirty="0">
              <a:solidFill>
                <a:schemeClr val="bg1">
                  <a:lumMod val="50000"/>
                </a:schemeClr>
              </a:solidFill>
            </a:endParaRPr>
          </a:p>
        </p:txBody>
      </p:sp>
      <p:sp>
        <p:nvSpPr>
          <p:cNvPr id="69634" name="Content Placeholder 2"/>
          <p:cNvSpPr>
            <a:spLocks noGrp="1"/>
          </p:cNvSpPr>
          <p:nvPr>
            <p:ph idx="4294967295"/>
          </p:nvPr>
        </p:nvSpPr>
        <p:spPr bwMode="auto">
          <a:xfrm>
            <a:off x="323528" y="1124744"/>
            <a:ext cx="8640960" cy="550073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Helvetica Neue Medium"/>
                <a:cs typeface="Helvetica Neue Medium"/>
              </a:rPr>
              <a:t>What is search list processing? </a:t>
            </a:r>
          </a:p>
          <a:p>
            <a:pPr lvl="1"/>
            <a:r>
              <a:rPr lang="en-US" dirty="0">
                <a:latin typeface="Helvetica Neue Medium"/>
                <a:cs typeface="Helvetica Neue Medium"/>
              </a:rPr>
              <a:t>a feature that allows a user to enter a partial name in an application, with the operating system expanding the name through entries in a search list. </a:t>
            </a:r>
          </a:p>
          <a:p>
            <a:pPr lvl="1"/>
            <a:r>
              <a:rPr lang="en-US" dirty="0">
                <a:latin typeface="Helvetica Neue Medium"/>
                <a:cs typeface="Helvetica Neue Medium"/>
              </a:rPr>
              <a:t>a search list of “somedomain1.com; somedomain2.com” and a user types “system” into her browser’s address box, the operating system would try “system.somedomain1.com”, “system.somedomain2.com”, and “system.” in some order. </a:t>
            </a:r>
          </a:p>
        </p:txBody>
      </p:sp>
      <p:sp>
        <p:nvSpPr>
          <p:cNvPr id="5"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9</a:t>
            </a:fld>
            <a:endParaRPr lang="en-US" sz="900">
              <a:latin typeface="Arial Narrow" charset="0"/>
              <a:ea typeface="MS PGothic" charset="0"/>
              <a:cs typeface="MS PGothic" charset="0"/>
            </a:endParaRPr>
          </a:p>
        </p:txBody>
      </p:sp>
      <p:sp>
        <p:nvSpPr>
          <p:cNvPr id="6" name="Slide Number Placeholder 3"/>
          <p:cNvSpPr txBox="1">
            <a:spLocks/>
          </p:cNvSpPr>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2pPr>
            <a:lvl3pPr marL="11430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3pPr>
            <a:lvl4pPr marL="16002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4pPr>
            <a:lvl5pPr marL="2057400" indent="-228600" algn="l" defTabSz="457200" rtl="0" eaLnBrk="0" fontAlgn="base" hangingPunct="0">
              <a:spcBef>
                <a:spcPct val="0"/>
              </a:spcBef>
              <a:spcAft>
                <a:spcPct val="0"/>
              </a:spcAft>
              <a:defRPr sz="2400" kern="1200">
                <a:solidFill>
                  <a:schemeClr val="tx1"/>
                </a:solidFill>
                <a:latin typeface="Calibri" charset="0"/>
                <a:ea typeface="ＭＳ Ｐゴシック" charset="0"/>
                <a:cs typeface="ＭＳ Ｐゴシック" charset="0"/>
              </a:defRPr>
            </a:lvl5pPr>
            <a:lvl6pPr marL="25146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6pPr>
            <a:lvl7pPr marL="29718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7pPr>
            <a:lvl8pPr marL="34290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8pPr>
            <a:lvl9pPr marL="3886200" indent="-228600" algn="l" defTabSz="457200" rtl="0" eaLnBrk="0" fontAlgn="base" latinLnBrk="0" hangingPunct="0">
              <a:spcBef>
                <a:spcPct val="0"/>
              </a:spcBef>
              <a:spcAft>
                <a:spcPct val="0"/>
              </a:spcAft>
              <a:defRPr sz="2400" kern="1200">
                <a:solidFill>
                  <a:schemeClr val="tx1"/>
                </a:solidFill>
                <a:latin typeface="Calibri" charset="0"/>
                <a:ea typeface="ＭＳ Ｐゴシック" charset="0"/>
                <a:cs typeface="ＭＳ Ｐゴシック" charset="0"/>
              </a:defRPr>
            </a:lvl9pPr>
          </a:lstStyle>
          <a:p>
            <a:pPr eaLnBrk="1" hangingPunct="1"/>
            <a:fld id="{456304EF-908B-494F-8AB6-B678A1602A42}" type="slidenum">
              <a:rPr lang="en-US" sz="1800" smtClean="0">
                <a:solidFill>
                  <a:srgbClr val="FFFFFF"/>
                </a:solidFill>
                <a:latin typeface="Trebuchet MS" charset="0"/>
              </a:rPr>
              <a:pPr eaLnBrk="1" hangingPunct="1"/>
              <a:t>9</a:t>
            </a:fld>
            <a:endParaRPr lang="en-US" sz="1800">
              <a:solidFill>
                <a:srgbClr val="FFFFFF"/>
              </a:solidFill>
              <a:latin typeface="Trebuchet MS" charset="0"/>
            </a:endParaRPr>
          </a:p>
        </p:txBody>
      </p:sp>
      <p:sp>
        <p:nvSpPr>
          <p:cNvPr id="7" name="Rectangle 4"/>
          <p:cNvSpPr>
            <a:spLocks noChangeArrowheads="1"/>
          </p:cNvSpPr>
          <p:nvPr/>
        </p:nvSpPr>
        <p:spPr bwMode="auto">
          <a:xfrm>
            <a:off x="204788" y="6427610"/>
            <a:ext cx="1041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405" tIns="19202" rIns="38405" bIns="19202">
            <a:spAutoFit/>
          </a:bodyPr>
          <a:lstStyle/>
          <a:p>
            <a:r>
              <a:rPr lang="en-US" sz="1500" dirty="0">
                <a:solidFill>
                  <a:schemeClr val="tx2"/>
                </a:solidFill>
                <a:latin typeface="Georgia" charset="0"/>
                <a:cs typeface="Georgia" charset="0"/>
              </a:rPr>
              <a:t>#ICANN49</a:t>
            </a:r>
          </a:p>
        </p:txBody>
      </p:sp>
      <p:pic>
        <p:nvPicPr>
          <p:cNvPr id="8" name="Picture 5" descr="ICANN_Logo_B_RGB.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81838" y="6326010"/>
            <a:ext cx="5762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Singapore49_Logo_fullSize_30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160910"/>
            <a:ext cx="13366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194327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SAC Activities Update Buenos Aires Nov 2013[1]">
  <a:themeElements>
    <a:clrScheme name="Custom 1">
      <a:dk1>
        <a:sysClr val="windowText" lastClr="000000"/>
      </a:dk1>
      <a:lt1>
        <a:sysClr val="window" lastClr="FFFFFF"/>
      </a:lt1>
      <a:dk2>
        <a:srgbClr val="7F7F7F"/>
      </a:dk2>
      <a:lt2>
        <a:srgbClr val="EEEFEF"/>
      </a:lt2>
      <a:accent1>
        <a:srgbClr val="B2D3EB"/>
      </a:accent1>
      <a:accent2>
        <a:srgbClr val="8EC1E1"/>
      </a:accent2>
      <a:accent3>
        <a:srgbClr val="BEC1C5"/>
      </a:accent3>
      <a:accent4>
        <a:srgbClr val="4C4E51"/>
      </a:accent4>
      <a:accent5>
        <a:srgbClr val="939598"/>
      </a:accent5>
      <a:accent6>
        <a:srgbClr val="EEEFEF"/>
      </a:accent6>
      <a:hlink>
        <a:srgbClr val="99A8CF"/>
      </a:hlink>
      <a:folHlink>
        <a:srgbClr val="43ACD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SSAC Activities Update Buenos Aires Nov 2013[1].potx</Template>
  <TotalTime>8724</TotalTime>
  <Words>1665</Words>
  <Application>Microsoft Macintosh PowerPoint</Application>
  <PresentationFormat>On-screen Show (4:3)</PresentationFormat>
  <Paragraphs>226</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SSAC Activities Update Buenos Aires Nov 2013[1]</vt:lpstr>
      <vt:lpstr>PowerPoint Presentation</vt:lpstr>
      <vt:lpstr>Agenda</vt:lpstr>
      <vt:lpstr>Security and Stability Advisory Committee (SSAC) Overview</vt:lpstr>
      <vt:lpstr>2014 Work Plan: Current Activities</vt:lpstr>
      <vt:lpstr>2013-2014 Publications by Category</vt:lpstr>
      <vt:lpstr>2013-2014 Publications by Category</vt:lpstr>
      <vt:lpstr>SAC064: SSAC Advisory on DNS “Search List” Processing  Patrik Fältström</vt:lpstr>
      <vt:lpstr>Overview</vt:lpstr>
      <vt:lpstr>Background</vt:lpstr>
      <vt:lpstr>Issues</vt:lpstr>
      <vt:lpstr>Issues, Cont.</vt:lpstr>
      <vt:lpstr>Issues, Cont.</vt:lpstr>
      <vt:lpstr>Issues, Cont.</vt:lpstr>
      <vt:lpstr>Issues, Cont.</vt:lpstr>
      <vt:lpstr>Strawman Proposal</vt:lpstr>
      <vt:lpstr>Recommendations</vt:lpstr>
      <vt:lpstr>SAC065: SSAC Advisory on DDoS Attacks Leveraging DNS Infrastructure  Merike Kaeo </vt:lpstr>
      <vt:lpstr>Overview</vt:lpstr>
      <vt:lpstr>DNS Amplification Attacks Utilizing Forged IP Addresses</vt:lpstr>
      <vt:lpstr>Overview, Cont.</vt:lpstr>
      <vt:lpstr>Summary</vt:lpstr>
      <vt:lpstr>Recommendations</vt:lpstr>
      <vt:lpstr>Recommendations, Cont.</vt:lpstr>
      <vt:lpstr>PowerPoint Presentation</vt:lpstr>
    </vt:vector>
  </TitlesOfParts>
  <Manager>Jim Trengrove</Manager>
  <Company>Internet Corporation for Assigned Names &amp; Numbers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&amp; Internet Ecosystem</dc:title>
  <dc:subject>Internet Governance</dc:subject>
  <dc:creator>Lynn Lipinski</dc:creator>
  <cp:keywords>ICANN internet governance </cp:keywords>
  <dc:description/>
  <cp:lastModifiedBy>Lars HOFFMANN</cp:lastModifiedBy>
  <cp:revision>218</cp:revision>
  <cp:lastPrinted>2014-03-13T12:19:44Z</cp:lastPrinted>
  <dcterms:created xsi:type="dcterms:W3CDTF">2014-03-15T06:21:13Z</dcterms:created>
  <dcterms:modified xsi:type="dcterms:W3CDTF">2014-03-21T09:27:38Z</dcterms:modified>
  <cp:category/>
</cp:coreProperties>
</file>