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3" r:id="rId2"/>
    <p:sldId id="272" r:id="rId3"/>
    <p:sldId id="266" r:id="rId4"/>
    <p:sldId id="278" r:id="rId5"/>
    <p:sldId id="275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2088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38CE6-8FE5-A449-9D23-215616AEE7E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2EF70-E646-BD49-9EB0-3AF63076F7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9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the PEOPLE!  ICANN success dependent upon robust bottom-up, multi-stakeholder model; multi-stakeholder model succeeds through broad, representative cross-section of participants.</a:t>
            </a:r>
            <a:r>
              <a:rPr lang="en-US" baseline="0" dirty="0" smtClean="0"/>
              <a:t> </a:t>
            </a:r>
            <a:r>
              <a:rPr lang="en-US" dirty="0" smtClean="0"/>
              <a:t>Outreach should: Encourage, support, and enhance participation in the outreach framework at all levels among all stakeholders. Build capacity and encourage growth and increased involvement among participants.</a:t>
            </a:r>
            <a:r>
              <a:rPr lang="en-US" baseline="0" dirty="0" smtClean="0"/>
              <a:t> </a:t>
            </a:r>
            <a:r>
              <a:rPr lang="en-US" dirty="0" smtClean="0"/>
              <a:t>Be measurable.</a:t>
            </a:r>
            <a:r>
              <a:rPr lang="en-US" baseline="0" dirty="0" smtClean="0"/>
              <a:t> </a:t>
            </a:r>
            <a:r>
              <a:rPr lang="en-US" dirty="0" smtClean="0"/>
              <a:t>Contribute to ICANN’s success.</a:t>
            </a:r>
            <a:r>
              <a:rPr lang="en-US" baseline="0" dirty="0" smtClean="0"/>
              <a:t> </a:t>
            </a:r>
            <a:r>
              <a:rPr lang="en-US" dirty="0" smtClean="0"/>
              <a:t>Define “outreach” through its objectives.</a:t>
            </a:r>
            <a:r>
              <a:rPr lang="en-US" baseline="0" dirty="0" smtClean="0"/>
              <a:t> </a:t>
            </a:r>
            <a:r>
              <a:rPr lang="en-US" dirty="0" smtClean="0"/>
              <a:t>Activities across ICANN should be: Coordinated, Effective, &amp; Economical. Should provide tool for investment decisions, what activities should be undertaken: ICANN staff work,</a:t>
            </a:r>
            <a:r>
              <a:rPr lang="en-US" baseline="0" dirty="0" smtClean="0"/>
              <a:t> </a:t>
            </a:r>
            <a:r>
              <a:rPr lang="en-US" dirty="0" smtClean="0"/>
              <a:t>Community requests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2EF70-E646-BD49-9EB0-3AF63076F7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57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2EF70-E646-BD49-9EB0-3AF63076F7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9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2EF70-E646-BD49-9EB0-3AF63076F7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77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2EF70-E646-BD49-9EB0-3AF63076F7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8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B0622-DCB5-4649-B655-3315A0B8E669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DF3A2-E4CE-3D49-8E59-3870D49B3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 Rounded MT Bold"/>
          <a:ea typeface="+mj-ea"/>
          <a:cs typeface="Arial Rounded MT Bold"/>
        </a:defRPr>
      </a:lvl1pPr>
    </p:titleStyle>
    <p:bodyStyle>
      <a:lvl1pPr marL="342900" indent="-342900" algn="l" defTabSz="457200" rtl="0" eaLnBrk="1" latinLnBrk="0" hangingPunct="1">
        <a:spcBef>
          <a:spcPts val="177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152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rebuchet MS" pitchFamily="34" charset="0"/>
              </a:rPr>
              <a:t>Advancing Outreach</a:t>
            </a:r>
            <a:endParaRPr lang="en-US" sz="4000" dirty="0">
              <a:latin typeface="Trebuchet MS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Framework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DF3A2-E4CE-3D49-8E59-3870D49B35D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outreach3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3886"/>
            <a:ext cx="9144000" cy="555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303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from Dakar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S</a:t>
            </a:r>
            <a:r>
              <a:rPr lang="en-US" dirty="0" smtClean="0"/>
              <a:t>taff </a:t>
            </a:r>
            <a:r>
              <a:rPr lang="en-US" dirty="0" smtClean="0"/>
              <a:t>developed “activities inventory” to better coordinate all ICANN activities</a:t>
            </a:r>
          </a:p>
          <a:p>
            <a:pPr lvl="1"/>
            <a:r>
              <a:rPr lang="en-US" dirty="0" smtClean="0"/>
              <a:t>Eliminate redundancy</a:t>
            </a:r>
          </a:p>
          <a:p>
            <a:pPr lvl="1"/>
            <a:r>
              <a:rPr lang="en-US" dirty="0" smtClean="0"/>
              <a:t>Prioritize most effective activities</a:t>
            </a:r>
          </a:p>
          <a:p>
            <a:pPr lvl="1"/>
            <a:r>
              <a:rPr lang="en-US" dirty="0" smtClean="0"/>
              <a:t>Find most effective “home”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/>
              <a:t>Socialized the Framework Model to community through </a:t>
            </a:r>
            <a:r>
              <a:rPr lang="en-US" dirty="0" smtClean="0"/>
              <a:t>webinars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Began </a:t>
            </a:r>
            <a:r>
              <a:rPr lang="en-US" dirty="0"/>
              <a:t>to utilize the Outreach Tool to provide improved roadmap for community budget request </a:t>
            </a:r>
            <a:r>
              <a:rPr lang="en-US" dirty="0" smtClean="0"/>
              <a:t>process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 descr="outreach1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745673"/>
            <a:ext cx="5334000" cy="412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Community Coordination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>
              <a:spcBef>
                <a:spcPts val="0"/>
              </a:spcBef>
            </a:pPr>
            <a:r>
              <a:rPr lang="en-US" dirty="0" smtClean="0"/>
              <a:t>Begin </a:t>
            </a:r>
            <a:r>
              <a:rPr lang="en-US" dirty="0"/>
              <a:t>encouraging communities </a:t>
            </a:r>
            <a:r>
              <a:rPr lang="en-US" dirty="0" smtClean="0"/>
              <a:t>to: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Inventory </a:t>
            </a:r>
            <a:r>
              <a:rPr lang="en-US" dirty="0"/>
              <a:t>current </a:t>
            </a:r>
            <a:r>
              <a:rPr lang="en-US" dirty="0" smtClean="0"/>
              <a:t>outreach activities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Identify potential outreach activities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Cross check findings with ICANN Inventory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Perform Gap Analysis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Move in, move </a:t>
            </a:r>
            <a:r>
              <a:rPr lang="en-US" dirty="0"/>
              <a:t>up, </a:t>
            </a:r>
            <a:r>
              <a:rPr lang="en-US" dirty="0" smtClean="0"/>
              <a:t>educate….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 descr="outreach1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745673"/>
            <a:ext cx="5334000" cy="412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 with FY13 Activities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Use FY13 budget  planning to evaluate each existing or proposed </a:t>
            </a:r>
            <a:r>
              <a:rPr lang="en-US" dirty="0" smtClean="0"/>
              <a:t>outreach activity</a:t>
            </a:r>
            <a:r>
              <a:rPr lang="en-US" dirty="0"/>
              <a:t>, does it:</a:t>
            </a:r>
          </a:p>
          <a:p>
            <a:pPr lvl="1"/>
            <a:r>
              <a:rPr lang="en-US" dirty="0" smtClean="0"/>
              <a:t>Bring participants into ICANN</a:t>
            </a:r>
            <a:r>
              <a:rPr lang="en-US" dirty="0"/>
              <a:t>, or</a:t>
            </a:r>
          </a:p>
          <a:p>
            <a:pPr lvl="1"/>
            <a:r>
              <a:rPr lang="en-US" dirty="0" smtClean="0"/>
              <a:t>Make community more involved or</a:t>
            </a:r>
          </a:p>
          <a:p>
            <a:pPr lvl="1"/>
            <a:r>
              <a:rPr lang="en-US" dirty="0" smtClean="0"/>
              <a:t>Strengthen skills and effectiveness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342900" lvl="1" indent="-3429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Evaluation process </a:t>
            </a:r>
            <a:r>
              <a:rPr lang="en-US" sz="2400" dirty="0"/>
              <a:t>is meant </a:t>
            </a:r>
            <a:r>
              <a:rPr lang="en-US" sz="2400" dirty="0" smtClean="0"/>
              <a:t>to provide clear criteria </a:t>
            </a:r>
            <a:r>
              <a:rPr lang="en-US" sz="2400" dirty="0"/>
              <a:t>and justification for </a:t>
            </a:r>
            <a:r>
              <a:rPr lang="en-US" sz="2400" dirty="0" smtClean="0"/>
              <a:t>request approval</a:t>
            </a:r>
            <a:endParaRPr lang="en-US" sz="2400" dirty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 descr="outreach1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745673"/>
            <a:ext cx="5334000" cy="412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0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000" b="1" dirty="0">
                <a:latin typeface="Trebuchet MS" pitchFamily="34" charset="0"/>
                <a:ea typeface="+mj-ea"/>
                <a:cs typeface="Arial Rounded MT Bold"/>
              </a:rPr>
              <a:t>QUESTIONS</a:t>
            </a:r>
            <a:endParaRPr lang="en-US" sz="4000" b="1" dirty="0">
              <a:latin typeface="Trebuchet MS" pitchFamily="34" charset="0"/>
              <a:ea typeface="+mj-ea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4160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247</Words>
  <Application>Microsoft Office PowerPoint</Application>
  <PresentationFormat>On-screen Show (4:3)</PresentationFormat>
  <Paragraphs>42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Advancing Outreach</vt:lpstr>
      <vt:lpstr>Framework Model</vt:lpstr>
      <vt:lpstr>Steps from Dakar</vt:lpstr>
      <vt:lpstr>Community Coordination</vt:lpstr>
      <vt:lpstr>Integrate with FY13 Activities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Hodgson</dc:creator>
  <cp:lastModifiedBy>User</cp:lastModifiedBy>
  <cp:revision>45</cp:revision>
  <dcterms:created xsi:type="dcterms:W3CDTF">2011-11-16T21:20:17Z</dcterms:created>
  <dcterms:modified xsi:type="dcterms:W3CDTF">2012-03-03T05:30:54Z</dcterms:modified>
</cp:coreProperties>
</file>