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3" r:id="rId2"/>
    <p:sldId id="269" r:id="rId3"/>
    <p:sldId id="264" r:id="rId4"/>
    <p:sldId id="265" r:id="rId5"/>
    <p:sldId id="256" r:id="rId6"/>
    <p:sldId id="257" r:id="rId7"/>
    <p:sldId id="258" r:id="rId8"/>
    <p:sldId id="270" r:id="rId9"/>
    <p:sldId id="259" r:id="rId10"/>
    <p:sldId id="277" r:id="rId11"/>
    <p:sldId id="272" r:id="rId12"/>
    <p:sldId id="276" r:id="rId13"/>
    <p:sldId id="266" r:id="rId14"/>
    <p:sldId id="267"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104" d="100"/>
          <a:sy n="104" d="100"/>
        </p:scale>
        <p:origin x="-816" y="1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38CE6-8FE5-A449-9D23-215616AEE7EB}" type="datetimeFigureOut">
              <a:rPr lang="en-US" smtClean="0"/>
              <a:pPr/>
              <a:t>11/16/2011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72EF70-E646-BD49-9EB0-3AF63076F791}" type="slidenum">
              <a:rPr lang="en-US" smtClean="0"/>
              <a:pPr/>
              <a:t>‹#›</a:t>
            </a:fld>
            <a:endParaRPr lang="en-US"/>
          </a:p>
        </p:txBody>
      </p:sp>
    </p:spTree>
    <p:extLst>
      <p:ext uri="{BB962C8B-B14F-4D97-AF65-F5344CB8AC3E}">
        <p14:creationId xmlns:p14="http://schemas.microsoft.com/office/powerpoint/2010/main" val="16151960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A32FFD-6B9A-4C47-AE27-7F34E2A37BE5}" type="slidenum">
              <a:rPr lang="en-US" smtClean="0"/>
              <a:pPr/>
              <a:t>8</a:t>
            </a:fld>
            <a:endParaRPr lang="en-US"/>
          </a:p>
        </p:txBody>
      </p:sp>
    </p:spTree>
    <p:extLst>
      <p:ext uri="{BB962C8B-B14F-4D97-AF65-F5344CB8AC3E}">
        <p14:creationId xmlns:p14="http://schemas.microsoft.com/office/powerpoint/2010/main" val="760360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reality, long-term</a:t>
            </a:r>
            <a:r>
              <a:rPr lang="en-US" baseline="0" dirty="0" smtClean="0"/>
              <a:t> participants at ICANN move up and down this engagement spectrum. If you chair a couple of Working Groups one year, the odds are your other life demands will cause you to back off of your ICANN time commitment next year. That is perfectly fine and natural (and to be encouraged, to avoid volunteer burn-out).</a:t>
            </a:r>
          </a:p>
          <a:p>
            <a:r>
              <a:rPr lang="en-US" baseline="0" dirty="0" smtClean="0"/>
              <a:t>When we say “move people up,” what we mean is that if someone wants to try on a greater commitment or higher leadership role, we have activities that support them – that might mean greater staff support, or training, or funding. So this framework is intended to help the community figure out ways to grow new leaders.</a:t>
            </a:r>
            <a:endParaRPr lang="en-US" dirty="0"/>
          </a:p>
        </p:txBody>
      </p:sp>
      <p:sp>
        <p:nvSpPr>
          <p:cNvPr id="4" name="Slide Number Placeholder 3"/>
          <p:cNvSpPr>
            <a:spLocks noGrp="1"/>
          </p:cNvSpPr>
          <p:nvPr>
            <p:ph type="sldNum" sz="quarter" idx="10"/>
          </p:nvPr>
        </p:nvSpPr>
        <p:spPr/>
        <p:txBody>
          <a:bodyPr/>
          <a:lstStyle/>
          <a:p>
            <a:fld id="{002F71EA-C8D4-F54C-8DF7-B1B9D804F929}"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B0622-DCB5-4649-B655-3315A0B8E669}"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B0622-DCB5-4649-B655-3315A0B8E669}" type="datetimeFigureOut">
              <a:rPr lang="en-US" smtClean="0"/>
              <a:pPr/>
              <a:t>11/16/2011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DF3A2-E4CE-3D49-8E59-3870D49B35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200" b="1" kern="1200">
          <a:solidFill>
            <a:schemeClr val="tx1"/>
          </a:solidFill>
          <a:latin typeface="Arial Rounded MT Bold"/>
          <a:ea typeface="+mj-ea"/>
          <a:cs typeface="Arial Rounded MT Bold"/>
        </a:defRPr>
      </a:lvl1pPr>
    </p:titleStyle>
    <p:bodyStyle>
      <a:lvl1pPr marL="342900" indent="-342900" algn="l" defTabSz="457200" rtl="0" eaLnBrk="1" latinLnBrk="0" hangingPunct="1">
        <a:spcBef>
          <a:spcPts val="1776"/>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ts val="1152"/>
        </a:spcBef>
        <a:buFont typeface="Arial"/>
        <a:buChar char="–"/>
        <a:defRPr sz="23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Arial Rounded MT Bold"/>
              </a:rPr>
              <a:t>An Approach to Outreach</a:t>
            </a:r>
            <a:endParaRPr lang="en-US" dirty="0">
              <a:latin typeface="Arial Rounded MT Bold"/>
            </a:endParaRPr>
          </a:p>
        </p:txBody>
      </p:sp>
      <p:sp>
        <p:nvSpPr>
          <p:cNvPr id="3" name="Subtitle 2"/>
          <p:cNvSpPr>
            <a:spLocks noGrp="1"/>
          </p:cNvSpPr>
          <p:nvPr>
            <p:ph type="subTitle" idx="1"/>
          </p:nvPr>
        </p:nvSpPr>
        <p:spPr/>
        <p:txBody>
          <a:bodyPr/>
          <a:lstStyle/>
          <a:p>
            <a:r>
              <a:rPr lang="en-US" dirty="0" smtClean="0"/>
              <a:t>Operations Meeting</a:t>
            </a:r>
          </a:p>
          <a:p>
            <a:r>
              <a:rPr lang="en-US" dirty="0" smtClean="0"/>
              <a:t>Marina del Rey</a:t>
            </a:r>
          </a:p>
          <a:p>
            <a:r>
              <a:rPr lang="en-US" dirty="0" smtClean="0"/>
              <a:t>17 November 2011</a:t>
            </a:r>
            <a:endParaRPr lang="en-US" dirty="0"/>
          </a:p>
        </p:txBody>
      </p:sp>
    </p:spTree>
    <p:extLst>
      <p:ext uri="{BB962C8B-B14F-4D97-AF65-F5344CB8AC3E}">
        <p14:creationId xmlns:p14="http://schemas.microsoft.com/office/powerpoint/2010/main" val="2474029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8579760" y="6478725"/>
            <a:ext cx="609600" cy="365125"/>
          </a:xfrm>
          <a:prstGeom prst="rect">
            <a:avLst/>
          </a:prstGeom>
        </p:spPr>
        <p:txBody>
          <a:bodyPr vert="horz" lIns="91440" tIns="45720" rIns="91440" bIns="45720" rtlCol="0" anchor="ctr"/>
          <a:lstStyle>
            <a:lvl1pPr algn="r">
              <a:defRPr sz="1800">
                <a:solidFill>
                  <a:srgbClr val="FFFFFF"/>
                </a:solidFill>
                <a:latin typeface="+mn-lt"/>
              </a:defRPr>
            </a:lvl1pPr>
          </a:lstStyle>
          <a:p>
            <a:pPr algn="ctr"/>
            <a:fld id="{C92D8C16-5C56-1A40-9752-6C2E1610AECB}" type="slidenum">
              <a:rPr lang="en-US" smtClean="0"/>
              <a:pPr algn="ctr"/>
              <a:t>10</a:t>
            </a:fld>
            <a:endParaRPr lang="en-US" dirty="0"/>
          </a:p>
        </p:txBody>
      </p:sp>
      <p:sp>
        <p:nvSpPr>
          <p:cNvPr id="2" name="Rectangle 1"/>
          <p:cNvSpPr/>
          <p:nvPr/>
        </p:nvSpPr>
        <p:spPr>
          <a:xfrm>
            <a:off x="533400" y="228600"/>
            <a:ext cx="8229600" cy="1077218"/>
          </a:xfrm>
          <a:prstGeom prst="rect">
            <a:avLst/>
          </a:prstGeom>
        </p:spPr>
        <p:txBody>
          <a:bodyPr wrap="square">
            <a:spAutoFit/>
          </a:bodyPr>
          <a:lstStyle/>
          <a:p>
            <a:r>
              <a:rPr lang="en-US" sz="3200" b="1" dirty="0">
                <a:latin typeface="Arial Rounded MT Bold"/>
                <a:ea typeface="+mj-ea"/>
                <a:cs typeface="Arial Rounded MT Bold"/>
              </a:rPr>
              <a:t>Goal: </a:t>
            </a:r>
            <a:r>
              <a:rPr lang="en-US" sz="3200" b="1" dirty="0" smtClean="0">
                <a:latin typeface="Arial Rounded MT Bold"/>
                <a:ea typeface="+mj-ea"/>
                <a:cs typeface="Arial Rounded MT Bold"/>
              </a:rPr>
              <a:t>robust </a:t>
            </a:r>
            <a:r>
              <a:rPr lang="en-US" sz="3200" b="1" dirty="0">
                <a:latin typeface="Arial Rounded MT Bold"/>
                <a:ea typeface="+mj-ea"/>
                <a:cs typeface="Arial Rounded MT Bold"/>
              </a:rPr>
              <a:t>participation in </a:t>
            </a:r>
            <a:r>
              <a:rPr lang="en-US" sz="3200" b="1" dirty="0" smtClean="0">
                <a:latin typeface="Arial Rounded MT Bold"/>
                <a:ea typeface="+mj-ea"/>
                <a:cs typeface="Arial Rounded MT Bold"/>
              </a:rPr>
              <a:t>all sectors </a:t>
            </a:r>
            <a:r>
              <a:rPr lang="en-US" sz="3200" b="1" dirty="0">
                <a:latin typeface="Arial Rounded MT Bold"/>
                <a:ea typeface="+mj-ea"/>
                <a:cs typeface="Arial Rounded MT Bold"/>
              </a:rPr>
              <a:t>	</a:t>
            </a:r>
            <a:r>
              <a:rPr lang="en-US" sz="3200" b="1" dirty="0" smtClean="0">
                <a:latin typeface="Arial Rounded MT Bold"/>
                <a:ea typeface="+mj-ea"/>
                <a:cs typeface="Arial Rounded MT Bold"/>
              </a:rPr>
              <a:t>&amp; </a:t>
            </a:r>
            <a:r>
              <a:rPr lang="en-US" sz="3200" b="1" dirty="0">
                <a:latin typeface="Arial Rounded MT Bold"/>
                <a:ea typeface="+mj-ea"/>
                <a:cs typeface="Arial Rounded MT Bold"/>
              </a:rPr>
              <a:t>	in all regions</a:t>
            </a:r>
          </a:p>
        </p:txBody>
      </p:sp>
      <p:pic>
        <p:nvPicPr>
          <p:cNvPr id="7" name="Picture 6" descr="outreach3c.png"/>
          <p:cNvPicPr>
            <a:picLocks noChangeAspect="1"/>
          </p:cNvPicPr>
          <p:nvPr/>
        </p:nvPicPr>
        <p:blipFill>
          <a:blip r:embed="rId2"/>
          <a:stretch>
            <a:fillRect/>
          </a:stretch>
        </p:blipFill>
        <p:spPr>
          <a:xfrm>
            <a:off x="0" y="1153886"/>
            <a:ext cx="9144000" cy="5551714"/>
          </a:xfrm>
          <a:prstGeom prst="rect">
            <a:avLst/>
          </a:prstGeom>
        </p:spPr>
      </p:pic>
    </p:spTree>
    <p:extLst>
      <p:ext uri="{BB962C8B-B14F-4D97-AF65-F5344CB8AC3E}">
        <p14:creationId xmlns:p14="http://schemas.microsoft.com/office/powerpoint/2010/main" val="96020553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y moving people “in” and “up”…..</a:t>
            </a:r>
            <a:endParaRPr lang="en-US" dirty="0"/>
          </a:p>
        </p:txBody>
      </p:sp>
      <p:sp>
        <p:nvSpPr>
          <p:cNvPr id="3" name="Slide Number Placeholder 2"/>
          <p:cNvSpPr>
            <a:spLocks noGrp="1"/>
          </p:cNvSpPr>
          <p:nvPr>
            <p:ph type="sldNum" sz="quarter" idx="12"/>
          </p:nvPr>
        </p:nvSpPr>
        <p:spPr/>
        <p:txBody>
          <a:bodyPr/>
          <a:lstStyle/>
          <a:p>
            <a:fld id="{AEFDF3A2-E4CE-3D49-8E59-3870D49B35DE}" type="slidenum">
              <a:rPr lang="en-US" smtClean="0"/>
              <a:pPr/>
              <a:t>11</a:t>
            </a:fld>
            <a:endParaRPr lang="en-US"/>
          </a:p>
        </p:txBody>
      </p:sp>
      <p:pic>
        <p:nvPicPr>
          <p:cNvPr id="5" name="Picture 4" descr="outreach3d.png"/>
          <p:cNvPicPr>
            <a:picLocks noChangeAspect="1"/>
          </p:cNvPicPr>
          <p:nvPr/>
        </p:nvPicPr>
        <p:blipFill>
          <a:blip r:embed="rId2"/>
          <a:stretch>
            <a:fillRect/>
          </a:stretch>
        </p:blipFill>
        <p:spPr>
          <a:xfrm>
            <a:off x="0" y="1153886"/>
            <a:ext cx="9144000" cy="5551714"/>
          </a:xfrm>
          <a:prstGeom prst="rect">
            <a:avLst/>
          </a:prstGeom>
        </p:spPr>
      </p:pic>
    </p:spTree>
    <p:extLst>
      <p:ext uri="{BB962C8B-B14F-4D97-AF65-F5344CB8AC3E}">
        <p14:creationId xmlns:p14="http://schemas.microsoft.com/office/powerpoint/2010/main" val="337630364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Moving “Up”: Good, not Necessary</a:t>
            </a:r>
            <a:endParaRPr lang="en-US" dirty="0"/>
          </a:p>
        </p:txBody>
      </p:sp>
      <p:sp>
        <p:nvSpPr>
          <p:cNvPr id="6" name="Content Placeholder 5"/>
          <p:cNvSpPr>
            <a:spLocks noGrp="1"/>
          </p:cNvSpPr>
          <p:nvPr>
            <p:ph idx="1"/>
          </p:nvPr>
        </p:nvSpPr>
        <p:spPr>
          <a:xfrm>
            <a:off x="381000" y="2057400"/>
            <a:ext cx="8229600" cy="4525963"/>
          </a:xfrm>
        </p:spPr>
        <p:txBody>
          <a:bodyPr>
            <a:normAutofit/>
          </a:bodyPr>
          <a:lstStyle/>
          <a:p>
            <a:r>
              <a:rPr lang="en-US" dirty="0" smtClean="0"/>
              <a:t>ICANN needs participants at all levels</a:t>
            </a:r>
          </a:p>
          <a:p>
            <a:r>
              <a:rPr lang="en-US" dirty="0" smtClean="0"/>
              <a:t>All levels are important</a:t>
            </a:r>
          </a:p>
          <a:p>
            <a:r>
              <a:rPr lang="en-US" dirty="0" smtClean="0"/>
              <a:t>Goal:</a:t>
            </a:r>
          </a:p>
          <a:p>
            <a:pPr lvl="1"/>
            <a:r>
              <a:rPr lang="en-US" dirty="0" smtClean="0"/>
              <a:t>nothing blocks you from achieving</a:t>
            </a:r>
            <a:br>
              <a:rPr lang="en-US" dirty="0" smtClean="0"/>
            </a:br>
            <a:r>
              <a:rPr lang="en-US" dirty="0" smtClean="0"/>
              <a:t> as much as </a:t>
            </a:r>
            <a:r>
              <a:rPr lang="en-US" b="1" dirty="0" smtClean="0"/>
              <a:t>you </a:t>
            </a:r>
            <a:r>
              <a:rPr lang="en-US" dirty="0" smtClean="0"/>
              <a:t>want at ICANN</a:t>
            </a:r>
          </a:p>
          <a:p>
            <a:pPr lvl="1"/>
            <a:r>
              <a:rPr lang="en-US" dirty="0"/>
              <a:t>o</a:t>
            </a:r>
            <a:r>
              <a:rPr lang="en-US" dirty="0" smtClean="0"/>
              <a:t>utreach is in place to help participants</a:t>
            </a:r>
            <a:br>
              <a:rPr lang="en-US" dirty="0" smtClean="0"/>
            </a:br>
            <a:r>
              <a:rPr lang="en-US" dirty="0" smtClean="0"/>
              <a:t>achieve their desired level of participation</a:t>
            </a:r>
          </a:p>
        </p:txBody>
      </p:sp>
      <p:pic>
        <p:nvPicPr>
          <p:cNvPr id="7" name="Picture 6" descr="outreach1c.png"/>
          <p:cNvPicPr>
            <a:picLocks noChangeAspect="1"/>
          </p:cNvPicPr>
          <p:nvPr/>
        </p:nvPicPr>
        <p:blipFill>
          <a:blip r:embed="rId3"/>
          <a:stretch>
            <a:fillRect/>
          </a:stretch>
        </p:blipFill>
        <p:spPr>
          <a:xfrm>
            <a:off x="5791200" y="2279073"/>
            <a:ext cx="5334000" cy="4121727"/>
          </a:xfrm>
          <a:prstGeom prst="rect">
            <a:avLst/>
          </a:prstGeom>
        </p:spPr>
      </p:pic>
      <p:sp>
        <p:nvSpPr>
          <p:cNvPr id="2" name="Slide Number Placeholder 1"/>
          <p:cNvSpPr>
            <a:spLocks noGrp="1"/>
          </p:cNvSpPr>
          <p:nvPr>
            <p:ph type="sldNum" sz="quarter" idx="12"/>
          </p:nvPr>
        </p:nvSpPr>
        <p:spPr/>
        <p:txBody>
          <a:bodyPr/>
          <a:lstStyle/>
          <a:p>
            <a:fld id="{AEFDF3A2-E4CE-3D49-8E59-3870D49B35DE}" type="slidenum">
              <a:rPr lang="en-US" smtClean="0"/>
              <a:pPr/>
              <a:t>12</a:t>
            </a:fld>
            <a:endParaRPr lang="en-US"/>
          </a:p>
        </p:txBody>
      </p:sp>
    </p:spTree>
    <p:extLst>
      <p:ext uri="{BB962C8B-B14F-4D97-AF65-F5344CB8AC3E}">
        <p14:creationId xmlns:p14="http://schemas.microsoft.com/office/powerpoint/2010/main" val="2394890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Managing outreach</a:t>
            </a:r>
            <a:endParaRPr lang="en-US" dirty="0"/>
          </a:p>
        </p:txBody>
      </p:sp>
      <p:sp>
        <p:nvSpPr>
          <p:cNvPr id="6" name="Content Placeholder 5"/>
          <p:cNvSpPr>
            <a:spLocks noGrp="1"/>
          </p:cNvSpPr>
          <p:nvPr>
            <p:ph idx="1"/>
          </p:nvPr>
        </p:nvSpPr>
        <p:spPr/>
        <p:txBody>
          <a:bodyPr>
            <a:normAutofit lnSpcReduction="10000"/>
          </a:bodyPr>
          <a:lstStyle/>
          <a:p>
            <a:r>
              <a:rPr lang="en-US" dirty="0" smtClean="0"/>
              <a:t>Develop “activities inventory”</a:t>
            </a:r>
          </a:p>
          <a:p>
            <a:r>
              <a:rPr lang="en-US" dirty="0" smtClean="0"/>
              <a:t>Test each existing or proposed activity, does it:</a:t>
            </a:r>
          </a:p>
          <a:p>
            <a:pPr lvl="1"/>
            <a:r>
              <a:rPr lang="en-US" dirty="0"/>
              <a:t>m</a:t>
            </a:r>
            <a:r>
              <a:rPr lang="en-US" dirty="0" smtClean="0"/>
              <a:t>ove people into ICANN, or</a:t>
            </a:r>
          </a:p>
          <a:p>
            <a:pPr lvl="1"/>
            <a:r>
              <a:rPr lang="en-US" dirty="0"/>
              <a:t>m</a:t>
            </a:r>
            <a:r>
              <a:rPr lang="en-US" dirty="0" smtClean="0"/>
              <a:t>ake participants more effective </a:t>
            </a:r>
          </a:p>
          <a:p>
            <a:r>
              <a:rPr lang="en-US" dirty="0" smtClean="0"/>
              <a:t>Coordinate all activities among functions to:</a:t>
            </a:r>
          </a:p>
          <a:p>
            <a:pPr lvl="1"/>
            <a:r>
              <a:rPr lang="en-US" dirty="0" smtClean="0"/>
              <a:t>Eliminate redundancy</a:t>
            </a:r>
          </a:p>
          <a:p>
            <a:pPr lvl="1"/>
            <a:r>
              <a:rPr lang="en-US" dirty="0" smtClean="0"/>
              <a:t>Prioritize most effective activities</a:t>
            </a:r>
          </a:p>
          <a:p>
            <a:pPr lvl="1"/>
            <a:r>
              <a:rPr lang="en-US" dirty="0" smtClean="0"/>
              <a:t>Find most effective “home”</a:t>
            </a:r>
          </a:p>
          <a:p>
            <a:r>
              <a:rPr lang="en-US" dirty="0" smtClean="0"/>
              <a:t>Find the blanks – where are we NOT moving people in or up?</a:t>
            </a:r>
            <a:endParaRPr lang="en-US" dirty="0"/>
          </a:p>
        </p:txBody>
      </p:sp>
      <p:pic>
        <p:nvPicPr>
          <p:cNvPr id="7" name="Picture 6" descr="outreach1c.png"/>
          <p:cNvPicPr>
            <a:picLocks noChangeAspect="1"/>
          </p:cNvPicPr>
          <p:nvPr/>
        </p:nvPicPr>
        <p:blipFill>
          <a:blip r:embed="rId2"/>
          <a:stretch>
            <a:fillRect/>
          </a:stretch>
        </p:blipFill>
        <p:spPr>
          <a:xfrm>
            <a:off x="5791200" y="2279073"/>
            <a:ext cx="5334000" cy="4121727"/>
          </a:xfrm>
          <a:prstGeom prst="rect">
            <a:avLst/>
          </a:prstGeom>
        </p:spPr>
      </p:pic>
    </p:spTree>
    <p:extLst>
      <p:ext uri="{BB962C8B-B14F-4D97-AF65-F5344CB8AC3E}">
        <p14:creationId xmlns:p14="http://schemas.microsoft.com/office/powerpoint/2010/main" val="1364264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Activities</a:t>
            </a:r>
            <a:endParaRPr lang="en-US" dirty="0"/>
          </a:p>
        </p:txBody>
      </p:sp>
      <p:sp>
        <p:nvSpPr>
          <p:cNvPr id="3" name="Content Placeholder 2"/>
          <p:cNvSpPr>
            <a:spLocks noGrp="1"/>
          </p:cNvSpPr>
          <p:nvPr>
            <p:ph idx="1"/>
          </p:nvPr>
        </p:nvSpPr>
        <p:spPr/>
        <p:txBody>
          <a:bodyPr>
            <a:normAutofit lnSpcReduction="10000"/>
          </a:bodyPr>
          <a:lstStyle/>
          <a:p>
            <a:r>
              <a:rPr lang="en-US" dirty="0" smtClean="0"/>
              <a:t>New public comment forum</a:t>
            </a:r>
          </a:p>
          <a:p>
            <a:pPr lvl="1"/>
            <a:r>
              <a:rPr lang="en-US" dirty="0" smtClean="0"/>
              <a:t>Turns </a:t>
            </a:r>
            <a:r>
              <a:rPr lang="en-US" i="1" dirty="0" smtClean="0"/>
              <a:t>observers</a:t>
            </a:r>
            <a:r>
              <a:rPr lang="en-US" dirty="0" smtClean="0"/>
              <a:t> into </a:t>
            </a:r>
            <a:r>
              <a:rPr lang="en-US" i="1" dirty="0" smtClean="0"/>
              <a:t>contributors</a:t>
            </a:r>
          </a:p>
          <a:p>
            <a:r>
              <a:rPr lang="en-US" dirty="0" smtClean="0"/>
              <a:t>Translation, plain English, web site redesign</a:t>
            </a:r>
          </a:p>
          <a:p>
            <a:pPr lvl="1"/>
            <a:r>
              <a:rPr lang="en-US" dirty="0" smtClean="0"/>
              <a:t>Welcomes new </a:t>
            </a:r>
            <a:r>
              <a:rPr lang="en-US" i="1" dirty="0" smtClean="0"/>
              <a:t>observers</a:t>
            </a:r>
          </a:p>
          <a:p>
            <a:r>
              <a:rPr lang="en-US" dirty="0" smtClean="0"/>
              <a:t>Fellowship </a:t>
            </a:r>
          </a:p>
          <a:p>
            <a:pPr lvl="1"/>
            <a:r>
              <a:rPr lang="en-US" dirty="0" smtClean="0"/>
              <a:t>Turns </a:t>
            </a:r>
            <a:r>
              <a:rPr lang="en-US" i="1" dirty="0" smtClean="0"/>
              <a:t>observers</a:t>
            </a:r>
            <a:r>
              <a:rPr lang="en-US" dirty="0" smtClean="0"/>
              <a:t> into </a:t>
            </a:r>
            <a:r>
              <a:rPr lang="en-US" i="1" dirty="0" smtClean="0"/>
              <a:t>contributors</a:t>
            </a:r>
          </a:p>
          <a:p>
            <a:pPr lvl="1"/>
            <a:r>
              <a:rPr lang="en-US" dirty="0" smtClean="0"/>
              <a:t>Targets various SOs and ACs</a:t>
            </a:r>
          </a:p>
          <a:p>
            <a:pPr marL="457200" lvl="1" indent="0">
              <a:buNone/>
            </a:pPr>
            <a:r>
              <a:rPr lang="en-US" dirty="0" smtClean="0"/>
              <a:t>…..</a:t>
            </a:r>
            <a:endParaRPr lang="en-US" dirty="0"/>
          </a:p>
          <a:p>
            <a:r>
              <a:rPr lang="en-US" dirty="0" smtClean="0"/>
              <a:t>BUT: what activity creates </a:t>
            </a:r>
            <a:r>
              <a:rPr lang="en-US" i="1" dirty="0" smtClean="0"/>
              <a:t>leaders</a:t>
            </a:r>
            <a:r>
              <a:rPr lang="en-US" dirty="0" smtClean="0"/>
              <a:t>? </a:t>
            </a:r>
            <a:endParaRPr lang="en-US" dirty="0"/>
          </a:p>
        </p:txBody>
      </p:sp>
      <p:pic>
        <p:nvPicPr>
          <p:cNvPr id="4" name="Picture 3" descr="outreach1c.png"/>
          <p:cNvPicPr>
            <a:picLocks noChangeAspect="1"/>
          </p:cNvPicPr>
          <p:nvPr/>
        </p:nvPicPr>
        <p:blipFill>
          <a:blip r:embed="rId2"/>
          <a:stretch>
            <a:fillRect/>
          </a:stretch>
        </p:blipFill>
        <p:spPr>
          <a:xfrm>
            <a:off x="5791200" y="2286000"/>
            <a:ext cx="5320552" cy="4111336"/>
          </a:xfrm>
          <a:prstGeom prst="rect">
            <a:avLst/>
          </a:prstGeom>
        </p:spPr>
      </p:pic>
    </p:spTree>
    <p:extLst>
      <p:ext uri="{BB962C8B-B14F-4D97-AF65-F5344CB8AC3E}">
        <p14:creationId xmlns:p14="http://schemas.microsoft.com/office/powerpoint/2010/main" val="3847124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and employing the </a:t>
            </a:r>
            <a:r>
              <a:rPr lang="en-US" dirty="0" smtClean="0"/>
              <a:t>framework…..</a:t>
            </a:r>
            <a:endParaRPr lang="en-US" dirty="0"/>
          </a:p>
        </p:txBody>
      </p:sp>
      <p:sp>
        <p:nvSpPr>
          <p:cNvPr id="3" name="Content Placeholder 2"/>
          <p:cNvSpPr>
            <a:spLocks noGrp="1"/>
          </p:cNvSpPr>
          <p:nvPr>
            <p:ph idx="1"/>
          </p:nvPr>
        </p:nvSpPr>
        <p:spPr>
          <a:xfrm>
            <a:off x="457200" y="1646237"/>
            <a:ext cx="8229600" cy="4525963"/>
          </a:xfrm>
        </p:spPr>
        <p:txBody>
          <a:bodyPr/>
          <a:lstStyle/>
          <a:p>
            <a:pPr>
              <a:spcBef>
                <a:spcPts val="2976"/>
              </a:spcBef>
            </a:pPr>
            <a:r>
              <a:rPr lang="en-US" dirty="0" smtClean="0"/>
              <a:t>Complete activities inventory</a:t>
            </a:r>
          </a:p>
          <a:p>
            <a:pPr>
              <a:spcBef>
                <a:spcPts val="2976"/>
              </a:spcBef>
            </a:pPr>
            <a:r>
              <a:rPr lang="en-US" dirty="0" smtClean="0"/>
              <a:t>Coordinate activities across ICANN operations</a:t>
            </a:r>
          </a:p>
          <a:p>
            <a:pPr>
              <a:spcBef>
                <a:spcPts val="2976"/>
              </a:spcBef>
            </a:pPr>
            <a:r>
              <a:rPr lang="en-US" dirty="0" smtClean="0"/>
              <a:t>Introduce concept to community</a:t>
            </a:r>
          </a:p>
          <a:p>
            <a:pPr>
              <a:spcBef>
                <a:spcPts val="2976"/>
              </a:spcBef>
            </a:pPr>
            <a:r>
              <a:rPr lang="en-US" dirty="0" smtClean="0"/>
              <a:t>Use to evaluate proposed and existing outreach activities</a:t>
            </a:r>
          </a:p>
          <a:p>
            <a:pPr lvl="1"/>
            <a:r>
              <a:rPr lang="en-US" dirty="0" smtClean="0"/>
              <a:t>In operating plan &amp; budget</a:t>
            </a:r>
          </a:p>
          <a:p>
            <a:pPr lvl="1"/>
            <a:r>
              <a:rPr lang="en-US" dirty="0" smtClean="0"/>
              <a:t>Proposed by community</a:t>
            </a:r>
            <a:endParaRPr lang="en-US" dirty="0"/>
          </a:p>
        </p:txBody>
      </p:sp>
    </p:spTree>
    <p:extLst>
      <p:ext uri="{BB962C8B-B14F-4D97-AF65-F5344CB8AC3E}">
        <p14:creationId xmlns:p14="http://schemas.microsoft.com/office/powerpoint/2010/main" val="1249320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Outreach Fundamentals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ICANN success dependent upon robust bottom-up, </a:t>
            </a:r>
            <a:br>
              <a:rPr lang="en-US" dirty="0" smtClean="0"/>
            </a:br>
            <a:r>
              <a:rPr lang="en-US" dirty="0" smtClean="0"/>
              <a:t>multi-stakeholder model</a:t>
            </a:r>
          </a:p>
          <a:p>
            <a:r>
              <a:rPr lang="en-US" dirty="0" smtClean="0"/>
              <a:t>Multi-stakeholder model succeeds through broad, representative cross-section of participants</a:t>
            </a:r>
          </a:p>
          <a:p>
            <a:r>
              <a:rPr lang="en-US" dirty="0" smtClean="0"/>
              <a:t>Outreach should:</a:t>
            </a:r>
          </a:p>
          <a:p>
            <a:pPr lvl="1"/>
            <a:r>
              <a:rPr lang="en-US" dirty="0" smtClean="0"/>
              <a:t>encourage, support, and enhance participation in the outreach framework at all levels among all stakeholders</a:t>
            </a:r>
          </a:p>
          <a:p>
            <a:pPr lvl="1"/>
            <a:r>
              <a:rPr lang="en-US" dirty="0"/>
              <a:t>b</a:t>
            </a:r>
            <a:r>
              <a:rPr lang="en-US" dirty="0" smtClean="0"/>
              <a:t>uild capacity and encourage growth and increased involvement among participants</a:t>
            </a:r>
          </a:p>
          <a:p>
            <a:pPr lvl="1"/>
            <a:r>
              <a:rPr lang="en-US" dirty="0" smtClean="0"/>
              <a:t>be measurable</a:t>
            </a:r>
          </a:p>
          <a:p>
            <a:pPr lvl="1"/>
            <a:r>
              <a:rPr lang="en-US" dirty="0" smtClean="0"/>
              <a:t>contribute to ICANN’s success</a:t>
            </a:r>
          </a:p>
        </p:txBody>
      </p:sp>
      <p:sp>
        <p:nvSpPr>
          <p:cNvPr id="4" name="Slide Number Placeholder 3"/>
          <p:cNvSpPr>
            <a:spLocks noGrp="1"/>
          </p:cNvSpPr>
          <p:nvPr>
            <p:ph type="sldNum" sz="quarter" idx="12"/>
          </p:nvPr>
        </p:nvSpPr>
        <p:spPr/>
        <p:txBody>
          <a:bodyPr/>
          <a:lstStyle/>
          <a:p>
            <a:fld id="{AEFDF3A2-E4CE-3D49-8E59-3870D49B35DE}" type="slidenum">
              <a:rPr lang="en-US" smtClean="0"/>
              <a:pPr/>
              <a:t>2</a:t>
            </a:fld>
            <a:endParaRPr lang="en-US"/>
          </a:p>
        </p:txBody>
      </p:sp>
    </p:spTree>
    <p:extLst>
      <p:ext uri="{BB962C8B-B14F-4D97-AF65-F5344CB8AC3E}">
        <p14:creationId xmlns:p14="http://schemas.microsoft.com/office/powerpoint/2010/main" val="6248102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Challenge</a:t>
            </a:r>
            <a:endParaRPr lang="en-US" dirty="0"/>
          </a:p>
        </p:txBody>
      </p:sp>
      <p:sp>
        <p:nvSpPr>
          <p:cNvPr id="3" name="Content Placeholder 2"/>
          <p:cNvSpPr>
            <a:spLocks noGrp="1"/>
          </p:cNvSpPr>
          <p:nvPr>
            <p:ph idx="1"/>
          </p:nvPr>
        </p:nvSpPr>
        <p:spPr/>
        <p:txBody>
          <a:bodyPr/>
          <a:lstStyle/>
          <a:p>
            <a:r>
              <a:rPr lang="en-US" dirty="0" smtClean="0"/>
              <a:t>Define “outreach” through its objectives</a:t>
            </a:r>
          </a:p>
          <a:p>
            <a:r>
              <a:rPr lang="en-US" dirty="0" smtClean="0"/>
              <a:t>Coordinate activities across ICANN to be:</a:t>
            </a:r>
          </a:p>
          <a:p>
            <a:pPr lvl="1"/>
            <a:r>
              <a:rPr lang="en-US" dirty="0" smtClean="0"/>
              <a:t>Effective</a:t>
            </a:r>
          </a:p>
          <a:p>
            <a:pPr lvl="1"/>
            <a:r>
              <a:rPr lang="en-US" dirty="0" smtClean="0"/>
              <a:t>Economical</a:t>
            </a:r>
          </a:p>
          <a:p>
            <a:r>
              <a:rPr lang="en-US" dirty="0" smtClean="0"/>
              <a:t>Provide tool for investment decisions, what activities should be undertaken:</a:t>
            </a:r>
          </a:p>
          <a:p>
            <a:pPr lvl="1"/>
            <a:r>
              <a:rPr lang="en-US" dirty="0" smtClean="0"/>
              <a:t>ICANN staff work</a:t>
            </a:r>
          </a:p>
          <a:p>
            <a:pPr lvl="1"/>
            <a:r>
              <a:rPr lang="en-US" dirty="0" smtClean="0"/>
              <a:t>Community requests</a:t>
            </a:r>
          </a:p>
          <a:p>
            <a:endParaRPr lang="en-US" dirty="0" smtClean="0"/>
          </a:p>
        </p:txBody>
      </p:sp>
    </p:spTree>
    <p:extLst>
      <p:ext uri="{BB962C8B-B14F-4D97-AF65-F5344CB8AC3E}">
        <p14:creationId xmlns:p14="http://schemas.microsoft.com/office/powerpoint/2010/main" val="946514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667000"/>
            <a:ext cx="8229600" cy="1143000"/>
          </a:xfrm>
        </p:spPr>
        <p:txBody>
          <a:bodyPr/>
          <a:lstStyle/>
          <a:p>
            <a:r>
              <a:rPr lang="en-US" dirty="0" smtClean="0"/>
              <a:t>Outreach Definition</a:t>
            </a:r>
            <a:endParaRPr lang="en-US" dirty="0"/>
          </a:p>
        </p:txBody>
      </p:sp>
    </p:spTree>
    <p:extLst>
      <p:ext uri="{BB962C8B-B14F-4D97-AF65-F5344CB8AC3E}">
        <p14:creationId xmlns:p14="http://schemas.microsoft.com/office/powerpoint/2010/main" val="748783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utreach1a.png"/>
          <p:cNvPicPr>
            <a:picLocks noChangeAspect="1"/>
          </p:cNvPicPr>
          <p:nvPr/>
        </p:nvPicPr>
        <p:blipFill>
          <a:blip r:embed="rId2"/>
          <a:stretch>
            <a:fillRect/>
          </a:stretch>
        </p:blipFill>
        <p:spPr>
          <a:xfrm>
            <a:off x="268941" y="1219200"/>
            <a:ext cx="8875059" cy="6858000"/>
          </a:xfrm>
          <a:prstGeom prst="rect">
            <a:avLst/>
          </a:prstGeom>
        </p:spPr>
      </p:pic>
      <p:sp>
        <p:nvSpPr>
          <p:cNvPr id="4" name="Title 3"/>
          <p:cNvSpPr>
            <a:spLocks noGrp="1"/>
          </p:cNvSpPr>
          <p:nvPr>
            <p:ph type="title"/>
          </p:nvPr>
        </p:nvSpPr>
        <p:spPr/>
        <p:txBody>
          <a:bodyPr/>
          <a:lstStyle/>
          <a:p>
            <a:r>
              <a:rPr lang="en-US" dirty="0" smtClean="0"/>
              <a:t>It’s the people….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utreach1b.png"/>
          <p:cNvPicPr>
            <a:picLocks noChangeAspect="1"/>
          </p:cNvPicPr>
          <p:nvPr/>
        </p:nvPicPr>
        <p:blipFill>
          <a:blip r:embed="rId2"/>
          <a:stretch>
            <a:fillRect/>
          </a:stretch>
        </p:blipFill>
        <p:spPr>
          <a:xfrm>
            <a:off x="268941" y="1219200"/>
            <a:ext cx="8875059" cy="6858000"/>
          </a:xfrm>
          <a:prstGeom prst="rect">
            <a:avLst/>
          </a:prstGeom>
        </p:spPr>
      </p:pic>
      <p:sp>
        <p:nvSpPr>
          <p:cNvPr id="2" name="Title 1"/>
          <p:cNvSpPr>
            <a:spLocks noGrp="1"/>
          </p:cNvSpPr>
          <p:nvPr>
            <p:ph type="title"/>
          </p:nvPr>
        </p:nvSpPr>
        <p:spPr/>
        <p:txBody>
          <a:bodyPr/>
          <a:lstStyle/>
          <a:p>
            <a:r>
              <a:rPr lang="en-US" dirty="0" smtClean="0"/>
              <a:t>participating in the ICANN model…..</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utreach1c.png"/>
          <p:cNvPicPr>
            <a:picLocks noChangeAspect="1"/>
          </p:cNvPicPr>
          <p:nvPr/>
        </p:nvPicPr>
        <p:blipFill>
          <a:blip r:embed="rId2"/>
          <a:stretch>
            <a:fillRect/>
          </a:stretch>
        </p:blipFill>
        <p:spPr>
          <a:xfrm>
            <a:off x="268941" y="1219200"/>
            <a:ext cx="8875059" cy="6858000"/>
          </a:xfrm>
          <a:prstGeom prst="rect">
            <a:avLst/>
          </a:prstGeom>
        </p:spPr>
      </p:pic>
      <p:sp>
        <p:nvSpPr>
          <p:cNvPr id="2" name="Title 1"/>
          <p:cNvSpPr>
            <a:spLocks noGrp="1"/>
          </p:cNvSpPr>
          <p:nvPr>
            <p:ph type="title"/>
          </p:nvPr>
        </p:nvSpPr>
        <p:spPr/>
        <p:txBody>
          <a:bodyPr/>
          <a:lstStyle/>
          <a:p>
            <a:r>
              <a:rPr lang="en-US" dirty="0"/>
              <a:t>a</a:t>
            </a:r>
            <a:r>
              <a:rPr lang="en-US" dirty="0" smtClean="0"/>
              <a:t>nd making them more effective…..</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for participation….</a:t>
            </a:r>
            <a:endParaRPr lang="en-US" dirty="0"/>
          </a:p>
        </p:txBody>
      </p:sp>
      <p:pic>
        <p:nvPicPr>
          <p:cNvPr id="6" name="Picture 5" descr="outreach3a.png"/>
          <p:cNvPicPr>
            <a:picLocks noChangeAspect="1"/>
          </p:cNvPicPr>
          <p:nvPr/>
        </p:nvPicPr>
        <p:blipFill>
          <a:blip r:embed="rId3"/>
          <a:stretch>
            <a:fillRect/>
          </a:stretch>
        </p:blipFill>
        <p:spPr>
          <a:xfrm>
            <a:off x="609601" y="457200"/>
            <a:ext cx="10668000" cy="6477000"/>
          </a:xfrm>
          <a:prstGeom prst="rect">
            <a:avLst/>
          </a:prstGeom>
        </p:spPr>
      </p:pic>
      <p:sp>
        <p:nvSpPr>
          <p:cNvPr id="3" name="Slide Number Placeholder 2"/>
          <p:cNvSpPr>
            <a:spLocks noGrp="1"/>
          </p:cNvSpPr>
          <p:nvPr>
            <p:ph type="sldNum" sz="quarter" idx="12"/>
          </p:nvPr>
        </p:nvSpPr>
        <p:spPr/>
        <p:txBody>
          <a:bodyPr/>
          <a:lstStyle/>
          <a:p>
            <a:fld id="{AEFDF3A2-E4CE-3D49-8E59-3870D49B35DE}" type="slidenum">
              <a:rPr lang="en-US" smtClean="0"/>
              <a:pPr/>
              <a:t>8</a:t>
            </a:fld>
            <a:endParaRPr lang="en-US"/>
          </a:p>
        </p:txBody>
      </p:sp>
    </p:spTree>
    <p:extLst>
      <p:ext uri="{BB962C8B-B14F-4D97-AF65-F5344CB8AC3E}">
        <p14:creationId xmlns:p14="http://schemas.microsoft.com/office/powerpoint/2010/main" val="23876381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utreach2.png"/>
          <p:cNvPicPr>
            <a:picLocks noChangeAspect="1"/>
          </p:cNvPicPr>
          <p:nvPr/>
        </p:nvPicPr>
        <p:blipFill>
          <a:blip r:embed="rId2"/>
          <a:stretch>
            <a:fillRect/>
          </a:stretch>
        </p:blipFill>
        <p:spPr>
          <a:xfrm>
            <a:off x="0" y="653143"/>
            <a:ext cx="9144000" cy="5551714"/>
          </a:xfrm>
          <a:prstGeom prst="rect">
            <a:avLst/>
          </a:prstGeom>
        </p:spPr>
      </p:pic>
      <p:sp>
        <p:nvSpPr>
          <p:cNvPr id="2" name="Title 1"/>
          <p:cNvSpPr>
            <a:spLocks noGrp="1"/>
          </p:cNvSpPr>
          <p:nvPr>
            <p:ph type="title"/>
          </p:nvPr>
        </p:nvSpPr>
        <p:spPr/>
        <p:txBody>
          <a:bodyPr/>
          <a:lstStyle/>
          <a:p>
            <a:r>
              <a:rPr lang="en-US" dirty="0"/>
              <a:t>i</a:t>
            </a:r>
            <a:r>
              <a:rPr lang="en-US" dirty="0" smtClean="0"/>
              <a:t>n all regions…..</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438</TotalTime>
  <Words>392</Words>
  <Application>Microsoft Office PowerPoint</Application>
  <PresentationFormat>On-screen Show (4:3)</PresentationFormat>
  <Paragraphs>70</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An Approach to Outreach</vt:lpstr>
      <vt:lpstr>Outreach Fundamentals</vt:lpstr>
      <vt:lpstr>Challenge</vt:lpstr>
      <vt:lpstr>Outreach Definition</vt:lpstr>
      <vt:lpstr>It’s the people….</vt:lpstr>
      <vt:lpstr>participating in the ICANN model…..</vt:lpstr>
      <vt:lpstr>and making them more effective…..</vt:lpstr>
      <vt:lpstr>Opportunities for participation….</vt:lpstr>
      <vt:lpstr>in all regions…..</vt:lpstr>
      <vt:lpstr>PowerPoint Presentation</vt:lpstr>
      <vt:lpstr>by moving people “in” and “up”…..</vt:lpstr>
      <vt:lpstr>Moving “Up”: Good, not Necessary</vt:lpstr>
      <vt:lpstr>Managing outreach</vt:lpstr>
      <vt:lpstr>Examples: Activities</vt:lpstr>
      <vt:lpstr>Completing and employing the framework…..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Hodgson</dc:creator>
  <cp:lastModifiedBy>User</cp:lastModifiedBy>
  <cp:revision>26</cp:revision>
  <dcterms:created xsi:type="dcterms:W3CDTF">2011-11-16T21:20:17Z</dcterms:created>
  <dcterms:modified xsi:type="dcterms:W3CDTF">2011-11-16T21:31:43Z</dcterms:modified>
</cp:coreProperties>
</file>