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707" r:id="rId2"/>
    <p:sldMasterId id="2147483718" r:id="rId3"/>
    <p:sldMasterId id="2147483726" r:id="rId4"/>
  </p:sldMasterIdLst>
  <p:notesMasterIdLst>
    <p:notesMasterId r:id="rId52"/>
  </p:notesMasterIdLst>
  <p:handoutMasterIdLst>
    <p:handoutMasterId r:id="rId53"/>
  </p:handoutMasterIdLst>
  <p:sldIdLst>
    <p:sldId id="256" r:id="rId5"/>
    <p:sldId id="295" r:id="rId6"/>
    <p:sldId id="377" r:id="rId7"/>
    <p:sldId id="379" r:id="rId8"/>
    <p:sldId id="378" r:id="rId9"/>
    <p:sldId id="380" r:id="rId10"/>
    <p:sldId id="381" r:id="rId11"/>
    <p:sldId id="409" r:id="rId12"/>
    <p:sldId id="375" r:id="rId13"/>
    <p:sldId id="376" r:id="rId14"/>
    <p:sldId id="390" r:id="rId15"/>
    <p:sldId id="382" r:id="rId16"/>
    <p:sldId id="386" r:id="rId17"/>
    <p:sldId id="387" r:id="rId18"/>
    <p:sldId id="388" r:id="rId19"/>
    <p:sldId id="411" r:id="rId20"/>
    <p:sldId id="394" r:id="rId21"/>
    <p:sldId id="413" r:id="rId22"/>
    <p:sldId id="414" r:id="rId23"/>
    <p:sldId id="415" r:id="rId24"/>
    <p:sldId id="391" r:id="rId25"/>
    <p:sldId id="393" r:id="rId26"/>
    <p:sldId id="412" r:id="rId27"/>
    <p:sldId id="395" r:id="rId28"/>
    <p:sldId id="396" r:id="rId29"/>
    <p:sldId id="397" r:id="rId30"/>
    <p:sldId id="398" r:id="rId31"/>
    <p:sldId id="399" r:id="rId32"/>
    <p:sldId id="410" r:id="rId33"/>
    <p:sldId id="421" r:id="rId34"/>
    <p:sldId id="423" r:id="rId35"/>
    <p:sldId id="422" r:id="rId36"/>
    <p:sldId id="424" r:id="rId37"/>
    <p:sldId id="420" r:id="rId38"/>
    <p:sldId id="417" r:id="rId39"/>
    <p:sldId id="418" r:id="rId40"/>
    <p:sldId id="419" r:id="rId41"/>
    <p:sldId id="392" r:id="rId42"/>
    <p:sldId id="400" r:id="rId43"/>
    <p:sldId id="402" r:id="rId44"/>
    <p:sldId id="404" r:id="rId45"/>
    <p:sldId id="406" r:id="rId46"/>
    <p:sldId id="403" r:id="rId47"/>
    <p:sldId id="405" r:id="rId48"/>
    <p:sldId id="407" r:id="rId49"/>
    <p:sldId id="408" r:id="rId50"/>
    <p:sldId id="342"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406B"/>
    <a:srgbClr val="5C5C5C"/>
    <a:srgbClr val="383838"/>
    <a:srgbClr val="C40836"/>
    <a:srgbClr val="C01B1C"/>
    <a:srgbClr val="00A2D7"/>
    <a:srgbClr val="FFCF00"/>
    <a:srgbClr val="166813"/>
    <a:srgbClr val="590F4A"/>
    <a:srgbClr val="F27D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482" autoAdjust="0"/>
    <p:restoredTop sz="90017" autoAdjust="0"/>
  </p:normalViewPr>
  <p:slideViewPr>
    <p:cSldViewPr>
      <p:cViewPr>
        <p:scale>
          <a:sx n="75" d="100"/>
          <a:sy n="75" d="100"/>
        </p:scale>
        <p:origin x="-1104" y="-424"/>
      </p:cViewPr>
      <p:guideLst>
        <p:guide orient="horz" pos="2160"/>
        <p:guide pos="2880"/>
      </p:guideLst>
    </p:cSldViewPr>
  </p:slideViewPr>
  <p:outlineViewPr>
    <p:cViewPr>
      <p:scale>
        <a:sx n="33" d="100"/>
        <a:sy n="33" d="100"/>
      </p:scale>
      <p:origin x="0" y="33232"/>
    </p:cViewPr>
  </p:outlineViewPr>
  <p:notesTextViewPr>
    <p:cViewPr>
      <p:scale>
        <a:sx n="1" d="1"/>
        <a:sy n="1" d="1"/>
      </p:scale>
      <p:origin x="0" y="0"/>
    </p:cViewPr>
  </p:notesTextViewPr>
  <p:sorterViewPr>
    <p:cViewPr>
      <p:scale>
        <a:sx n="80" d="100"/>
        <a:sy n="80" d="100"/>
      </p:scale>
      <p:origin x="0" y="119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50" Type="http://schemas.openxmlformats.org/officeDocument/2006/relationships/slide" Target="slides/slide46.xml"/><Relationship Id="rId51" Type="http://schemas.openxmlformats.org/officeDocument/2006/relationships/slide" Target="slides/slide47.xml"/><Relationship Id="rId52" Type="http://schemas.openxmlformats.org/officeDocument/2006/relationships/notesMaster" Target="notesMasters/notesMaster1.xml"/><Relationship Id="rId53" Type="http://schemas.openxmlformats.org/officeDocument/2006/relationships/handoutMaster" Target="handoutMasters/handoutMaster1.xml"/><Relationship Id="rId54" Type="http://schemas.openxmlformats.org/officeDocument/2006/relationships/printerSettings" Target="printerSettings/printerSettings1.bin"/><Relationship Id="rId55" Type="http://schemas.openxmlformats.org/officeDocument/2006/relationships/presProps" Target="presProps.xml"/><Relationship Id="rId56" Type="http://schemas.openxmlformats.org/officeDocument/2006/relationships/viewProps" Target="viewProps.xml"/><Relationship Id="rId57" Type="http://schemas.openxmlformats.org/officeDocument/2006/relationships/theme" Target="theme/theme1.xml"/><Relationship Id="rId58" Type="http://schemas.openxmlformats.org/officeDocument/2006/relationships/tableStyles" Target="tableStyles.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slide" Target="slides/slide40.xml"/><Relationship Id="rId45" Type="http://schemas.openxmlformats.org/officeDocument/2006/relationships/slide" Target="slides/slide41.xml"/><Relationship Id="rId46" Type="http://schemas.openxmlformats.org/officeDocument/2006/relationships/slide" Target="slides/slide42.xml"/><Relationship Id="rId47" Type="http://schemas.openxmlformats.org/officeDocument/2006/relationships/slide" Target="slides/slide43.xml"/><Relationship Id="rId48" Type="http://schemas.openxmlformats.org/officeDocument/2006/relationships/slide" Target="slides/slide44.xml"/><Relationship Id="rId49" Type="http://schemas.openxmlformats.org/officeDocument/2006/relationships/slide" Target="slides/slide45.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FE8114-FFCC-2F42-96BF-B0FE14076AB0}" type="datetimeFigureOut">
              <a:rPr lang="en-US" smtClean="0"/>
              <a:t>10/17/13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0FE06BA-D494-5F4F-B6FA-64526147862A}" type="slidenum">
              <a:rPr lang="en-US" smtClean="0"/>
              <a:t>‹#›</a:t>
            </a:fld>
            <a:endParaRPr lang="en-US"/>
          </a:p>
        </p:txBody>
      </p:sp>
    </p:spTree>
    <p:extLst>
      <p:ext uri="{BB962C8B-B14F-4D97-AF65-F5344CB8AC3E}">
        <p14:creationId xmlns:p14="http://schemas.microsoft.com/office/powerpoint/2010/main" val="66728829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8C8BC2-B3C0-6D44-AB78-09827E3AE922}" type="datetimeFigureOut">
              <a:rPr lang="en-US" smtClean="0"/>
              <a:t>10/17/13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1CCB38-091A-3A46-8F3C-F69CC7EBEF75}" type="slidenum">
              <a:rPr lang="en-US" smtClean="0"/>
              <a:t>‹#›</a:t>
            </a:fld>
            <a:endParaRPr lang="en-US" dirty="0"/>
          </a:p>
        </p:txBody>
      </p:sp>
    </p:spTree>
    <p:extLst>
      <p:ext uri="{BB962C8B-B14F-4D97-AF65-F5344CB8AC3E}">
        <p14:creationId xmlns:p14="http://schemas.microsoft.com/office/powerpoint/2010/main" val="31408969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
          <p:cNvSpPr>
            <a:spLocks noGrp="1" noRot="1" noChangeAspect="1" noChangeArrowheads="1"/>
          </p:cNvSpPr>
          <p:nvPr>
            <p:ph type="sldImg"/>
          </p:nvPr>
        </p:nvSpPr>
        <p:spPr>
          <a:solidFill>
            <a:srgbClr val="FFFFFF"/>
          </a:solidFill>
          <a:ln/>
        </p:spPr>
      </p:sp>
      <p:sp>
        <p:nvSpPr>
          <p:cNvPr id="30723" name="Rectangle 2"/>
          <p:cNvSpPr>
            <a:spLocks noGrp="1" noChangeArrowheads="1"/>
          </p:cNvSpPr>
          <p:nvPr>
            <p:ph type="body" idx="1"/>
          </p:nvPr>
        </p:nvSpPr>
        <p:spPr>
          <a:noFill/>
          <a:ln/>
        </p:spPr>
        <p:txBody>
          <a:bodyPr/>
          <a:lstStyle/>
          <a:p>
            <a:pPr marL="39688" eaLnBrk="1" hangingPunct="1"/>
            <a:r>
              <a:rPr lang="en-US" sz="2400" baseline="0" dirty="0" smtClean="0">
                <a:latin typeface="Tahoma" charset="0"/>
                <a:cs typeface="Tahoma" charset="0"/>
                <a:sym typeface="Tahoma" charset="0"/>
              </a:rPr>
              <a: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6B1CCB38-091A-3A46-8F3C-F69CC7EBEF75}" type="slidenum">
              <a:rPr lang="en-US" smtClean="0"/>
              <a:t>27</a:t>
            </a:fld>
            <a:endParaRPr lang="en-US" dirty="0"/>
          </a:p>
        </p:txBody>
      </p:sp>
    </p:spTree>
    <p:extLst>
      <p:ext uri="{BB962C8B-B14F-4D97-AF65-F5344CB8AC3E}">
        <p14:creationId xmlns:p14="http://schemas.microsoft.com/office/powerpoint/2010/main" val="7541585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6B1CCB38-091A-3A46-8F3C-F69CC7EBEF75}" type="slidenum">
              <a:rPr lang="en-US" smtClean="0"/>
              <a:t>28</a:t>
            </a:fld>
            <a:endParaRPr lang="en-US" dirty="0"/>
          </a:p>
        </p:txBody>
      </p:sp>
    </p:spTree>
    <p:extLst>
      <p:ext uri="{BB962C8B-B14F-4D97-AF65-F5344CB8AC3E}">
        <p14:creationId xmlns:p14="http://schemas.microsoft.com/office/powerpoint/2010/main" val="7541585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p:cNvSpPr>
          <p:nvPr>
            <p:ph type="sldImg"/>
          </p:nvPr>
        </p:nvSpPr>
        <p:spPr>
          <a:ln/>
        </p:spPr>
      </p:sp>
      <p:sp>
        <p:nvSpPr>
          <p:cNvPr id="47107" name="Notes Placeholder 2"/>
          <p:cNvSpPr>
            <a:spLocks noGrp="1"/>
          </p:cNvSpPr>
          <p:nvPr>
            <p:ph type="body" idx="1"/>
          </p:nvPr>
        </p:nvSpPr>
        <p:spPr>
          <a:noFill/>
          <a:ln/>
        </p:spPr>
        <p:txBody>
          <a:bodyPr/>
          <a:lstStyle/>
          <a:p>
            <a:endParaRPr lang="en-US" sz="2400" dirty="0" smtClean="0">
              <a:latin typeface="Tahoma"/>
              <a:cs typeface="Tahoma"/>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p:cNvSpPr>
          <p:nvPr>
            <p:ph type="sldImg"/>
          </p:nvPr>
        </p:nvSpPr>
        <p:spPr>
          <a:ln/>
        </p:spPr>
      </p:sp>
      <p:sp>
        <p:nvSpPr>
          <p:cNvPr id="47107" name="Notes Placeholder 2"/>
          <p:cNvSpPr>
            <a:spLocks noGrp="1"/>
          </p:cNvSpPr>
          <p:nvPr>
            <p:ph type="body" idx="1"/>
          </p:nvPr>
        </p:nvSpPr>
        <p:spPr>
          <a:noFill/>
          <a:ln/>
        </p:spPr>
        <p:txBody>
          <a:bodyPr/>
          <a:lstStyle/>
          <a:p>
            <a:endParaRPr lang="en-US" sz="2400" dirty="0" smtClean="0">
              <a:latin typeface="Tahoma"/>
              <a:cs typeface="Tahoma"/>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a:buNone/>
            </a:pPr>
            <a:endParaRPr lang="en-US" sz="2400" dirty="0">
              <a:latin typeface="Tahoma"/>
              <a:cs typeface="Tahoma"/>
            </a:endParaRPr>
          </a:p>
        </p:txBody>
      </p:sp>
      <p:sp>
        <p:nvSpPr>
          <p:cNvPr id="4" name="Slide Number Placeholder 3"/>
          <p:cNvSpPr>
            <a:spLocks noGrp="1"/>
          </p:cNvSpPr>
          <p:nvPr>
            <p:ph type="sldNum" sz="quarter" idx="10"/>
          </p:nvPr>
        </p:nvSpPr>
        <p:spPr/>
        <p:txBody>
          <a:bodyPr/>
          <a:lstStyle/>
          <a:p>
            <a:fld id="{6B1CCB38-091A-3A46-8F3C-F69CC7EBEF75}" type="slidenum">
              <a:rPr lang="en-US" smtClean="0"/>
              <a:t>2</a:t>
            </a:fld>
            <a:endParaRPr lang="en-US" dirty="0"/>
          </a:p>
        </p:txBody>
      </p:sp>
    </p:spTree>
    <p:extLst>
      <p:ext uri="{BB962C8B-B14F-4D97-AF65-F5344CB8AC3E}">
        <p14:creationId xmlns:p14="http://schemas.microsoft.com/office/powerpoint/2010/main" val="42807319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a:buChar char="•"/>
            </a:pPr>
            <a:r>
              <a:rPr lang="en-US" sz="1600" dirty="0" smtClean="0">
                <a:latin typeface="Tahoma"/>
                <a:cs typeface="Tahoma"/>
              </a:rPr>
              <a:t>Global Policy Development Process</a:t>
            </a:r>
            <a:endParaRPr lang="en-US" sz="1600" baseline="0" dirty="0" smtClean="0">
              <a:latin typeface="Tahoma"/>
              <a:cs typeface="Tahoma"/>
            </a:endParaRPr>
          </a:p>
        </p:txBody>
      </p:sp>
      <p:sp>
        <p:nvSpPr>
          <p:cNvPr id="4" name="Slide Number Placeholder 3"/>
          <p:cNvSpPr>
            <a:spLocks noGrp="1"/>
          </p:cNvSpPr>
          <p:nvPr>
            <p:ph type="sldNum" sz="quarter" idx="10"/>
          </p:nvPr>
        </p:nvSpPr>
        <p:spPr/>
        <p:txBody>
          <a:bodyPr/>
          <a:lstStyle/>
          <a:p>
            <a:fld id="{6B1CCB38-091A-3A46-8F3C-F69CC7EBEF75}" type="slidenum">
              <a:rPr lang="en-US" smtClean="0"/>
              <a:t>9</a:t>
            </a:fld>
            <a:endParaRPr lang="en-US" dirty="0"/>
          </a:p>
        </p:txBody>
      </p:sp>
    </p:spTree>
    <p:extLst>
      <p:ext uri="{BB962C8B-B14F-4D97-AF65-F5344CB8AC3E}">
        <p14:creationId xmlns:p14="http://schemas.microsoft.com/office/powerpoint/2010/main" val="3467986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indent="-342900" algn="l" defTabSz="457200" rtl="0" eaLnBrk="1" fontAlgn="auto" latinLnBrk="0" hangingPunct="1">
              <a:lnSpc>
                <a:spcPct val="100000"/>
              </a:lnSpc>
              <a:spcBef>
                <a:spcPts val="0"/>
              </a:spcBef>
              <a:spcAft>
                <a:spcPts val="0"/>
              </a:spcAft>
              <a:buClrTx/>
              <a:buSzTx/>
              <a:buFont typeface="Arial"/>
              <a:buChar char="•"/>
              <a:tabLst/>
              <a:defRPr/>
            </a:pPr>
            <a:r>
              <a:rPr lang="en-US" sz="1600" dirty="0" smtClean="0">
                <a:latin typeface="Tahoma"/>
                <a:cs typeface="Tahoma"/>
              </a:rPr>
              <a:t>Global Policy Development Process</a:t>
            </a:r>
            <a:endParaRPr lang="en-US" sz="1600" baseline="0" dirty="0" smtClean="0">
              <a:latin typeface="Tahoma"/>
              <a:cs typeface="Tahoma"/>
            </a:endParaRPr>
          </a:p>
        </p:txBody>
      </p:sp>
      <p:sp>
        <p:nvSpPr>
          <p:cNvPr id="4" name="Slide Number Placeholder 3"/>
          <p:cNvSpPr>
            <a:spLocks noGrp="1"/>
          </p:cNvSpPr>
          <p:nvPr>
            <p:ph type="sldNum" sz="quarter" idx="10"/>
          </p:nvPr>
        </p:nvSpPr>
        <p:spPr/>
        <p:txBody>
          <a:bodyPr/>
          <a:lstStyle/>
          <a:p>
            <a:fld id="{6B1CCB38-091A-3A46-8F3C-F69CC7EBEF75}" type="slidenum">
              <a:rPr lang="en-US" smtClean="0"/>
              <a:t>10</a:t>
            </a:fld>
            <a:endParaRPr lang="en-US" dirty="0"/>
          </a:p>
        </p:txBody>
      </p:sp>
    </p:spTree>
    <p:extLst>
      <p:ext uri="{BB962C8B-B14F-4D97-AF65-F5344CB8AC3E}">
        <p14:creationId xmlns:p14="http://schemas.microsoft.com/office/powerpoint/2010/main" val="3467986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1CCB38-091A-3A46-8F3C-F69CC7EBEF75}" type="slidenum">
              <a:rPr lang="en-US" smtClean="0"/>
              <a:t>12</a:t>
            </a:fld>
            <a:endParaRPr lang="en-US" dirty="0"/>
          </a:p>
        </p:txBody>
      </p:sp>
    </p:spTree>
    <p:extLst>
      <p:ext uri="{BB962C8B-B14F-4D97-AF65-F5344CB8AC3E}">
        <p14:creationId xmlns:p14="http://schemas.microsoft.com/office/powerpoint/2010/main" val="1793202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p:cNvSpPr>
          <p:nvPr>
            <p:ph type="sldImg"/>
          </p:nvPr>
        </p:nvSpPr>
        <p:spPr>
          <a:ln/>
        </p:spPr>
      </p:sp>
      <p:sp>
        <p:nvSpPr>
          <p:cNvPr id="47107" name="Notes Placeholder 2"/>
          <p:cNvSpPr>
            <a:spLocks noGrp="1"/>
          </p:cNvSpPr>
          <p:nvPr>
            <p:ph type="body" idx="1"/>
          </p:nvPr>
        </p:nvSpPr>
        <p:spPr>
          <a:noFill/>
          <a:ln/>
        </p:spPr>
        <p:txBody>
          <a:bodyPr/>
          <a:lstStyle/>
          <a:p>
            <a:r>
              <a:rPr lang="en-US" sz="2400" dirty="0" smtClean="0">
                <a:latin typeface="Tahoma"/>
                <a:cs typeface="Tahoma"/>
              </a:rPr>
              <a:t>This</a:t>
            </a:r>
            <a:r>
              <a:rPr lang="en-US" sz="2400" baseline="0" dirty="0" smtClean="0">
                <a:latin typeface="Tahoma"/>
                <a:cs typeface="Tahoma"/>
              </a:rPr>
              <a:t> concludes my report.  Thank you.</a:t>
            </a:r>
            <a:endParaRPr lang="en-US" sz="2400" dirty="0" smtClean="0">
              <a:latin typeface="Tahoma"/>
              <a:cs typeface="Tahoma"/>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6B1CCB38-091A-3A46-8F3C-F69CC7EBEF75}" type="slidenum">
              <a:rPr lang="en-US" smtClean="0"/>
              <a:t>24</a:t>
            </a:fld>
            <a:endParaRPr lang="en-US" dirty="0"/>
          </a:p>
        </p:txBody>
      </p:sp>
    </p:spTree>
    <p:extLst>
      <p:ext uri="{BB962C8B-B14F-4D97-AF65-F5344CB8AC3E}">
        <p14:creationId xmlns:p14="http://schemas.microsoft.com/office/powerpoint/2010/main" val="7541585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6B1CCB38-091A-3A46-8F3C-F69CC7EBEF75}" type="slidenum">
              <a:rPr lang="en-US" smtClean="0"/>
              <a:t>25</a:t>
            </a:fld>
            <a:endParaRPr lang="en-US" dirty="0"/>
          </a:p>
        </p:txBody>
      </p:sp>
    </p:spTree>
    <p:extLst>
      <p:ext uri="{BB962C8B-B14F-4D97-AF65-F5344CB8AC3E}">
        <p14:creationId xmlns:p14="http://schemas.microsoft.com/office/powerpoint/2010/main" val="7541585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6B1CCB38-091A-3A46-8F3C-F69CC7EBEF75}" type="slidenum">
              <a:rPr lang="en-US" smtClean="0"/>
              <a:t>26</a:t>
            </a:fld>
            <a:endParaRPr lang="en-US" dirty="0"/>
          </a:p>
        </p:txBody>
      </p:sp>
    </p:spTree>
    <p:extLst>
      <p:ext uri="{BB962C8B-B14F-4D97-AF65-F5344CB8AC3E}">
        <p14:creationId xmlns:p14="http://schemas.microsoft.com/office/powerpoint/2010/main" val="7541585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A406B"/>
                </a:solidFill>
              </a:defRPr>
            </a:lvl1pPr>
          </a:lstStyle>
          <a:p>
            <a:r>
              <a:rPr lang="en-AU" smtClean="0"/>
              <a:t>Click to edit Master title style</a:t>
            </a:r>
            <a:endParaRPr lang="en-AU" dirty="0"/>
          </a:p>
        </p:txBody>
      </p:sp>
      <p:sp>
        <p:nvSpPr>
          <p:cNvPr id="3" name="Content Placeholder 2"/>
          <p:cNvSpPr>
            <a:spLocks noGrp="1"/>
          </p:cNvSpPr>
          <p:nvPr>
            <p:ph idx="1"/>
          </p:nvPr>
        </p:nvSpPr>
        <p:spPr>
          <a:xfrm>
            <a:off x="2195736" y="1844824"/>
            <a:ext cx="6563072" cy="4248471"/>
          </a:xfrm>
        </p:spPr>
        <p:txBody>
          <a:bodyPr/>
          <a:lstStyle/>
          <a:p>
            <a:pPr lvl="0"/>
            <a:r>
              <a:rPr lang="en-AU" smtClean="0"/>
              <a:t>Click to edit Master text styles</a:t>
            </a:r>
          </a:p>
          <a:p>
            <a:pPr lvl="1"/>
            <a:r>
              <a:rPr lang="en-AU" smtClean="0"/>
              <a:t>Second level</a:t>
            </a:r>
          </a:p>
          <a:p>
            <a:pPr lvl="2"/>
            <a:r>
              <a:rPr lang="en-AU" smtClean="0"/>
              <a:t>Third level</a:t>
            </a:r>
          </a:p>
        </p:txBody>
      </p:sp>
      <p:sp>
        <p:nvSpPr>
          <p:cNvPr id="5" name="Footer Placeholder 4"/>
          <p:cNvSpPr>
            <a:spLocks noGrp="1"/>
          </p:cNvSpPr>
          <p:nvPr>
            <p:ph type="ftr" sz="quarter" idx="11"/>
          </p:nvPr>
        </p:nvSpPr>
        <p:spPr>
          <a:xfrm>
            <a:off x="2195736" y="6525344"/>
            <a:ext cx="3960440" cy="227624"/>
          </a:xfrm>
        </p:spPr>
        <p:txBody>
          <a:bodyPr/>
          <a:lstStyle/>
          <a:p>
            <a:r>
              <a:rPr lang="en-AU" smtClean="0"/>
              <a:t>The ASO is a supporting organization of ICANN</a:t>
            </a:r>
            <a:endParaRPr lang="en-AU" dirty="0"/>
          </a:p>
        </p:txBody>
      </p:sp>
      <p:sp>
        <p:nvSpPr>
          <p:cNvPr id="6" name="Slide Number Placeholder 5"/>
          <p:cNvSpPr>
            <a:spLocks noGrp="1"/>
          </p:cNvSpPr>
          <p:nvPr>
            <p:ph type="sldNum" sz="quarter" idx="12"/>
          </p:nvPr>
        </p:nvSpPr>
        <p:spPr/>
        <p:txBody>
          <a:bodyPr/>
          <a:lstStyle/>
          <a:p>
            <a:fld id="{38B2A337-2C29-4402-A0A2-E290C184D5D3}" type="slidenum">
              <a:rPr lang="en-AU" smtClean="0"/>
              <a:t>‹#›</a:t>
            </a:fld>
            <a:endParaRPr lang="en-AU" dirty="0"/>
          </a:p>
        </p:txBody>
      </p:sp>
    </p:spTree>
    <p:extLst>
      <p:ext uri="{BB962C8B-B14F-4D97-AF65-F5344CB8AC3E}">
        <p14:creationId xmlns:p14="http://schemas.microsoft.com/office/powerpoint/2010/main" val="736365901"/>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Square Title">
    <p:spTree>
      <p:nvGrpSpPr>
        <p:cNvPr id="1" name=""/>
        <p:cNvGrpSpPr/>
        <p:nvPr/>
      </p:nvGrpSpPr>
      <p:grpSpPr>
        <a:xfrm>
          <a:off x="0" y="0"/>
          <a:ext cx="0" cy="0"/>
          <a:chOff x="0" y="0"/>
          <a:chExt cx="0" cy="0"/>
        </a:xfrm>
      </p:grpSpPr>
      <p:sp>
        <p:nvSpPr>
          <p:cNvPr id="2" name="Title 1"/>
          <p:cNvSpPr>
            <a:spLocks noGrp="1"/>
          </p:cNvSpPr>
          <p:nvPr>
            <p:ph type="ctrTitle"/>
          </p:nvPr>
        </p:nvSpPr>
        <p:spPr>
          <a:xfrm>
            <a:off x="683568" y="3140968"/>
            <a:ext cx="7772400" cy="1470025"/>
          </a:xfrm>
        </p:spPr>
        <p:txBody>
          <a:bodyPr/>
          <a:lstStyle/>
          <a:p>
            <a:r>
              <a:rPr lang="en-AU" dirty="0" smtClean="0"/>
              <a:t>Click to edit Master title style</a:t>
            </a:r>
            <a:endParaRPr lang="en-US" dirty="0"/>
          </a:p>
        </p:txBody>
      </p:sp>
      <p:sp>
        <p:nvSpPr>
          <p:cNvPr id="3" name="Subtitle 2"/>
          <p:cNvSpPr>
            <a:spLocks noGrp="1"/>
          </p:cNvSpPr>
          <p:nvPr>
            <p:ph type="subTitle" idx="1"/>
          </p:nvPr>
        </p:nvSpPr>
        <p:spPr>
          <a:xfrm>
            <a:off x="1331640" y="4725144"/>
            <a:ext cx="6400800" cy="158417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Click to edit Master subtitle style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smtClean="0"/>
              <a:t>The ASO is a supporting organization of ICANN</a:t>
            </a:r>
            <a:endParaRPr lang="en-US" dirty="0"/>
          </a:p>
        </p:txBody>
      </p:sp>
      <p:sp>
        <p:nvSpPr>
          <p:cNvPr id="6" name="Slide Number Placeholder 5"/>
          <p:cNvSpPr>
            <a:spLocks noGrp="1"/>
          </p:cNvSpPr>
          <p:nvPr>
            <p:ph type="sldNum" sz="quarter" idx="12"/>
          </p:nvPr>
        </p:nvSpPr>
        <p:spPr/>
        <p:txBody>
          <a:bodyPr/>
          <a:lstStyle/>
          <a:p>
            <a:fld id="{A71B747C-7108-1942-B4F5-628D14144FF7}" type="slidenum">
              <a:rPr lang="en-US" smtClean="0"/>
              <a:t>‹#›</a:t>
            </a:fld>
            <a:endParaRPr lang="en-US" dirty="0"/>
          </a:p>
        </p:txBody>
      </p:sp>
    </p:spTree>
    <p:extLst>
      <p:ext uri="{BB962C8B-B14F-4D97-AF65-F5344CB8AC3E}">
        <p14:creationId xmlns:p14="http://schemas.microsoft.com/office/powerpoint/2010/main" val="12347567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Square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dirty="0" smtClean="0"/>
              <a:t>Click to edit Master text styles</a:t>
            </a:r>
          </a:p>
          <a:p>
            <a:pPr lvl="1"/>
            <a:r>
              <a:rPr lang="en-AU" dirty="0" smtClean="0"/>
              <a:t>Second level</a:t>
            </a:r>
          </a:p>
          <a:p>
            <a:pPr lvl="2"/>
            <a:r>
              <a:rPr lang="en-AU" dirty="0" smtClean="0"/>
              <a:t>Third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smtClean="0"/>
              <a:t>The ASO is a supporting organization of ICANN</a:t>
            </a:r>
            <a:endParaRPr lang="en-US" dirty="0"/>
          </a:p>
        </p:txBody>
      </p:sp>
      <p:sp>
        <p:nvSpPr>
          <p:cNvPr id="6" name="Slide Number Placeholder 5"/>
          <p:cNvSpPr>
            <a:spLocks noGrp="1"/>
          </p:cNvSpPr>
          <p:nvPr>
            <p:ph type="sldNum" sz="quarter" idx="12"/>
          </p:nvPr>
        </p:nvSpPr>
        <p:spPr/>
        <p:txBody>
          <a:bodyPr/>
          <a:lstStyle/>
          <a:p>
            <a:fld id="{A71B747C-7108-1942-B4F5-628D14144FF7}" type="slidenum">
              <a:rPr lang="en-US" smtClean="0"/>
              <a:t>‹#›</a:t>
            </a:fld>
            <a:endParaRPr lang="en-US" dirty="0"/>
          </a:p>
        </p:txBody>
      </p:sp>
    </p:spTree>
    <p:extLst>
      <p:ext uri="{BB962C8B-B14F-4D97-AF65-F5344CB8AC3E}">
        <p14:creationId xmlns:p14="http://schemas.microsoft.com/office/powerpoint/2010/main" val="14898863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quare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smtClean="0"/>
              <a:t>The ASO is a supporting organization of ICANN</a:t>
            </a:r>
            <a:endParaRPr lang="en-US" dirty="0"/>
          </a:p>
        </p:txBody>
      </p:sp>
      <p:sp>
        <p:nvSpPr>
          <p:cNvPr id="6" name="Slide Number Placeholder 5"/>
          <p:cNvSpPr>
            <a:spLocks noGrp="1"/>
          </p:cNvSpPr>
          <p:nvPr>
            <p:ph type="sldNum" sz="quarter" idx="12"/>
          </p:nvPr>
        </p:nvSpPr>
        <p:spPr/>
        <p:txBody>
          <a:bodyPr/>
          <a:lstStyle/>
          <a:p>
            <a:fld id="{A71B747C-7108-1942-B4F5-628D14144FF7}" type="slidenum">
              <a:rPr lang="en-US" smtClean="0"/>
              <a:t>‹#›</a:t>
            </a:fld>
            <a:endParaRPr lang="en-US" dirty="0"/>
          </a:p>
        </p:txBody>
      </p:sp>
    </p:spTree>
    <p:extLst>
      <p:ext uri="{BB962C8B-B14F-4D97-AF65-F5344CB8AC3E}">
        <p14:creationId xmlns:p14="http://schemas.microsoft.com/office/powerpoint/2010/main" val="5969974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Square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r>
              <a:rPr lang="en-US" smtClean="0"/>
              <a:t>The ASO is a supporting organization of ICANN</a:t>
            </a:r>
            <a:endParaRPr lang="en-US" dirty="0"/>
          </a:p>
        </p:txBody>
      </p:sp>
      <p:sp>
        <p:nvSpPr>
          <p:cNvPr id="5" name="Slide Number Placeholder 4"/>
          <p:cNvSpPr>
            <a:spLocks noGrp="1"/>
          </p:cNvSpPr>
          <p:nvPr>
            <p:ph type="sldNum" sz="quarter" idx="12"/>
          </p:nvPr>
        </p:nvSpPr>
        <p:spPr/>
        <p:txBody>
          <a:bodyPr/>
          <a:lstStyle/>
          <a:p>
            <a:fld id="{A71B747C-7108-1942-B4F5-628D14144FF7}" type="slidenum">
              <a:rPr lang="en-US" smtClean="0"/>
              <a:t>‹#›</a:t>
            </a:fld>
            <a:endParaRPr lang="en-US" dirty="0"/>
          </a:p>
        </p:txBody>
      </p:sp>
    </p:spTree>
    <p:extLst>
      <p:ext uri="{BB962C8B-B14F-4D97-AF65-F5344CB8AC3E}">
        <p14:creationId xmlns:p14="http://schemas.microsoft.com/office/powerpoint/2010/main" val="35069355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quare Picture">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67544" y="612774"/>
            <a:ext cx="8208912" cy="548052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smtClean="0"/>
              <a:t>The ASO is a supporting organization of ICANN</a:t>
            </a:r>
            <a:endParaRPr lang="en-US" dirty="0"/>
          </a:p>
        </p:txBody>
      </p:sp>
      <p:sp>
        <p:nvSpPr>
          <p:cNvPr id="7" name="Slide Number Placeholder 6"/>
          <p:cNvSpPr>
            <a:spLocks noGrp="1"/>
          </p:cNvSpPr>
          <p:nvPr>
            <p:ph type="sldNum" sz="quarter" idx="12"/>
          </p:nvPr>
        </p:nvSpPr>
        <p:spPr/>
        <p:txBody>
          <a:bodyPr/>
          <a:lstStyle/>
          <a:p>
            <a:fld id="{A71B747C-7108-1942-B4F5-628D14144FF7}" type="slidenum">
              <a:rPr lang="en-US" smtClean="0"/>
              <a:t>‹#›</a:t>
            </a:fld>
            <a:endParaRPr lang="en-US" dirty="0"/>
          </a:p>
        </p:txBody>
      </p:sp>
    </p:spTree>
    <p:extLst>
      <p:ext uri="{BB962C8B-B14F-4D97-AF65-F5344CB8AC3E}">
        <p14:creationId xmlns:p14="http://schemas.microsoft.com/office/powerpoint/2010/main" val="3497672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Square Blank with Log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r>
              <a:rPr lang="en-US" smtClean="0"/>
              <a:t>The ASO is a supporting organization of ICANN</a:t>
            </a:r>
            <a:endParaRPr lang="en-US" dirty="0"/>
          </a:p>
        </p:txBody>
      </p:sp>
      <p:sp>
        <p:nvSpPr>
          <p:cNvPr id="4" name="Slide Number Placeholder 3"/>
          <p:cNvSpPr>
            <a:spLocks noGrp="1"/>
          </p:cNvSpPr>
          <p:nvPr>
            <p:ph type="sldNum" sz="quarter" idx="12"/>
          </p:nvPr>
        </p:nvSpPr>
        <p:spPr/>
        <p:txBody>
          <a:bodyPr/>
          <a:lstStyle/>
          <a:p>
            <a:fld id="{A71B747C-7108-1942-B4F5-628D14144FF7}" type="slidenum">
              <a:rPr lang="en-US" smtClean="0"/>
              <a:t>‹#›</a:t>
            </a:fld>
            <a:endParaRPr lang="en-US" dirty="0"/>
          </a:p>
        </p:txBody>
      </p:sp>
    </p:spTree>
    <p:extLst>
      <p:ext uri="{BB962C8B-B14F-4D97-AF65-F5344CB8AC3E}">
        <p14:creationId xmlns:p14="http://schemas.microsoft.com/office/powerpoint/2010/main" val="34283700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795463" y="0"/>
            <a:ext cx="7348537" cy="1223963"/>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374775"/>
            <a:ext cx="3975100" cy="4979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356100" y="1374775"/>
            <a:ext cx="3975100" cy="241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356100" y="3940175"/>
            <a:ext cx="3975100" cy="241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5"/>
          <p:cNvSpPr>
            <a:spLocks noGrp="1" noChangeArrowheads="1"/>
          </p:cNvSpPr>
          <p:nvPr>
            <p:ph type="dt" sz="half" idx="10"/>
          </p:nvPr>
        </p:nvSpPr>
        <p:spPr/>
        <p:txBody>
          <a:bodyPr/>
          <a:lstStyle>
            <a:lvl1pPr>
              <a:defRPr>
                <a:latin typeface="Tahoma" pitchFamily="29" charset="0"/>
                <a:ea typeface="ＭＳ Ｐゴシック" pitchFamily="29" charset="-128"/>
                <a:cs typeface="ＭＳ Ｐゴシック" pitchFamily="29" charset="-128"/>
              </a:defRPr>
            </a:lvl1pPr>
          </a:lstStyle>
          <a:p>
            <a:endParaRPr lang="en-US" sz="1200" dirty="0">
              <a:latin typeface="Tahoma" charset="0"/>
              <a:cs typeface="Tahoma" charset="0"/>
            </a:endParaRPr>
          </a:p>
        </p:txBody>
      </p:sp>
      <p:sp>
        <p:nvSpPr>
          <p:cNvPr id="7" name="Rectangle 6"/>
          <p:cNvSpPr>
            <a:spLocks noGrp="1" noChangeArrowheads="1"/>
          </p:cNvSpPr>
          <p:nvPr>
            <p:ph type="ftr" sz="quarter" idx="11"/>
          </p:nvPr>
        </p:nvSpPr>
        <p:spPr/>
        <p:txBody>
          <a:bodyPr/>
          <a:lstStyle>
            <a:lvl1pPr>
              <a:defRPr/>
            </a:lvl1pPr>
          </a:lstStyle>
          <a:p>
            <a:pPr>
              <a:defRPr/>
            </a:pPr>
            <a:r>
              <a:rPr lang="en-US" smtClean="0"/>
              <a:t>The ASO is a supporting organization of ICANN</a:t>
            </a:r>
            <a:endParaRPr lang="en-US" dirty="0"/>
          </a:p>
        </p:txBody>
      </p:sp>
    </p:spTree>
    <p:extLst>
      <p:ext uri="{BB962C8B-B14F-4D97-AF65-F5344CB8AC3E}">
        <p14:creationId xmlns:p14="http://schemas.microsoft.com/office/powerpoint/2010/main" val="21972747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Square Title">
    <p:spTree>
      <p:nvGrpSpPr>
        <p:cNvPr id="1" name=""/>
        <p:cNvGrpSpPr/>
        <p:nvPr/>
      </p:nvGrpSpPr>
      <p:grpSpPr>
        <a:xfrm>
          <a:off x="0" y="0"/>
          <a:ext cx="0" cy="0"/>
          <a:chOff x="0" y="0"/>
          <a:chExt cx="0" cy="0"/>
        </a:xfrm>
      </p:grpSpPr>
      <p:sp>
        <p:nvSpPr>
          <p:cNvPr id="2" name="Title 1"/>
          <p:cNvSpPr>
            <a:spLocks noGrp="1"/>
          </p:cNvSpPr>
          <p:nvPr>
            <p:ph type="ctrTitle"/>
          </p:nvPr>
        </p:nvSpPr>
        <p:spPr>
          <a:xfrm>
            <a:off x="683568" y="3140968"/>
            <a:ext cx="7772400" cy="1470025"/>
          </a:xfrm>
        </p:spPr>
        <p:txBody>
          <a:bodyPr/>
          <a:lstStyle/>
          <a:p>
            <a:r>
              <a:rPr lang="en-AU" dirty="0" smtClean="0"/>
              <a:t>Click to edit Master title style</a:t>
            </a:r>
            <a:endParaRPr lang="en-US" dirty="0"/>
          </a:p>
        </p:txBody>
      </p:sp>
      <p:sp>
        <p:nvSpPr>
          <p:cNvPr id="3" name="Subtitle 2"/>
          <p:cNvSpPr>
            <a:spLocks noGrp="1"/>
          </p:cNvSpPr>
          <p:nvPr>
            <p:ph type="subTitle" idx="1"/>
          </p:nvPr>
        </p:nvSpPr>
        <p:spPr>
          <a:xfrm>
            <a:off x="1331640" y="4725144"/>
            <a:ext cx="6400800" cy="158417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Click to edit Master subtitle style</a:t>
            </a:r>
            <a:endParaRPr lang="en-US" dirty="0"/>
          </a:p>
        </p:txBody>
      </p:sp>
      <p:sp>
        <p:nvSpPr>
          <p:cNvPr id="4" name="Date Placeholder 3"/>
          <p:cNvSpPr>
            <a:spLocks noGrp="1"/>
          </p:cNvSpPr>
          <p:nvPr>
            <p:ph type="dt" sz="half" idx="10"/>
          </p:nvPr>
        </p:nvSpPr>
        <p:spPr/>
        <p:txBody>
          <a:bodyPr/>
          <a:lstStyle/>
          <a:p>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The ASO is a supporting organization of ICANN</a:t>
            </a:r>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71B747C-7108-1942-B4F5-628D14144FF7}"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3080107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Square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dirty="0" smtClean="0"/>
              <a:t>Click to edit Master text styles</a:t>
            </a:r>
          </a:p>
          <a:p>
            <a:pPr lvl="1"/>
            <a:r>
              <a:rPr lang="en-AU" dirty="0" smtClean="0"/>
              <a:t>Second level</a:t>
            </a:r>
          </a:p>
          <a:p>
            <a:pPr lvl="2"/>
            <a:r>
              <a:rPr lang="en-AU" dirty="0" smtClean="0"/>
              <a:t>Third level</a:t>
            </a:r>
          </a:p>
        </p:txBody>
      </p:sp>
      <p:sp>
        <p:nvSpPr>
          <p:cNvPr id="4" name="Date Placeholder 3"/>
          <p:cNvSpPr>
            <a:spLocks noGrp="1"/>
          </p:cNvSpPr>
          <p:nvPr>
            <p:ph type="dt" sz="half" idx="10"/>
          </p:nvPr>
        </p:nvSpPr>
        <p:spPr/>
        <p:txBody>
          <a:bodyPr/>
          <a:lstStyle/>
          <a:p>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The ASO is a supporting organization of ICANN</a:t>
            </a:r>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71B747C-7108-1942-B4F5-628D14144FF7}"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4251443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quare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The ASO is a supporting organization of ICANN</a:t>
            </a:r>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71B747C-7108-1942-B4F5-628D14144FF7}"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51553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Blu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A406B"/>
                </a:solidFill>
              </a:defRPr>
            </a:lvl1pPr>
          </a:lstStyle>
          <a:p>
            <a:r>
              <a:rPr lang="en-AU" smtClean="0"/>
              <a:t>Click to edit Master title style</a:t>
            </a:r>
            <a:endParaRPr lang="en-AU" dirty="0"/>
          </a:p>
        </p:txBody>
      </p:sp>
      <p:sp>
        <p:nvSpPr>
          <p:cNvPr id="3" name="Content Placeholder 2"/>
          <p:cNvSpPr>
            <a:spLocks noGrp="1"/>
          </p:cNvSpPr>
          <p:nvPr>
            <p:ph idx="1"/>
          </p:nvPr>
        </p:nvSpPr>
        <p:spPr/>
        <p:txBody>
          <a:bodyPr/>
          <a:lstStyle>
            <a:lvl1pPr>
              <a:defRPr>
                <a:solidFill>
                  <a:srgbClr val="0A406B"/>
                </a:solidFill>
              </a:defRPr>
            </a:lvl1pPr>
            <a:lvl2pPr>
              <a:defRPr>
                <a:solidFill>
                  <a:srgbClr val="0A406B"/>
                </a:solidFill>
              </a:defRPr>
            </a:lvl2pPr>
            <a:lvl3pPr>
              <a:defRPr>
                <a:solidFill>
                  <a:srgbClr val="0A406B"/>
                </a:solidFill>
              </a:defRPr>
            </a:lvl3pPr>
            <a:lvl4pPr>
              <a:defRPr sz="1500">
                <a:solidFill>
                  <a:srgbClr val="0A406B"/>
                </a:solidFill>
              </a:defRPr>
            </a:lvl4p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3"/>
            <a:endParaRPr lang="en-AU" dirty="0" smtClean="0"/>
          </a:p>
        </p:txBody>
      </p:sp>
      <p:sp>
        <p:nvSpPr>
          <p:cNvPr id="5" name="Footer Placeholder 4"/>
          <p:cNvSpPr>
            <a:spLocks noGrp="1"/>
          </p:cNvSpPr>
          <p:nvPr>
            <p:ph type="ftr" sz="quarter" idx="11"/>
          </p:nvPr>
        </p:nvSpPr>
        <p:spPr/>
        <p:txBody>
          <a:bodyPr/>
          <a:lstStyle>
            <a:lvl1pPr>
              <a:defRPr>
                <a:solidFill>
                  <a:srgbClr val="003B8B"/>
                </a:solidFill>
              </a:defRPr>
            </a:lvl1pPr>
          </a:lstStyle>
          <a:p>
            <a:r>
              <a:rPr lang="en-AU" smtClean="0"/>
              <a:t>The ASO is a supporting organization of ICANN</a:t>
            </a:r>
            <a:endParaRPr lang="en-AU" dirty="0"/>
          </a:p>
        </p:txBody>
      </p:sp>
      <p:sp>
        <p:nvSpPr>
          <p:cNvPr id="6" name="Slide Number Placeholder 5"/>
          <p:cNvSpPr>
            <a:spLocks noGrp="1"/>
          </p:cNvSpPr>
          <p:nvPr>
            <p:ph type="sldNum" sz="quarter" idx="12"/>
          </p:nvPr>
        </p:nvSpPr>
        <p:spPr/>
        <p:txBody>
          <a:bodyPr/>
          <a:lstStyle>
            <a:lvl1pPr>
              <a:defRPr>
                <a:solidFill>
                  <a:srgbClr val="003B8B"/>
                </a:solidFill>
              </a:defRPr>
            </a:lvl1pPr>
          </a:lstStyle>
          <a:p>
            <a:fld id="{38B2A337-2C29-4402-A0A2-E290C184D5D3}" type="slidenum">
              <a:rPr lang="en-AU" smtClean="0"/>
              <a:pPr/>
              <a:t>‹#›</a:t>
            </a:fld>
            <a:endParaRPr lang="en-AU" dirty="0"/>
          </a:p>
        </p:txBody>
      </p:sp>
    </p:spTree>
    <p:extLst>
      <p:ext uri="{BB962C8B-B14F-4D97-AF65-F5344CB8AC3E}">
        <p14:creationId xmlns:p14="http://schemas.microsoft.com/office/powerpoint/2010/main" val="1369064001"/>
      </p:ext>
    </p:extLst>
  </p:cSld>
  <p:clrMapOvr>
    <a:masterClrMapping/>
  </p:clrMapOvr>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Square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endParaRPr lang="en-US" dirty="0">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latin typeface="Calibri"/>
              </a:rPr>
              <a:t>The ASO is a supporting organization of ICANN</a:t>
            </a:r>
            <a:endParaRPr lang="en-US" dirty="0">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A71B747C-7108-1942-B4F5-628D14144FF7}"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7082816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quare Picture">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67544" y="612774"/>
            <a:ext cx="8208912" cy="548052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5" name="Date Placeholder 4"/>
          <p:cNvSpPr>
            <a:spLocks noGrp="1"/>
          </p:cNvSpPr>
          <p:nvPr>
            <p:ph type="dt" sz="half" idx="10"/>
          </p:nvPr>
        </p:nvSpPr>
        <p:spPr/>
        <p:txBody>
          <a:bodyPr/>
          <a:lstStyle/>
          <a:p>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latin typeface="Calibri"/>
              </a:rPr>
              <a:t>The ASO is a supporting organization of ICANN</a:t>
            </a:r>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A71B747C-7108-1942-B4F5-628D14144FF7}"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40711699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Square Blank with Log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latin typeface="Calibri"/>
              </a:rPr>
              <a:t>The ASO is a supporting organization of ICANN</a:t>
            </a:r>
            <a:endParaRPr lang="en-US" dirty="0">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A71B747C-7108-1942-B4F5-628D14144FF7}"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3389174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795463" y="0"/>
            <a:ext cx="7348537" cy="1223963"/>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374775"/>
            <a:ext cx="3975100" cy="4979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356100" y="1374775"/>
            <a:ext cx="3975100" cy="241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356100" y="3940175"/>
            <a:ext cx="3975100" cy="241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5"/>
          <p:cNvSpPr>
            <a:spLocks noGrp="1" noChangeArrowheads="1"/>
          </p:cNvSpPr>
          <p:nvPr>
            <p:ph type="dt" sz="half" idx="10"/>
          </p:nvPr>
        </p:nvSpPr>
        <p:spPr/>
        <p:txBody>
          <a:bodyPr/>
          <a:lstStyle>
            <a:lvl1pPr>
              <a:defRPr>
                <a:latin typeface="Tahoma" pitchFamily="29" charset="0"/>
                <a:ea typeface="ＭＳ Ｐゴシック" pitchFamily="29" charset="-128"/>
                <a:cs typeface="ＭＳ Ｐゴシック" pitchFamily="29" charset="-128"/>
              </a:defRPr>
            </a:lvl1pPr>
          </a:lstStyle>
          <a:p>
            <a:endParaRPr lang="en-US" dirty="0">
              <a:solidFill>
                <a:prstClr val="black">
                  <a:tint val="75000"/>
                </a:prstClr>
              </a:solidFill>
              <a:latin typeface="Tahoma" charset="0"/>
              <a:cs typeface="Tahoma" charset="0"/>
            </a:endParaRPr>
          </a:p>
        </p:txBody>
      </p:sp>
      <p:sp>
        <p:nvSpPr>
          <p:cNvPr id="7" name="Rectangle 6"/>
          <p:cNvSpPr>
            <a:spLocks noGrp="1" noChangeArrowheads="1"/>
          </p:cNvSpPr>
          <p:nvPr>
            <p:ph type="ftr" sz="quarter" idx="11"/>
          </p:nvPr>
        </p:nvSpPr>
        <p:spPr/>
        <p:txBody>
          <a:bodyPr/>
          <a:lstStyle>
            <a:lvl1pPr>
              <a:defRPr/>
            </a:lvl1pPr>
          </a:lstStyle>
          <a:p>
            <a:pPr>
              <a:defRPr/>
            </a:pPr>
            <a:r>
              <a:rPr lang="en-US" smtClean="0">
                <a:solidFill>
                  <a:prstClr val="black">
                    <a:tint val="75000"/>
                  </a:prstClr>
                </a:solidFill>
                <a:latin typeface="Calibri"/>
              </a:rPr>
              <a:t>The ASO is a supporting organization of ICANN</a:t>
            </a:r>
            <a:endParaRPr lang="en-US" dirty="0">
              <a:solidFill>
                <a:prstClr val="black">
                  <a:tint val="75000"/>
                </a:prstClr>
              </a:solidFill>
              <a:latin typeface="Calibri"/>
            </a:endParaRPr>
          </a:p>
        </p:txBody>
      </p:sp>
    </p:spTree>
    <p:extLst>
      <p:ext uri="{BB962C8B-B14F-4D97-AF65-F5344CB8AC3E}">
        <p14:creationId xmlns:p14="http://schemas.microsoft.com/office/powerpoint/2010/main" val="6224191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79712" y="1268760"/>
            <a:ext cx="6768288" cy="1656184"/>
          </a:xfrm>
        </p:spPr>
        <p:txBody>
          <a:bodyPr>
            <a:normAutofit/>
          </a:bodyPr>
          <a:lstStyle>
            <a:lvl1pPr algn="l">
              <a:defRPr sz="5400">
                <a:solidFill>
                  <a:srgbClr val="0A406B"/>
                </a:solidFill>
              </a:defRPr>
            </a:lvl1pPr>
          </a:lstStyle>
          <a:p>
            <a:r>
              <a:rPr lang="en-AU" smtClean="0"/>
              <a:t>Click to edit Master title style</a:t>
            </a:r>
            <a:endParaRPr lang="en-AU" dirty="0"/>
          </a:p>
        </p:txBody>
      </p:sp>
      <p:sp>
        <p:nvSpPr>
          <p:cNvPr id="3" name="Subtitle 2"/>
          <p:cNvSpPr>
            <a:spLocks noGrp="1"/>
          </p:cNvSpPr>
          <p:nvPr>
            <p:ph type="subTitle" idx="1"/>
          </p:nvPr>
        </p:nvSpPr>
        <p:spPr>
          <a:xfrm>
            <a:off x="1979712" y="3068960"/>
            <a:ext cx="6768288" cy="1680592"/>
          </a:xfrm>
        </p:spPr>
        <p:txBody>
          <a:bodyPr/>
          <a:lstStyle>
            <a:lvl1pPr marL="0" indent="0" algn="l">
              <a:buNone/>
              <a:defRPr>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AU" dirty="0"/>
          </a:p>
        </p:txBody>
      </p:sp>
    </p:spTree>
    <p:extLst>
      <p:ext uri="{BB962C8B-B14F-4D97-AF65-F5344CB8AC3E}">
        <p14:creationId xmlns:p14="http://schemas.microsoft.com/office/powerpoint/2010/main" val="773859034"/>
      </p:ext>
    </p:extLst>
  </p:cSld>
  <p:clrMapOvr>
    <a:masterClrMapping/>
  </p:clrMapOvr>
  <p:timing>
    <p:tnLst>
      <p:par>
        <p:cTn xmlns:p14="http://schemas.microsoft.com/office/powerpoint/2010/mai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A406B"/>
                </a:solidFill>
              </a:defRPr>
            </a:lvl1pPr>
          </a:lstStyle>
          <a:p>
            <a:r>
              <a:rPr lang="en-AU" smtClean="0"/>
              <a:t>Click to edit Master title style</a:t>
            </a:r>
            <a:endParaRPr lang="en-AU" dirty="0"/>
          </a:p>
        </p:txBody>
      </p:sp>
      <p:sp>
        <p:nvSpPr>
          <p:cNvPr id="3" name="Content Placeholder 2"/>
          <p:cNvSpPr>
            <a:spLocks noGrp="1"/>
          </p:cNvSpPr>
          <p:nvPr>
            <p:ph idx="1"/>
          </p:nvPr>
        </p:nvSpPr>
        <p:spPr>
          <a:xfrm>
            <a:off x="2195736" y="1844824"/>
            <a:ext cx="6563072" cy="4248471"/>
          </a:xfrm>
        </p:spPr>
        <p:txBody>
          <a:bodyPr/>
          <a:lstStyle/>
          <a:p>
            <a:pPr lvl="0"/>
            <a:r>
              <a:rPr lang="en-AU" smtClean="0"/>
              <a:t>Click to edit Master text styles</a:t>
            </a:r>
          </a:p>
          <a:p>
            <a:pPr lvl="1"/>
            <a:r>
              <a:rPr lang="en-AU" smtClean="0"/>
              <a:t>Second level</a:t>
            </a:r>
          </a:p>
          <a:p>
            <a:pPr lvl="2"/>
            <a:r>
              <a:rPr lang="en-AU" smtClean="0"/>
              <a:t>Third level</a:t>
            </a:r>
          </a:p>
        </p:txBody>
      </p:sp>
      <p:sp>
        <p:nvSpPr>
          <p:cNvPr id="5" name="Footer Placeholder 4"/>
          <p:cNvSpPr>
            <a:spLocks noGrp="1"/>
          </p:cNvSpPr>
          <p:nvPr>
            <p:ph type="ftr" sz="quarter" idx="11"/>
          </p:nvPr>
        </p:nvSpPr>
        <p:spPr>
          <a:xfrm>
            <a:off x="2195736" y="6525344"/>
            <a:ext cx="3960440" cy="227624"/>
          </a:xfrm>
        </p:spPr>
        <p:txBody>
          <a:bodyPr/>
          <a:lstStyle/>
          <a:p>
            <a:r>
              <a:rPr lang="en-AU" smtClean="0">
                <a:solidFill>
                  <a:prstClr val="white"/>
                </a:solidFill>
                <a:latin typeface="Arial"/>
              </a:rPr>
              <a:t>The ASO is a supporting organization of ICANN</a:t>
            </a:r>
            <a:endParaRPr lang="en-AU" dirty="0">
              <a:solidFill>
                <a:prstClr val="white"/>
              </a:solidFill>
              <a:latin typeface="Arial"/>
            </a:endParaRPr>
          </a:p>
        </p:txBody>
      </p:sp>
      <p:sp>
        <p:nvSpPr>
          <p:cNvPr id="6" name="Slide Number Placeholder 5"/>
          <p:cNvSpPr>
            <a:spLocks noGrp="1"/>
          </p:cNvSpPr>
          <p:nvPr>
            <p:ph type="sldNum" sz="quarter" idx="12"/>
          </p:nvPr>
        </p:nvSpPr>
        <p:spPr/>
        <p:txBody>
          <a:bodyPr/>
          <a:lstStyle/>
          <a:p>
            <a:fld id="{38B2A337-2C29-4402-A0A2-E290C184D5D3}" type="slidenum">
              <a:rPr lang="en-AU" smtClean="0">
                <a:solidFill>
                  <a:prstClr val="white"/>
                </a:solidFill>
                <a:latin typeface="Arial"/>
              </a:rPr>
              <a:pPr/>
              <a:t>‹#›</a:t>
            </a:fld>
            <a:endParaRPr lang="en-AU" dirty="0">
              <a:solidFill>
                <a:prstClr val="white"/>
              </a:solidFill>
              <a:latin typeface="Arial"/>
            </a:endParaRPr>
          </a:p>
        </p:txBody>
      </p:sp>
    </p:spTree>
    <p:extLst>
      <p:ext uri="{BB962C8B-B14F-4D97-AF65-F5344CB8AC3E}">
        <p14:creationId xmlns:p14="http://schemas.microsoft.com/office/powerpoint/2010/main" val="1175603634"/>
      </p:ext>
    </p:extLst>
  </p:cSld>
  <p:clrMapOvr>
    <a:masterClrMapping/>
  </p:clrMapOvr>
  <p:timing>
    <p:tnLst>
      <p:par>
        <p:cTn xmlns:p14="http://schemas.microsoft.com/office/powerpoint/2010/mai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Blu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A406B"/>
                </a:solidFill>
              </a:defRPr>
            </a:lvl1pPr>
          </a:lstStyle>
          <a:p>
            <a:r>
              <a:rPr lang="en-AU" smtClean="0"/>
              <a:t>Click to edit Master title style</a:t>
            </a:r>
            <a:endParaRPr lang="en-AU" dirty="0"/>
          </a:p>
        </p:txBody>
      </p:sp>
      <p:sp>
        <p:nvSpPr>
          <p:cNvPr id="3" name="Content Placeholder 2"/>
          <p:cNvSpPr>
            <a:spLocks noGrp="1"/>
          </p:cNvSpPr>
          <p:nvPr>
            <p:ph idx="1"/>
          </p:nvPr>
        </p:nvSpPr>
        <p:spPr/>
        <p:txBody>
          <a:bodyPr/>
          <a:lstStyle>
            <a:lvl1pPr>
              <a:defRPr>
                <a:solidFill>
                  <a:srgbClr val="003B8B"/>
                </a:solidFill>
              </a:defRPr>
            </a:lvl1pPr>
            <a:lvl2pPr>
              <a:defRPr>
                <a:solidFill>
                  <a:srgbClr val="003B8B"/>
                </a:solidFill>
              </a:defRPr>
            </a:lvl2pPr>
            <a:lvl3pPr>
              <a:defRPr>
                <a:solidFill>
                  <a:srgbClr val="003B8B"/>
                </a:solidFill>
              </a:defRPr>
            </a:lvl3pPr>
          </a:lstStyle>
          <a:p>
            <a:pPr lvl="0"/>
            <a:r>
              <a:rPr lang="en-AU" smtClean="0"/>
              <a:t>Click to edit Master text styles</a:t>
            </a:r>
          </a:p>
          <a:p>
            <a:pPr lvl="1"/>
            <a:r>
              <a:rPr lang="en-AU" smtClean="0"/>
              <a:t>Second level</a:t>
            </a:r>
          </a:p>
          <a:p>
            <a:pPr lvl="2"/>
            <a:r>
              <a:rPr lang="en-AU" smtClean="0"/>
              <a:t>Third level</a:t>
            </a:r>
          </a:p>
        </p:txBody>
      </p:sp>
      <p:sp>
        <p:nvSpPr>
          <p:cNvPr id="5" name="Footer Placeholder 4"/>
          <p:cNvSpPr>
            <a:spLocks noGrp="1"/>
          </p:cNvSpPr>
          <p:nvPr>
            <p:ph type="ftr" sz="quarter" idx="11"/>
          </p:nvPr>
        </p:nvSpPr>
        <p:spPr/>
        <p:txBody>
          <a:bodyPr/>
          <a:lstStyle>
            <a:lvl1pPr>
              <a:defRPr>
                <a:solidFill>
                  <a:srgbClr val="003B8B"/>
                </a:solidFill>
              </a:defRPr>
            </a:lvl1pPr>
          </a:lstStyle>
          <a:p>
            <a:r>
              <a:rPr lang="en-AU" smtClean="0">
                <a:latin typeface="Arial"/>
              </a:rPr>
              <a:t>The ASO is a supporting organization of ICANN</a:t>
            </a:r>
            <a:endParaRPr lang="en-AU" dirty="0">
              <a:latin typeface="Arial"/>
            </a:endParaRPr>
          </a:p>
        </p:txBody>
      </p:sp>
      <p:sp>
        <p:nvSpPr>
          <p:cNvPr id="6" name="Slide Number Placeholder 5"/>
          <p:cNvSpPr>
            <a:spLocks noGrp="1"/>
          </p:cNvSpPr>
          <p:nvPr>
            <p:ph type="sldNum" sz="quarter" idx="12"/>
          </p:nvPr>
        </p:nvSpPr>
        <p:spPr/>
        <p:txBody>
          <a:bodyPr/>
          <a:lstStyle>
            <a:lvl1pPr>
              <a:defRPr>
                <a:solidFill>
                  <a:srgbClr val="003B8B"/>
                </a:solidFill>
              </a:defRPr>
            </a:lvl1pPr>
          </a:lstStyle>
          <a:p>
            <a:fld id="{38B2A337-2C29-4402-A0A2-E290C184D5D3}" type="slidenum">
              <a:rPr lang="en-AU" smtClean="0">
                <a:latin typeface="Arial"/>
              </a:rPr>
              <a:pPr/>
              <a:t>‹#›</a:t>
            </a:fld>
            <a:endParaRPr lang="en-AU" dirty="0">
              <a:latin typeface="Arial"/>
            </a:endParaRPr>
          </a:p>
        </p:txBody>
      </p:sp>
    </p:spTree>
    <p:extLst>
      <p:ext uri="{BB962C8B-B14F-4D97-AF65-F5344CB8AC3E}">
        <p14:creationId xmlns:p14="http://schemas.microsoft.com/office/powerpoint/2010/main" val="635791972"/>
      </p:ext>
    </p:extLst>
  </p:cSld>
  <p:clrMapOvr>
    <a:masterClrMapping/>
  </p:clrMapOvr>
  <p:timing>
    <p:tnLst>
      <p:par>
        <p:cTn xmlns:p14="http://schemas.microsoft.com/office/powerpoint/2010/mai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io">
    <p:spTree>
      <p:nvGrpSpPr>
        <p:cNvPr id="1" name=""/>
        <p:cNvGrpSpPr/>
        <p:nvPr/>
      </p:nvGrpSpPr>
      <p:grpSpPr>
        <a:xfrm>
          <a:off x="0" y="0"/>
          <a:ext cx="0" cy="0"/>
          <a:chOff x="0" y="0"/>
          <a:chExt cx="0" cy="0"/>
        </a:xfrm>
      </p:grpSpPr>
      <p:sp>
        <p:nvSpPr>
          <p:cNvPr id="9" name="Rectangle 8"/>
          <p:cNvSpPr/>
          <p:nvPr userDrawn="1"/>
        </p:nvSpPr>
        <p:spPr>
          <a:xfrm>
            <a:off x="0" y="1916832"/>
            <a:ext cx="9144000" cy="4176464"/>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solidFill>
                <a:srgbClr val="003B8B"/>
              </a:solidFill>
              <a:latin typeface="Arial"/>
            </a:endParaRPr>
          </a:p>
        </p:txBody>
      </p:sp>
      <p:sp>
        <p:nvSpPr>
          <p:cNvPr id="2" name="Title 1"/>
          <p:cNvSpPr>
            <a:spLocks noGrp="1"/>
          </p:cNvSpPr>
          <p:nvPr>
            <p:ph type="title"/>
          </p:nvPr>
        </p:nvSpPr>
        <p:spPr>
          <a:xfrm>
            <a:off x="395536" y="1052736"/>
            <a:ext cx="8352928" cy="778098"/>
          </a:xfrm>
        </p:spPr>
        <p:txBody>
          <a:bodyPr>
            <a:normAutofit/>
          </a:bodyPr>
          <a:lstStyle>
            <a:lvl1pPr algn="l">
              <a:defRPr sz="4400">
                <a:solidFill>
                  <a:srgbClr val="0A406B"/>
                </a:solidFill>
              </a:defRPr>
            </a:lvl1pPr>
          </a:lstStyle>
          <a:p>
            <a:r>
              <a:rPr lang="en-AU" smtClean="0"/>
              <a:t>Click to edit Master title style</a:t>
            </a:r>
            <a:endParaRPr lang="en-AU" dirty="0"/>
          </a:p>
        </p:txBody>
      </p:sp>
      <p:sp>
        <p:nvSpPr>
          <p:cNvPr id="3" name="Content Placeholder 2"/>
          <p:cNvSpPr>
            <a:spLocks noGrp="1"/>
          </p:cNvSpPr>
          <p:nvPr>
            <p:ph idx="1"/>
          </p:nvPr>
        </p:nvSpPr>
        <p:spPr>
          <a:xfrm>
            <a:off x="405880" y="2708920"/>
            <a:ext cx="8352928" cy="3109050"/>
          </a:xfrm>
        </p:spPr>
        <p:txBody>
          <a:bodyPr>
            <a:normAutofit/>
          </a:bodyPr>
          <a:lstStyle>
            <a:lvl1pPr marL="0" indent="0">
              <a:buNone/>
              <a:defRPr sz="1600">
                <a:solidFill>
                  <a:srgbClr val="0A406B"/>
                </a:solidFill>
              </a:defRPr>
            </a:lvl1pPr>
            <a:lvl2pPr>
              <a:defRPr>
                <a:solidFill>
                  <a:schemeClr val="bg1"/>
                </a:solidFill>
              </a:defRPr>
            </a:lvl2pPr>
            <a:lvl3pPr>
              <a:defRPr>
                <a:solidFill>
                  <a:schemeClr val="bg1"/>
                </a:solidFill>
              </a:defRPr>
            </a:lvl3pPr>
          </a:lstStyle>
          <a:p>
            <a:pPr lvl="0"/>
            <a:r>
              <a:rPr lang="en-AU" smtClean="0"/>
              <a:t>Click to edit Master text styles</a:t>
            </a:r>
          </a:p>
        </p:txBody>
      </p:sp>
      <p:sp>
        <p:nvSpPr>
          <p:cNvPr id="8" name="Text Placeholder 7"/>
          <p:cNvSpPr>
            <a:spLocks noGrp="1"/>
          </p:cNvSpPr>
          <p:nvPr>
            <p:ph type="body" sz="quarter" idx="13"/>
          </p:nvPr>
        </p:nvSpPr>
        <p:spPr>
          <a:xfrm>
            <a:off x="395536" y="1988840"/>
            <a:ext cx="8353425" cy="504602"/>
          </a:xfrm>
        </p:spPr>
        <p:txBody>
          <a:bodyPr/>
          <a:lstStyle>
            <a:lvl1pPr marL="0" indent="0">
              <a:buNone/>
              <a:defRPr>
                <a:solidFill>
                  <a:srgbClr val="0A406B"/>
                </a:solidFill>
              </a:defRPr>
            </a:lvl1pPr>
          </a:lstStyle>
          <a:p>
            <a:pPr lvl="0"/>
            <a:r>
              <a:rPr lang="en-AU" smtClean="0"/>
              <a:t>Click to edit Master text styles</a:t>
            </a:r>
          </a:p>
        </p:txBody>
      </p:sp>
      <p:sp>
        <p:nvSpPr>
          <p:cNvPr id="10" name="Footer Placeholder 4"/>
          <p:cNvSpPr>
            <a:spLocks noGrp="1"/>
          </p:cNvSpPr>
          <p:nvPr>
            <p:ph type="ftr" sz="quarter" idx="11"/>
          </p:nvPr>
        </p:nvSpPr>
        <p:spPr>
          <a:xfrm>
            <a:off x="2699792" y="6548966"/>
            <a:ext cx="3960440" cy="227624"/>
          </a:xfrm>
        </p:spPr>
        <p:txBody>
          <a:bodyPr/>
          <a:lstStyle>
            <a:lvl1pPr>
              <a:defRPr>
                <a:solidFill>
                  <a:srgbClr val="003B8B"/>
                </a:solidFill>
              </a:defRPr>
            </a:lvl1pPr>
          </a:lstStyle>
          <a:p>
            <a:r>
              <a:rPr lang="en-AU" smtClean="0">
                <a:latin typeface="Arial"/>
              </a:rPr>
              <a:t>The ASO is a supporting organization of ICANN</a:t>
            </a:r>
            <a:endParaRPr lang="en-AU" dirty="0">
              <a:latin typeface="Arial"/>
            </a:endParaRPr>
          </a:p>
        </p:txBody>
      </p:sp>
      <p:sp>
        <p:nvSpPr>
          <p:cNvPr id="11" name="Slide Number Placeholder 5"/>
          <p:cNvSpPr>
            <a:spLocks noGrp="1"/>
          </p:cNvSpPr>
          <p:nvPr>
            <p:ph type="sldNum" sz="quarter" idx="12"/>
          </p:nvPr>
        </p:nvSpPr>
        <p:spPr>
          <a:xfrm>
            <a:off x="8748464" y="6548965"/>
            <a:ext cx="288032" cy="216024"/>
          </a:xfrm>
        </p:spPr>
        <p:txBody>
          <a:bodyPr/>
          <a:lstStyle>
            <a:lvl1pPr>
              <a:defRPr>
                <a:solidFill>
                  <a:srgbClr val="003B8B"/>
                </a:solidFill>
              </a:defRPr>
            </a:lvl1pPr>
          </a:lstStyle>
          <a:p>
            <a:fld id="{38B2A337-2C29-4402-A0A2-E290C184D5D3}" type="slidenum">
              <a:rPr lang="en-AU" smtClean="0">
                <a:latin typeface="Arial"/>
              </a:rPr>
              <a:pPr/>
              <a:t>‹#›</a:t>
            </a:fld>
            <a:endParaRPr lang="en-AU" dirty="0">
              <a:latin typeface="Arial"/>
            </a:endParaRPr>
          </a:p>
        </p:txBody>
      </p:sp>
    </p:spTree>
    <p:extLst>
      <p:ext uri="{BB962C8B-B14F-4D97-AF65-F5344CB8AC3E}">
        <p14:creationId xmlns:p14="http://schemas.microsoft.com/office/powerpoint/2010/main" val="3092809578"/>
      </p:ext>
    </p:extLst>
  </p:cSld>
  <p:clrMapOvr>
    <a:masterClrMapping/>
  </p:clrMapOvr>
  <p:timing>
    <p:tnLst>
      <p:par>
        <p:cTn xmlns:p14="http://schemas.microsoft.com/office/powerpoint/2010/mai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95536" y="2420888"/>
            <a:ext cx="8352928" cy="1362075"/>
          </a:xfrm>
        </p:spPr>
        <p:txBody>
          <a:bodyPr anchor="ctr" anchorCtr="0">
            <a:noAutofit/>
          </a:bodyPr>
          <a:lstStyle>
            <a:lvl1pPr algn="ctr">
              <a:defRPr sz="4800" b="1" cap="none" baseline="0">
                <a:solidFill>
                  <a:schemeClr val="bg1"/>
                </a:solidFill>
              </a:defRPr>
            </a:lvl1pPr>
          </a:lstStyle>
          <a:p>
            <a:r>
              <a:rPr lang="en-AU" smtClean="0"/>
              <a:t>Click to edit Master title style</a:t>
            </a:r>
            <a:endParaRPr lang="en-AU" dirty="0"/>
          </a:p>
        </p:txBody>
      </p:sp>
      <p:sp>
        <p:nvSpPr>
          <p:cNvPr id="5" name="Footer Placeholder 4"/>
          <p:cNvSpPr>
            <a:spLocks noGrp="1"/>
          </p:cNvSpPr>
          <p:nvPr>
            <p:ph type="ftr" sz="quarter" idx="11"/>
          </p:nvPr>
        </p:nvSpPr>
        <p:spPr/>
        <p:txBody>
          <a:bodyPr/>
          <a:lstStyle/>
          <a:p>
            <a:r>
              <a:rPr lang="en-AU" smtClean="0">
                <a:solidFill>
                  <a:prstClr val="white"/>
                </a:solidFill>
                <a:latin typeface="Arial"/>
              </a:rPr>
              <a:t>The ASO is a supporting organization of ICANN</a:t>
            </a:r>
            <a:endParaRPr lang="en-AU" dirty="0">
              <a:solidFill>
                <a:prstClr val="white"/>
              </a:solidFill>
              <a:latin typeface="Arial"/>
            </a:endParaRPr>
          </a:p>
        </p:txBody>
      </p:sp>
      <p:sp>
        <p:nvSpPr>
          <p:cNvPr id="6" name="Slide Number Placeholder 5"/>
          <p:cNvSpPr>
            <a:spLocks noGrp="1"/>
          </p:cNvSpPr>
          <p:nvPr>
            <p:ph type="sldNum" sz="quarter" idx="12"/>
          </p:nvPr>
        </p:nvSpPr>
        <p:spPr/>
        <p:txBody>
          <a:bodyPr/>
          <a:lstStyle/>
          <a:p>
            <a:fld id="{38B2A337-2C29-4402-A0A2-E290C184D5D3}" type="slidenum">
              <a:rPr lang="en-AU" smtClean="0">
                <a:solidFill>
                  <a:prstClr val="white"/>
                </a:solidFill>
                <a:latin typeface="Arial"/>
              </a:rPr>
              <a:pPr/>
              <a:t>‹#›</a:t>
            </a:fld>
            <a:endParaRPr lang="en-AU" dirty="0">
              <a:solidFill>
                <a:prstClr val="white"/>
              </a:solidFill>
              <a:latin typeface="Arial"/>
            </a:endParaRPr>
          </a:p>
        </p:txBody>
      </p:sp>
      <p:sp>
        <p:nvSpPr>
          <p:cNvPr id="9" name="Text Placeholder 8"/>
          <p:cNvSpPr>
            <a:spLocks noGrp="1"/>
          </p:cNvSpPr>
          <p:nvPr>
            <p:ph type="body" sz="quarter" idx="13"/>
          </p:nvPr>
        </p:nvSpPr>
        <p:spPr>
          <a:xfrm>
            <a:off x="395288" y="3965525"/>
            <a:ext cx="8353425" cy="649288"/>
          </a:xfrm>
        </p:spPr>
        <p:txBody>
          <a:bodyPr/>
          <a:lstStyle>
            <a:lvl1pPr marL="0" indent="0" algn="ctr">
              <a:buNone/>
              <a:defRPr>
                <a:solidFill>
                  <a:schemeClr val="bg1"/>
                </a:solidFill>
              </a:defRPr>
            </a:lvl1pPr>
          </a:lstStyle>
          <a:p>
            <a:pPr lvl="0"/>
            <a:r>
              <a:rPr lang="en-AU" smtClean="0"/>
              <a:t>Click to edit Master text styles</a:t>
            </a:r>
          </a:p>
        </p:txBody>
      </p:sp>
    </p:spTree>
    <p:extLst>
      <p:ext uri="{BB962C8B-B14F-4D97-AF65-F5344CB8AC3E}">
        <p14:creationId xmlns:p14="http://schemas.microsoft.com/office/powerpoint/2010/main" val="3053250763"/>
      </p:ext>
    </p:extLst>
  </p:cSld>
  <p:clrMapOvr>
    <a:masterClrMapping/>
  </p:clrMapOvr>
  <p:timing>
    <p:tnLst>
      <p:par>
        <p:cTn xmlns:p14="http://schemas.microsoft.com/office/powerpoint/2010/mai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AU"/>
          </a:p>
        </p:txBody>
      </p:sp>
      <p:sp>
        <p:nvSpPr>
          <p:cNvPr id="3" name="Content Placeholder 2"/>
          <p:cNvSpPr>
            <a:spLocks noGrp="1"/>
          </p:cNvSpPr>
          <p:nvPr>
            <p:ph sz="half" idx="1"/>
          </p:nvPr>
        </p:nvSpPr>
        <p:spPr>
          <a:xfrm>
            <a:off x="395536" y="1600200"/>
            <a:ext cx="4100264" cy="4565103"/>
          </a:xfrm>
        </p:spPr>
        <p:txBody>
          <a:bodyPr>
            <a:normAutofit/>
          </a:bodyPr>
          <a:lstStyle>
            <a:lvl1pPr>
              <a:defRPr sz="2000"/>
            </a:lvl1pPr>
            <a:lvl2pPr>
              <a:defRPr sz="1800"/>
            </a:lvl2pPr>
            <a:lvl3pPr>
              <a:defRPr sz="16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p:txBody>
      </p:sp>
      <p:sp>
        <p:nvSpPr>
          <p:cNvPr id="4" name="Content Placeholder 3"/>
          <p:cNvSpPr>
            <a:spLocks noGrp="1"/>
          </p:cNvSpPr>
          <p:nvPr>
            <p:ph sz="half" idx="2"/>
          </p:nvPr>
        </p:nvSpPr>
        <p:spPr>
          <a:xfrm>
            <a:off x="4648200" y="1600200"/>
            <a:ext cx="4100264" cy="4565103"/>
          </a:xfrm>
        </p:spPr>
        <p:txBody>
          <a:bodyPr>
            <a:normAutofit/>
          </a:bodyPr>
          <a:lstStyle>
            <a:lvl1pPr>
              <a:defRPr sz="2000"/>
            </a:lvl1pPr>
            <a:lvl2pPr>
              <a:defRPr sz="1800"/>
            </a:lvl2pPr>
            <a:lvl3pPr>
              <a:defRPr sz="16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p:txBody>
      </p:sp>
      <p:sp>
        <p:nvSpPr>
          <p:cNvPr id="6" name="Footer Placeholder 5"/>
          <p:cNvSpPr>
            <a:spLocks noGrp="1"/>
          </p:cNvSpPr>
          <p:nvPr>
            <p:ph type="ftr" sz="quarter" idx="11"/>
          </p:nvPr>
        </p:nvSpPr>
        <p:spPr/>
        <p:txBody>
          <a:bodyPr/>
          <a:lstStyle/>
          <a:p>
            <a:r>
              <a:rPr lang="en-AU" smtClean="0">
                <a:solidFill>
                  <a:prstClr val="white"/>
                </a:solidFill>
                <a:latin typeface="Arial"/>
              </a:rPr>
              <a:t>The ASO is a supporting organization of ICANN</a:t>
            </a:r>
            <a:endParaRPr lang="en-AU" dirty="0">
              <a:solidFill>
                <a:prstClr val="white"/>
              </a:solidFill>
              <a:latin typeface="Arial"/>
            </a:endParaRPr>
          </a:p>
        </p:txBody>
      </p:sp>
      <p:sp>
        <p:nvSpPr>
          <p:cNvPr id="7" name="Slide Number Placeholder 6"/>
          <p:cNvSpPr>
            <a:spLocks noGrp="1"/>
          </p:cNvSpPr>
          <p:nvPr>
            <p:ph type="sldNum" sz="quarter" idx="12"/>
          </p:nvPr>
        </p:nvSpPr>
        <p:spPr/>
        <p:txBody>
          <a:bodyPr/>
          <a:lstStyle/>
          <a:p>
            <a:fld id="{38B2A337-2C29-4402-A0A2-E290C184D5D3}" type="slidenum">
              <a:rPr lang="en-AU" smtClean="0">
                <a:solidFill>
                  <a:prstClr val="white"/>
                </a:solidFill>
                <a:latin typeface="Arial"/>
              </a:rPr>
              <a:pPr/>
              <a:t>‹#›</a:t>
            </a:fld>
            <a:endParaRPr lang="en-AU" dirty="0">
              <a:solidFill>
                <a:prstClr val="white"/>
              </a:solidFill>
              <a:latin typeface="Arial"/>
            </a:endParaRPr>
          </a:p>
        </p:txBody>
      </p:sp>
    </p:spTree>
    <p:extLst>
      <p:ext uri="{BB962C8B-B14F-4D97-AF65-F5344CB8AC3E}">
        <p14:creationId xmlns:p14="http://schemas.microsoft.com/office/powerpoint/2010/main" val="544382107"/>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io">
    <p:spTree>
      <p:nvGrpSpPr>
        <p:cNvPr id="1" name=""/>
        <p:cNvGrpSpPr/>
        <p:nvPr/>
      </p:nvGrpSpPr>
      <p:grpSpPr>
        <a:xfrm>
          <a:off x="0" y="0"/>
          <a:ext cx="0" cy="0"/>
          <a:chOff x="0" y="0"/>
          <a:chExt cx="0" cy="0"/>
        </a:xfrm>
      </p:grpSpPr>
      <p:sp>
        <p:nvSpPr>
          <p:cNvPr id="9" name="Rectangle 8"/>
          <p:cNvSpPr/>
          <p:nvPr userDrawn="1"/>
        </p:nvSpPr>
        <p:spPr>
          <a:xfrm>
            <a:off x="0" y="1916832"/>
            <a:ext cx="9144000" cy="4176464"/>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solidFill>
                <a:srgbClr val="003B8B"/>
              </a:solidFill>
            </a:endParaRPr>
          </a:p>
        </p:txBody>
      </p:sp>
      <p:sp>
        <p:nvSpPr>
          <p:cNvPr id="2" name="Title 1"/>
          <p:cNvSpPr>
            <a:spLocks noGrp="1"/>
          </p:cNvSpPr>
          <p:nvPr>
            <p:ph type="title"/>
          </p:nvPr>
        </p:nvSpPr>
        <p:spPr>
          <a:xfrm>
            <a:off x="395536" y="1052736"/>
            <a:ext cx="8352928" cy="778098"/>
          </a:xfrm>
        </p:spPr>
        <p:txBody>
          <a:bodyPr>
            <a:normAutofit/>
          </a:bodyPr>
          <a:lstStyle>
            <a:lvl1pPr algn="l">
              <a:defRPr sz="4400">
                <a:solidFill>
                  <a:srgbClr val="0A406B"/>
                </a:solidFill>
              </a:defRPr>
            </a:lvl1pPr>
          </a:lstStyle>
          <a:p>
            <a:r>
              <a:rPr lang="en-AU" smtClean="0"/>
              <a:t>Click to edit Master title style</a:t>
            </a:r>
            <a:endParaRPr lang="en-AU" dirty="0"/>
          </a:p>
        </p:txBody>
      </p:sp>
      <p:sp>
        <p:nvSpPr>
          <p:cNvPr id="3" name="Content Placeholder 2"/>
          <p:cNvSpPr>
            <a:spLocks noGrp="1"/>
          </p:cNvSpPr>
          <p:nvPr>
            <p:ph idx="1"/>
          </p:nvPr>
        </p:nvSpPr>
        <p:spPr>
          <a:xfrm>
            <a:off x="405880" y="2708920"/>
            <a:ext cx="8352928" cy="3109050"/>
          </a:xfrm>
        </p:spPr>
        <p:txBody>
          <a:bodyPr>
            <a:normAutofit/>
          </a:bodyPr>
          <a:lstStyle>
            <a:lvl1pPr marL="0" indent="0">
              <a:buNone/>
              <a:defRPr sz="1600">
                <a:solidFill>
                  <a:srgbClr val="0A406B"/>
                </a:solidFill>
              </a:defRPr>
            </a:lvl1pPr>
            <a:lvl2pPr>
              <a:defRPr>
                <a:solidFill>
                  <a:schemeClr val="bg1"/>
                </a:solidFill>
              </a:defRPr>
            </a:lvl2pPr>
            <a:lvl3pPr>
              <a:defRPr>
                <a:solidFill>
                  <a:schemeClr val="bg1"/>
                </a:solidFill>
              </a:defRPr>
            </a:lvl3pPr>
          </a:lstStyle>
          <a:p>
            <a:pPr lvl="0"/>
            <a:r>
              <a:rPr lang="en-AU" smtClean="0"/>
              <a:t>Click to edit Master text styles</a:t>
            </a:r>
          </a:p>
        </p:txBody>
      </p:sp>
      <p:sp>
        <p:nvSpPr>
          <p:cNvPr id="8" name="Text Placeholder 7"/>
          <p:cNvSpPr>
            <a:spLocks noGrp="1"/>
          </p:cNvSpPr>
          <p:nvPr>
            <p:ph type="body" sz="quarter" idx="13"/>
          </p:nvPr>
        </p:nvSpPr>
        <p:spPr>
          <a:xfrm>
            <a:off x="395536" y="1988840"/>
            <a:ext cx="8353425" cy="504602"/>
          </a:xfrm>
        </p:spPr>
        <p:txBody>
          <a:bodyPr/>
          <a:lstStyle>
            <a:lvl1pPr marL="0" indent="0">
              <a:buNone/>
              <a:defRPr>
                <a:solidFill>
                  <a:srgbClr val="0A406B"/>
                </a:solidFill>
              </a:defRPr>
            </a:lvl1pPr>
          </a:lstStyle>
          <a:p>
            <a:pPr lvl="0"/>
            <a:r>
              <a:rPr lang="en-AU" smtClean="0"/>
              <a:t>Click to edit Master text styles</a:t>
            </a:r>
          </a:p>
        </p:txBody>
      </p:sp>
      <p:sp>
        <p:nvSpPr>
          <p:cNvPr id="10" name="Footer Placeholder 4"/>
          <p:cNvSpPr>
            <a:spLocks noGrp="1"/>
          </p:cNvSpPr>
          <p:nvPr>
            <p:ph type="ftr" sz="quarter" idx="11"/>
          </p:nvPr>
        </p:nvSpPr>
        <p:spPr>
          <a:xfrm>
            <a:off x="2699792" y="6548966"/>
            <a:ext cx="3960440" cy="227624"/>
          </a:xfrm>
        </p:spPr>
        <p:txBody>
          <a:bodyPr/>
          <a:lstStyle>
            <a:lvl1pPr>
              <a:defRPr>
                <a:solidFill>
                  <a:srgbClr val="003B8B"/>
                </a:solidFill>
              </a:defRPr>
            </a:lvl1pPr>
          </a:lstStyle>
          <a:p>
            <a:r>
              <a:rPr lang="en-AU" smtClean="0"/>
              <a:t>The ASO is a supporting organization of ICANN</a:t>
            </a:r>
            <a:endParaRPr lang="en-AU" dirty="0"/>
          </a:p>
        </p:txBody>
      </p:sp>
      <p:sp>
        <p:nvSpPr>
          <p:cNvPr id="11" name="Slide Number Placeholder 5"/>
          <p:cNvSpPr>
            <a:spLocks noGrp="1"/>
          </p:cNvSpPr>
          <p:nvPr>
            <p:ph type="sldNum" sz="quarter" idx="12"/>
          </p:nvPr>
        </p:nvSpPr>
        <p:spPr>
          <a:xfrm>
            <a:off x="8748464" y="6548965"/>
            <a:ext cx="288032" cy="216024"/>
          </a:xfrm>
        </p:spPr>
        <p:txBody>
          <a:bodyPr/>
          <a:lstStyle>
            <a:lvl1pPr>
              <a:defRPr>
                <a:solidFill>
                  <a:srgbClr val="003B8B"/>
                </a:solidFill>
              </a:defRPr>
            </a:lvl1pPr>
          </a:lstStyle>
          <a:p>
            <a:fld id="{38B2A337-2C29-4402-A0A2-E290C184D5D3}" type="slidenum">
              <a:rPr lang="en-AU" smtClean="0"/>
              <a:pPr/>
              <a:t>‹#›</a:t>
            </a:fld>
            <a:endParaRPr lang="en-AU" dirty="0"/>
          </a:p>
        </p:txBody>
      </p:sp>
    </p:spTree>
    <p:extLst>
      <p:ext uri="{BB962C8B-B14F-4D97-AF65-F5344CB8AC3E}">
        <p14:creationId xmlns:p14="http://schemas.microsoft.com/office/powerpoint/2010/main" val="2954861242"/>
      </p:ext>
    </p:extLst>
  </p:cSld>
  <p:clrMapOvr>
    <a:masterClrMapping/>
  </p:clrMapOvr>
  <p:timing>
    <p:tnLst>
      <p:par>
        <p:cTn xmlns:p14="http://schemas.microsoft.com/office/powerpoint/2010/mai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AU"/>
          </a:p>
        </p:txBody>
      </p:sp>
      <p:sp>
        <p:nvSpPr>
          <p:cNvPr id="3" name="Text Placeholder 2"/>
          <p:cNvSpPr>
            <a:spLocks noGrp="1"/>
          </p:cNvSpPr>
          <p:nvPr>
            <p:ph type="body" idx="1"/>
          </p:nvPr>
        </p:nvSpPr>
        <p:spPr>
          <a:xfrm>
            <a:off x="395536" y="1535113"/>
            <a:ext cx="4101852" cy="639762"/>
          </a:xfrm>
        </p:spPr>
        <p:txBody>
          <a:bodyPr anchor="t" anchorCtr="0"/>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395536" y="2174875"/>
            <a:ext cx="4101852" cy="3990429"/>
          </a:xfrm>
        </p:spPr>
        <p:txBody>
          <a:bodyPr>
            <a:normAutofit/>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p:txBody>
      </p:sp>
      <p:sp>
        <p:nvSpPr>
          <p:cNvPr id="5" name="Text Placeholder 4"/>
          <p:cNvSpPr>
            <a:spLocks noGrp="1"/>
          </p:cNvSpPr>
          <p:nvPr>
            <p:ph type="body" sz="quarter" idx="3"/>
          </p:nvPr>
        </p:nvSpPr>
        <p:spPr>
          <a:xfrm>
            <a:off x="4645025" y="1535113"/>
            <a:ext cx="4103439" cy="639762"/>
          </a:xfrm>
        </p:spPr>
        <p:txBody>
          <a:bodyPr anchor="t" anchorCtr="0">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103439" cy="3990429"/>
          </a:xfrm>
        </p:spPr>
        <p:txBody>
          <a:bodyPr>
            <a:normAutofit/>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p:txBody>
      </p:sp>
      <p:sp>
        <p:nvSpPr>
          <p:cNvPr id="8" name="Footer Placeholder 7"/>
          <p:cNvSpPr>
            <a:spLocks noGrp="1"/>
          </p:cNvSpPr>
          <p:nvPr>
            <p:ph type="ftr" sz="quarter" idx="11"/>
          </p:nvPr>
        </p:nvSpPr>
        <p:spPr/>
        <p:txBody>
          <a:bodyPr/>
          <a:lstStyle/>
          <a:p>
            <a:r>
              <a:rPr lang="en-AU" smtClean="0">
                <a:solidFill>
                  <a:prstClr val="white"/>
                </a:solidFill>
                <a:latin typeface="Arial"/>
              </a:rPr>
              <a:t>The ASO is a supporting organization of ICANN</a:t>
            </a:r>
            <a:endParaRPr lang="en-AU" dirty="0">
              <a:solidFill>
                <a:prstClr val="white"/>
              </a:solidFill>
              <a:latin typeface="Arial"/>
            </a:endParaRPr>
          </a:p>
        </p:txBody>
      </p:sp>
      <p:sp>
        <p:nvSpPr>
          <p:cNvPr id="9" name="Slide Number Placeholder 8"/>
          <p:cNvSpPr>
            <a:spLocks noGrp="1"/>
          </p:cNvSpPr>
          <p:nvPr>
            <p:ph type="sldNum" sz="quarter" idx="12"/>
          </p:nvPr>
        </p:nvSpPr>
        <p:spPr/>
        <p:txBody>
          <a:bodyPr/>
          <a:lstStyle/>
          <a:p>
            <a:fld id="{38B2A337-2C29-4402-A0A2-E290C184D5D3}" type="slidenum">
              <a:rPr lang="en-AU" smtClean="0">
                <a:solidFill>
                  <a:prstClr val="white"/>
                </a:solidFill>
                <a:latin typeface="Arial"/>
              </a:rPr>
              <a:pPr/>
              <a:t>‹#›</a:t>
            </a:fld>
            <a:endParaRPr lang="en-AU" dirty="0">
              <a:solidFill>
                <a:prstClr val="white"/>
              </a:solidFill>
              <a:latin typeface="Arial"/>
            </a:endParaRPr>
          </a:p>
        </p:txBody>
      </p:sp>
    </p:spTree>
    <p:extLst>
      <p:ext uri="{BB962C8B-B14F-4D97-AF65-F5344CB8AC3E}">
        <p14:creationId xmlns:p14="http://schemas.microsoft.com/office/powerpoint/2010/main" val="3165468174"/>
      </p:ext>
    </p:extLst>
  </p:cSld>
  <p:clrMapOvr>
    <a:masterClrMapping/>
  </p:clrMapOvr>
  <p:timing>
    <p:tnLst>
      <p:par>
        <p:cTn xmlns:p14="http://schemas.microsoft.com/office/powerpoint/2010/mai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prstClr val="white"/>
                </a:solidFill>
                <a:latin typeface="Arial"/>
              </a:rPr>
              <a:t>The ASO is a supporting organization of ICANN</a:t>
            </a:r>
            <a:endParaRPr lang="en-AU" dirty="0">
              <a:solidFill>
                <a:prstClr val="white"/>
              </a:solidFill>
              <a:latin typeface="Arial"/>
            </a:endParaRPr>
          </a:p>
        </p:txBody>
      </p:sp>
      <p:sp>
        <p:nvSpPr>
          <p:cNvPr id="5" name="Slide Number Placeholder 4"/>
          <p:cNvSpPr>
            <a:spLocks noGrp="1"/>
          </p:cNvSpPr>
          <p:nvPr>
            <p:ph type="sldNum" sz="quarter" idx="12"/>
          </p:nvPr>
        </p:nvSpPr>
        <p:spPr/>
        <p:txBody>
          <a:bodyPr/>
          <a:lstStyle/>
          <a:p>
            <a:fld id="{38B2A337-2C29-4402-A0A2-E290C184D5D3}" type="slidenum">
              <a:rPr lang="en-AU" smtClean="0">
                <a:solidFill>
                  <a:prstClr val="white"/>
                </a:solidFill>
                <a:latin typeface="Arial"/>
              </a:rPr>
              <a:pPr/>
              <a:t>‹#›</a:t>
            </a:fld>
            <a:endParaRPr lang="en-AU" dirty="0">
              <a:solidFill>
                <a:prstClr val="white"/>
              </a:solidFill>
              <a:latin typeface="Arial"/>
            </a:endParaRPr>
          </a:p>
        </p:txBody>
      </p:sp>
    </p:spTree>
    <p:extLst>
      <p:ext uri="{BB962C8B-B14F-4D97-AF65-F5344CB8AC3E}">
        <p14:creationId xmlns:p14="http://schemas.microsoft.com/office/powerpoint/2010/main" val="4239554734"/>
      </p:ext>
    </p:extLst>
  </p:cSld>
  <p:clrMapOvr>
    <a:masterClrMapping/>
  </p:clrMapOvr>
  <p:timing>
    <p:tnLst>
      <p:par>
        <p:cTn xmlns:p14="http://schemas.microsoft.com/office/powerpoint/2010/mai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prstClr val="white"/>
                </a:solidFill>
                <a:latin typeface="Arial"/>
              </a:rPr>
              <a:t>The ASO is a supporting organization of ICANN</a:t>
            </a:r>
            <a:endParaRPr lang="en-AU" dirty="0">
              <a:solidFill>
                <a:prstClr val="white"/>
              </a:solidFill>
              <a:latin typeface="Arial"/>
            </a:endParaRPr>
          </a:p>
        </p:txBody>
      </p:sp>
      <p:sp>
        <p:nvSpPr>
          <p:cNvPr id="4" name="Slide Number Placeholder 3"/>
          <p:cNvSpPr>
            <a:spLocks noGrp="1"/>
          </p:cNvSpPr>
          <p:nvPr>
            <p:ph type="sldNum" sz="quarter" idx="12"/>
          </p:nvPr>
        </p:nvSpPr>
        <p:spPr/>
        <p:txBody>
          <a:bodyPr/>
          <a:lstStyle/>
          <a:p>
            <a:fld id="{38B2A337-2C29-4402-A0A2-E290C184D5D3}" type="slidenum">
              <a:rPr lang="en-AU" smtClean="0">
                <a:solidFill>
                  <a:prstClr val="white"/>
                </a:solidFill>
                <a:latin typeface="Arial"/>
              </a:rPr>
              <a:pPr/>
              <a:t>‹#›</a:t>
            </a:fld>
            <a:endParaRPr lang="en-AU" dirty="0">
              <a:solidFill>
                <a:prstClr val="white"/>
              </a:solidFill>
              <a:latin typeface="Arial"/>
            </a:endParaRPr>
          </a:p>
        </p:txBody>
      </p:sp>
    </p:spTree>
    <p:extLst>
      <p:ext uri="{BB962C8B-B14F-4D97-AF65-F5344CB8AC3E}">
        <p14:creationId xmlns:p14="http://schemas.microsoft.com/office/powerpoint/2010/main" val="3377619609"/>
      </p:ext>
    </p:extLst>
  </p:cSld>
  <p:clrMapOvr>
    <a:masterClrMapping/>
  </p:clrMapOvr>
  <p:timing>
    <p:tnLst>
      <p:par>
        <p:cTn xmlns:p14="http://schemas.microsoft.com/office/powerpoint/2010/mai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1"/>
          <p:cNvPicPr>
            <a:picLocks noChangeArrowheads="1"/>
          </p:cNvPicPr>
          <p:nvPr userDrawn="1"/>
        </p:nvPicPr>
        <p:blipFill>
          <a:blip r:embed="rId2"/>
          <a:srcRect/>
          <a:stretch>
            <a:fillRect/>
          </a:stretch>
        </p:blipFill>
        <p:spPr bwMode="auto">
          <a:xfrm>
            <a:off x="-6636" y="0"/>
            <a:ext cx="9182100" cy="6886576"/>
          </a:xfrm>
          <a:prstGeom prst="rect">
            <a:avLst/>
          </a:prstGeom>
          <a:noFill/>
          <a:ln w="9525">
            <a:noFill/>
            <a:miter lim="800000"/>
            <a:headEnd/>
            <a:tailEnd/>
          </a:ln>
        </p:spPr>
      </p:pic>
      <p:sp>
        <p:nvSpPr>
          <p:cNvPr id="3" name="Footer Placeholder 2"/>
          <p:cNvSpPr>
            <a:spLocks noGrp="1"/>
          </p:cNvSpPr>
          <p:nvPr>
            <p:ph type="ftr" sz="quarter" idx="10"/>
          </p:nvPr>
        </p:nvSpPr>
        <p:spPr/>
        <p:txBody>
          <a:bodyPr/>
          <a:lstStyle/>
          <a:p>
            <a:r>
              <a:rPr lang="en-AU" smtClean="0">
                <a:solidFill>
                  <a:prstClr val="white"/>
                </a:solidFill>
                <a:latin typeface="Arial"/>
              </a:rPr>
              <a:t>The ASO is a supporting organization of ICANN</a:t>
            </a:r>
            <a:endParaRPr lang="en-AU" dirty="0">
              <a:solidFill>
                <a:prstClr val="white"/>
              </a:solidFill>
              <a:latin typeface="Arial"/>
            </a:endParaRPr>
          </a:p>
        </p:txBody>
      </p:sp>
      <p:sp>
        <p:nvSpPr>
          <p:cNvPr id="4" name="Slide Number Placeholder 3"/>
          <p:cNvSpPr>
            <a:spLocks noGrp="1"/>
          </p:cNvSpPr>
          <p:nvPr>
            <p:ph type="sldNum" sz="quarter" idx="11"/>
          </p:nvPr>
        </p:nvSpPr>
        <p:spPr/>
        <p:txBody>
          <a:bodyPr/>
          <a:lstStyle/>
          <a:p>
            <a:fld id="{38B2A337-2C29-4402-A0A2-E290C184D5D3}" type="slidenum">
              <a:rPr lang="en-AU" smtClean="0">
                <a:solidFill>
                  <a:prstClr val="white"/>
                </a:solidFill>
                <a:latin typeface="Arial"/>
              </a:rPr>
              <a:pPr/>
              <a:t>‹#›</a:t>
            </a:fld>
            <a:endParaRPr lang="en-AU" dirty="0">
              <a:solidFill>
                <a:prstClr val="white"/>
              </a:solidFill>
              <a:latin typeface="Arial"/>
            </a:endParaRPr>
          </a:p>
        </p:txBody>
      </p:sp>
      <p:sp>
        <p:nvSpPr>
          <p:cNvPr id="6" name="Rectangle 3"/>
          <p:cNvSpPr txBox="1">
            <a:spLocks noChangeArrowheads="1"/>
          </p:cNvSpPr>
          <p:nvPr userDrawn="1"/>
        </p:nvSpPr>
        <p:spPr>
          <a:xfrm>
            <a:off x="228600" y="3276600"/>
            <a:ext cx="8686800" cy="838200"/>
          </a:xfrm>
          <a:prstGeom prst="rect">
            <a:avLst/>
          </a:prstGeom>
        </p:spPr>
        <p:txBody>
          <a:bodyPr vert="horz" lIns="0" tIns="0" rIns="132080" bIns="0" rtlCol="0" anchor="ctr">
            <a:normAutofit lnSpcReduction="10000"/>
          </a:bodyPr>
          <a:lstStyle>
            <a:lvl1pPr algn="ctr" defTabSz="914400" rtl="0" eaLnBrk="1" latinLnBrk="0" hangingPunct="1">
              <a:spcBef>
                <a:spcPct val="0"/>
              </a:spcBef>
              <a:buNone/>
              <a:defRPr sz="3600" b="1" kern="1200">
                <a:solidFill>
                  <a:srgbClr val="0A406B"/>
                </a:solidFill>
                <a:latin typeface="+mj-lt"/>
                <a:ea typeface="+mj-ea"/>
                <a:cs typeface="+mj-cs"/>
              </a:defRPr>
            </a:lvl1pPr>
          </a:lstStyle>
          <a:p>
            <a:r>
              <a:rPr lang="en-US" sz="3000" dirty="0" smtClean="0">
                <a:latin typeface="Century Gothic"/>
                <a:cs typeface="Century Gothic"/>
              </a:rPr>
              <a:t>Thank you.</a:t>
            </a:r>
            <a:br>
              <a:rPr lang="en-US" sz="3000" dirty="0" smtClean="0">
                <a:latin typeface="Century Gothic"/>
                <a:cs typeface="Century Gothic"/>
              </a:rPr>
            </a:br>
            <a:r>
              <a:rPr lang="en-US" sz="3000" dirty="0" smtClean="0">
                <a:latin typeface="Century Gothic"/>
                <a:cs typeface="Century Gothic"/>
              </a:rPr>
              <a:t>Questions?</a:t>
            </a:r>
          </a:p>
        </p:txBody>
      </p:sp>
      <p:sp>
        <p:nvSpPr>
          <p:cNvPr id="7" name="Rectangle 4"/>
          <p:cNvSpPr>
            <a:spLocks noGrp="1" noChangeArrowheads="1"/>
          </p:cNvSpPr>
          <p:nvPr>
            <p:ph type="body" idx="1" hasCustomPrompt="1"/>
          </p:nvPr>
        </p:nvSpPr>
        <p:spPr>
          <a:xfrm>
            <a:off x="228600" y="4869160"/>
            <a:ext cx="8686800" cy="1645940"/>
          </a:xfrm>
        </p:spPr>
        <p:txBody>
          <a:bodyPr rIns="132080"/>
          <a:lstStyle>
            <a:lvl1pPr algn="ctr">
              <a:buNone/>
              <a:defRPr/>
            </a:lvl1pPr>
          </a:lstStyle>
          <a:p>
            <a:pPr indent="0" eaLnBrk="1" hangingPunct="1"/>
            <a:r>
              <a:rPr lang="en-US" sz="1800" b="1" dirty="0" smtClean="0">
                <a:latin typeface="Century Gothic"/>
                <a:cs typeface="Century Gothic"/>
              </a:rPr>
              <a:t>Name</a:t>
            </a:r>
          </a:p>
          <a:p>
            <a:pPr indent="0" eaLnBrk="1" hangingPunct="1"/>
            <a:r>
              <a:rPr lang="en-US" sz="1800" b="1" dirty="0" smtClean="0">
                <a:latin typeface="Century Gothic"/>
                <a:cs typeface="Century Gothic"/>
              </a:rPr>
              <a:t>Contact</a:t>
            </a:r>
          </a:p>
          <a:p>
            <a:pPr indent="0" eaLnBrk="1" hangingPunct="1"/>
            <a:r>
              <a:rPr lang="en-US" dirty="0" smtClean="0">
                <a:latin typeface="Century Gothic"/>
                <a:cs typeface="Century Gothic"/>
              </a:rPr>
              <a:t>Title</a:t>
            </a:r>
          </a:p>
        </p:txBody>
      </p:sp>
    </p:spTree>
    <p:extLst>
      <p:ext uri="{BB962C8B-B14F-4D97-AF65-F5344CB8AC3E}">
        <p14:creationId xmlns:p14="http://schemas.microsoft.com/office/powerpoint/2010/main" val="5758742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95536" y="2420888"/>
            <a:ext cx="8352928" cy="1362075"/>
          </a:xfrm>
        </p:spPr>
        <p:txBody>
          <a:bodyPr anchor="ctr" anchorCtr="0">
            <a:noAutofit/>
          </a:bodyPr>
          <a:lstStyle>
            <a:lvl1pPr algn="ctr">
              <a:defRPr sz="4800" b="1" cap="none" baseline="0">
                <a:solidFill>
                  <a:schemeClr val="bg1"/>
                </a:solidFill>
              </a:defRPr>
            </a:lvl1pPr>
          </a:lstStyle>
          <a:p>
            <a:r>
              <a:rPr lang="en-AU" smtClean="0"/>
              <a:t>Click to edit Master title style</a:t>
            </a:r>
            <a:endParaRPr lang="en-AU" dirty="0"/>
          </a:p>
        </p:txBody>
      </p:sp>
      <p:sp>
        <p:nvSpPr>
          <p:cNvPr id="5" name="Footer Placeholder 4"/>
          <p:cNvSpPr>
            <a:spLocks noGrp="1"/>
          </p:cNvSpPr>
          <p:nvPr>
            <p:ph type="ftr" sz="quarter" idx="11"/>
          </p:nvPr>
        </p:nvSpPr>
        <p:spPr/>
        <p:txBody>
          <a:bodyPr/>
          <a:lstStyle/>
          <a:p>
            <a:r>
              <a:rPr lang="en-AU" smtClean="0"/>
              <a:t>The ASO is a supporting organization of ICANN</a:t>
            </a:r>
            <a:endParaRPr lang="en-AU" dirty="0"/>
          </a:p>
        </p:txBody>
      </p:sp>
      <p:sp>
        <p:nvSpPr>
          <p:cNvPr id="6" name="Slide Number Placeholder 5"/>
          <p:cNvSpPr>
            <a:spLocks noGrp="1"/>
          </p:cNvSpPr>
          <p:nvPr>
            <p:ph type="sldNum" sz="quarter" idx="12"/>
          </p:nvPr>
        </p:nvSpPr>
        <p:spPr/>
        <p:txBody>
          <a:bodyPr/>
          <a:lstStyle/>
          <a:p>
            <a:fld id="{38B2A337-2C29-4402-A0A2-E290C184D5D3}" type="slidenum">
              <a:rPr lang="en-AU" smtClean="0"/>
              <a:t>‹#›</a:t>
            </a:fld>
            <a:endParaRPr lang="en-AU" dirty="0"/>
          </a:p>
        </p:txBody>
      </p:sp>
      <p:sp>
        <p:nvSpPr>
          <p:cNvPr id="9" name="Text Placeholder 8"/>
          <p:cNvSpPr>
            <a:spLocks noGrp="1"/>
          </p:cNvSpPr>
          <p:nvPr>
            <p:ph type="body" sz="quarter" idx="13"/>
          </p:nvPr>
        </p:nvSpPr>
        <p:spPr>
          <a:xfrm>
            <a:off x="395288" y="3965525"/>
            <a:ext cx="8353425" cy="649288"/>
          </a:xfrm>
        </p:spPr>
        <p:txBody>
          <a:bodyPr/>
          <a:lstStyle>
            <a:lvl1pPr marL="0" indent="0" algn="ctr">
              <a:buNone/>
              <a:defRPr>
                <a:solidFill>
                  <a:schemeClr val="bg1"/>
                </a:solidFill>
              </a:defRPr>
            </a:lvl1pPr>
          </a:lstStyle>
          <a:p>
            <a:pPr lvl="0"/>
            <a:r>
              <a:rPr lang="en-AU" smtClean="0"/>
              <a:t>Click to edit Master text styles</a:t>
            </a:r>
          </a:p>
        </p:txBody>
      </p:sp>
    </p:spTree>
    <p:extLst>
      <p:ext uri="{BB962C8B-B14F-4D97-AF65-F5344CB8AC3E}">
        <p14:creationId xmlns:p14="http://schemas.microsoft.com/office/powerpoint/2010/main" val="3526362847"/>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AU"/>
          </a:p>
        </p:txBody>
      </p:sp>
      <p:sp>
        <p:nvSpPr>
          <p:cNvPr id="3" name="Content Placeholder 2"/>
          <p:cNvSpPr>
            <a:spLocks noGrp="1"/>
          </p:cNvSpPr>
          <p:nvPr>
            <p:ph sz="half" idx="1"/>
          </p:nvPr>
        </p:nvSpPr>
        <p:spPr>
          <a:xfrm>
            <a:off x="395536" y="1600200"/>
            <a:ext cx="4100264" cy="4565103"/>
          </a:xfrm>
        </p:spPr>
        <p:txBody>
          <a:bodyPr>
            <a:normAutofit/>
          </a:bodyPr>
          <a:lstStyle>
            <a:lvl1pPr>
              <a:defRPr sz="2000"/>
            </a:lvl1pPr>
            <a:lvl2pPr>
              <a:defRPr sz="1800"/>
            </a:lvl2pPr>
            <a:lvl3pPr>
              <a:defRPr sz="16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p:txBody>
      </p:sp>
      <p:sp>
        <p:nvSpPr>
          <p:cNvPr id="4" name="Content Placeholder 3"/>
          <p:cNvSpPr>
            <a:spLocks noGrp="1"/>
          </p:cNvSpPr>
          <p:nvPr>
            <p:ph sz="half" idx="2"/>
          </p:nvPr>
        </p:nvSpPr>
        <p:spPr>
          <a:xfrm>
            <a:off x="4648200" y="1600200"/>
            <a:ext cx="4100264" cy="4565103"/>
          </a:xfrm>
        </p:spPr>
        <p:txBody>
          <a:bodyPr>
            <a:normAutofit/>
          </a:bodyPr>
          <a:lstStyle>
            <a:lvl1pPr>
              <a:defRPr sz="2000"/>
            </a:lvl1pPr>
            <a:lvl2pPr>
              <a:defRPr sz="1800"/>
            </a:lvl2pPr>
            <a:lvl3pPr>
              <a:defRPr sz="16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p:txBody>
      </p:sp>
      <p:sp>
        <p:nvSpPr>
          <p:cNvPr id="6" name="Footer Placeholder 5"/>
          <p:cNvSpPr>
            <a:spLocks noGrp="1"/>
          </p:cNvSpPr>
          <p:nvPr>
            <p:ph type="ftr" sz="quarter" idx="11"/>
          </p:nvPr>
        </p:nvSpPr>
        <p:spPr/>
        <p:txBody>
          <a:bodyPr/>
          <a:lstStyle/>
          <a:p>
            <a:r>
              <a:rPr lang="en-AU" smtClean="0"/>
              <a:t>The ASO is a supporting organization of ICANN</a:t>
            </a:r>
            <a:endParaRPr lang="en-AU" dirty="0"/>
          </a:p>
        </p:txBody>
      </p:sp>
      <p:sp>
        <p:nvSpPr>
          <p:cNvPr id="7" name="Slide Number Placeholder 6"/>
          <p:cNvSpPr>
            <a:spLocks noGrp="1"/>
          </p:cNvSpPr>
          <p:nvPr>
            <p:ph type="sldNum" sz="quarter" idx="12"/>
          </p:nvPr>
        </p:nvSpPr>
        <p:spPr/>
        <p:txBody>
          <a:bodyPr/>
          <a:lstStyle/>
          <a:p>
            <a:fld id="{38B2A337-2C29-4402-A0A2-E290C184D5D3}" type="slidenum">
              <a:rPr lang="en-AU" smtClean="0"/>
              <a:t>‹#›</a:t>
            </a:fld>
            <a:endParaRPr lang="en-AU" dirty="0"/>
          </a:p>
        </p:txBody>
      </p:sp>
    </p:spTree>
    <p:extLst>
      <p:ext uri="{BB962C8B-B14F-4D97-AF65-F5344CB8AC3E}">
        <p14:creationId xmlns:p14="http://schemas.microsoft.com/office/powerpoint/2010/main" val="2425416796"/>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AU"/>
          </a:p>
        </p:txBody>
      </p:sp>
      <p:sp>
        <p:nvSpPr>
          <p:cNvPr id="3" name="Text Placeholder 2"/>
          <p:cNvSpPr>
            <a:spLocks noGrp="1"/>
          </p:cNvSpPr>
          <p:nvPr>
            <p:ph type="body" idx="1"/>
          </p:nvPr>
        </p:nvSpPr>
        <p:spPr>
          <a:xfrm>
            <a:off x="395536" y="1535113"/>
            <a:ext cx="4101852" cy="639762"/>
          </a:xfrm>
        </p:spPr>
        <p:txBody>
          <a:bodyPr anchor="t" anchorCtr="0"/>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395536" y="2174875"/>
            <a:ext cx="4101852" cy="3990429"/>
          </a:xfrm>
        </p:spPr>
        <p:txBody>
          <a:bodyPr>
            <a:normAutofit/>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p:txBody>
      </p:sp>
      <p:sp>
        <p:nvSpPr>
          <p:cNvPr id="5" name="Text Placeholder 4"/>
          <p:cNvSpPr>
            <a:spLocks noGrp="1"/>
          </p:cNvSpPr>
          <p:nvPr>
            <p:ph type="body" sz="quarter" idx="3"/>
          </p:nvPr>
        </p:nvSpPr>
        <p:spPr>
          <a:xfrm>
            <a:off x="4645025" y="1535113"/>
            <a:ext cx="4103439" cy="639762"/>
          </a:xfrm>
        </p:spPr>
        <p:txBody>
          <a:bodyPr anchor="t" anchorCtr="0">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103439" cy="3990429"/>
          </a:xfrm>
        </p:spPr>
        <p:txBody>
          <a:bodyPr>
            <a:normAutofit/>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p:txBody>
      </p:sp>
      <p:sp>
        <p:nvSpPr>
          <p:cNvPr id="8" name="Footer Placeholder 7"/>
          <p:cNvSpPr>
            <a:spLocks noGrp="1"/>
          </p:cNvSpPr>
          <p:nvPr>
            <p:ph type="ftr" sz="quarter" idx="11"/>
          </p:nvPr>
        </p:nvSpPr>
        <p:spPr/>
        <p:txBody>
          <a:bodyPr/>
          <a:lstStyle/>
          <a:p>
            <a:r>
              <a:rPr lang="en-AU" smtClean="0"/>
              <a:t>The ASO is a supporting organization of ICANN</a:t>
            </a:r>
            <a:endParaRPr lang="en-AU" dirty="0"/>
          </a:p>
        </p:txBody>
      </p:sp>
      <p:sp>
        <p:nvSpPr>
          <p:cNvPr id="9" name="Slide Number Placeholder 8"/>
          <p:cNvSpPr>
            <a:spLocks noGrp="1"/>
          </p:cNvSpPr>
          <p:nvPr>
            <p:ph type="sldNum" sz="quarter" idx="12"/>
          </p:nvPr>
        </p:nvSpPr>
        <p:spPr/>
        <p:txBody>
          <a:bodyPr/>
          <a:lstStyle/>
          <a:p>
            <a:fld id="{38B2A337-2C29-4402-A0A2-E290C184D5D3}" type="slidenum">
              <a:rPr lang="en-AU" smtClean="0"/>
              <a:t>‹#›</a:t>
            </a:fld>
            <a:endParaRPr lang="en-AU" dirty="0"/>
          </a:p>
        </p:txBody>
      </p:sp>
    </p:spTree>
    <p:extLst>
      <p:ext uri="{BB962C8B-B14F-4D97-AF65-F5344CB8AC3E}">
        <p14:creationId xmlns:p14="http://schemas.microsoft.com/office/powerpoint/2010/main" val="3343152058"/>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The ASO is a supporting organization of ICANN</a:t>
            </a:r>
            <a:endParaRPr lang="en-AU" dirty="0"/>
          </a:p>
        </p:txBody>
      </p:sp>
      <p:sp>
        <p:nvSpPr>
          <p:cNvPr id="5" name="Slide Number Placeholder 4"/>
          <p:cNvSpPr>
            <a:spLocks noGrp="1"/>
          </p:cNvSpPr>
          <p:nvPr>
            <p:ph type="sldNum" sz="quarter" idx="12"/>
          </p:nvPr>
        </p:nvSpPr>
        <p:spPr/>
        <p:txBody>
          <a:bodyPr/>
          <a:lstStyle/>
          <a:p>
            <a:fld id="{38B2A337-2C29-4402-A0A2-E290C184D5D3}" type="slidenum">
              <a:rPr lang="en-AU" smtClean="0"/>
              <a:t>‹#›</a:t>
            </a:fld>
            <a:endParaRPr lang="en-AU" dirty="0"/>
          </a:p>
        </p:txBody>
      </p:sp>
    </p:spTree>
    <p:extLst>
      <p:ext uri="{BB962C8B-B14F-4D97-AF65-F5344CB8AC3E}">
        <p14:creationId xmlns:p14="http://schemas.microsoft.com/office/powerpoint/2010/main" val="1349860942"/>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The ASO is a supporting organization of ICANN</a:t>
            </a:r>
            <a:endParaRPr lang="en-AU" dirty="0"/>
          </a:p>
        </p:txBody>
      </p:sp>
      <p:sp>
        <p:nvSpPr>
          <p:cNvPr id="4" name="Slide Number Placeholder 3"/>
          <p:cNvSpPr>
            <a:spLocks noGrp="1"/>
          </p:cNvSpPr>
          <p:nvPr>
            <p:ph type="sldNum" sz="quarter" idx="12"/>
          </p:nvPr>
        </p:nvSpPr>
        <p:spPr/>
        <p:txBody>
          <a:bodyPr/>
          <a:lstStyle/>
          <a:p>
            <a:fld id="{38B2A337-2C29-4402-A0A2-E290C184D5D3}" type="slidenum">
              <a:rPr lang="en-AU" smtClean="0"/>
              <a:t>‹#›</a:t>
            </a:fld>
            <a:endParaRPr lang="en-AU" dirty="0"/>
          </a:p>
        </p:txBody>
      </p:sp>
    </p:spTree>
    <p:extLst>
      <p:ext uri="{BB962C8B-B14F-4D97-AF65-F5344CB8AC3E}">
        <p14:creationId xmlns:p14="http://schemas.microsoft.com/office/powerpoint/2010/main" val="2041131259"/>
      </p:ext>
    </p:extLst>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1"/>
          <p:cNvPicPr>
            <a:picLocks noChangeArrowheads="1"/>
          </p:cNvPicPr>
          <p:nvPr userDrawn="1"/>
        </p:nvPicPr>
        <p:blipFill>
          <a:blip r:embed="rId2"/>
          <a:srcRect/>
          <a:stretch>
            <a:fillRect/>
          </a:stretch>
        </p:blipFill>
        <p:spPr bwMode="auto">
          <a:xfrm>
            <a:off x="-6636" y="0"/>
            <a:ext cx="9182100" cy="6886576"/>
          </a:xfrm>
          <a:prstGeom prst="rect">
            <a:avLst/>
          </a:prstGeom>
          <a:noFill/>
          <a:ln w="9525">
            <a:noFill/>
            <a:miter lim="800000"/>
            <a:headEnd/>
            <a:tailEnd/>
          </a:ln>
        </p:spPr>
      </p:pic>
      <p:sp>
        <p:nvSpPr>
          <p:cNvPr id="3" name="Footer Placeholder 2"/>
          <p:cNvSpPr>
            <a:spLocks noGrp="1"/>
          </p:cNvSpPr>
          <p:nvPr>
            <p:ph type="ftr" sz="quarter" idx="10"/>
          </p:nvPr>
        </p:nvSpPr>
        <p:spPr/>
        <p:txBody>
          <a:bodyPr/>
          <a:lstStyle/>
          <a:p>
            <a:r>
              <a:rPr lang="en-AU" smtClean="0"/>
              <a:t>The ASO is a supporting organization of ICANN</a:t>
            </a:r>
            <a:endParaRPr lang="en-AU" dirty="0"/>
          </a:p>
        </p:txBody>
      </p:sp>
      <p:sp>
        <p:nvSpPr>
          <p:cNvPr id="4" name="Slide Number Placeholder 3"/>
          <p:cNvSpPr>
            <a:spLocks noGrp="1"/>
          </p:cNvSpPr>
          <p:nvPr>
            <p:ph type="sldNum" sz="quarter" idx="11"/>
          </p:nvPr>
        </p:nvSpPr>
        <p:spPr/>
        <p:txBody>
          <a:bodyPr/>
          <a:lstStyle/>
          <a:p>
            <a:fld id="{38B2A337-2C29-4402-A0A2-E290C184D5D3}" type="slidenum">
              <a:rPr lang="en-AU" smtClean="0"/>
              <a:pPr/>
              <a:t>‹#›</a:t>
            </a:fld>
            <a:endParaRPr lang="en-AU" dirty="0"/>
          </a:p>
        </p:txBody>
      </p:sp>
      <p:sp>
        <p:nvSpPr>
          <p:cNvPr id="6" name="Rectangle 3"/>
          <p:cNvSpPr txBox="1">
            <a:spLocks noChangeArrowheads="1"/>
          </p:cNvSpPr>
          <p:nvPr userDrawn="1"/>
        </p:nvSpPr>
        <p:spPr>
          <a:xfrm>
            <a:off x="228600" y="3276600"/>
            <a:ext cx="8686800" cy="838200"/>
          </a:xfrm>
          <a:prstGeom prst="rect">
            <a:avLst/>
          </a:prstGeom>
        </p:spPr>
        <p:txBody>
          <a:bodyPr vert="horz" lIns="0" tIns="0" rIns="132080" bIns="0" rtlCol="0" anchor="ctr">
            <a:normAutofit lnSpcReduction="10000"/>
          </a:bodyPr>
          <a:lstStyle>
            <a:lvl1pPr algn="ctr" defTabSz="914400" rtl="0" eaLnBrk="1" latinLnBrk="0" hangingPunct="1">
              <a:spcBef>
                <a:spcPct val="0"/>
              </a:spcBef>
              <a:buNone/>
              <a:defRPr sz="3600" b="1" kern="1200">
                <a:solidFill>
                  <a:srgbClr val="0A406B"/>
                </a:solidFill>
                <a:latin typeface="+mj-lt"/>
                <a:ea typeface="+mj-ea"/>
                <a:cs typeface="+mj-cs"/>
              </a:defRPr>
            </a:lvl1pPr>
          </a:lstStyle>
          <a:p>
            <a:r>
              <a:rPr lang="en-US" sz="3000" dirty="0" smtClean="0">
                <a:latin typeface="Century Gothic"/>
                <a:cs typeface="Century Gothic"/>
              </a:rPr>
              <a:t>Thank you.</a:t>
            </a:r>
            <a:br>
              <a:rPr lang="en-US" sz="3000" dirty="0" smtClean="0">
                <a:latin typeface="Century Gothic"/>
                <a:cs typeface="Century Gothic"/>
              </a:rPr>
            </a:br>
            <a:r>
              <a:rPr lang="en-US" sz="3000" dirty="0" smtClean="0">
                <a:latin typeface="Century Gothic"/>
                <a:cs typeface="Century Gothic"/>
              </a:rPr>
              <a:t>Questions?</a:t>
            </a:r>
          </a:p>
        </p:txBody>
      </p:sp>
      <p:sp>
        <p:nvSpPr>
          <p:cNvPr id="7" name="Rectangle 4"/>
          <p:cNvSpPr>
            <a:spLocks noGrp="1" noChangeArrowheads="1"/>
          </p:cNvSpPr>
          <p:nvPr>
            <p:ph type="body" idx="1" hasCustomPrompt="1"/>
          </p:nvPr>
        </p:nvSpPr>
        <p:spPr>
          <a:xfrm>
            <a:off x="228600" y="4869160"/>
            <a:ext cx="8686800" cy="1645940"/>
          </a:xfrm>
        </p:spPr>
        <p:txBody>
          <a:bodyPr rIns="132080"/>
          <a:lstStyle>
            <a:lvl1pPr algn="ctr">
              <a:buNone/>
              <a:defRPr/>
            </a:lvl1pPr>
          </a:lstStyle>
          <a:p>
            <a:pPr indent="0" eaLnBrk="1" hangingPunct="1"/>
            <a:r>
              <a:rPr lang="en-US" sz="1800" b="1" dirty="0" smtClean="0">
                <a:latin typeface="Century Gothic"/>
                <a:cs typeface="Century Gothic"/>
              </a:rPr>
              <a:t>Name</a:t>
            </a:r>
          </a:p>
          <a:p>
            <a:pPr indent="0" eaLnBrk="1" hangingPunct="1"/>
            <a:r>
              <a:rPr lang="en-US" sz="1800" b="1" dirty="0" smtClean="0">
                <a:latin typeface="Century Gothic"/>
                <a:cs typeface="Century Gothic"/>
              </a:rPr>
              <a:t>Contact</a:t>
            </a:r>
          </a:p>
          <a:p>
            <a:pPr indent="0" eaLnBrk="1" hangingPunct="1"/>
            <a:r>
              <a:rPr lang="en-US" dirty="0" smtClean="0">
                <a:latin typeface="Century Gothic"/>
                <a:cs typeface="Century Gothic"/>
              </a:rPr>
              <a:t>Title</a:t>
            </a:r>
          </a:p>
        </p:txBody>
      </p:sp>
    </p:spTree>
    <p:extLst>
      <p:ext uri="{BB962C8B-B14F-4D97-AF65-F5344CB8AC3E}">
        <p14:creationId xmlns:p14="http://schemas.microsoft.com/office/powerpoint/2010/main" val="119598050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1"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theme" Target="../theme/theme2.xml"/><Relationship Id="rId9" Type="http://schemas.openxmlformats.org/officeDocument/2006/relationships/image" Target="../media/image3.png"/><Relationship Id="rId1" Type="http://schemas.openxmlformats.org/officeDocument/2006/relationships/slideLayout" Target="../slideLayouts/slideLayout10.xml"/><Relationship Id="rId2"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9.xml"/><Relationship Id="rId4" Type="http://schemas.openxmlformats.org/officeDocument/2006/relationships/slideLayout" Target="../slideLayouts/slideLayout20.xml"/><Relationship Id="rId5" Type="http://schemas.openxmlformats.org/officeDocument/2006/relationships/slideLayout" Target="../slideLayouts/slideLayout21.xml"/><Relationship Id="rId6" Type="http://schemas.openxmlformats.org/officeDocument/2006/relationships/slideLayout" Target="../slideLayouts/slideLayout22.xml"/><Relationship Id="rId7" Type="http://schemas.openxmlformats.org/officeDocument/2006/relationships/slideLayout" Target="../slideLayouts/slideLayout23.xml"/><Relationship Id="rId8" Type="http://schemas.openxmlformats.org/officeDocument/2006/relationships/theme" Target="../theme/theme3.xml"/><Relationship Id="rId9" Type="http://schemas.openxmlformats.org/officeDocument/2006/relationships/image" Target="../media/image3.png"/><Relationship Id="rId1" Type="http://schemas.openxmlformats.org/officeDocument/2006/relationships/slideLayout" Target="../slideLayouts/slideLayout17.xml"/><Relationship Id="rId2" Type="http://schemas.openxmlformats.org/officeDocument/2006/relationships/slideLayout" Target="../slideLayouts/slideLayout18.xml"/></Relationships>
</file>

<file path=ppt/slideMasters/_rels/slideMaster4.xml.rels><?xml version="1.0" encoding="UTF-8" standalone="yes"?>
<Relationships xmlns="http://schemas.openxmlformats.org/package/2006/relationships"><Relationship Id="rId11" Type="http://schemas.openxmlformats.org/officeDocument/2006/relationships/theme" Target="../theme/theme4.xml"/><Relationship Id="rId12" Type="http://schemas.openxmlformats.org/officeDocument/2006/relationships/image" Target="../media/image1.png"/><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1"/>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5736" y="274638"/>
            <a:ext cx="6552728" cy="1143000"/>
          </a:xfrm>
          <a:prstGeom prst="rect">
            <a:avLst/>
          </a:prstGeom>
        </p:spPr>
        <p:txBody>
          <a:bodyPr vert="horz" lIns="0" tIns="0" rIns="0" bIns="0" rtlCol="0" anchor="ctr">
            <a:normAutofit/>
          </a:bodyPr>
          <a:lstStyle/>
          <a:p>
            <a:r>
              <a:rPr lang="en-AU" smtClean="0"/>
              <a:t>Click to edit Master title style</a:t>
            </a:r>
            <a:endParaRPr lang="en-AU" dirty="0"/>
          </a:p>
        </p:txBody>
      </p:sp>
      <p:sp>
        <p:nvSpPr>
          <p:cNvPr id="3" name="Text Placeholder 2"/>
          <p:cNvSpPr>
            <a:spLocks noGrp="1"/>
          </p:cNvSpPr>
          <p:nvPr>
            <p:ph type="body" idx="1"/>
          </p:nvPr>
        </p:nvSpPr>
        <p:spPr>
          <a:xfrm>
            <a:off x="2195736" y="1916832"/>
            <a:ext cx="6563072" cy="424847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Footer Placeholder 4"/>
          <p:cNvSpPr>
            <a:spLocks noGrp="1"/>
          </p:cNvSpPr>
          <p:nvPr>
            <p:ph type="ftr" sz="quarter" idx="3"/>
          </p:nvPr>
        </p:nvSpPr>
        <p:spPr>
          <a:xfrm>
            <a:off x="2699792" y="6548966"/>
            <a:ext cx="3960440" cy="227624"/>
          </a:xfrm>
          <a:prstGeom prst="rect">
            <a:avLst/>
          </a:prstGeom>
        </p:spPr>
        <p:txBody>
          <a:bodyPr vert="horz" lIns="0" tIns="0" rIns="0" bIns="0" rtlCol="0" anchor="b" anchorCtr="0"/>
          <a:lstStyle>
            <a:lvl1pPr algn="l">
              <a:defRPr sz="1000">
                <a:solidFill>
                  <a:schemeClr val="bg1"/>
                </a:solidFill>
              </a:defRPr>
            </a:lvl1pPr>
          </a:lstStyle>
          <a:p>
            <a:r>
              <a:rPr lang="en-US" dirty="0" smtClean="0">
                <a:solidFill>
                  <a:srgbClr val="005480"/>
                </a:solidFill>
                <a:latin typeface="Tahoma" charset="0"/>
                <a:cs typeface="Tahoma" charset="0"/>
                <a:sym typeface="Tahoma" charset="0"/>
              </a:rPr>
              <a:t>The ASO is a supporting organization of ICANN</a:t>
            </a:r>
          </a:p>
        </p:txBody>
      </p:sp>
      <p:sp>
        <p:nvSpPr>
          <p:cNvPr id="6" name="Slide Number Placeholder 5"/>
          <p:cNvSpPr>
            <a:spLocks noGrp="1"/>
          </p:cNvSpPr>
          <p:nvPr>
            <p:ph type="sldNum" sz="quarter" idx="4"/>
          </p:nvPr>
        </p:nvSpPr>
        <p:spPr>
          <a:xfrm>
            <a:off x="8748464" y="6548965"/>
            <a:ext cx="288032" cy="216024"/>
          </a:xfrm>
          <a:prstGeom prst="rect">
            <a:avLst/>
          </a:prstGeom>
        </p:spPr>
        <p:txBody>
          <a:bodyPr vert="horz" lIns="0" tIns="0" rIns="0" bIns="0" rtlCol="0" anchor="b" anchorCtr="0"/>
          <a:lstStyle>
            <a:lvl1pPr algn="r">
              <a:defRPr sz="1800" b="1">
                <a:solidFill>
                  <a:schemeClr val="tx1"/>
                </a:solidFill>
              </a:defRPr>
            </a:lvl1pPr>
          </a:lstStyle>
          <a:p>
            <a:fld id="{38B2A337-2C29-4402-A0A2-E290C184D5D3}" type="slidenum">
              <a:rPr lang="en-AU" smtClean="0"/>
              <a:pPr/>
              <a:t>‹#›</a:t>
            </a:fld>
            <a:endParaRPr lang="en-AU" dirty="0"/>
          </a:p>
        </p:txBody>
      </p:sp>
    </p:spTree>
    <p:extLst>
      <p:ext uri="{BB962C8B-B14F-4D97-AF65-F5344CB8AC3E}">
        <p14:creationId xmlns:p14="http://schemas.microsoft.com/office/powerpoint/2010/main" val="3173176046"/>
      </p:ext>
    </p:extLst>
  </p:cSld>
  <p:clrMap bg1="lt1" tx1="dk1" bg2="lt2" tx2="dk2" accent1="accent1" accent2="accent2" accent3="accent3" accent4="accent4" accent5="accent5" accent6="accent6" hlink="hlink" folHlink="folHlink"/>
  <p:sldLayoutIdLst>
    <p:sldLayoutId id="2147483650" r:id="rId1"/>
    <p:sldLayoutId id="2147483662" r:id="rId2"/>
    <p:sldLayoutId id="2147483705" r:id="rId3"/>
    <p:sldLayoutId id="2147483651" r:id="rId4"/>
    <p:sldLayoutId id="2147483652" r:id="rId5"/>
    <p:sldLayoutId id="2147483653" r:id="rId6"/>
    <p:sldLayoutId id="2147483654" r:id="rId7"/>
    <p:sldLayoutId id="2147483655" r:id="rId8"/>
    <p:sldLayoutId id="2147483706" r:id="rId9"/>
  </p:sldLayoutIdLst>
  <p:timing>
    <p:tnLst>
      <p:par>
        <p:cTn xmlns:p14="http://schemas.microsoft.com/office/powerpoint/2010/main" id="1" dur="indefinite" restart="never" nodeType="tmRoot"/>
      </p:par>
    </p:tnLst>
  </p:timing>
  <p:hf hdr="0" ftr="0" dt="0"/>
  <p:txStyles>
    <p:titleStyle>
      <a:lvl1pPr algn="ctr" defTabSz="914400" rtl="0" eaLnBrk="1" latinLnBrk="0" hangingPunct="1">
        <a:spcBef>
          <a:spcPct val="0"/>
        </a:spcBef>
        <a:buNone/>
        <a:defRPr sz="3600" b="1" kern="1200">
          <a:solidFill>
            <a:srgbClr val="0A406B"/>
          </a:solidFill>
          <a:latin typeface="+mj-lt"/>
          <a:ea typeface="+mj-ea"/>
          <a:cs typeface="+mj-cs"/>
        </a:defRPr>
      </a:lvl1pPr>
    </p:titleStyle>
    <p:bodyStyle>
      <a:lvl1pPr marL="360000" indent="-360000" algn="l" defTabSz="914400" rtl="0" eaLnBrk="1" latinLnBrk="0" hangingPunct="1">
        <a:spcBef>
          <a:spcPts val="1200"/>
        </a:spcBef>
        <a:buFont typeface="Arial" pitchFamily="34" charset="0"/>
        <a:buChar char="•"/>
        <a:defRPr sz="2400" kern="1200">
          <a:solidFill>
            <a:schemeClr val="tx1"/>
          </a:solidFill>
          <a:latin typeface="+mn-lt"/>
          <a:ea typeface="+mn-ea"/>
          <a:cs typeface="+mn-cs"/>
        </a:defRPr>
      </a:lvl1pPr>
      <a:lvl2pPr marL="720725" indent="-360363" algn="l" defTabSz="914400" rtl="0" eaLnBrk="1" latinLnBrk="0" hangingPunct="1">
        <a:spcBef>
          <a:spcPts val="400"/>
        </a:spcBef>
        <a:buFont typeface="Arial" pitchFamily="34" charset="0"/>
        <a:buChar char="–"/>
        <a:defRPr sz="2000" kern="1200">
          <a:solidFill>
            <a:schemeClr val="tx1"/>
          </a:solidFill>
          <a:latin typeface="+mn-lt"/>
          <a:ea typeface="+mn-ea"/>
          <a:cs typeface="+mn-cs"/>
        </a:defRPr>
      </a:lvl2pPr>
      <a:lvl3pPr marL="1080000" indent="-360000" algn="l" defTabSz="914400" rtl="0" eaLnBrk="1" latinLnBrk="0" hangingPunct="1">
        <a:spcBef>
          <a:spcPts val="4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9"/>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7544" y="3356992"/>
            <a:ext cx="8229600" cy="1143000"/>
          </a:xfrm>
          <a:prstGeom prst="rect">
            <a:avLst/>
          </a:prstGeom>
        </p:spPr>
        <p:txBody>
          <a:bodyPr vert="horz" lIns="91440" tIns="45720" rIns="91440" bIns="45720" rtlCol="0" anchor="ctr">
            <a:normAutofit/>
          </a:bodyPr>
          <a:lstStyle/>
          <a:p>
            <a:r>
              <a:rPr lang="en-AU" dirty="0" smtClean="0"/>
              <a:t>Click to edit Master title style</a:t>
            </a:r>
            <a:endParaRPr lang="en-US" dirty="0"/>
          </a:p>
        </p:txBody>
      </p:sp>
      <p:sp>
        <p:nvSpPr>
          <p:cNvPr id="3" name="Text Placeholder 2"/>
          <p:cNvSpPr>
            <a:spLocks noGrp="1"/>
          </p:cNvSpPr>
          <p:nvPr>
            <p:ph type="body" idx="1"/>
          </p:nvPr>
        </p:nvSpPr>
        <p:spPr>
          <a:xfrm>
            <a:off x="467544" y="4653136"/>
            <a:ext cx="8229600" cy="1717651"/>
          </a:xfrm>
          <a:prstGeom prst="rect">
            <a:avLst/>
          </a:prstGeom>
        </p:spPr>
        <p:txBody>
          <a:bodyPr vert="horz" lIns="91440" tIns="45720" rIns="91440" bIns="45720" rtlCol="0">
            <a:normAutofit/>
          </a:bodyPr>
          <a:lstStyle/>
          <a:p>
            <a:pPr lvl="0"/>
            <a:r>
              <a:rPr lang="en-AU" dirty="0" smtClean="0"/>
              <a:t>Click to edit Master text styles</a:t>
            </a:r>
          </a:p>
          <a:p>
            <a:pPr lvl="1"/>
            <a:r>
              <a:rPr lang="en-AU" dirty="0" smtClean="0"/>
              <a:t>Second level</a:t>
            </a:r>
          </a:p>
          <a:p>
            <a:pPr lvl="2"/>
            <a:r>
              <a:rPr lang="en-AU" dirty="0" smtClean="0"/>
              <a:t>Third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The ASO is a supporting organization of ICANN</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1B747C-7108-1942-B4F5-628D14144FF7}" type="slidenum">
              <a:rPr lang="en-US" smtClean="0"/>
              <a:t>‹#›</a:t>
            </a:fld>
            <a:endParaRPr lang="en-US" dirty="0"/>
          </a:p>
        </p:txBody>
      </p:sp>
    </p:spTree>
    <p:extLst>
      <p:ext uri="{BB962C8B-B14F-4D97-AF65-F5344CB8AC3E}">
        <p14:creationId xmlns:p14="http://schemas.microsoft.com/office/powerpoint/2010/main" val="851912218"/>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3" r:id="rId4"/>
    <p:sldLayoutId id="2147483716" r:id="rId5"/>
    <p:sldLayoutId id="2147483714" r:id="rId6"/>
    <p:sldLayoutId id="2147483717" r:id="rId7"/>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9"/>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7544" y="3356992"/>
            <a:ext cx="8229600" cy="1143000"/>
          </a:xfrm>
          <a:prstGeom prst="rect">
            <a:avLst/>
          </a:prstGeom>
        </p:spPr>
        <p:txBody>
          <a:bodyPr vert="horz" lIns="91440" tIns="45720" rIns="91440" bIns="45720" rtlCol="0" anchor="ctr">
            <a:normAutofit/>
          </a:bodyPr>
          <a:lstStyle/>
          <a:p>
            <a:r>
              <a:rPr lang="en-AU" dirty="0" smtClean="0"/>
              <a:t>Click to edit Master title style</a:t>
            </a:r>
            <a:endParaRPr lang="en-US" dirty="0"/>
          </a:p>
        </p:txBody>
      </p:sp>
      <p:sp>
        <p:nvSpPr>
          <p:cNvPr id="3" name="Text Placeholder 2"/>
          <p:cNvSpPr>
            <a:spLocks noGrp="1"/>
          </p:cNvSpPr>
          <p:nvPr>
            <p:ph type="body" idx="1"/>
          </p:nvPr>
        </p:nvSpPr>
        <p:spPr>
          <a:xfrm>
            <a:off x="467544" y="4653136"/>
            <a:ext cx="8229600" cy="1717651"/>
          </a:xfrm>
          <a:prstGeom prst="rect">
            <a:avLst/>
          </a:prstGeom>
        </p:spPr>
        <p:txBody>
          <a:bodyPr vert="horz" lIns="91440" tIns="45720" rIns="91440" bIns="45720" rtlCol="0">
            <a:normAutofit/>
          </a:bodyPr>
          <a:lstStyle/>
          <a:p>
            <a:pPr lvl="0"/>
            <a:r>
              <a:rPr lang="en-AU" dirty="0" smtClean="0"/>
              <a:t>Click to edit Master text styles</a:t>
            </a:r>
          </a:p>
          <a:p>
            <a:pPr lvl="1"/>
            <a:r>
              <a:rPr lang="en-AU" dirty="0" smtClean="0"/>
              <a:t>Second level</a:t>
            </a:r>
          </a:p>
          <a:p>
            <a:pPr lvl="2"/>
            <a:r>
              <a:rPr lang="en-AU" dirty="0" smtClean="0"/>
              <a:t>Third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latin typeface="Calibri"/>
              </a:rPr>
              <a:t>The ASO is a supporting organization of ICANN</a:t>
            </a:r>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1B747C-7108-1942-B4F5-628D14144FF7}"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4001382046"/>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rotWithShape="1">
          <a:blip r:embed="rId12"/>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5736" y="274638"/>
            <a:ext cx="6552728" cy="1143000"/>
          </a:xfrm>
          <a:prstGeom prst="rect">
            <a:avLst/>
          </a:prstGeom>
        </p:spPr>
        <p:txBody>
          <a:bodyPr vert="horz" lIns="0" tIns="0" rIns="0" bIns="0" rtlCol="0" anchor="ctr">
            <a:normAutofit/>
          </a:bodyPr>
          <a:lstStyle/>
          <a:p>
            <a:r>
              <a:rPr lang="en-AU" smtClean="0"/>
              <a:t>Click to edit Master title style</a:t>
            </a:r>
            <a:endParaRPr lang="en-AU" dirty="0"/>
          </a:p>
        </p:txBody>
      </p:sp>
      <p:sp>
        <p:nvSpPr>
          <p:cNvPr id="3" name="Text Placeholder 2"/>
          <p:cNvSpPr>
            <a:spLocks noGrp="1"/>
          </p:cNvSpPr>
          <p:nvPr>
            <p:ph type="body" idx="1"/>
          </p:nvPr>
        </p:nvSpPr>
        <p:spPr>
          <a:xfrm>
            <a:off x="2195736" y="1916832"/>
            <a:ext cx="6563072" cy="424847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Footer Placeholder 4"/>
          <p:cNvSpPr>
            <a:spLocks noGrp="1"/>
          </p:cNvSpPr>
          <p:nvPr>
            <p:ph type="ftr" sz="quarter" idx="3"/>
          </p:nvPr>
        </p:nvSpPr>
        <p:spPr>
          <a:xfrm>
            <a:off x="2699792" y="6548966"/>
            <a:ext cx="3960440" cy="227624"/>
          </a:xfrm>
          <a:prstGeom prst="rect">
            <a:avLst/>
          </a:prstGeom>
        </p:spPr>
        <p:txBody>
          <a:bodyPr vert="horz" lIns="0" tIns="0" rIns="0" bIns="0" rtlCol="0" anchor="b" anchorCtr="0"/>
          <a:lstStyle>
            <a:lvl1pPr algn="l">
              <a:defRPr sz="1000">
                <a:solidFill>
                  <a:schemeClr val="bg1"/>
                </a:solidFill>
              </a:defRPr>
            </a:lvl1pPr>
          </a:lstStyle>
          <a:p>
            <a:r>
              <a:rPr lang="en-AU" smtClean="0">
                <a:solidFill>
                  <a:prstClr val="white"/>
                </a:solidFill>
                <a:latin typeface="Arial"/>
              </a:rPr>
              <a:t>The ASO is a supporting organization of ICANN</a:t>
            </a:r>
            <a:endParaRPr lang="en-AU" dirty="0">
              <a:solidFill>
                <a:prstClr val="white"/>
              </a:solidFill>
              <a:latin typeface="Arial"/>
            </a:endParaRPr>
          </a:p>
        </p:txBody>
      </p:sp>
      <p:sp>
        <p:nvSpPr>
          <p:cNvPr id="6" name="Slide Number Placeholder 5"/>
          <p:cNvSpPr>
            <a:spLocks noGrp="1"/>
          </p:cNvSpPr>
          <p:nvPr>
            <p:ph type="sldNum" sz="quarter" idx="4"/>
          </p:nvPr>
        </p:nvSpPr>
        <p:spPr>
          <a:xfrm>
            <a:off x="8748464" y="6548965"/>
            <a:ext cx="288032" cy="216024"/>
          </a:xfrm>
          <a:prstGeom prst="rect">
            <a:avLst/>
          </a:prstGeom>
        </p:spPr>
        <p:txBody>
          <a:bodyPr vert="horz" lIns="0" tIns="0" rIns="0" bIns="0" rtlCol="0" anchor="b" anchorCtr="0"/>
          <a:lstStyle>
            <a:lvl1pPr algn="r">
              <a:defRPr sz="1000">
                <a:solidFill>
                  <a:schemeClr val="bg1"/>
                </a:solidFill>
              </a:defRPr>
            </a:lvl1pPr>
          </a:lstStyle>
          <a:p>
            <a:fld id="{38B2A337-2C29-4402-A0A2-E290C184D5D3}" type="slidenum">
              <a:rPr lang="en-AU" smtClean="0">
                <a:solidFill>
                  <a:prstClr val="white"/>
                </a:solidFill>
                <a:latin typeface="Arial"/>
              </a:rPr>
              <a:pPr/>
              <a:t>‹#›</a:t>
            </a:fld>
            <a:endParaRPr lang="en-AU" dirty="0">
              <a:solidFill>
                <a:prstClr val="white"/>
              </a:solidFill>
              <a:latin typeface="Arial"/>
            </a:endParaRPr>
          </a:p>
        </p:txBody>
      </p:sp>
    </p:spTree>
    <p:extLst>
      <p:ext uri="{BB962C8B-B14F-4D97-AF65-F5344CB8AC3E}">
        <p14:creationId xmlns:p14="http://schemas.microsoft.com/office/powerpoint/2010/main" val="153040809"/>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Lst>
  <p:timing>
    <p:tnLst>
      <p:par>
        <p:cTn xmlns:p14="http://schemas.microsoft.com/office/powerpoint/2010/main" id="1" dur="indefinite" restart="never" nodeType="tmRoot"/>
      </p:par>
    </p:tnLst>
  </p:timing>
  <p:hf hdr="0" ftr="0" dt="0"/>
  <p:txStyles>
    <p:titleStyle>
      <a:lvl1pPr algn="ctr" defTabSz="914400" rtl="0" eaLnBrk="1" latinLnBrk="0" hangingPunct="1">
        <a:spcBef>
          <a:spcPct val="0"/>
        </a:spcBef>
        <a:buNone/>
        <a:defRPr sz="3600" b="1" kern="1200">
          <a:solidFill>
            <a:srgbClr val="0A406B"/>
          </a:solidFill>
          <a:latin typeface="+mj-lt"/>
          <a:ea typeface="+mj-ea"/>
          <a:cs typeface="+mj-cs"/>
        </a:defRPr>
      </a:lvl1pPr>
    </p:titleStyle>
    <p:bodyStyle>
      <a:lvl1pPr marL="360000" indent="-360000" algn="l" defTabSz="914400" rtl="0" eaLnBrk="1" latinLnBrk="0" hangingPunct="1">
        <a:spcBef>
          <a:spcPts val="1200"/>
        </a:spcBef>
        <a:buFont typeface="Arial" pitchFamily="34" charset="0"/>
        <a:buChar char="•"/>
        <a:defRPr sz="2400" kern="1200">
          <a:solidFill>
            <a:schemeClr val="tx1"/>
          </a:solidFill>
          <a:latin typeface="+mn-lt"/>
          <a:ea typeface="+mn-ea"/>
          <a:cs typeface="+mn-cs"/>
        </a:defRPr>
      </a:lvl1pPr>
      <a:lvl2pPr marL="720725" indent="-360363" algn="l" defTabSz="914400" rtl="0" eaLnBrk="1" latinLnBrk="0" hangingPunct="1">
        <a:spcBef>
          <a:spcPts val="400"/>
        </a:spcBef>
        <a:buFont typeface="Arial" pitchFamily="34" charset="0"/>
        <a:buChar char="–"/>
        <a:defRPr sz="2000" kern="1200">
          <a:solidFill>
            <a:schemeClr val="tx1"/>
          </a:solidFill>
          <a:latin typeface="+mn-lt"/>
          <a:ea typeface="+mn-ea"/>
          <a:cs typeface="+mn-cs"/>
        </a:defRPr>
      </a:lvl2pPr>
      <a:lvl3pPr marL="1080000" indent="-360000" algn="l" defTabSz="914400" rtl="0" eaLnBrk="1" latinLnBrk="0" hangingPunct="1">
        <a:spcBef>
          <a:spcPts val="4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5.png"/><Relationship Id="rId5" Type="http://schemas.openxmlformats.org/officeDocument/2006/relationships/image" Target="../media/image6.png"/><Relationship Id="rId6" Type="http://schemas.microsoft.com/office/2007/relationships/hdphoto" Target="../media/hdphoto2.wdp"/><Relationship Id="rId7" Type="http://schemas.openxmlformats.org/officeDocument/2006/relationships/image" Target="../media/image7.png"/><Relationship Id="rId8" Type="http://schemas.microsoft.com/office/2007/relationships/hdphoto" Target="../media/hdphoto3.wdp"/><Relationship Id="rId9" Type="http://schemas.openxmlformats.org/officeDocument/2006/relationships/image" Target="../media/image8.png"/><Relationship Id="rId10"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3.xml"/><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3"/>
          <p:cNvSpPr>
            <a:spLocks noGrp="1" noChangeArrowheads="1"/>
          </p:cNvSpPr>
          <p:nvPr>
            <p:ph type="ctrTitle"/>
          </p:nvPr>
        </p:nvSpPr>
        <p:spPr/>
        <p:txBody>
          <a:bodyPr/>
          <a:lstStyle/>
          <a:p>
            <a:r>
              <a:rPr lang="en-US" dirty="0" smtClean="0">
                <a:solidFill>
                  <a:srgbClr val="0A406B"/>
                </a:solidFill>
              </a:rPr>
              <a:t>IPv6 Webinar for ALAC</a:t>
            </a:r>
          </a:p>
        </p:txBody>
      </p:sp>
      <p:sp>
        <p:nvSpPr>
          <p:cNvPr id="29701" name="Rectangle 4"/>
          <p:cNvSpPr>
            <a:spLocks noGrp="1" noChangeArrowheads="1"/>
          </p:cNvSpPr>
          <p:nvPr>
            <p:ph type="subTitle" idx="1"/>
          </p:nvPr>
        </p:nvSpPr>
        <p:spPr/>
        <p:txBody>
          <a:bodyPr>
            <a:normAutofit/>
          </a:bodyPr>
          <a:lstStyle/>
          <a:p>
            <a:r>
              <a:rPr lang="en-US" sz="2000" dirty="0" smtClean="0"/>
              <a:t>ASO Address Council</a:t>
            </a:r>
            <a:endParaRPr lang="en-US" sz="2000" dirty="0"/>
          </a:p>
          <a:p>
            <a:r>
              <a:rPr lang="en-US" sz="2000" dirty="0" smtClean="0"/>
              <a:t>17 October 2013</a:t>
            </a:r>
          </a:p>
        </p:txBody>
      </p:sp>
    </p:spTree>
    <p:extLst>
      <p:ext uri="{BB962C8B-B14F-4D97-AF65-F5344CB8AC3E}">
        <p14:creationId xmlns:p14="http://schemas.microsoft.com/office/powerpoint/2010/main" val="101722389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Policy Development</a:t>
            </a:r>
            <a:endParaRPr lang="en-US" dirty="0"/>
          </a:p>
        </p:txBody>
      </p:sp>
      <p:sp>
        <p:nvSpPr>
          <p:cNvPr id="3" name="Content Placeholder 2"/>
          <p:cNvSpPr>
            <a:spLocks noGrp="1"/>
          </p:cNvSpPr>
          <p:nvPr>
            <p:ph idx="1"/>
          </p:nvPr>
        </p:nvSpPr>
        <p:spPr>
          <a:xfrm>
            <a:off x="2195736" y="1628800"/>
            <a:ext cx="6563072" cy="4968552"/>
          </a:xfrm>
        </p:spPr>
        <p:txBody>
          <a:bodyPr>
            <a:normAutofit fontScale="92500" lnSpcReduction="20000"/>
          </a:bodyPr>
          <a:lstStyle/>
          <a:p>
            <a:pPr>
              <a:spcBef>
                <a:spcPts val="1800"/>
              </a:spcBef>
            </a:pPr>
            <a:r>
              <a:rPr lang="en-US" dirty="0" smtClean="0"/>
              <a:t>Same policy adopted in all five regions</a:t>
            </a:r>
          </a:p>
          <a:p>
            <a:pPr>
              <a:spcBef>
                <a:spcPts val="1800"/>
              </a:spcBef>
            </a:pPr>
            <a:r>
              <a:rPr lang="en-US" dirty="0" smtClean="0"/>
              <a:t>The NRO NC must </a:t>
            </a:r>
          </a:p>
          <a:p>
            <a:pPr lvl="1">
              <a:spcBef>
                <a:spcPts val="1800"/>
              </a:spcBef>
            </a:pPr>
            <a:r>
              <a:rPr lang="en-US" dirty="0"/>
              <a:t>V</a:t>
            </a:r>
            <a:r>
              <a:rPr lang="en-US" dirty="0" smtClean="0"/>
              <a:t>alidate the proposal went through the policy development process of each region</a:t>
            </a:r>
          </a:p>
          <a:p>
            <a:pPr lvl="1">
              <a:spcBef>
                <a:spcPts val="1800"/>
              </a:spcBef>
            </a:pPr>
            <a:r>
              <a:rPr lang="en-US" dirty="0" smtClean="0"/>
              <a:t>Adequate consideration of viewpoints </a:t>
            </a:r>
          </a:p>
          <a:p>
            <a:pPr lvl="1">
              <a:spcBef>
                <a:spcPts val="1800"/>
              </a:spcBef>
            </a:pPr>
            <a:r>
              <a:rPr lang="en-US" dirty="0" smtClean="0"/>
              <a:t>The same text passed in all regions</a:t>
            </a:r>
          </a:p>
          <a:p>
            <a:pPr lvl="1">
              <a:spcBef>
                <a:spcPts val="1800"/>
              </a:spcBef>
            </a:pPr>
            <a:r>
              <a:rPr lang="en-US" dirty="0" smtClean="0"/>
              <a:t>Or any rewrite from the NRO EC is not a substantive change compared to what the individual region passed</a:t>
            </a:r>
          </a:p>
          <a:p>
            <a:pPr>
              <a:spcBef>
                <a:spcPts val="1800"/>
              </a:spcBef>
            </a:pPr>
            <a:r>
              <a:rPr lang="en-US" dirty="0" smtClean="0"/>
              <a:t>The NRO NC that recommends to the ICANN board to ratify</a:t>
            </a:r>
          </a:p>
          <a:p>
            <a:pPr>
              <a:spcBef>
                <a:spcPts val="1800"/>
              </a:spcBef>
            </a:pPr>
            <a:r>
              <a:rPr lang="en-US" dirty="0" smtClean="0"/>
              <a:t>ICANN Board can ratify, ask for clarification, or send it back for specific reconsideration of concerns</a:t>
            </a:r>
          </a:p>
        </p:txBody>
      </p:sp>
      <p:sp>
        <p:nvSpPr>
          <p:cNvPr id="4" name="Slide Number Placeholder 3"/>
          <p:cNvSpPr>
            <a:spLocks noGrp="1"/>
          </p:cNvSpPr>
          <p:nvPr>
            <p:ph type="sldNum" sz="quarter" idx="12"/>
          </p:nvPr>
        </p:nvSpPr>
        <p:spPr/>
        <p:txBody>
          <a:bodyPr/>
          <a:lstStyle/>
          <a:p>
            <a:fld id="{38B2A337-2C29-4402-A0A2-E290C184D5D3}" type="slidenum">
              <a:rPr lang="en-AU" smtClean="0">
                <a:latin typeface="Arial"/>
              </a:rPr>
              <a:pPr/>
              <a:t>10</a:t>
            </a:fld>
            <a:endParaRPr lang="en-AU" dirty="0">
              <a:latin typeface="Arial"/>
            </a:endParaRPr>
          </a:p>
        </p:txBody>
      </p:sp>
    </p:spTree>
    <p:extLst>
      <p:ext uri="{BB962C8B-B14F-4D97-AF65-F5344CB8AC3E}">
        <p14:creationId xmlns:p14="http://schemas.microsoft.com/office/powerpoint/2010/main" val="43016537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ARIN Number Policy</a:t>
            </a:r>
            <a:br>
              <a:rPr lang="en-US" dirty="0" smtClean="0"/>
            </a:br>
            <a:r>
              <a:rPr lang="en-US" dirty="0" smtClean="0"/>
              <a:t>Policy Development Process</a:t>
            </a:r>
            <a:endParaRPr lang="en-US" dirty="0"/>
          </a:p>
        </p:txBody>
      </p:sp>
      <p:sp>
        <p:nvSpPr>
          <p:cNvPr id="3" name="Content Placeholder 2"/>
          <p:cNvSpPr>
            <a:spLocks noGrp="1"/>
          </p:cNvSpPr>
          <p:nvPr>
            <p:ph idx="1"/>
          </p:nvPr>
        </p:nvSpPr>
        <p:spPr>
          <a:xfrm>
            <a:off x="2195736" y="1916832"/>
            <a:ext cx="6563072" cy="4608512"/>
          </a:xfrm>
        </p:spPr>
        <p:txBody>
          <a:bodyPr>
            <a:normAutofit fontScale="92500" lnSpcReduction="10000"/>
          </a:bodyPr>
          <a:lstStyle/>
          <a:p>
            <a:r>
              <a:rPr lang="en-US" dirty="0" smtClean="0"/>
              <a:t>Number Resource Policy Manual (NRPM)</a:t>
            </a:r>
          </a:p>
          <a:p>
            <a:pPr lvl="1"/>
            <a:r>
              <a:rPr lang="en-US" sz="2400" dirty="0"/>
              <a:t>https://</a:t>
            </a:r>
            <a:r>
              <a:rPr lang="en-US" sz="2400" dirty="0" err="1"/>
              <a:t>www.arin.net</a:t>
            </a:r>
            <a:r>
              <a:rPr lang="en-US" sz="2400" dirty="0"/>
              <a:t>/policy/</a:t>
            </a:r>
            <a:r>
              <a:rPr lang="en-US" sz="2400" dirty="0" err="1" smtClean="0"/>
              <a:t>nrpm.html</a:t>
            </a:r>
            <a:endParaRPr lang="en-US" sz="2400" dirty="0" smtClean="0"/>
          </a:p>
          <a:p>
            <a:r>
              <a:rPr lang="en-US" sz="2800" dirty="0" smtClean="0"/>
              <a:t>Policy Development Process (PDP)</a:t>
            </a:r>
          </a:p>
          <a:p>
            <a:pPr lvl="1"/>
            <a:r>
              <a:rPr lang="en-US" dirty="0"/>
              <a:t>https://</a:t>
            </a:r>
            <a:r>
              <a:rPr lang="en-US" dirty="0" err="1"/>
              <a:t>www.arin.net</a:t>
            </a:r>
            <a:r>
              <a:rPr lang="en-US" dirty="0"/>
              <a:t>/policy/</a:t>
            </a:r>
            <a:r>
              <a:rPr lang="en-US" dirty="0" err="1" smtClean="0"/>
              <a:t>pdp.html</a:t>
            </a:r>
            <a:endParaRPr lang="en-US" dirty="0" smtClean="0"/>
          </a:p>
          <a:p>
            <a:r>
              <a:rPr lang="en-US" dirty="0" smtClean="0"/>
              <a:t>Current proposals and draft policies</a:t>
            </a:r>
          </a:p>
          <a:p>
            <a:pPr lvl="1"/>
            <a:r>
              <a:rPr lang="en-US" dirty="0"/>
              <a:t>https://</a:t>
            </a:r>
            <a:r>
              <a:rPr lang="en-US" dirty="0" err="1"/>
              <a:t>www.arin.net</a:t>
            </a:r>
            <a:r>
              <a:rPr lang="en-US" dirty="0"/>
              <a:t>/policy/proposals</a:t>
            </a:r>
            <a:r>
              <a:rPr lang="en-US" dirty="0" smtClean="0"/>
              <a:t>/</a:t>
            </a:r>
          </a:p>
          <a:p>
            <a:pPr marL="342900" indent="-342900"/>
            <a:r>
              <a:rPr lang="en-US" dirty="0" smtClean="0"/>
              <a:t>Mailing lists</a:t>
            </a:r>
          </a:p>
          <a:p>
            <a:pPr marL="703625" lvl="1" indent="-342900"/>
            <a:r>
              <a:rPr lang="en-US" dirty="0"/>
              <a:t>https://</a:t>
            </a:r>
            <a:r>
              <a:rPr lang="en-US" dirty="0" err="1"/>
              <a:t>www.arin.net</a:t>
            </a:r>
            <a:r>
              <a:rPr lang="en-US" dirty="0"/>
              <a:t>/participate/</a:t>
            </a:r>
            <a:r>
              <a:rPr lang="en-US" dirty="0" err="1"/>
              <a:t>mailing_lists</a:t>
            </a:r>
            <a:r>
              <a:rPr lang="en-US" dirty="0"/>
              <a:t>/</a:t>
            </a:r>
            <a:r>
              <a:rPr lang="en-US" dirty="0" err="1" smtClean="0"/>
              <a:t>index.html</a:t>
            </a:r>
            <a:endParaRPr lang="en-US" dirty="0" smtClean="0"/>
          </a:p>
          <a:p>
            <a:pPr marL="703625" lvl="1" indent="-342900"/>
            <a:r>
              <a:rPr lang="en-US" dirty="0" err="1" smtClean="0"/>
              <a:t>arin-ppml</a:t>
            </a:r>
            <a:r>
              <a:rPr lang="en-US" dirty="0" smtClean="0"/>
              <a:t> – draft policy and proposal discussion</a:t>
            </a:r>
          </a:p>
          <a:p>
            <a:pPr marL="342900" indent="-342900"/>
            <a:r>
              <a:rPr lang="en-US" dirty="0" smtClean="0"/>
              <a:t>Meetings</a:t>
            </a:r>
          </a:p>
          <a:p>
            <a:pPr marL="703625" lvl="1" indent="-342900"/>
            <a:r>
              <a:rPr lang="en-US" dirty="0"/>
              <a:t>https://</a:t>
            </a:r>
            <a:r>
              <a:rPr lang="en-US" dirty="0" err="1"/>
              <a:t>www.arin.net</a:t>
            </a:r>
            <a:r>
              <a:rPr lang="en-US" dirty="0"/>
              <a:t>/participate/meetings/</a:t>
            </a:r>
            <a:r>
              <a:rPr lang="en-US" dirty="0" err="1" smtClean="0"/>
              <a:t>index.html</a:t>
            </a:r>
            <a:endParaRPr lang="en-US" dirty="0"/>
          </a:p>
          <a:p>
            <a:pPr marL="703625" lvl="1" indent="-342900"/>
            <a:r>
              <a:rPr lang="en-US" dirty="0" smtClean="0"/>
              <a:t>ARIN 33 – Chicago, Illinois, April 13 - 16 </a:t>
            </a:r>
          </a:p>
          <a:p>
            <a:endParaRPr lang="en-US" dirty="0"/>
          </a:p>
        </p:txBody>
      </p:sp>
      <p:sp>
        <p:nvSpPr>
          <p:cNvPr id="4" name="Slide Number Placeholder 3"/>
          <p:cNvSpPr>
            <a:spLocks noGrp="1"/>
          </p:cNvSpPr>
          <p:nvPr>
            <p:ph type="sldNum" sz="quarter" idx="12"/>
          </p:nvPr>
        </p:nvSpPr>
        <p:spPr/>
        <p:txBody>
          <a:bodyPr/>
          <a:lstStyle/>
          <a:p>
            <a:fld id="{38B2A337-2C29-4402-A0A2-E290C184D5D3}" type="slidenum">
              <a:rPr lang="en-AU" smtClean="0"/>
              <a:pPr/>
              <a:t>11</a:t>
            </a:fld>
            <a:endParaRPr lang="en-AU" dirty="0"/>
          </a:p>
        </p:txBody>
      </p:sp>
    </p:spTree>
    <p:extLst>
      <p:ext uri="{BB962C8B-B14F-4D97-AF65-F5344CB8AC3E}">
        <p14:creationId xmlns:p14="http://schemas.microsoft.com/office/powerpoint/2010/main" val="220362589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RIPE NCC Number Policy</a:t>
            </a:r>
            <a:br>
              <a:rPr lang="en-US" dirty="0" smtClean="0"/>
            </a:br>
            <a:r>
              <a:rPr lang="en-US" dirty="0" smtClean="0"/>
              <a:t>Policy Development Process</a:t>
            </a:r>
            <a:endParaRPr lang="en-US" dirty="0"/>
          </a:p>
        </p:txBody>
      </p:sp>
      <p:sp>
        <p:nvSpPr>
          <p:cNvPr id="3" name="Content Placeholder 2"/>
          <p:cNvSpPr>
            <a:spLocks noGrp="1"/>
          </p:cNvSpPr>
          <p:nvPr>
            <p:ph idx="1"/>
          </p:nvPr>
        </p:nvSpPr>
        <p:spPr>
          <a:xfrm>
            <a:off x="2195736" y="1916832"/>
            <a:ext cx="6563072" cy="4680520"/>
          </a:xfrm>
        </p:spPr>
        <p:txBody>
          <a:bodyPr>
            <a:normAutofit fontScale="85000" lnSpcReduction="10000"/>
          </a:bodyPr>
          <a:lstStyle/>
          <a:p>
            <a:r>
              <a:rPr lang="en-US" dirty="0" smtClean="0"/>
              <a:t>RIPE policies</a:t>
            </a:r>
          </a:p>
          <a:p>
            <a:pPr lvl="1"/>
            <a:r>
              <a:rPr lang="en-US" sz="2400" dirty="0"/>
              <a:t>http://</a:t>
            </a:r>
            <a:r>
              <a:rPr lang="en-US" sz="2400" dirty="0" err="1"/>
              <a:t>www.ripe.net</a:t>
            </a:r>
            <a:r>
              <a:rPr lang="en-US" sz="2400" dirty="0"/>
              <a:t>/ripe/docs/current-ripe-documents/ripe-</a:t>
            </a:r>
            <a:r>
              <a:rPr lang="en-US" sz="2400" dirty="0" smtClean="0"/>
              <a:t>policies</a:t>
            </a:r>
          </a:p>
          <a:p>
            <a:r>
              <a:rPr lang="en-US" sz="3200" dirty="0" smtClean="0"/>
              <a:t>Policy Development Process (PDP)</a:t>
            </a:r>
          </a:p>
          <a:p>
            <a:pPr lvl="1"/>
            <a:r>
              <a:rPr lang="en-US" dirty="0" smtClean="0"/>
              <a:t>https:</a:t>
            </a:r>
            <a:r>
              <a:rPr lang="en-US" dirty="0"/>
              <a:t>//</a:t>
            </a:r>
            <a:r>
              <a:rPr lang="en-US" dirty="0" err="1"/>
              <a:t>www.ripe.net</a:t>
            </a:r>
            <a:r>
              <a:rPr lang="en-US" dirty="0"/>
              <a:t>/ripe/docs/ripe-</a:t>
            </a:r>
            <a:r>
              <a:rPr lang="en-US" dirty="0" smtClean="0"/>
              <a:t>500</a:t>
            </a:r>
          </a:p>
          <a:p>
            <a:r>
              <a:rPr lang="en-US" dirty="0" smtClean="0"/>
              <a:t>Recent proposals</a:t>
            </a:r>
          </a:p>
          <a:p>
            <a:pPr lvl="1"/>
            <a:r>
              <a:rPr lang="en-US" dirty="0"/>
              <a:t>https://</a:t>
            </a:r>
            <a:r>
              <a:rPr lang="en-US" dirty="0" err="1"/>
              <a:t>www.ripe.net</a:t>
            </a:r>
            <a:r>
              <a:rPr lang="en-US" dirty="0"/>
              <a:t>/ripe/policies/current-proposals/current-policy-</a:t>
            </a:r>
            <a:r>
              <a:rPr lang="en-US" dirty="0" smtClean="0"/>
              <a:t>proposals</a:t>
            </a:r>
          </a:p>
          <a:p>
            <a:r>
              <a:rPr lang="en-US" dirty="0" smtClean="0"/>
              <a:t>Mailing lists</a:t>
            </a:r>
          </a:p>
          <a:p>
            <a:pPr marL="703625" lvl="1" indent="-342900"/>
            <a:r>
              <a:rPr lang="en-US" dirty="0"/>
              <a:t>https://</a:t>
            </a:r>
            <a:r>
              <a:rPr lang="en-US" dirty="0" err="1"/>
              <a:t>www.ripe.net</a:t>
            </a:r>
            <a:r>
              <a:rPr lang="en-US" dirty="0"/>
              <a:t>/ripe/mail/ripe-mailing-</a:t>
            </a:r>
            <a:r>
              <a:rPr lang="en-US" dirty="0" smtClean="0"/>
              <a:t>lists</a:t>
            </a:r>
          </a:p>
          <a:p>
            <a:pPr marL="703625" lvl="1" indent="-342900"/>
            <a:r>
              <a:rPr lang="en-US" dirty="0" smtClean="0"/>
              <a:t>Address Policy WG – draft policy and proposal discussion</a:t>
            </a:r>
          </a:p>
          <a:p>
            <a:pPr marL="342900" indent="-342900"/>
            <a:r>
              <a:rPr lang="en-US" dirty="0" smtClean="0"/>
              <a:t>Meetings</a:t>
            </a:r>
          </a:p>
          <a:p>
            <a:pPr marL="703625" lvl="1" indent="-342900"/>
            <a:r>
              <a:rPr lang="en-US" dirty="0"/>
              <a:t>http://</a:t>
            </a:r>
            <a:r>
              <a:rPr lang="en-US" dirty="0" err="1"/>
              <a:t>www.ripe.net</a:t>
            </a:r>
            <a:r>
              <a:rPr lang="en-US" dirty="0"/>
              <a:t>/ripe/</a:t>
            </a:r>
            <a:r>
              <a:rPr lang="en-US" dirty="0" smtClean="0"/>
              <a:t>meetings</a:t>
            </a:r>
          </a:p>
          <a:p>
            <a:pPr marL="703625" lvl="1" indent="-342900"/>
            <a:r>
              <a:rPr lang="en-US" dirty="0" smtClean="0"/>
              <a:t>RIPE 68 – Warsaw, Poland, May 12 - 16</a:t>
            </a:r>
          </a:p>
        </p:txBody>
      </p:sp>
      <p:sp>
        <p:nvSpPr>
          <p:cNvPr id="4" name="Slide Number Placeholder 3"/>
          <p:cNvSpPr>
            <a:spLocks noGrp="1"/>
          </p:cNvSpPr>
          <p:nvPr>
            <p:ph type="sldNum" sz="quarter" idx="12"/>
          </p:nvPr>
        </p:nvSpPr>
        <p:spPr/>
        <p:txBody>
          <a:bodyPr/>
          <a:lstStyle/>
          <a:p>
            <a:fld id="{38B2A337-2C29-4402-A0A2-E290C184D5D3}" type="slidenum">
              <a:rPr lang="en-AU" smtClean="0"/>
              <a:pPr/>
              <a:t>12</a:t>
            </a:fld>
            <a:endParaRPr lang="en-AU" dirty="0"/>
          </a:p>
        </p:txBody>
      </p:sp>
    </p:spTree>
    <p:extLst>
      <p:ext uri="{BB962C8B-B14F-4D97-AF65-F5344CB8AC3E}">
        <p14:creationId xmlns:p14="http://schemas.microsoft.com/office/powerpoint/2010/main" val="317472807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APNIC Number Policy</a:t>
            </a:r>
            <a:br>
              <a:rPr lang="en-US" dirty="0" smtClean="0"/>
            </a:br>
            <a:r>
              <a:rPr lang="en-US" dirty="0" smtClean="0"/>
              <a:t>Policy Development Process</a:t>
            </a:r>
            <a:endParaRPr lang="en-US" dirty="0"/>
          </a:p>
        </p:txBody>
      </p:sp>
      <p:sp>
        <p:nvSpPr>
          <p:cNvPr id="3" name="Content Placeholder 2"/>
          <p:cNvSpPr>
            <a:spLocks noGrp="1"/>
          </p:cNvSpPr>
          <p:nvPr>
            <p:ph idx="1"/>
          </p:nvPr>
        </p:nvSpPr>
        <p:spPr>
          <a:xfrm>
            <a:off x="2195736" y="1916832"/>
            <a:ext cx="6563072" cy="4608512"/>
          </a:xfrm>
        </p:spPr>
        <p:txBody>
          <a:bodyPr>
            <a:normAutofit fontScale="85000" lnSpcReduction="10000"/>
          </a:bodyPr>
          <a:lstStyle/>
          <a:p>
            <a:r>
              <a:rPr lang="en-US" dirty="0" smtClean="0"/>
              <a:t>Current Policies</a:t>
            </a:r>
          </a:p>
          <a:p>
            <a:pPr lvl="1"/>
            <a:r>
              <a:rPr lang="en-US" sz="2400" dirty="0"/>
              <a:t>http://</a:t>
            </a:r>
            <a:r>
              <a:rPr lang="en-US" sz="2400" dirty="0" err="1"/>
              <a:t>www.apnic.net</a:t>
            </a:r>
            <a:r>
              <a:rPr lang="en-US" sz="2400" dirty="0"/>
              <a:t>/community/policy/</a:t>
            </a:r>
            <a:r>
              <a:rPr lang="en-US" sz="2400" dirty="0" smtClean="0"/>
              <a:t>current</a:t>
            </a:r>
          </a:p>
          <a:p>
            <a:r>
              <a:rPr lang="en-US" sz="3200" dirty="0" smtClean="0"/>
              <a:t>Policy Development Process (PDP)</a:t>
            </a:r>
          </a:p>
          <a:p>
            <a:pPr lvl="1"/>
            <a:r>
              <a:rPr lang="en-US" dirty="0"/>
              <a:t>http://</a:t>
            </a:r>
            <a:r>
              <a:rPr lang="en-US" dirty="0" err="1"/>
              <a:t>www.apnic.net</a:t>
            </a:r>
            <a:r>
              <a:rPr lang="en-US" dirty="0"/>
              <a:t>/community/policy/process</a:t>
            </a:r>
          </a:p>
          <a:p>
            <a:r>
              <a:rPr lang="en-US" dirty="0" smtClean="0"/>
              <a:t>Current proposals and draft policies</a:t>
            </a:r>
          </a:p>
          <a:p>
            <a:pPr lvl="1"/>
            <a:r>
              <a:rPr lang="en-US" dirty="0"/>
              <a:t>http://</a:t>
            </a:r>
            <a:r>
              <a:rPr lang="en-US" dirty="0" err="1"/>
              <a:t>www.apnic.net</a:t>
            </a:r>
            <a:r>
              <a:rPr lang="en-US" dirty="0"/>
              <a:t>/community/policy/</a:t>
            </a:r>
            <a:r>
              <a:rPr lang="en-US" dirty="0" smtClean="0"/>
              <a:t>proposals</a:t>
            </a:r>
          </a:p>
          <a:p>
            <a:pPr lvl="1"/>
            <a:r>
              <a:rPr lang="en-US" dirty="0"/>
              <a:t>http://</a:t>
            </a:r>
            <a:r>
              <a:rPr lang="en-US" dirty="0" err="1"/>
              <a:t>www.apnic.net</a:t>
            </a:r>
            <a:r>
              <a:rPr lang="en-US" dirty="0"/>
              <a:t>/community/policy/draft</a:t>
            </a:r>
          </a:p>
          <a:p>
            <a:pPr marL="342900" indent="-342900"/>
            <a:r>
              <a:rPr lang="en-US" dirty="0" smtClean="0"/>
              <a:t>Mailing lists</a:t>
            </a:r>
          </a:p>
          <a:p>
            <a:pPr marL="703625" lvl="1" indent="-342900"/>
            <a:r>
              <a:rPr lang="en-US" dirty="0"/>
              <a:t>http://</a:t>
            </a:r>
            <a:r>
              <a:rPr lang="en-US" dirty="0" err="1"/>
              <a:t>www.apnic.net</a:t>
            </a:r>
            <a:r>
              <a:rPr lang="en-US" dirty="0"/>
              <a:t>/community/participate/join-discussions</a:t>
            </a:r>
          </a:p>
          <a:p>
            <a:pPr marL="703625" lvl="1" indent="-342900"/>
            <a:r>
              <a:rPr lang="en-US" dirty="0" smtClean="0"/>
              <a:t>APNIC Policy SIG– draft policy and proposal discussion</a:t>
            </a:r>
          </a:p>
          <a:p>
            <a:pPr marL="342900" indent="-342900"/>
            <a:r>
              <a:rPr lang="en-US" dirty="0" smtClean="0"/>
              <a:t>Meetings</a:t>
            </a:r>
          </a:p>
          <a:p>
            <a:pPr marL="703625" lvl="1" indent="-342900"/>
            <a:r>
              <a:rPr lang="en-US" dirty="0"/>
              <a:t>http://</a:t>
            </a:r>
            <a:r>
              <a:rPr lang="en-US" dirty="0" err="1"/>
              <a:t>conference.apnic.net</a:t>
            </a:r>
            <a:r>
              <a:rPr lang="en-US" dirty="0"/>
              <a:t>/</a:t>
            </a:r>
          </a:p>
          <a:p>
            <a:pPr marL="703625" lvl="1" indent="-342900"/>
            <a:r>
              <a:rPr lang="en-US" dirty="0" smtClean="0"/>
              <a:t>APNIC 37 – Bangkok, Thailand, Feb 18 - 28 </a:t>
            </a:r>
          </a:p>
          <a:p>
            <a:endParaRPr lang="en-US" dirty="0"/>
          </a:p>
        </p:txBody>
      </p:sp>
      <p:sp>
        <p:nvSpPr>
          <p:cNvPr id="4" name="Slide Number Placeholder 3"/>
          <p:cNvSpPr>
            <a:spLocks noGrp="1"/>
          </p:cNvSpPr>
          <p:nvPr>
            <p:ph type="sldNum" sz="quarter" idx="12"/>
          </p:nvPr>
        </p:nvSpPr>
        <p:spPr/>
        <p:txBody>
          <a:bodyPr/>
          <a:lstStyle/>
          <a:p>
            <a:fld id="{38B2A337-2C29-4402-A0A2-E290C184D5D3}" type="slidenum">
              <a:rPr lang="en-AU" smtClean="0"/>
              <a:pPr/>
              <a:t>13</a:t>
            </a:fld>
            <a:endParaRPr lang="en-AU" dirty="0"/>
          </a:p>
        </p:txBody>
      </p:sp>
    </p:spTree>
    <p:extLst>
      <p:ext uri="{BB962C8B-B14F-4D97-AF65-F5344CB8AC3E}">
        <p14:creationId xmlns:p14="http://schemas.microsoft.com/office/powerpoint/2010/main" val="238285381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LACNIC Number Policy</a:t>
            </a:r>
            <a:br>
              <a:rPr lang="en-US" dirty="0" smtClean="0"/>
            </a:br>
            <a:r>
              <a:rPr lang="en-US" dirty="0" smtClean="0"/>
              <a:t>Policy Development Process</a:t>
            </a:r>
            <a:endParaRPr lang="en-US" dirty="0"/>
          </a:p>
        </p:txBody>
      </p:sp>
      <p:sp>
        <p:nvSpPr>
          <p:cNvPr id="3" name="Content Placeholder 2"/>
          <p:cNvSpPr>
            <a:spLocks noGrp="1"/>
          </p:cNvSpPr>
          <p:nvPr>
            <p:ph idx="1"/>
          </p:nvPr>
        </p:nvSpPr>
        <p:spPr>
          <a:xfrm>
            <a:off x="2195736" y="1916832"/>
            <a:ext cx="6563072" cy="4608512"/>
          </a:xfrm>
        </p:spPr>
        <p:txBody>
          <a:bodyPr>
            <a:normAutofit fontScale="85000" lnSpcReduction="10000"/>
          </a:bodyPr>
          <a:lstStyle/>
          <a:p>
            <a:r>
              <a:rPr lang="en-US" dirty="0" smtClean="0"/>
              <a:t>Policy Manual (NRPM)</a:t>
            </a:r>
          </a:p>
          <a:p>
            <a:pPr lvl="1"/>
            <a:r>
              <a:rPr lang="en-US" sz="2400" dirty="0" smtClean="0"/>
              <a:t>http</a:t>
            </a:r>
            <a:r>
              <a:rPr lang="en-US" sz="2400" dirty="0"/>
              <a:t>://</a:t>
            </a:r>
            <a:r>
              <a:rPr lang="en-US" sz="2400" dirty="0" err="1"/>
              <a:t>www.lacnic.net</a:t>
            </a:r>
            <a:r>
              <a:rPr lang="en-US" sz="2400" dirty="0"/>
              <a:t>/web/</a:t>
            </a:r>
            <a:r>
              <a:rPr lang="en-US" sz="2400" dirty="0" err="1"/>
              <a:t>lacnic</a:t>
            </a:r>
            <a:r>
              <a:rPr lang="en-US" sz="2400" dirty="0"/>
              <a:t>/manual</a:t>
            </a:r>
            <a:endParaRPr lang="en-US" sz="2400" dirty="0" smtClean="0"/>
          </a:p>
          <a:p>
            <a:r>
              <a:rPr lang="en-US" sz="2800" dirty="0" smtClean="0"/>
              <a:t>Policy Development Process (PDP)</a:t>
            </a:r>
          </a:p>
          <a:p>
            <a:pPr lvl="1"/>
            <a:r>
              <a:rPr lang="en-US" dirty="0" smtClean="0"/>
              <a:t>http</a:t>
            </a:r>
            <a:r>
              <a:rPr lang="en-US" dirty="0"/>
              <a:t>://</a:t>
            </a:r>
            <a:r>
              <a:rPr lang="en-US" dirty="0" err="1"/>
              <a:t>www.lacnic.net</a:t>
            </a:r>
            <a:r>
              <a:rPr lang="en-US" dirty="0"/>
              <a:t>/en/web/</a:t>
            </a:r>
            <a:r>
              <a:rPr lang="en-US" dirty="0" err="1"/>
              <a:t>lacnic</a:t>
            </a:r>
            <a:r>
              <a:rPr lang="en-US" dirty="0"/>
              <a:t>/</a:t>
            </a:r>
            <a:r>
              <a:rPr lang="en-US" dirty="0" err="1"/>
              <a:t>proceso</a:t>
            </a:r>
            <a:r>
              <a:rPr lang="en-US" dirty="0"/>
              <a:t>-de-</a:t>
            </a:r>
            <a:r>
              <a:rPr lang="en-US" dirty="0" err="1"/>
              <a:t>desarrollo</a:t>
            </a:r>
            <a:r>
              <a:rPr lang="en-US" dirty="0"/>
              <a:t>-de-</a:t>
            </a:r>
            <a:r>
              <a:rPr lang="en-US" dirty="0" err="1"/>
              <a:t>politicas</a:t>
            </a:r>
            <a:endParaRPr lang="en-US" dirty="0" smtClean="0"/>
          </a:p>
          <a:p>
            <a:r>
              <a:rPr lang="en-US" dirty="0" smtClean="0"/>
              <a:t>Current policy proposals</a:t>
            </a:r>
          </a:p>
          <a:p>
            <a:pPr lvl="1"/>
            <a:r>
              <a:rPr lang="en-US" dirty="0" smtClean="0"/>
              <a:t>http</a:t>
            </a:r>
            <a:r>
              <a:rPr lang="en-US" dirty="0"/>
              <a:t>://</a:t>
            </a:r>
            <a:r>
              <a:rPr lang="en-US" dirty="0" err="1"/>
              <a:t>www.lacnic.net</a:t>
            </a:r>
            <a:r>
              <a:rPr lang="en-US" dirty="0"/>
              <a:t>/web/</a:t>
            </a:r>
            <a:r>
              <a:rPr lang="en-US" dirty="0" err="1"/>
              <a:t>lacnic</a:t>
            </a:r>
            <a:r>
              <a:rPr lang="en-US" dirty="0"/>
              <a:t>/</a:t>
            </a:r>
            <a:r>
              <a:rPr lang="en-US" dirty="0" err="1"/>
              <a:t>archivo</a:t>
            </a:r>
            <a:r>
              <a:rPr lang="en-US" dirty="0"/>
              <a:t>-de-</a:t>
            </a:r>
            <a:r>
              <a:rPr lang="en-US" dirty="0" err="1"/>
              <a:t>propuestas</a:t>
            </a:r>
            <a:r>
              <a:rPr lang="en-US" dirty="0"/>
              <a:t>-</a:t>
            </a:r>
            <a:r>
              <a:rPr lang="en-US" dirty="0" err="1"/>
              <a:t>politicas</a:t>
            </a:r>
            <a:endParaRPr lang="en-US" dirty="0" smtClean="0"/>
          </a:p>
          <a:p>
            <a:pPr marL="342900" indent="-342900"/>
            <a:r>
              <a:rPr lang="en-US" dirty="0" smtClean="0"/>
              <a:t>Mailing lists</a:t>
            </a:r>
          </a:p>
          <a:p>
            <a:pPr marL="703625" lvl="1" indent="-342900"/>
            <a:r>
              <a:rPr lang="en-US" dirty="0" smtClean="0"/>
              <a:t>http</a:t>
            </a:r>
            <a:r>
              <a:rPr lang="en-US" dirty="0"/>
              <a:t>://</a:t>
            </a:r>
            <a:r>
              <a:rPr lang="en-US" dirty="0" err="1"/>
              <a:t>www.lacnic.net</a:t>
            </a:r>
            <a:r>
              <a:rPr lang="en-US" dirty="0"/>
              <a:t>/web/</a:t>
            </a:r>
            <a:r>
              <a:rPr lang="en-US" dirty="0" err="1"/>
              <a:t>lacnic</a:t>
            </a:r>
            <a:r>
              <a:rPr lang="en-US" dirty="0"/>
              <a:t>/</a:t>
            </a:r>
            <a:r>
              <a:rPr lang="en-US" dirty="0" err="1"/>
              <a:t>lista</a:t>
            </a:r>
            <a:r>
              <a:rPr lang="en-US" dirty="0"/>
              <a:t>-de-</a:t>
            </a:r>
            <a:r>
              <a:rPr lang="en-US" dirty="0" err="1"/>
              <a:t>discusion</a:t>
            </a:r>
            <a:endParaRPr lang="en-US" dirty="0" smtClean="0"/>
          </a:p>
          <a:p>
            <a:pPr marL="703625" lvl="1" indent="-342900"/>
            <a:r>
              <a:rPr lang="en-US" dirty="0" smtClean="0"/>
              <a:t>Policies List – policy proposal discussion</a:t>
            </a:r>
          </a:p>
          <a:p>
            <a:pPr marL="342900" indent="-342900"/>
            <a:r>
              <a:rPr lang="en-US" dirty="0" smtClean="0"/>
              <a:t>Meetings</a:t>
            </a:r>
          </a:p>
          <a:p>
            <a:pPr marL="703625" lvl="1" indent="-342900"/>
            <a:r>
              <a:rPr lang="en-US" dirty="0"/>
              <a:t>http://</a:t>
            </a:r>
            <a:r>
              <a:rPr lang="en-US" dirty="0" err="1"/>
              <a:t>www.lacnic.net</a:t>
            </a:r>
            <a:r>
              <a:rPr lang="en-US" dirty="0"/>
              <a:t>/en/web/</a:t>
            </a:r>
            <a:r>
              <a:rPr lang="en-US" dirty="0" err="1"/>
              <a:t>eventos</a:t>
            </a:r>
            <a:r>
              <a:rPr lang="en-US" dirty="0"/>
              <a:t>/lacnic20</a:t>
            </a:r>
          </a:p>
          <a:p>
            <a:pPr marL="703625" lvl="1" indent="-342900"/>
            <a:r>
              <a:rPr lang="en-US" dirty="0" err="1" smtClean="0"/>
              <a:t>Lacnic</a:t>
            </a:r>
            <a:r>
              <a:rPr lang="en-US" dirty="0" smtClean="0"/>
              <a:t> 20 – Willemstad, </a:t>
            </a:r>
            <a:r>
              <a:rPr lang="en-US" dirty="0" err="1" smtClean="0"/>
              <a:t>Cuaçao</a:t>
            </a:r>
            <a:r>
              <a:rPr lang="en-US" dirty="0" smtClean="0"/>
              <a:t>, October 28 – November 1 </a:t>
            </a:r>
          </a:p>
          <a:p>
            <a:endParaRPr lang="en-US" dirty="0"/>
          </a:p>
        </p:txBody>
      </p:sp>
      <p:sp>
        <p:nvSpPr>
          <p:cNvPr id="4" name="Slide Number Placeholder 3"/>
          <p:cNvSpPr>
            <a:spLocks noGrp="1"/>
          </p:cNvSpPr>
          <p:nvPr>
            <p:ph type="sldNum" sz="quarter" idx="12"/>
          </p:nvPr>
        </p:nvSpPr>
        <p:spPr/>
        <p:txBody>
          <a:bodyPr/>
          <a:lstStyle/>
          <a:p>
            <a:fld id="{38B2A337-2C29-4402-A0A2-E290C184D5D3}" type="slidenum">
              <a:rPr lang="en-AU" smtClean="0"/>
              <a:pPr/>
              <a:t>14</a:t>
            </a:fld>
            <a:endParaRPr lang="en-AU" dirty="0"/>
          </a:p>
        </p:txBody>
      </p:sp>
    </p:spTree>
    <p:extLst>
      <p:ext uri="{BB962C8B-B14F-4D97-AF65-F5344CB8AC3E}">
        <p14:creationId xmlns:p14="http://schemas.microsoft.com/office/powerpoint/2010/main" val="148685942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AFRINIC Number Policy</a:t>
            </a:r>
            <a:br>
              <a:rPr lang="en-US" dirty="0" smtClean="0"/>
            </a:br>
            <a:r>
              <a:rPr lang="en-US" dirty="0" smtClean="0"/>
              <a:t>Policy Development Process</a:t>
            </a:r>
            <a:endParaRPr lang="en-US" dirty="0"/>
          </a:p>
        </p:txBody>
      </p:sp>
      <p:sp>
        <p:nvSpPr>
          <p:cNvPr id="3" name="Content Placeholder 2"/>
          <p:cNvSpPr>
            <a:spLocks noGrp="1"/>
          </p:cNvSpPr>
          <p:nvPr>
            <p:ph idx="1"/>
          </p:nvPr>
        </p:nvSpPr>
        <p:spPr>
          <a:xfrm>
            <a:off x="2195736" y="1916832"/>
            <a:ext cx="6563072" cy="4608512"/>
          </a:xfrm>
        </p:spPr>
        <p:txBody>
          <a:bodyPr>
            <a:normAutofit fontScale="92500" lnSpcReduction="10000"/>
          </a:bodyPr>
          <a:lstStyle/>
          <a:p>
            <a:r>
              <a:rPr lang="en-US" dirty="0" smtClean="0"/>
              <a:t>Number Resource Policy Manual (NRPM)</a:t>
            </a:r>
          </a:p>
          <a:p>
            <a:pPr lvl="1"/>
            <a:r>
              <a:rPr lang="en-US" sz="2400" dirty="0"/>
              <a:t>https://</a:t>
            </a:r>
            <a:r>
              <a:rPr lang="en-US" sz="2400" dirty="0" err="1"/>
              <a:t>www.arin.net</a:t>
            </a:r>
            <a:r>
              <a:rPr lang="en-US" sz="2400" dirty="0"/>
              <a:t>/policy/</a:t>
            </a:r>
            <a:r>
              <a:rPr lang="en-US" sz="2400" dirty="0" err="1" smtClean="0"/>
              <a:t>nrpm.html</a:t>
            </a:r>
            <a:endParaRPr lang="en-US" sz="2400" dirty="0" smtClean="0"/>
          </a:p>
          <a:p>
            <a:r>
              <a:rPr lang="en-US" sz="2800" dirty="0" smtClean="0"/>
              <a:t>Policy Development Process (PDP)</a:t>
            </a:r>
          </a:p>
          <a:p>
            <a:pPr lvl="1"/>
            <a:r>
              <a:rPr lang="en-US" dirty="0"/>
              <a:t>https://</a:t>
            </a:r>
            <a:r>
              <a:rPr lang="en-US" dirty="0" err="1"/>
              <a:t>www.arin.net</a:t>
            </a:r>
            <a:r>
              <a:rPr lang="en-US" dirty="0"/>
              <a:t>/policy/</a:t>
            </a:r>
            <a:r>
              <a:rPr lang="en-US" dirty="0" err="1" smtClean="0"/>
              <a:t>pdp.html</a:t>
            </a:r>
            <a:endParaRPr lang="en-US" dirty="0" smtClean="0"/>
          </a:p>
          <a:p>
            <a:r>
              <a:rPr lang="en-US" dirty="0" smtClean="0"/>
              <a:t>Current proposals and draft policies</a:t>
            </a:r>
          </a:p>
          <a:p>
            <a:pPr lvl="1"/>
            <a:r>
              <a:rPr lang="en-US" dirty="0"/>
              <a:t>https://</a:t>
            </a:r>
            <a:r>
              <a:rPr lang="en-US" dirty="0" err="1"/>
              <a:t>www.arin.net</a:t>
            </a:r>
            <a:r>
              <a:rPr lang="en-US" dirty="0"/>
              <a:t>/policy/proposals</a:t>
            </a:r>
            <a:r>
              <a:rPr lang="en-US" dirty="0" smtClean="0"/>
              <a:t>/</a:t>
            </a:r>
          </a:p>
          <a:p>
            <a:pPr marL="342900" indent="-342900"/>
            <a:r>
              <a:rPr lang="en-US" dirty="0" smtClean="0"/>
              <a:t>Mailing lists</a:t>
            </a:r>
          </a:p>
          <a:p>
            <a:pPr marL="703625" lvl="1" indent="-342900"/>
            <a:r>
              <a:rPr lang="en-US" dirty="0"/>
              <a:t>https://</a:t>
            </a:r>
            <a:r>
              <a:rPr lang="en-US" dirty="0" err="1"/>
              <a:t>www.arin.net</a:t>
            </a:r>
            <a:r>
              <a:rPr lang="en-US" dirty="0"/>
              <a:t>/participate/</a:t>
            </a:r>
            <a:r>
              <a:rPr lang="en-US" dirty="0" err="1"/>
              <a:t>mailing_lists</a:t>
            </a:r>
            <a:r>
              <a:rPr lang="en-US" dirty="0"/>
              <a:t>/</a:t>
            </a:r>
            <a:r>
              <a:rPr lang="en-US" dirty="0" err="1" smtClean="0"/>
              <a:t>index.html</a:t>
            </a:r>
            <a:endParaRPr lang="en-US" dirty="0" smtClean="0"/>
          </a:p>
          <a:p>
            <a:pPr marL="703625" lvl="1" indent="-342900"/>
            <a:r>
              <a:rPr lang="en-US" dirty="0" err="1" smtClean="0"/>
              <a:t>arin-ppml</a:t>
            </a:r>
            <a:r>
              <a:rPr lang="en-US" dirty="0" smtClean="0"/>
              <a:t> – draft policy and proposal discussion</a:t>
            </a:r>
          </a:p>
          <a:p>
            <a:pPr marL="342900" indent="-342900"/>
            <a:r>
              <a:rPr lang="en-US" dirty="0" smtClean="0"/>
              <a:t>Meetings</a:t>
            </a:r>
          </a:p>
          <a:p>
            <a:pPr marL="703625" lvl="1" indent="-342900"/>
            <a:r>
              <a:rPr lang="en-US" dirty="0"/>
              <a:t>https://</a:t>
            </a:r>
            <a:r>
              <a:rPr lang="en-US" dirty="0" err="1"/>
              <a:t>www.arin.net</a:t>
            </a:r>
            <a:r>
              <a:rPr lang="en-US" dirty="0"/>
              <a:t>/participate/meetings/</a:t>
            </a:r>
            <a:r>
              <a:rPr lang="en-US" dirty="0" err="1" smtClean="0"/>
              <a:t>index.html</a:t>
            </a:r>
            <a:endParaRPr lang="en-US" dirty="0"/>
          </a:p>
          <a:p>
            <a:pPr marL="703625" lvl="1" indent="-342900"/>
            <a:r>
              <a:rPr lang="en-US" dirty="0" smtClean="0"/>
              <a:t>ARIN 33 – Chicago, Illinois, April 13 - 16 </a:t>
            </a:r>
          </a:p>
          <a:p>
            <a:endParaRPr lang="en-US" dirty="0"/>
          </a:p>
        </p:txBody>
      </p:sp>
      <p:sp>
        <p:nvSpPr>
          <p:cNvPr id="4" name="Slide Number Placeholder 3"/>
          <p:cNvSpPr>
            <a:spLocks noGrp="1"/>
          </p:cNvSpPr>
          <p:nvPr>
            <p:ph type="sldNum" sz="quarter" idx="12"/>
          </p:nvPr>
        </p:nvSpPr>
        <p:spPr/>
        <p:txBody>
          <a:bodyPr/>
          <a:lstStyle/>
          <a:p>
            <a:fld id="{38B2A337-2C29-4402-A0A2-E290C184D5D3}" type="slidenum">
              <a:rPr lang="en-AU" smtClean="0"/>
              <a:pPr/>
              <a:t>15</a:t>
            </a:fld>
            <a:endParaRPr lang="en-AU" dirty="0"/>
          </a:p>
        </p:txBody>
      </p:sp>
    </p:spTree>
    <p:extLst>
      <p:ext uri="{BB962C8B-B14F-4D97-AF65-F5344CB8AC3E}">
        <p14:creationId xmlns:p14="http://schemas.microsoft.com/office/powerpoint/2010/main" val="167746379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Status of IPv4 Address Space</a:t>
            </a:r>
            <a:endParaRPr lang="en-US" dirty="0"/>
          </a:p>
        </p:txBody>
      </p:sp>
      <p:sp>
        <p:nvSpPr>
          <p:cNvPr id="3" name="2 Marcador de número de diapositiva"/>
          <p:cNvSpPr>
            <a:spLocks noGrp="1"/>
          </p:cNvSpPr>
          <p:nvPr>
            <p:ph type="sldNum" sz="quarter" idx="12"/>
          </p:nvPr>
        </p:nvSpPr>
        <p:spPr/>
        <p:txBody>
          <a:bodyPr/>
          <a:lstStyle/>
          <a:p>
            <a:fld id="{A71B747C-7108-1942-B4F5-628D14144FF7}" type="slidenum">
              <a:rPr lang="en-US" smtClean="0"/>
              <a:t>16</a:t>
            </a:fld>
            <a:endParaRPr lang="en-US" dirty="0"/>
          </a:p>
        </p:txBody>
      </p:sp>
    </p:spTree>
    <p:extLst>
      <p:ext uri="{BB962C8B-B14F-4D97-AF65-F5344CB8AC3E}">
        <p14:creationId xmlns:p14="http://schemas.microsoft.com/office/powerpoint/2010/main" val="38387935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8B2A337-2C29-4402-A0A2-E290C184D5D3}" type="slidenum">
              <a:rPr lang="en-AU" smtClean="0"/>
              <a:pPr/>
              <a:t>17</a:t>
            </a:fld>
            <a:endParaRPr lang="en-AU" dirty="0"/>
          </a:p>
        </p:txBody>
      </p:sp>
      <p:pic>
        <p:nvPicPr>
          <p:cNvPr id="7" name="Picture 5"/>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1391246" y="836712"/>
            <a:ext cx="7762873" cy="4861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0" y="5826750"/>
            <a:ext cx="8676456" cy="584775"/>
          </a:xfrm>
          <a:prstGeom prst="rect">
            <a:avLst/>
          </a:prstGeom>
        </p:spPr>
        <p:txBody>
          <a:bodyPr wrap="square">
            <a:spAutoFit/>
          </a:bodyPr>
          <a:lstStyle/>
          <a:p>
            <a:pPr algn="r"/>
            <a:r>
              <a:rPr lang="en-US" sz="1600" dirty="0"/>
              <a:t>Source: INTERNET NUMBER RESOURCE STATUS REPORT (NRO, 30 June 2013</a:t>
            </a:r>
            <a:r>
              <a:rPr lang="en-US" sz="1600" dirty="0" smtClean="0"/>
              <a:t>)</a:t>
            </a:r>
          </a:p>
          <a:p>
            <a:pPr algn="r"/>
            <a:r>
              <a:rPr lang="en-US" sz="1600" dirty="0"/>
              <a:t>http://www.iana.org/assignments/ipv4-address-space/ipv4-address-space.txt</a:t>
            </a:r>
          </a:p>
        </p:txBody>
      </p:sp>
    </p:spTree>
    <p:extLst>
      <p:ext uri="{BB962C8B-B14F-4D97-AF65-F5344CB8AC3E}">
        <p14:creationId xmlns:p14="http://schemas.microsoft.com/office/powerpoint/2010/main" val="394379398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8B2A337-2C29-4402-A0A2-E290C184D5D3}" type="slidenum">
              <a:rPr lang="en-AU" smtClean="0"/>
              <a:pPr/>
              <a:t>18</a:t>
            </a:fld>
            <a:endParaRPr lang="en-AU" dirty="0"/>
          </a:p>
        </p:txBody>
      </p:sp>
      <p:pic>
        <p:nvPicPr>
          <p:cNvPr id="7" name="Picture 7"/>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89001" y="1002019"/>
            <a:ext cx="7365997" cy="4853962"/>
          </a:xfrm>
          <a:prstGeom prst="rect">
            <a:avLst/>
          </a:prstGeom>
        </p:spPr>
      </p:pic>
      <p:sp>
        <p:nvSpPr>
          <p:cNvPr id="8" name="7 Rectángulo"/>
          <p:cNvSpPr/>
          <p:nvPr/>
        </p:nvSpPr>
        <p:spPr>
          <a:xfrm>
            <a:off x="2051720" y="476672"/>
            <a:ext cx="7092280" cy="400110"/>
          </a:xfrm>
          <a:prstGeom prst="rect">
            <a:avLst/>
          </a:prstGeom>
        </p:spPr>
        <p:txBody>
          <a:bodyPr wrap="square">
            <a:spAutoFit/>
          </a:bodyPr>
          <a:lstStyle/>
          <a:p>
            <a:pPr algn="r"/>
            <a:r>
              <a:rPr lang="en-US" sz="2000" b="1" dirty="0"/>
              <a:t>IPv4 </a:t>
            </a:r>
            <a:r>
              <a:rPr lang="en-US" sz="2000" b="1" dirty="0" smtClean="0"/>
              <a:t>Address Space </a:t>
            </a:r>
            <a:r>
              <a:rPr lang="en-US" sz="2000" b="1" dirty="0"/>
              <a:t>issued (RIRs to customers) by years</a:t>
            </a:r>
          </a:p>
        </p:txBody>
      </p:sp>
      <p:sp>
        <p:nvSpPr>
          <p:cNvPr id="9" name="8 Rectángulo"/>
          <p:cNvSpPr/>
          <p:nvPr/>
        </p:nvSpPr>
        <p:spPr>
          <a:xfrm>
            <a:off x="0" y="6186790"/>
            <a:ext cx="8676456" cy="338554"/>
          </a:xfrm>
          <a:prstGeom prst="rect">
            <a:avLst/>
          </a:prstGeom>
        </p:spPr>
        <p:txBody>
          <a:bodyPr wrap="square">
            <a:spAutoFit/>
          </a:bodyPr>
          <a:lstStyle/>
          <a:p>
            <a:pPr algn="r"/>
            <a:r>
              <a:rPr lang="en-US" sz="1600" dirty="0"/>
              <a:t>Source: INTERNET NUMBER RESOURCE STATUS REPORT (NRO, 30 June 2013)</a:t>
            </a:r>
          </a:p>
        </p:txBody>
      </p:sp>
    </p:spTree>
    <p:extLst>
      <p:ext uri="{BB962C8B-B14F-4D97-AF65-F5344CB8AC3E}">
        <p14:creationId xmlns:p14="http://schemas.microsoft.com/office/powerpoint/2010/main" val="389533672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8B2A337-2C29-4402-A0A2-E290C184D5D3}" type="slidenum">
              <a:rPr lang="en-AU" smtClean="0"/>
              <a:pPr/>
              <a:t>19</a:t>
            </a:fld>
            <a:endParaRPr lang="en-AU" dirty="0"/>
          </a:p>
        </p:txBody>
      </p:sp>
      <p:sp>
        <p:nvSpPr>
          <p:cNvPr id="8" name="7 Rectángulo"/>
          <p:cNvSpPr/>
          <p:nvPr/>
        </p:nvSpPr>
        <p:spPr>
          <a:xfrm>
            <a:off x="2051720" y="476672"/>
            <a:ext cx="7092280" cy="400110"/>
          </a:xfrm>
          <a:prstGeom prst="rect">
            <a:avLst/>
          </a:prstGeom>
        </p:spPr>
        <p:txBody>
          <a:bodyPr wrap="square">
            <a:spAutoFit/>
          </a:bodyPr>
          <a:lstStyle/>
          <a:p>
            <a:pPr algn="r"/>
            <a:r>
              <a:rPr lang="en-US" sz="2000" b="1" dirty="0" smtClean="0"/>
              <a:t>Available IPv4 /8 in each RIR</a:t>
            </a:r>
            <a:endParaRPr lang="en-US" sz="2000" b="1" dirty="0"/>
          </a:p>
        </p:txBody>
      </p:sp>
      <p:sp>
        <p:nvSpPr>
          <p:cNvPr id="9" name="8 Rectángulo"/>
          <p:cNvSpPr/>
          <p:nvPr/>
        </p:nvSpPr>
        <p:spPr>
          <a:xfrm>
            <a:off x="0" y="6186790"/>
            <a:ext cx="8676456" cy="338554"/>
          </a:xfrm>
          <a:prstGeom prst="rect">
            <a:avLst/>
          </a:prstGeom>
        </p:spPr>
        <p:txBody>
          <a:bodyPr wrap="square">
            <a:spAutoFit/>
          </a:bodyPr>
          <a:lstStyle/>
          <a:p>
            <a:pPr algn="r"/>
            <a:r>
              <a:rPr lang="en-US" sz="1600" dirty="0"/>
              <a:t>Source: INTERNET NUMBER RESOURCE STATUS REPORT (NRO, 30 June 2013)</a:t>
            </a:r>
          </a:p>
        </p:txBody>
      </p:sp>
      <p:pic>
        <p:nvPicPr>
          <p:cNvPr id="6" name="Picture 3"/>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56197" y="855493"/>
            <a:ext cx="7631605" cy="5147015"/>
          </a:xfrm>
          <a:prstGeom prst="rect">
            <a:avLst/>
          </a:prstGeom>
        </p:spPr>
      </p:pic>
    </p:spTree>
    <p:extLst>
      <p:ext uri="{BB962C8B-B14F-4D97-AF65-F5344CB8AC3E}">
        <p14:creationId xmlns:p14="http://schemas.microsoft.com/office/powerpoint/2010/main" val="345747008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normAutofit/>
          </a:bodyPr>
          <a:lstStyle/>
          <a:p>
            <a:pPr>
              <a:lnSpc>
                <a:spcPct val="110000"/>
              </a:lnSpc>
              <a:spcBef>
                <a:spcPts val="2400"/>
              </a:spcBef>
            </a:pPr>
            <a:r>
              <a:rPr lang="en-US" sz="2800" dirty="0"/>
              <a:t>RIR Policy </a:t>
            </a:r>
            <a:r>
              <a:rPr lang="en-US" sz="2800" dirty="0" smtClean="0"/>
              <a:t>Development</a:t>
            </a:r>
          </a:p>
          <a:p>
            <a:pPr>
              <a:lnSpc>
                <a:spcPct val="110000"/>
              </a:lnSpc>
              <a:spcBef>
                <a:spcPts val="2400"/>
              </a:spcBef>
            </a:pPr>
            <a:r>
              <a:rPr lang="en-US" sz="2800" dirty="0"/>
              <a:t>Status of IPv4 Address Space</a:t>
            </a:r>
            <a:endParaRPr lang="en-US" sz="2800" dirty="0" smtClean="0"/>
          </a:p>
          <a:p>
            <a:pPr>
              <a:lnSpc>
                <a:spcPct val="110000"/>
              </a:lnSpc>
              <a:spcBef>
                <a:spcPts val="2400"/>
              </a:spcBef>
            </a:pPr>
            <a:r>
              <a:rPr lang="en-US" sz="2800" dirty="0" smtClean="0"/>
              <a:t>IPv4 Address Recovery policy</a:t>
            </a:r>
          </a:p>
          <a:p>
            <a:pPr>
              <a:lnSpc>
                <a:spcPct val="110000"/>
              </a:lnSpc>
              <a:spcBef>
                <a:spcPts val="2400"/>
              </a:spcBef>
            </a:pPr>
            <a:r>
              <a:rPr lang="en-US" sz="2800" dirty="0" smtClean="0"/>
              <a:t>IPv6 Allocation Policy</a:t>
            </a:r>
          </a:p>
          <a:p>
            <a:pPr>
              <a:lnSpc>
                <a:spcPct val="110000"/>
              </a:lnSpc>
              <a:spcBef>
                <a:spcPts val="2400"/>
              </a:spcBef>
            </a:pPr>
            <a:r>
              <a:rPr lang="en-US" sz="2800" dirty="0" smtClean="0"/>
              <a:t>Q &amp; A</a:t>
            </a:r>
          </a:p>
          <a:p>
            <a:pPr marL="0" indent="0">
              <a:lnSpc>
                <a:spcPct val="110000"/>
              </a:lnSpc>
              <a:spcBef>
                <a:spcPts val="2400"/>
              </a:spcBef>
              <a:buNone/>
            </a:pPr>
            <a:endParaRPr lang="en-US" sz="2800" dirty="0" smtClean="0"/>
          </a:p>
        </p:txBody>
      </p:sp>
      <p:sp>
        <p:nvSpPr>
          <p:cNvPr id="4" name="Slide Number Placeholder 3"/>
          <p:cNvSpPr>
            <a:spLocks noGrp="1"/>
          </p:cNvSpPr>
          <p:nvPr>
            <p:ph type="sldNum" sz="quarter" idx="12"/>
          </p:nvPr>
        </p:nvSpPr>
        <p:spPr/>
        <p:txBody>
          <a:bodyPr/>
          <a:lstStyle/>
          <a:p>
            <a:fld id="{38B2A337-2C29-4402-A0A2-E290C184D5D3}" type="slidenum">
              <a:rPr lang="en-AU" smtClean="0"/>
              <a:pPr/>
              <a:t>2</a:t>
            </a:fld>
            <a:endParaRPr lang="en-AU" dirty="0"/>
          </a:p>
        </p:txBody>
      </p:sp>
    </p:spTree>
    <p:extLst>
      <p:ext uri="{BB962C8B-B14F-4D97-AF65-F5344CB8AC3E}">
        <p14:creationId xmlns:p14="http://schemas.microsoft.com/office/powerpoint/2010/main" val="150033551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38B2A337-2C29-4402-A0A2-E290C184D5D3}" type="slidenum">
              <a:rPr lang="en-AU" smtClean="0"/>
              <a:pPr/>
              <a:t>20</a:t>
            </a:fld>
            <a:endParaRPr lang="en-AU" dirty="0"/>
          </a:p>
        </p:txBody>
      </p:sp>
      <p:pic>
        <p:nvPicPr>
          <p:cNvPr id="1026" name="Picture 2" descr="http://www.potaroo.net/tools/ipv4/plotend.png"/>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t="6352"/>
          <a:stretch/>
        </p:blipFill>
        <p:spPr bwMode="auto">
          <a:xfrm>
            <a:off x="2411760" y="876783"/>
            <a:ext cx="6751991" cy="4496434"/>
          </a:xfrm>
          <a:prstGeom prst="rect">
            <a:avLst/>
          </a:prstGeom>
          <a:noFill/>
          <a:extLst>
            <a:ext uri="{909E8E84-426E-40dd-AFC4-6F175D3DCCD1}">
              <a14:hiddenFill xmlns:a14="http://schemas.microsoft.com/office/drawing/2010/main">
                <a:solidFill>
                  <a:srgbClr val="FFFFFF"/>
                </a:solidFill>
              </a14:hiddenFill>
            </a:ext>
          </a:extLst>
        </p:spPr>
      </p:pic>
      <p:sp>
        <p:nvSpPr>
          <p:cNvPr id="7" name="6 Rectángulo"/>
          <p:cNvSpPr/>
          <p:nvPr/>
        </p:nvSpPr>
        <p:spPr>
          <a:xfrm>
            <a:off x="2051720" y="476672"/>
            <a:ext cx="7092280" cy="400110"/>
          </a:xfrm>
          <a:prstGeom prst="rect">
            <a:avLst/>
          </a:prstGeom>
        </p:spPr>
        <p:txBody>
          <a:bodyPr wrap="square">
            <a:spAutoFit/>
          </a:bodyPr>
          <a:lstStyle/>
          <a:p>
            <a:pPr algn="r"/>
            <a:r>
              <a:rPr lang="en-US" sz="2000" b="1" dirty="0" smtClean="0"/>
              <a:t>RIR IPv4 </a:t>
            </a:r>
            <a:r>
              <a:rPr lang="en-US" sz="2000" b="1" dirty="0"/>
              <a:t>Address Run-Down Model</a:t>
            </a:r>
          </a:p>
        </p:txBody>
      </p:sp>
      <p:sp>
        <p:nvSpPr>
          <p:cNvPr id="8" name="7 Rectángulo"/>
          <p:cNvSpPr/>
          <p:nvPr/>
        </p:nvSpPr>
        <p:spPr>
          <a:xfrm>
            <a:off x="0" y="6186790"/>
            <a:ext cx="8676456" cy="338554"/>
          </a:xfrm>
          <a:prstGeom prst="rect">
            <a:avLst/>
          </a:prstGeom>
        </p:spPr>
        <p:txBody>
          <a:bodyPr wrap="square">
            <a:spAutoFit/>
          </a:bodyPr>
          <a:lstStyle/>
          <a:p>
            <a:pPr algn="r"/>
            <a:r>
              <a:rPr lang="en-US" sz="1600" dirty="0"/>
              <a:t>Source: http://www.potaroo.net/tools/ipv4/index.html</a:t>
            </a:r>
          </a:p>
        </p:txBody>
      </p:sp>
      <p:graphicFrame>
        <p:nvGraphicFramePr>
          <p:cNvPr id="9" name="8 Tabla"/>
          <p:cNvGraphicFramePr>
            <a:graphicFrameLocks noGrp="1"/>
          </p:cNvGraphicFramePr>
          <p:nvPr>
            <p:extLst>
              <p:ext uri="{D42A27DB-BD31-4B8C-83A1-F6EECF244321}">
                <p14:modId xmlns:p14="http://schemas.microsoft.com/office/powerpoint/2010/main" val="3907878216"/>
              </p:ext>
            </p:extLst>
          </p:nvPr>
        </p:nvGraphicFramePr>
        <p:xfrm>
          <a:off x="120903" y="5221386"/>
          <a:ext cx="4217325" cy="1402080"/>
        </p:xfrm>
        <a:graphic>
          <a:graphicData uri="http://schemas.openxmlformats.org/drawingml/2006/table">
            <a:tbl>
              <a:tblPr firstRow="1" firstCol="1" bandRow="1"/>
              <a:tblGrid>
                <a:gridCol w="39660"/>
                <a:gridCol w="681990"/>
                <a:gridCol w="1466850"/>
                <a:gridCol w="2028825"/>
              </a:tblGrid>
              <a:tr h="0">
                <a:tc gridSpan="4">
                  <a:txBody>
                    <a:bodyPr/>
                    <a:lstStyle/>
                    <a:p>
                      <a:pPr marL="0" marR="0">
                        <a:lnSpc>
                          <a:spcPct val="115000"/>
                        </a:lnSpc>
                        <a:spcBef>
                          <a:spcPts val="0"/>
                        </a:spcBef>
                        <a:spcAft>
                          <a:spcPts val="0"/>
                        </a:spcAft>
                      </a:pPr>
                      <a:r>
                        <a:rPr lang="en-US" sz="1000" b="1" dirty="0">
                          <a:effectLst/>
                          <a:latin typeface="Arial"/>
                          <a:ea typeface="Times New Roman"/>
                          <a:cs typeface="Times New Roman"/>
                        </a:rPr>
                        <a:t>Projected RIR Address Pool Exhaustion Dates:</a:t>
                      </a:r>
                      <a:endParaRPr lang="en-US" sz="1200" b="1" dirty="0">
                        <a:effectLst/>
                        <a:latin typeface="Calibri"/>
                        <a:ea typeface="Calibri"/>
                        <a:cs typeface="Times New Roman"/>
                      </a:endParaRPr>
                    </a:p>
                  </a:txBody>
                  <a:tcPr marL="0" marR="0" marT="0" marB="0" anchor="ctr">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marL="0" marR="0">
                        <a:lnSpc>
                          <a:spcPct val="115000"/>
                        </a:lnSpc>
                        <a:spcBef>
                          <a:spcPts val="0"/>
                        </a:spcBef>
                        <a:spcAft>
                          <a:spcPts val="0"/>
                        </a:spcAft>
                      </a:pPr>
                      <a:r>
                        <a:rPr lang="en-US" sz="1000">
                          <a:effectLst/>
                          <a:latin typeface="Arial"/>
                          <a:ea typeface="Times New Roman"/>
                          <a:cs typeface="Times New Roman"/>
                        </a:rPr>
                        <a:t> </a:t>
                      </a:r>
                      <a:endParaRPr lang="en-US" sz="1200">
                        <a:effectLst/>
                        <a:latin typeface="Calibri"/>
                        <a:ea typeface="Calibri"/>
                        <a:cs typeface="Times New Roman"/>
                      </a:endParaRPr>
                    </a:p>
                  </a:txBody>
                  <a:tcPr marL="0" marR="0" marT="0" marB="0" anchor="ctr">
                    <a:lnL>
                      <a:noFill/>
                    </a:lnL>
                    <a:lnR>
                      <a:noFill/>
                    </a:lnR>
                    <a:lnT>
                      <a:noFill/>
                    </a:lnT>
                    <a:lnB>
                      <a:noFill/>
                    </a:lnB>
                    <a:noFill/>
                  </a:tcPr>
                </a:tc>
                <a:tc>
                  <a:txBody>
                    <a:bodyPr/>
                    <a:lstStyle/>
                    <a:p>
                      <a:pPr marL="0" marR="0">
                        <a:lnSpc>
                          <a:spcPct val="115000"/>
                        </a:lnSpc>
                        <a:spcBef>
                          <a:spcPts val="0"/>
                        </a:spcBef>
                        <a:spcAft>
                          <a:spcPts val="0"/>
                        </a:spcAft>
                      </a:pPr>
                      <a:r>
                        <a:rPr lang="en-US" sz="1000">
                          <a:effectLst/>
                          <a:latin typeface="Arial"/>
                          <a:ea typeface="Times New Roman"/>
                          <a:cs typeface="Times New Roman"/>
                        </a:rPr>
                        <a:t>RIR</a:t>
                      </a:r>
                      <a:endParaRPr lang="en-US" sz="1200">
                        <a:effectLst/>
                        <a:latin typeface="Calibri"/>
                        <a:ea typeface="Calibri"/>
                        <a:cs typeface="Times New Roman"/>
                      </a:endParaRPr>
                    </a:p>
                  </a:txBody>
                  <a:tcPr marL="0" marR="0" marT="0" marB="0" anchor="ctr">
                    <a:lnL>
                      <a:noFill/>
                    </a:lnL>
                    <a:lnR>
                      <a:noFill/>
                    </a:lnR>
                    <a:lnT>
                      <a:noFill/>
                    </a:lnT>
                    <a:lnB>
                      <a:noFill/>
                    </a:lnB>
                    <a:noFill/>
                  </a:tcPr>
                </a:tc>
                <a:tc>
                  <a:txBody>
                    <a:bodyPr/>
                    <a:lstStyle/>
                    <a:p>
                      <a:pPr marL="0" marR="0">
                        <a:lnSpc>
                          <a:spcPct val="115000"/>
                        </a:lnSpc>
                        <a:spcBef>
                          <a:spcPts val="0"/>
                        </a:spcBef>
                        <a:spcAft>
                          <a:spcPts val="0"/>
                        </a:spcAft>
                      </a:pPr>
                      <a:r>
                        <a:rPr lang="en-US" sz="1000">
                          <a:effectLst/>
                          <a:latin typeface="Arial"/>
                          <a:ea typeface="Times New Roman"/>
                          <a:cs typeface="Times New Roman"/>
                        </a:rPr>
                        <a:t>Projected Exhaustion Date</a:t>
                      </a:r>
                      <a:endParaRPr lang="en-US" sz="1200">
                        <a:effectLst/>
                        <a:latin typeface="Calibri"/>
                        <a:ea typeface="Calibri"/>
                        <a:cs typeface="Times New Roman"/>
                      </a:endParaRPr>
                    </a:p>
                  </a:txBody>
                  <a:tcPr marL="0" marR="0" marT="0" marB="0" anchor="ctr">
                    <a:lnL>
                      <a:noFill/>
                    </a:lnL>
                    <a:lnR>
                      <a:noFill/>
                    </a:lnR>
                    <a:lnT>
                      <a:noFill/>
                    </a:lnT>
                    <a:lnB>
                      <a:noFill/>
                    </a:lnB>
                    <a:noFill/>
                  </a:tcPr>
                </a:tc>
                <a:tc>
                  <a:txBody>
                    <a:bodyPr/>
                    <a:lstStyle/>
                    <a:p>
                      <a:pPr marL="0" marR="0">
                        <a:lnSpc>
                          <a:spcPct val="115000"/>
                        </a:lnSpc>
                        <a:spcBef>
                          <a:spcPts val="0"/>
                        </a:spcBef>
                        <a:spcAft>
                          <a:spcPts val="0"/>
                        </a:spcAft>
                      </a:pPr>
                      <a:r>
                        <a:rPr lang="en-US" sz="1000">
                          <a:effectLst/>
                          <a:latin typeface="Arial"/>
                          <a:ea typeface="Times New Roman"/>
                          <a:cs typeface="Times New Roman"/>
                        </a:rPr>
                        <a:t>Remaining Addresses in RIR Pool (/8s)</a:t>
                      </a:r>
                      <a:endParaRPr lang="en-US" sz="1200">
                        <a:effectLst/>
                        <a:latin typeface="Calibri"/>
                        <a:ea typeface="Calibri"/>
                        <a:cs typeface="Times New Roman"/>
                      </a:endParaRPr>
                    </a:p>
                  </a:txBody>
                  <a:tcPr marL="0" marR="0" marT="0" marB="0" anchor="ctr">
                    <a:lnL>
                      <a:noFill/>
                    </a:lnL>
                    <a:lnR>
                      <a:noFill/>
                    </a:lnR>
                    <a:lnT>
                      <a:noFill/>
                    </a:lnT>
                    <a:lnB>
                      <a:noFill/>
                    </a:lnB>
                    <a:noFill/>
                  </a:tcPr>
                </a:tc>
              </a:tr>
              <a:tr h="0">
                <a:tc>
                  <a:txBody>
                    <a:bodyPr/>
                    <a:lstStyle/>
                    <a:p>
                      <a:pPr marL="0" marR="0">
                        <a:lnSpc>
                          <a:spcPct val="115000"/>
                        </a:lnSpc>
                        <a:spcBef>
                          <a:spcPts val="0"/>
                        </a:spcBef>
                        <a:spcAft>
                          <a:spcPts val="0"/>
                        </a:spcAft>
                      </a:pPr>
                      <a:r>
                        <a:rPr lang="en-US" sz="1000">
                          <a:effectLst/>
                          <a:latin typeface="Arial"/>
                          <a:ea typeface="Times New Roman"/>
                          <a:cs typeface="Times New Roman"/>
                        </a:rPr>
                        <a:t> </a:t>
                      </a:r>
                      <a:endParaRPr lang="en-US" sz="1200">
                        <a:effectLst/>
                        <a:latin typeface="Calibri"/>
                        <a:ea typeface="Calibri"/>
                        <a:cs typeface="Times New Roman"/>
                      </a:endParaRPr>
                    </a:p>
                  </a:txBody>
                  <a:tcPr marL="0" marR="0" marT="0" marB="0" anchor="ctr">
                    <a:lnL>
                      <a:noFill/>
                    </a:lnL>
                    <a:lnR>
                      <a:noFill/>
                    </a:lnR>
                    <a:lnT>
                      <a:noFill/>
                    </a:lnT>
                    <a:lnB>
                      <a:noFill/>
                    </a:lnB>
                    <a:noFill/>
                  </a:tcPr>
                </a:tc>
                <a:tc>
                  <a:txBody>
                    <a:bodyPr/>
                    <a:lstStyle/>
                    <a:p>
                      <a:pPr marL="0" marR="0">
                        <a:lnSpc>
                          <a:spcPct val="115000"/>
                        </a:lnSpc>
                        <a:spcBef>
                          <a:spcPts val="0"/>
                        </a:spcBef>
                        <a:spcAft>
                          <a:spcPts val="0"/>
                        </a:spcAft>
                      </a:pPr>
                      <a:r>
                        <a:rPr lang="en-US" sz="1000">
                          <a:effectLst/>
                          <a:latin typeface="Arial"/>
                          <a:ea typeface="Times New Roman"/>
                          <a:cs typeface="Times New Roman"/>
                        </a:rPr>
                        <a:t>APNIC:</a:t>
                      </a:r>
                      <a:endParaRPr lang="en-US" sz="1200">
                        <a:effectLst/>
                        <a:latin typeface="Calibri"/>
                        <a:ea typeface="Calibri"/>
                        <a:cs typeface="Times New Roman"/>
                      </a:endParaRPr>
                    </a:p>
                  </a:txBody>
                  <a:tcPr marL="0" marR="0" marT="0" marB="0" anchor="ctr">
                    <a:lnL>
                      <a:noFill/>
                    </a:lnL>
                    <a:lnR>
                      <a:noFill/>
                    </a:lnR>
                    <a:lnT>
                      <a:noFill/>
                    </a:lnT>
                    <a:lnB>
                      <a:noFill/>
                    </a:lnB>
                    <a:noFill/>
                  </a:tcPr>
                </a:tc>
                <a:tc>
                  <a:txBody>
                    <a:bodyPr/>
                    <a:lstStyle/>
                    <a:p>
                      <a:pPr marL="0" marR="0">
                        <a:lnSpc>
                          <a:spcPct val="115000"/>
                        </a:lnSpc>
                        <a:spcBef>
                          <a:spcPts val="0"/>
                        </a:spcBef>
                        <a:spcAft>
                          <a:spcPts val="0"/>
                        </a:spcAft>
                      </a:pPr>
                      <a:r>
                        <a:rPr lang="en-US" sz="1000" b="1">
                          <a:effectLst/>
                          <a:latin typeface="Arial"/>
                          <a:ea typeface="Times New Roman"/>
                          <a:cs typeface="Times New Roman"/>
                        </a:rPr>
                        <a:t>19-Apr-2011</a:t>
                      </a:r>
                      <a:r>
                        <a:rPr lang="en-US" sz="1000">
                          <a:effectLst/>
                          <a:latin typeface="Arial"/>
                          <a:ea typeface="Times New Roman"/>
                          <a:cs typeface="Times New Roman"/>
                        </a:rPr>
                        <a:t> (actual)</a:t>
                      </a:r>
                      <a:endParaRPr lang="en-US" sz="1200">
                        <a:effectLst/>
                        <a:latin typeface="Calibri"/>
                        <a:ea typeface="Calibri"/>
                        <a:cs typeface="Times New Roman"/>
                      </a:endParaRPr>
                    </a:p>
                  </a:txBody>
                  <a:tcPr marL="0" marR="0" marT="0" marB="0" anchor="ctr">
                    <a:lnL>
                      <a:noFill/>
                    </a:lnL>
                    <a:lnR>
                      <a:noFill/>
                    </a:lnR>
                    <a:lnT>
                      <a:noFill/>
                    </a:lnT>
                    <a:lnB>
                      <a:noFill/>
                    </a:lnB>
                    <a:noFill/>
                  </a:tcPr>
                </a:tc>
                <a:tc>
                  <a:txBody>
                    <a:bodyPr/>
                    <a:lstStyle/>
                    <a:p>
                      <a:pPr marL="0" marR="0">
                        <a:lnSpc>
                          <a:spcPct val="115000"/>
                        </a:lnSpc>
                        <a:spcBef>
                          <a:spcPts val="0"/>
                        </a:spcBef>
                        <a:spcAft>
                          <a:spcPts val="0"/>
                        </a:spcAft>
                      </a:pPr>
                      <a:r>
                        <a:rPr lang="en-US" sz="1000">
                          <a:effectLst/>
                          <a:latin typeface="Arial"/>
                          <a:ea typeface="Times New Roman"/>
                          <a:cs typeface="Times New Roman"/>
                        </a:rPr>
                        <a:t>0.8289</a:t>
                      </a:r>
                      <a:endParaRPr lang="en-US" sz="1200">
                        <a:effectLst/>
                        <a:latin typeface="Calibri"/>
                        <a:ea typeface="Calibri"/>
                        <a:cs typeface="Times New Roman"/>
                      </a:endParaRPr>
                    </a:p>
                  </a:txBody>
                  <a:tcPr marL="0" marR="0" marT="0" marB="0" anchor="ctr">
                    <a:lnL>
                      <a:noFill/>
                    </a:lnL>
                    <a:lnR>
                      <a:noFill/>
                    </a:lnR>
                    <a:lnT>
                      <a:noFill/>
                    </a:lnT>
                    <a:lnB>
                      <a:noFill/>
                    </a:lnB>
                    <a:noFill/>
                  </a:tcPr>
                </a:tc>
              </a:tr>
              <a:tr h="0">
                <a:tc>
                  <a:txBody>
                    <a:bodyPr/>
                    <a:lstStyle/>
                    <a:p>
                      <a:pPr marL="0" marR="0">
                        <a:lnSpc>
                          <a:spcPct val="115000"/>
                        </a:lnSpc>
                        <a:spcBef>
                          <a:spcPts val="0"/>
                        </a:spcBef>
                        <a:spcAft>
                          <a:spcPts val="0"/>
                        </a:spcAft>
                      </a:pPr>
                      <a:r>
                        <a:rPr lang="en-US" sz="1000">
                          <a:effectLst/>
                          <a:latin typeface="Arial"/>
                          <a:ea typeface="Times New Roman"/>
                          <a:cs typeface="Times New Roman"/>
                        </a:rPr>
                        <a:t> </a:t>
                      </a:r>
                      <a:endParaRPr lang="en-US" sz="1200">
                        <a:effectLst/>
                        <a:latin typeface="Calibri"/>
                        <a:ea typeface="Calibri"/>
                        <a:cs typeface="Times New Roman"/>
                      </a:endParaRPr>
                    </a:p>
                  </a:txBody>
                  <a:tcPr marL="0" marR="0" marT="0" marB="0" anchor="ctr">
                    <a:lnL>
                      <a:noFill/>
                    </a:lnL>
                    <a:lnR>
                      <a:noFill/>
                    </a:lnR>
                    <a:lnT>
                      <a:noFill/>
                    </a:lnT>
                    <a:lnB>
                      <a:noFill/>
                    </a:lnB>
                    <a:noFill/>
                  </a:tcPr>
                </a:tc>
                <a:tc>
                  <a:txBody>
                    <a:bodyPr/>
                    <a:lstStyle/>
                    <a:p>
                      <a:pPr marL="0" marR="0">
                        <a:lnSpc>
                          <a:spcPct val="115000"/>
                        </a:lnSpc>
                        <a:spcBef>
                          <a:spcPts val="0"/>
                        </a:spcBef>
                        <a:spcAft>
                          <a:spcPts val="0"/>
                        </a:spcAft>
                      </a:pPr>
                      <a:r>
                        <a:rPr lang="en-US" sz="1000">
                          <a:effectLst/>
                          <a:latin typeface="Arial"/>
                          <a:ea typeface="Times New Roman"/>
                          <a:cs typeface="Times New Roman"/>
                        </a:rPr>
                        <a:t>RIPE NCC:</a:t>
                      </a:r>
                      <a:endParaRPr lang="en-US" sz="1200">
                        <a:effectLst/>
                        <a:latin typeface="Calibri"/>
                        <a:ea typeface="Calibri"/>
                        <a:cs typeface="Times New Roman"/>
                      </a:endParaRPr>
                    </a:p>
                  </a:txBody>
                  <a:tcPr marL="0" marR="0" marT="0" marB="0" anchor="ctr">
                    <a:lnL>
                      <a:noFill/>
                    </a:lnL>
                    <a:lnR>
                      <a:noFill/>
                    </a:lnR>
                    <a:lnT>
                      <a:noFill/>
                    </a:lnT>
                    <a:lnB>
                      <a:noFill/>
                    </a:lnB>
                    <a:noFill/>
                  </a:tcPr>
                </a:tc>
                <a:tc>
                  <a:txBody>
                    <a:bodyPr/>
                    <a:lstStyle/>
                    <a:p>
                      <a:pPr marL="0" marR="0">
                        <a:lnSpc>
                          <a:spcPct val="115000"/>
                        </a:lnSpc>
                        <a:spcBef>
                          <a:spcPts val="0"/>
                        </a:spcBef>
                        <a:spcAft>
                          <a:spcPts val="0"/>
                        </a:spcAft>
                      </a:pPr>
                      <a:r>
                        <a:rPr lang="en-US" sz="1000" b="1">
                          <a:effectLst/>
                          <a:latin typeface="Arial"/>
                          <a:ea typeface="Times New Roman"/>
                          <a:cs typeface="Times New Roman"/>
                        </a:rPr>
                        <a:t>14-Sep-2012</a:t>
                      </a:r>
                      <a:r>
                        <a:rPr lang="en-US" sz="1000">
                          <a:effectLst/>
                          <a:latin typeface="Arial"/>
                          <a:ea typeface="Times New Roman"/>
                          <a:cs typeface="Times New Roman"/>
                        </a:rPr>
                        <a:t> (actual)</a:t>
                      </a:r>
                      <a:endParaRPr lang="en-US" sz="1200">
                        <a:effectLst/>
                        <a:latin typeface="Calibri"/>
                        <a:ea typeface="Calibri"/>
                        <a:cs typeface="Times New Roman"/>
                      </a:endParaRPr>
                    </a:p>
                  </a:txBody>
                  <a:tcPr marL="0" marR="0" marT="0" marB="0" anchor="ctr">
                    <a:lnL>
                      <a:noFill/>
                    </a:lnL>
                    <a:lnR>
                      <a:noFill/>
                    </a:lnR>
                    <a:lnT>
                      <a:noFill/>
                    </a:lnT>
                    <a:lnB>
                      <a:noFill/>
                    </a:lnB>
                    <a:noFill/>
                  </a:tcPr>
                </a:tc>
                <a:tc>
                  <a:txBody>
                    <a:bodyPr/>
                    <a:lstStyle/>
                    <a:p>
                      <a:pPr marL="0" marR="0">
                        <a:lnSpc>
                          <a:spcPct val="115000"/>
                        </a:lnSpc>
                        <a:spcBef>
                          <a:spcPts val="0"/>
                        </a:spcBef>
                        <a:spcAft>
                          <a:spcPts val="0"/>
                        </a:spcAft>
                      </a:pPr>
                      <a:r>
                        <a:rPr lang="en-US" sz="1000">
                          <a:effectLst/>
                          <a:latin typeface="Arial"/>
                          <a:ea typeface="Times New Roman"/>
                          <a:cs typeface="Times New Roman"/>
                        </a:rPr>
                        <a:t>0.8586</a:t>
                      </a:r>
                      <a:endParaRPr lang="en-US" sz="1200">
                        <a:effectLst/>
                        <a:latin typeface="Calibri"/>
                        <a:ea typeface="Calibri"/>
                        <a:cs typeface="Times New Roman"/>
                      </a:endParaRPr>
                    </a:p>
                  </a:txBody>
                  <a:tcPr marL="0" marR="0" marT="0" marB="0" anchor="ctr">
                    <a:lnL>
                      <a:noFill/>
                    </a:lnL>
                    <a:lnR>
                      <a:noFill/>
                    </a:lnR>
                    <a:lnT>
                      <a:noFill/>
                    </a:lnT>
                    <a:lnB>
                      <a:noFill/>
                    </a:lnB>
                    <a:noFill/>
                  </a:tcPr>
                </a:tc>
              </a:tr>
              <a:tr h="0">
                <a:tc>
                  <a:txBody>
                    <a:bodyPr/>
                    <a:lstStyle/>
                    <a:p>
                      <a:pPr marL="0" marR="0">
                        <a:lnSpc>
                          <a:spcPct val="115000"/>
                        </a:lnSpc>
                        <a:spcBef>
                          <a:spcPts val="0"/>
                        </a:spcBef>
                        <a:spcAft>
                          <a:spcPts val="0"/>
                        </a:spcAft>
                      </a:pPr>
                      <a:r>
                        <a:rPr lang="en-US" sz="1000">
                          <a:effectLst/>
                          <a:latin typeface="Arial"/>
                          <a:ea typeface="Times New Roman"/>
                          <a:cs typeface="Times New Roman"/>
                        </a:rPr>
                        <a:t> </a:t>
                      </a:r>
                      <a:endParaRPr lang="en-US" sz="1200">
                        <a:effectLst/>
                        <a:latin typeface="Calibri"/>
                        <a:ea typeface="Calibri"/>
                        <a:cs typeface="Times New Roman"/>
                      </a:endParaRPr>
                    </a:p>
                  </a:txBody>
                  <a:tcPr marL="0" marR="0" marT="0" marB="0" anchor="ctr">
                    <a:lnL>
                      <a:noFill/>
                    </a:lnL>
                    <a:lnR>
                      <a:noFill/>
                    </a:lnR>
                    <a:lnT>
                      <a:noFill/>
                    </a:lnT>
                    <a:lnB>
                      <a:noFill/>
                    </a:lnB>
                    <a:noFill/>
                  </a:tcPr>
                </a:tc>
                <a:tc>
                  <a:txBody>
                    <a:bodyPr/>
                    <a:lstStyle/>
                    <a:p>
                      <a:pPr marL="0" marR="0">
                        <a:lnSpc>
                          <a:spcPct val="115000"/>
                        </a:lnSpc>
                        <a:spcBef>
                          <a:spcPts val="0"/>
                        </a:spcBef>
                        <a:spcAft>
                          <a:spcPts val="0"/>
                        </a:spcAft>
                      </a:pPr>
                      <a:r>
                        <a:rPr lang="en-US" sz="1000">
                          <a:effectLst/>
                          <a:latin typeface="Arial"/>
                          <a:ea typeface="Times New Roman"/>
                          <a:cs typeface="Times New Roman"/>
                        </a:rPr>
                        <a:t>ARIN:</a:t>
                      </a:r>
                      <a:endParaRPr lang="en-US" sz="1200">
                        <a:effectLst/>
                        <a:latin typeface="Calibri"/>
                        <a:ea typeface="Calibri"/>
                        <a:cs typeface="Times New Roman"/>
                      </a:endParaRPr>
                    </a:p>
                  </a:txBody>
                  <a:tcPr marL="0" marR="0" marT="0" marB="0" anchor="ctr">
                    <a:lnL>
                      <a:noFill/>
                    </a:lnL>
                    <a:lnR>
                      <a:noFill/>
                    </a:lnR>
                    <a:lnT>
                      <a:noFill/>
                    </a:lnT>
                    <a:lnB>
                      <a:noFill/>
                    </a:lnB>
                    <a:noFill/>
                  </a:tcPr>
                </a:tc>
                <a:tc>
                  <a:txBody>
                    <a:bodyPr/>
                    <a:lstStyle/>
                    <a:p>
                      <a:pPr marL="0" marR="0">
                        <a:lnSpc>
                          <a:spcPct val="115000"/>
                        </a:lnSpc>
                        <a:spcBef>
                          <a:spcPts val="0"/>
                        </a:spcBef>
                        <a:spcAft>
                          <a:spcPts val="0"/>
                        </a:spcAft>
                      </a:pPr>
                      <a:r>
                        <a:rPr lang="en-US" sz="1000" b="1">
                          <a:effectLst/>
                          <a:latin typeface="Arial"/>
                          <a:ea typeface="Times New Roman"/>
                          <a:cs typeface="Times New Roman"/>
                        </a:rPr>
                        <a:t>20-Jan-2015</a:t>
                      </a:r>
                      <a:endParaRPr lang="en-US" sz="1200">
                        <a:effectLst/>
                        <a:latin typeface="Calibri"/>
                        <a:ea typeface="Calibri"/>
                        <a:cs typeface="Times New Roman"/>
                      </a:endParaRPr>
                    </a:p>
                  </a:txBody>
                  <a:tcPr marL="0" marR="0" marT="0" marB="0" anchor="ctr">
                    <a:lnL>
                      <a:noFill/>
                    </a:lnL>
                    <a:lnR>
                      <a:noFill/>
                    </a:lnR>
                    <a:lnT>
                      <a:noFill/>
                    </a:lnT>
                    <a:lnB>
                      <a:noFill/>
                    </a:lnB>
                    <a:noFill/>
                  </a:tcPr>
                </a:tc>
                <a:tc>
                  <a:txBody>
                    <a:bodyPr/>
                    <a:lstStyle/>
                    <a:p>
                      <a:pPr marL="0" marR="0">
                        <a:lnSpc>
                          <a:spcPct val="115000"/>
                        </a:lnSpc>
                        <a:spcBef>
                          <a:spcPts val="0"/>
                        </a:spcBef>
                        <a:spcAft>
                          <a:spcPts val="0"/>
                        </a:spcAft>
                      </a:pPr>
                      <a:r>
                        <a:rPr lang="en-US" sz="1000">
                          <a:effectLst/>
                          <a:latin typeface="Arial"/>
                          <a:ea typeface="Times New Roman"/>
                          <a:cs typeface="Times New Roman"/>
                        </a:rPr>
                        <a:t>1.7351</a:t>
                      </a:r>
                      <a:endParaRPr lang="en-US" sz="1200">
                        <a:effectLst/>
                        <a:latin typeface="Calibri"/>
                        <a:ea typeface="Calibri"/>
                        <a:cs typeface="Times New Roman"/>
                      </a:endParaRPr>
                    </a:p>
                  </a:txBody>
                  <a:tcPr marL="0" marR="0" marT="0" marB="0" anchor="ctr">
                    <a:lnL>
                      <a:noFill/>
                    </a:lnL>
                    <a:lnR>
                      <a:noFill/>
                    </a:lnR>
                    <a:lnT>
                      <a:noFill/>
                    </a:lnT>
                    <a:lnB>
                      <a:noFill/>
                    </a:lnB>
                    <a:noFill/>
                  </a:tcPr>
                </a:tc>
              </a:tr>
              <a:tr h="0">
                <a:tc>
                  <a:txBody>
                    <a:bodyPr/>
                    <a:lstStyle/>
                    <a:p>
                      <a:pPr marL="0" marR="0">
                        <a:lnSpc>
                          <a:spcPct val="115000"/>
                        </a:lnSpc>
                        <a:spcBef>
                          <a:spcPts val="0"/>
                        </a:spcBef>
                        <a:spcAft>
                          <a:spcPts val="0"/>
                        </a:spcAft>
                      </a:pPr>
                      <a:r>
                        <a:rPr lang="en-US" sz="1000">
                          <a:effectLst/>
                          <a:latin typeface="Arial"/>
                          <a:ea typeface="Times New Roman"/>
                          <a:cs typeface="Times New Roman"/>
                        </a:rPr>
                        <a:t> </a:t>
                      </a:r>
                      <a:endParaRPr lang="en-US" sz="1200">
                        <a:effectLst/>
                        <a:latin typeface="Calibri"/>
                        <a:ea typeface="Calibri"/>
                        <a:cs typeface="Times New Roman"/>
                      </a:endParaRPr>
                    </a:p>
                  </a:txBody>
                  <a:tcPr marL="0" marR="0" marT="0" marB="0" anchor="ctr">
                    <a:lnL>
                      <a:noFill/>
                    </a:lnL>
                    <a:lnR>
                      <a:noFill/>
                    </a:lnR>
                    <a:lnT>
                      <a:noFill/>
                    </a:lnT>
                    <a:lnB>
                      <a:noFill/>
                    </a:lnB>
                    <a:noFill/>
                  </a:tcPr>
                </a:tc>
                <a:tc>
                  <a:txBody>
                    <a:bodyPr/>
                    <a:lstStyle/>
                    <a:p>
                      <a:pPr marL="0" marR="0">
                        <a:lnSpc>
                          <a:spcPct val="115000"/>
                        </a:lnSpc>
                        <a:spcBef>
                          <a:spcPts val="0"/>
                        </a:spcBef>
                        <a:spcAft>
                          <a:spcPts val="0"/>
                        </a:spcAft>
                      </a:pPr>
                      <a:r>
                        <a:rPr lang="en-US" sz="1000">
                          <a:effectLst/>
                          <a:latin typeface="Arial"/>
                          <a:ea typeface="Times New Roman"/>
                          <a:cs typeface="Times New Roman"/>
                        </a:rPr>
                        <a:t>LACNIC:</a:t>
                      </a:r>
                      <a:endParaRPr lang="en-US" sz="1200">
                        <a:effectLst/>
                        <a:latin typeface="Calibri"/>
                        <a:ea typeface="Calibri"/>
                        <a:cs typeface="Times New Roman"/>
                      </a:endParaRPr>
                    </a:p>
                  </a:txBody>
                  <a:tcPr marL="0" marR="0" marT="0" marB="0" anchor="ctr">
                    <a:lnL>
                      <a:noFill/>
                    </a:lnL>
                    <a:lnR>
                      <a:noFill/>
                    </a:lnR>
                    <a:lnT>
                      <a:noFill/>
                    </a:lnT>
                    <a:lnB>
                      <a:noFill/>
                    </a:lnB>
                    <a:noFill/>
                  </a:tcPr>
                </a:tc>
                <a:tc>
                  <a:txBody>
                    <a:bodyPr/>
                    <a:lstStyle/>
                    <a:p>
                      <a:pPr marL="0" marR="0">
                        <a:lnSpc>
                          <a:spcPct val="115000"/>
                        </a:lnSpc>
                        <a:spcBef>
                          <a:spcPts val="0"/>
                        </a:spcBef>
                        <a:spcAft>
                          <a:spcPts val="0"/>
                        </a:spcAft>
                      </a:pPr>
                      <a:r>
                        <a:rPr lang="en-US" sz="1000" b="1">
                          <a:effectLst/>
                          <a:latin typeface="Arial"/>
                          <a:ea typeface="Times New Roman"/>
                          <a:cs typeface="Times New Roman"/>
                        </a:rPr>
                        <a:t>22-Apr-2015</a:t>
                      </a:r>
                      <a:endParaRPr lang="en-US" sz="1200">
                        <a:effectLst/>
                        <a:latin typeface="Calibri"/>
                        <a:ea typeface="Calibri"/>
                        <a:cs typeface="Times New Roman"/>
                      </a:endParaRPr>
                    </a:p>
                  </a:txBody>
                  <a:tcPr marL="0" marR="0" marT="0" marB="0" anchor="ctr">
                    <a:lnL>
                      <a:noFill/>
                    </a:lnL>
                    <a:lnR>
                      <a:noFill/>
                    </a:lnR>
                    <a:lnT>
                      <a:noFill/>
                    </a:lnT>
                    <a:lnB>
                      <a:noFill/>
                    </a:lnB>
                    <a:noFill/>
                  </a:tcPr>
                </a:tc>
                <a:tc>
                  <a:txBody>
                    <a:bodyPr/>
                    <a:lstStyle/>
                    <a:p>
                      <a:pPr marL="0" marR="0">
                        <a:lnSpc>
                          <a:spcPct val="115000"/>
                        </a:lnSpc>
                        <a:spcBef>
                          <a:spcPts val="0"/>
                        </a:spcBef>
                        <a:spcAft>
                          <a:spcPts val="0"/>
                        </a:spcAft>
                      </a:pPr>
                      <a:r>
                        <a:rPr lang="en-US" sz="1000">
                          <a:effectLst/>
                          <a:latin typeface="Arial"/>
                          <a:ea typeface="Times New Roman"/>
                          <a:cs typeface="Times New Roman"/>
                        </a:rPr>
                        <a:t>1.8518</a:t>
                      </a:r>
                      <a:endParaRPr lang="en-US" sz="1200">
                        <a:effectLst/>
                        <a:latin typeface="Calibri"/>
                        <a:ea typeface="Calibri"/>
                        <a:cs typeface="Times New Roman"/>
                      </a:endParaRPr>
                    </a:p>
                  </a:txBody>
                  <a:tcPr marL="0" marR="0" marT="0" marB="0" anchor="ctr">
                    <a:lnL>
                      <a:noFill/>
                    </a:lnL>
                    <a:lnR>
                      <a:noFill/>
                    </a:lnR>
                    <a:lnT>
                      <a:noFill/>
                    </a:lnT>
                    <a:lnB>
                      <a:noFill/>
                    </a:lnB>
                    <a:noFill/>
                  </a:tcPr>
                </a:tc>
              </a:tr>
              <a:tr h="0">
                <a:tc>
                  <a:txBody>
                    <a:bodyPr/>
                    <a:lstStyle/>
                    <a:p>
                      <a:pPr marL="0" marR="0">
                        <a:lnSpc>
                          <a:spcPct val="115000"/>
                        </a:lnSpc>
                        <a:spcBef>
                          <a:spcPts val="0"/>
                        </a:spcBef>
                        <a:spcAft>
                          <a:spcPts val="0"/>
                        </a:spcAft>
                      </a:pPr>
                      <a:r>
                        <a:rPr lang="en-US" sz="1000">
                          <a:effectLst/>
                          <a:latin typeface="Arial"/>
                          <a:ea typeface="Times New Roman"/>
                          <a:cs typeface="Times New Roman"/>
                        </a:rPr>
                        <a:t> </a:t>
                      </a:r>
                      <a:endParaRPr lang="en-US" sz="1200">
                        <a:effectLst/>
                        <a:latin typeface="Calibri"/>
                        <a:ea typeface="Calibri"/>
                        <a:cs typeface="Times New Roman"/>
                      </a:endParaRPr>
                    </a:p>
                  </a:txBody>
                  <a:tcPr marL="0" marR="0" marT="0" marB="0" anchor="ctr">
                    <a:lnL>
                      <a:noFill/>
                    </a:lnL>
                    <a:lnR>
                      <a:noFill/>
                    </a:lnR>
                    <a:lnT>
                      <a:noFill/>
                    </a:lnT>
                    <a:lnB>
                      <a:noFill/>
                    </a:lnB>
                    <a:noFill/>
                  </a:tcPr>
                </a:tc>
                <a:tc>
                  <a:txBody>
                    <a:bodyPr/>
                    <a:lstStyle/>
                    <a:p>
                      <a:pPr marL="0" marR="0">
                        <a:lnSpc>
                          <a:spcPct val="115000"/>
                        </a:lnSpc>
                        <a:spcBef>
                          <a:spcPts val="0"/>
                        </a:spcBef>
                        <a:spcAft>
                          <a:spcPts val="0"/>
                        </a:spcAft>
                      </a:pPr>
                      <a:r>
                        <a:rPr lang="en-US" sz="1000">
                          <a:effectLst/>
                          <a:latin typeface="Arial"/>
                          <a:ea typeface="Times New Roman"/>
                          <a:cs typeface="Times New Roman"/>
                        </a:rPr>
                        <a:t>AFRINIC:</a:t>
                      </a:r>
                      <a:endParaRPr lang="en-US" sz="1200">
                        <a:effectLst/>
                        <a:latin typeface="Calibri"/>
                        <a:ea typeface="Calibri"/>
                        <a:cs typeface="Times New Roman"/>
                      </a:endParaRPr>
                    </a:p>
                  </a:txBody>
                  <a:tcPr marL="0" marR="0" marT="0" marB="0" anchor="ctr">
                    <a:lnL>
                      <a:noFill/>
                    </a:lnL>
                    <a:lnR>
                      <a:noFill/>
                    </a:lnR>
                    <a:lnT>
                      <a:noFill/>
                    </a:lnT>
                    <a:lnB>
                      <a:noFill/>
                    </a:lnB>
                    <a:noFill/>
                  </a:tcPr>
                </a:tc>
                <a:tc>
                  <a:txBody>
                    <a:bodyPr/>
                    <a:lstStyle/>
                    <a:p>
                      <a:pPr marL="0" marR="0">
                        <a:lnSpc>
                          <a:spcPct val="115000"/>
                        </a:lnSpc>
                        <a:spcBef>
                          <a:spcPts val="0"/>
                        </a:spcBef>
                        <a:spcAft>
                          <a:spcPts val="0"/>
                        </a:spcAft>
                      </a:pPr>
                      <a:r>
                        <a:rPr lang="en-US" sz="1000" b="1">
                          <a:effectLst/>
                          <a:latin typeface="Arial"/>
                          <a:ea typeface="Times New Roman"/>
                          <a:cs typeface="Times New Roman"/>
                        </a:rPr>
                        <a:t>22-Aug-2022</a:t>
                      </a:r>
                      <a:endParaRPr lang="en-US" sz="1200">
                        <a:effectLst/>
                        <a:latin typeface="Calibri"/>
                        <a:ea typeface="Calibri"/>
                        <a:cs typeface="Times New Roman"/>
                      </a:endParaRPr>
                    </a:p>
                  </a:txBody>
                  <a:tcPr marL="0" marR="0" marT="0" marB="0" anchor="ctr">
                    <a:lnL>
                      <a:noFill/>
                    </a:lnL>
                    <a:lnR>
                      <a:noFill/>
                    </a:lnR>
                    <a:lnT>
                      <a:noFill/>
                    </a:lnT>
                    <a:lnB>
                      <a:noFill/>
                    </a:lnB>
                    <a:noFill/>
                  </a:tcPr>
                </a:tc>
                <a:tc>
                  <a:txBody>
                    <a:bodyPr/>
                    <a:lstStyle/>
                    <a:p>
                      <a:pPr marL="0" marR="0">
                        <a:lnSpc>
                          <a:spcPct val="115000"/>
                        </a:lnSpc>
                        <a:spcBef>
                          <a:spcPts val="0"/>
                        </a:spcBef>
                        <a:spcAft>
                          <a:spcPts val="0"/>
                        </a:spcAft>
                      </a:pPr>
                      <a:r>
                        <a:rPr lang="en-US" sz="1000" dirty="0">
                          <a:effectLst/>
                          <a:latin typeface="Arial"/>
                          <a:ea typeface="Times New Roman"/>
                          <a:cs typeface="Times New Roman"/>
                        </a:rPr>
                        <a:t>3.5584</a:t>
                      </a:r>
                      <a:endParaRPr lang="en-US" sz="1200" dirty="0">
                        <a:effectLst/>
                        <a:latin typeface="Calibri"/>
                        <a:ea typeface="Calibri"/>
                        <a:cs typeface="Times New Roman"/>
                      </a:endParaRPr>
                    </a:p>
                  </a:txBody>
                  <a:tcPr marL="0" marR="0" marT="0" marB="0" anchor="ctr">
                    <a:lnL>
                      <a:noFill/>
                    </a:lnL>
                    <a:lnR>
                      <a:noFill/>
                    </a:lnR>
                    <a:lnT>
                      <a:noFill/>
                    </a:lnT>
                    <a:lnB>
                      <a:noFill/>
                    </a:lnB>
                    <a:noFill/>
                  </a:tcPr>
                </a:tc>
              </a:tr>
            </a:tbl>
          </a:graphicData>
        </a:graphic>
      </p:graphicFrame>
    </p:spTree>
    <p:extLst>
      <p:ext uri="{BB962C8B-B14F-4D97-AF65-F5344CB8AC3E}">
        <p14:creationId xmlns:p14="http://schemas.microsoft.com/office/powerpoint/2010/main" val="39214166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Rectangle 3"/>
          <p:cNvSpPr>
            <a:spLocks noGrp="1" noChangeArrowheads="1"/>
          </p:cNvSpPr>
          <p:nvPr>
            <p:ph type="title"/>
          </p:nvPr>
        </p:nvSpPr>
        <p:spPr/>
        <p:txBody>
          <a:bodyPr rIns="132080"/>
          <a:lstStyle/>
          <a:p>
            <a:pPr indent="0" eaLnBrk="1" hangingPunct="1"/>
            <a:r>
              <a:rPr lang="en-US" sz="3000" dirty="0" smtClean="0">
                <a:solidFill>
                  <a:srgbClr val="0A406B"/>
                </a:solidFill>
                <a:latin typeface="Century Gothic"/>
                <a:cs typeface="Century Gothic"/>
              </a:rPr>
              <a:t>IPv4 Address Recovery</a:t>
            </a:r>
          </a:p>
        </p:txBody>
      </p:sp>
      <p:sp>
        <p:nvSpPr>
          <p:cNvPr id="2" name="Slide Number Placeholder 1"/>
          <p:cNvSpPr>
            <a:spLocks noGrp="1"/>
          </p:cNvSpPr>
          <p:nvPr>
            <p:ph type="sldNum" sz="quarter" idx="12"/>
          </p:nvPr>
        </p:nvSpPr>
        <p:spPr/>
        <p:txBody>
          <a:bodyPr/>
          <a:lstStyle/>
          <a:p>
            <a:fld id="{A71B747C-7108-1942-B4F5-628D14144FF7}" type="slidenum">
              <a:rPr lang="en-US" smtClean="0"/>
              <a:t>21</a:t>
            </a:fld>
            <a:endParaRPr lang="en-US" dirty="0"/>
          </a:p>
        </p:txBody>
      </p:sp>
    </p:spTree>
    <p:extLst>
      <p:ext uri="{BB962C8B-B14F-4D97-AF65-F5344CB8AC3E}">
        <p14:creationId xmlns:p14="http://schemas.microsoft.com/office/powerpoint/2010/main" val="2189977620"/>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xmlns:p14="http://schemas.microsoft.com/office/powerpoint/2010/main" advClick="0" advTm="5000"/>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is the Policy for </a:t>
            </a:r>
            <a:br>
              <a:rPr lang="en-US" dirty="0" smtClean="0"/>
            </a:br>
            <a:r>
              <a:rPr lang="en-US" dirty="0" smtClean="0"/>
              <a:t>IPv4 Recovery?</a:t>
            </a:r>
            <a:endParaRPr lang="en-US" dirty="0"/>
          </a:p>
        </p:txBody>
      </p:sp>
      <p:sp>
        <p:nvSpPr>
          <p:cNvPr id="5" name="Content Placeholder 4"/>
          <p:cNvSpPr>
            <a:spLocks noGrp="1"/>
          </p:cNvSpPr>
          <p:nvPr>
            <p:ph idx="1"/>
          </p:nvPr>
        </p:nvSpPr>
        <p:spPr>
          <a:xfrm>
            <a:off x="1835696" y="1340768"/>
            <a:ext cx="7200800" cy="1656184"/>
          </a:xfrm>
        </p:spPr>
        <p:txBody>
          <a:bodyPr/>
          <a:lstStyle/>
          <a:p>
            <a:r>
              <a:rPr lang="en-US" dirty="0" smtClean="0"/>
              <a:t>NRO RIR comparative overview</a:t>
            </a:r>
          </a:p>
          <a:p>
            <a:r>
              <a:rPr lang="en-US" dirty="0"/>
              <a:t>http://</a:t>
            </a:r>
            <a:r>
              <a:rPr lang="en-US" dirty="0" err="1"/>
              <a:t>www.nro.net</a:t>
            </a:r>
            <a:r>
              <a:rPr lang="en-US" dirty="0"/>
              <a:t>/</a:t>
            </a:r>
            <a:r>
              <a:rPr lang="en-US" dirty="0" err="1"/>
              <a:t>rir</a:t>
            </a:r>
            <a:r>
              <a:rPr lang="en-US" dirty="0"/>
              <a:t>-comparative-policy-overview/rir-comparative-policy-overview-2013-03</a:t>
            </a:r>
          </a:p>
        </p:txBody>
      </p:sp>
      <p:sp>
        <p:nvSpPr>
          <p:cNvPr id="3" name="Slide Number Placeholder 2"/>
          <p:cNvSpPr>
            <a:spLocks noGrp="1"/>
          </p:cNvSpPr>
          <p:nvPr>
            <p:ph type="sldNum" sz="quarter" idx="12"/>
          </p:nvPr>
        </p:nvSpPr>
        <p:spPr/>
        <p:txBody>
          <a:bodyPr/>
          <a:lstStyle/>
          <a:p>
            <a:fld id="{A71B747C-7108-1942-B4F5-628D14144FF7}" type="slidenum">
              <a:rPr lang="en-US" smtClean="0"/>
              <a:t>22</a:t>
            </a:fld>
            <a:endParaRPr lang="en-US" dirty="0"/>
          </a:p>
        </p:txBody>
      </p:sp>
      <p:pic>
        <p:nvPicPr>
          <p:cNvPr id="6" name="Picture 5"/>
          <p:cNvPicPr>
            <a:picLocks noChangeAspect="1"/>
          </p:cNvPicPr>
          <p:nvPr/>
        </p:nvPicPr>
        <p:blipFill>
          <a:blip r:embed="rId2"/>
          <a:stretch>
            <a:fillRect/>
          </a:stretch>
        </p:blipFill>
        <p:spPr>
          <a:xfrm>
            <a:off x="820322" y="2708920"/>
            <a:ext cx="8316416" cy="3810786"/>
          </a:xfrm>
          <a:prstGeom prst="rect">
            <a:avLst/>
          </a:prstGeom>
        </p:spPr>
      </p:pic>
    </p:spTree>
    <p:extLst>
      <p:ext uri="{BB962C8B-B14F-4D97-AF65-F5344CB8AC3E}">
        <p14:creationId xmlns:p14="http://schemas.microsoft.com/office/powerpoint/2010/main" val="29778547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the Policy for </a:t>
            </a:r>
            <a:br>
              <a:rPr lang="en-US" dirty="0"/>
            </a:br>
            <a:r>
              <a:rPr lang="en-US" dirty="0"/>
              <a:t>IPv4 Recovery?</a:t>
            </a:r>
          </a:p>
        </p:txBody>
      </p:sp>
      <p:sp>
        <p:nvSpPr>
          <p:cNvPr id="3" name="Content Placeholder 2"/>
          <p:cNvSpPr>
            <a:spLocks noGrp="1"/>
          </p:cNvSpPr>
          <p:nvPr>
            <p:ph idx="1"/>
          </p:nvPr>
        </p:nvSpPr>
        <p:spPr/>
        <p:txBody>
          <a:bodyPr>
            <a:normAutofit fontScale="85000" lnSpcReduction="20000"/>
          </a:bodyPr>
          <a:lstStyle/>
          <a:p>
            <a:r>
              <a:rPr lang="en-US" dirty="0" smtClean="0"/>
              <a:t>APNIC &amp; LACNIC</a:t>
            </a:r>
          </a:p>
          <a:p>
            <a:pPr lvl="1"/>
            <a:r>
              <a:rPr lang="en-US" dirty="0" smtClean="0"/>
              <a:t>Valid as long as original criteria continues to be met</a:t>
            </a:r>
          </a:p>
          <a:p>
            <a:pPr lvl="1"/>
            <a:r>
              <a:rPr lang="en-US" dirty="0" smtClean="0"/>
              <a:t>Actively recover unused resources </a:t>
            </a:r>
          </a:p>
          <a:p>
            <a:pPr lvl="1"/>
            <a:r>
              <a:rPr lang="en-US" dirty="0" smtClean="0"/>
              <a:t>Resources of organizations who cease are returned to the RIR free pool</a:t>
            </a:r>
          </a:p>
          <a:p>
            <a:r>
              <a:rPr lang="en-US" dirty="0" smtClean="0"/>
              <a:t>RIPE</a:t>
            </a:r>
          </a:p>
          <a:p>
            <a:pPr lvl="1"/>
            <a:r>
              <a:rPr lang="en-US" dirty="0"/>
              <a:t>Valid as long as original criteria continues to be met</a:t>
            </a:r>
          </a:p>
          <a:p>
            <a:pPr lvl="1"/>
            <a:r>
              <a:rPr lang="en-US" dirty="0" smtClean="0"/>
              <a:t>Resources </a:t>
            </a:r>
            <a:r>
              <a:rPr lang="en-US" dirty="0"/>
              <a:t>of organizations who cease are returned to the RIR free pool</a:t>
            </a:r>
          </a:p>
          <a:p>
            <a:r>
              <a:rPr lang="en-US" dirty="0" smtClean="0"/>
              <a:t>ARIN</a:t>
            </a:r>
          </a:p>
          <a:p>
            <a:pPr lvl="1"/>
            <a:r>
              <a:rPr lang="en-US" dirty="0" smtClean="0"/>
              <a:t>Organizations out of compliance are requested or required to return resources to bring them back (or reasonably close) to compliance</a:t>
            </a:r>
          </a:p>
          <a:p>
            <a:pPr lvl="1"/>
            <a:r>
              <a:rPr lang="en-US" dirty="0" smtClean="0"/>
              <a:t>Resources revoked for lack of payment</a:t>
            </a:r>
          </a:p>
          <a:p>
            <a:pPr lvl="1"/>
            <a:r>
              <a:rPr lang="en-US" dirty="0" smtClean="0"/>
              <a:t>Resources revoked for fraud </a:t>
            </a:r>
            <a:endParaRPr lang="en-US" dirty="0"/>
          </a:p>
        </p:txBody>
      </p:sp>
      <p:sp>
        <p:nvSpPr>
          <p:cNvPr id="4" name="Slide Number Placeholder 3"/>
          <p:cNvSpPr>
            <a:spLocks noGrp="1"/>
          </p:cNvSpPr>
          <p:nvPr>
            <p:ph type="sldNum" sz="quarter" idx="12"/>
          </p:nvPr>
        </p:nvSpPr>
        <p:spPr/>
        <p:txBody>
          <a:bodyPr/>
          <a:lstStyle/>
          <a:p>
            <a:fld id="{38B2A337-2C29-4402-A0A2-E290C184D5D3}" type="slidenum">
              <a:rPr lang="en-AU" smtClean="0"/>
              <a:pPr/>
              <a:t>23</a:t>
            </a:fld>
            <a:endParaRPr lang="en-AU" dirty="0"/>
          </a:p>
        </p:txBody>
      </p:sp>
    </p:spTree>
    <p:extLst>
      <p:ext uri="{BB962C8B-B14F-4D97-AF65-F5344CB8AC3E}">
        <p14:creationId xmlns:p14="http://schemas.microsoft.com/office/powerpoint/2010/main" val="365851831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ARIN Resource Review</a:t>
            </a:r>
            <a:endParaRPr lang="en-US" dirty="0"/>
          </a:p>
        </p:txBody>
      </p:sp>
      <p:sp>
        <p:nvSpPr>
          <p:cNvPr id="3" name="Content Placeholder 2"/>
          <p:cNvSpPr>
            <a:spLocks noGrp="1"/>
          </p:cNvSpPr>
          <p:nvPr>
            <p:ph idx="1"/>
          </p:nvPr>
        </p:nvSpPr>
        <p:spPr>
          <a:xfrm>
            <a:off x="1691680" y="1484784"/>
            <a:ext cx="7283152" cy="5040559"/>
          </a:xfrm>
        </p:spPr>
        <p:txBody>
          <a:bodyPr>
            <a:normAutofit fontScale="25000" lnSpcReduction="20000"/>
          </a:bodyPr>
          <a:lstStyle/>
          <a:p>
            <a:pPr marL="0" indent="0">
              <a:buNone/>
            </a:pPr>
            <a:r>
              <a:rPr lang="en-US" sz="5600" b="1" dirty="0" smtClean="0"/>
              <a:t>12. RESOURCE </a:t>
            </a:r>
            <a:r>
              <a:rPr lang="en-US" sz="5600" b="1" dirty="0"/>
              <a:t>REVIEW</a:t>
            </a:r>
          </a:p>
          <a:p>
            <a:pPr marL="0" indent="0">
              <a:buNone/>
            </a:pPr>
            <a:r>
              <a:rPr lang="en-US" sz="5600" dirty="0" smtClean="0"/>
              <a:t>1.ARIN </a:t>
            </a:r>
            <a:r>
              <a:rPr lang="en-US" sz="5600" dirty="0"/>
              <a:t>may review the current usage of any resources maintained in the ARIN database. The organization shall cooperate with any request from ARIN for reasonable related documentation.</a:t>
            </a:r>
          </a:p>
          <a:p>
            <a:pPr marL="0" indent="0">
              <a:buNone/>
            </a:pPr>
            <a:r>
              <a:rPr lang="en-US" sz="5600" dirty="0" smtClean="0"/>
              <a:t>2. ARIN </a:t>
            </a:r>
            <a:r>
              <a:rPr lang="en-US" sz="5600" dirty="0"/>
              <a:t>may conduct such reviews:</a:t>
            </a:r>
          </a:p>
          <a:p>
            <a:pPr marL="360725" lvl="1" indent="0">
              <a:buNone/>
            </a:pPr>
            <a:r>
              <a:rPr lang="en-US" sz="5600" dirty="0" smtClean="0"/>
              <a:t>a. when </a:t>
            </a:r>
            <a:r>
              <a:rPr lang="en-US" sz="5600" dirty="0"/>
              <a:t>any new resource is requested</a:t>
            </a:r>
            <a:r>
              <a:rPr lang="en-US" sz="5600" dirty="0" smtClean="0"/>
              <a:t>,</a:t>
            </a:r>
          </a:p>
          <a:p>
            <a:pPr marL="360725" lvl="1" indent="0">
              <a:buNone/>
            </a:pPr>
            <a:r>
              <a:rPr lang="en-US" sz="5600" dirty="0" smtClean="0"/>
              <a:t>b. whenever </a:t>
            </a:r>
            <a:r>
              <a:rPr lang="en-US" sz="5600" dirty="0"/>
              <a:t>ARIN has reason to believe that the resources were originally obtained fraudulently or in contravention of existing policy, </a:t>
            </a:r>
            <a:r>
              <a:rPr lang="en-US" sz="5600" dirty="0" smtClean="0"/>
              <a:t>or</a:t>
            </a:r>
          </a:p>
          <a:p>
            <a:pPr marL="360725" lvl="1" indent="0">
              <a:buNone/>
            </a:pPr>
            <a:r>
              <a:rPr lang="en-US" sz="5600" dirty="0" smtClean="0"/>
              <a:t>c. whenever </a:t>
            </a:r>
            <a:r>
              <a:rPr lang="en-US" sz="5600" dirty="0"/>
              <a:t>ARIN has reason to believe that an organization is not complying with reassignment policies, </a:t>
            </a:r>
            <a:r>
              <a:rPr lang="en-US" sz="5600" dirty="0" smtClean="0"/>
              <a:t>or</a:t>
            </a:r>
          </a:p>
          <a:p>
            <a:pPr marL="360725" lvl="1" indent="0">
              <a:buNone/>
            </a:pPr>
            <a:r>
              <a:rPr lang="en-US" sz="5600" dirty="0" smtClean="0"/>
              <a:t>d. at </a:t>
            </a:r>
            <a:r>
              <a:rPr lang="en-US" sz="5600" dirty="0"/>
              <a:t>any other time without having to establish cause unless a full review has been completed in the preceding 24 months.</a:t>
            </a:r>
          </a:p>
          <a:p>
            <a:pPr marL="0" indent="0">
              <a:buNone/>
            </a:pPr>
            <a:r>
              <a:rPr lang="en-US" sz="5600" dirty="0"/>
              <a:t>At the conclusion of a review in which ARIN has solicited information from the resource holder, ARIN shall communicate to the resource holder that the review has been concluded and what, if any, further actions are required.</a:t>
            </a:r>
          </a:p>
          <a:p>
            <a:pPr marL="0" indent="0">
              <a:buNone/>
            </a:pPr>
            <a:r>
              <a:rPr lang="en-US" sz="5600" b="1" dirty="0"/>
              <a:t>Organizations found by ARIN to be materially out of compliance with current ARIN policy shall be requested or required to return resources as needed to bring them into (or reasonably close to) compliance.</a:t>
            </a:r>
          </a:p>
          <a:p>
            <a:pPr marL="0" indent="0">
              <a:buNone/>
            </a:pPr>
            <a:r>
              <a:rPr lang="en-US" sz="5600" dirty="0"/>
              <a:t>The degree to which an organization may remain out of compliance shall be based on the reasonable judgment of the ARIN staff and shall balance all facts known, including the organization's utilization rate, available address pool, and other factors as appropriate so as to avoid forcing returns which will result in near-term additional requests or unnecessary route de-aggregation</a:t>
            </a:r>
            <a:r>
              <a:rPr lang="en-US" sz="5600" dirty="0" smtClean="0"/>
              <a:t>.</a:t>
            </a:r>
            <a:endParaRPr lang="en-US" sz="5600" dirty="0"/>
          </a:p>
        </p:txBody>
      </p:sp>
      <p:sp>
        <p:nvSpPr>
          <p:cNvPr id="4" name="Slide Number Placeholder 3"/>
          <p:cNvSpPr>
            <a:spLocks noGrp="1"/>
          </p:cNvSpPr>
          <p:nvPr>
            <p:ph type="sldNum" sz="quarter" idx="12"/>
          </p:nvPr>
        </p:nvSpPr>
        <p:spPr/>
        <p:txBody>
          <a:bodyPr/>
          <a:lstStyle/>
          <a:p>
            <a:fld id="{38B2A337-2C29-4402-A0A2-E290C184D5D3}" type="slidenum">
              <a:rPr lang="en-AU" smtClean="0"/>
              <a:pPr/>
              <a:t>24</a:t>
            </a:fld>
            <a:endParaRPr lang="en-AU" dirty="0"/>
          </a:p>
        </p:txBody>
      </p:sp>
    </p:spTree>
    <p:extLst>
      <p:ext uri="{BB962C8B-B14F-4D97-AF65-F5344CB8AC3E}">
        <p14:creationId xmlns:p14="http://schemas.microsoft.com/office/powerpoint/2010/main" val="12059812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ARIN Resource Review</a:t>
            </a:r>
          </a:p>
        </p:txBody>
      </p:sp>
      <p:sp>
        <p:nvSpPr>
          <p:cNvPr id="3" name="Content Placeholder 2"/>
          <p:cNvSpPr>
            <a:spLocks noGrp="1"/>
          </p:cNvSpPr>
          <p:nvPr>
            <p:ph idx="1"/>
          </p:nvPr>
        </p:nvSpPr>
        <p:spPr>
          <a:xfrm>
            <a:off x="1691680" y="1772816"/>
            <a:ext cx="7283152" cy="4752527"/>
          </a:xfrm>
        </p:spPr>
        <p:txBody>
          <a:bodyPr>
            <a:normAutofit fontScale="25000" lnSpcReduction="20000"/>
          </a:bodyPr>
          <a:lstStyle/>
          <a:p>
            <a:pPr marL="0" indent="0">
              <a:buNone/>
            </a:pPr>
            <a:r>
              <a:rPr lang="en-US" sz="5600" dirty="0" smtClean="0"/>
              <a:t>To </a:t>
            </a:r>
            <a:r>
              <a:rPr lang="en-US" sz="5600" dirty="0"/>
              <a:t>the extent possible, entire blocks should be returned. Partial address blocks shall be returned in such a way that the portion retained will comprise a single aggregate block.</a:t>
            </a:r>
          </a:p>
          <a:p>
            <a:pPr marL="0" indent="0">
              <a:buNone/>
            </a:pPr>
            <a:r>
              <a:rPr lang="en-US" sz="5600" b="1" dirty="0"/>
              <a:t>If the organization does not voluntarily return resources as requested, ARIN may revoke any resources issued by ARIN as required to bring the organization into overall compliance. </a:t>
            </a:r>
            <a:r>
              <a:rPr lang="en-US" sz="5600" dirty="0"/>
              <a:t>ARIN shall follow the same guidelines for revocation that are required for voluntary return in the previous paragraph.</a:t>
            </a:r>
          </a:p>
          <a:p>
            <a:pPr marL="0" indent="0">
              <a:buNone/>
            </a:pPr>
            <a:r>
              <a:rPr lang="en-US" sz="5600" dirty="0"/>
              <a:t>Except in cases of fraud, or violations of policy, an organization shall be given a minimum of six months to effect a return. ARIN shall negotiate a longer term with the organization if ARIN believes the organization is working in good faith to substantially restore compliance and has a valid need for additional time to renumber out of the affected blocks.</a:t>
            </a:r>
          </a:p>
          <a:p>
            <a:pPr marL="0" indent="0">
              <a:buNone/>
            </a:pPr>
            <a:r>
              <a:rPr lang="en-US" sz="5600" dirty="0"/>
              <a:t>In case of a return under paragraphs 12.4 through 12.6, ARIN shall continue to provide services for the resource(s) while their return or revocation is pending, except any maintenance fees assessed during that period shall be calculated as if the return or revocation was complete.</a:t>
            </a:r>
          </a:p>
          <a:p>
            <a:pPr marL="0" indent="0">
              <a:buNone/>
            </a:pPr>
            <a:r>
              <a:rPr lang="en-US" sz="5600" dirty="0"/>
              <a:t>This policy does not create any additional authority for ARIN to revoke legacy address space. However, the utilization of legacy resources shall be considered during a review to assess overall compliance.</a:t>
            </a:r>
          </a:p>
          <a:p>
            <a:pPr marL="0" indent="0">
              <a:buNone/>
            </a:pPr>
            <a:r>
              <a:rPr lang="en-US" sz="5600" dirty="0"/>
              <a:t>In considering compliance with policies which allow a timeframe (such as a requirement to assign some number of prefixes within 5 years), failure to comply cannot be measured until after the timeframe specified in the applicable policy has elapsed. Blocks subject to such a policy shall be assumed in compliance with that policy until such time as the specified time since issuance has elapsed.</a:t>
            </a:r>
          </a:p>
        </p:txBody>
      </p:sp>
      <p:sp>
        <p:nvSpPr>
          <p:cNvPr id="4" name="Slide Number Placeholder 3"/>
          <p:cNvSpPr>
            <a:spLocks noGrp="1"/>
          </p:cNvSpPr>
          <p:nvPr>
            <p:ph type="sldNum" sz="quarter" idx="12"/>
          </p:nvPr>
        </p:nvSpPr>
        <p:spPr/>
        <p:txBody>
          <a:bodyPr/>
          <a:lstStyle/>
          <a:p>
            <a:fld id="{38B2A337-2C29-4402-A0A2-E290C184D5D3}" type="slidenum">
              <a:rPr lang="en-AU" smtClean="0"/>
              <a:pPr/>
              <a:t>25</a:t>
            </a:fld>
            <a:endParaRPr lang="en-AU" dirty="0"/>
          </a:p>
        </p:txBody>
      </p:sp>
    </p:spTree>
    <p:extLst>
      <p:ext uri="{BB962C8B-B14F-4D97-AF65-F5344CB8AC3E}">
        <p14:creationId xmlns:p14="http://schemas.microsoft.com/office/powerpoint/2010/main" val="361936924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ARIN Annual Renewal</a:t>
            </a:r>
            <a:endParaRPr lang="en-US" dirty="0"/>
          </a:p>
        </p:txBody>
      </p:sp>
      <p:sp>
        <p:nvSpPr>
          <p:cNvPr id="3" name="Content Placeholder 2"/>
          <p:cNvSpPr>
            <a:spLocks noGrp="1"/>
          </p:cNvSpPr>
          <p:nvPr>
            <p:ph idx="1"/>
          </p:nvPr>
        </p:nvSpPr>
        <p:spPr>
          <a:xfrm>
            <a:off x="1691680" y="1772816"/>
            <a:ext cx="7283152" cy="4752527"/>
          </a:xfrm>
        </p:spPr>
        <p:txBody>
          <a:bodyPr>
            <a:normAutofit fontScale="40000" lnSpcReduction="20000"/>
          </a:bodyPr>
          <a:lstStyle/>
          <a:p>
            <a:pPr marL="0" indent="0">
              <a:buNone/>
            </a:pPr>
            <a:r>
              <a:rPr lang="en-US" sz="6000" b="1" dirty="0"/>
              <a:t>4.2. Allocations to ISPs (Requirements for Requesting Initial Address Space)</a:t>
            </a:r>
          </a:p>
          <a:p>
            <a:pPr marL="0" indent="0">
              <a:buNone/>
            </a:pPr>
            <a:r>
              <a:rPr lang="en-US" sz="6000" b="1" dirty="0" smtClean="0"/>
              <a:t>4.2.1.2</a:t>
            </a:r>
            <a:r>
              <a:rPr lang="en-US" sz="6000" b="1" dirty="0"/>
              <a:t>. Annual Renewal</a:t>
            </a:r>
          </a:p>
          <a:p>
            <a:pPr marL="0" indent="0">
              <a:buNone/>
            </a:pPr>
            <a:r>
              <a:rPr lang="en-US" sz="6000" dirty="0"/>
              <a:t>An annual fee for registered space is due by the anniversary date of the ISP's first allocation from ARIN. ISPs should take care to ensure that their annual renewal payment is made by their anniversary due date in accordance with the Registration Services Agreement. If not paid by the anniversary date, the address space may be revoked. Please review the Annual Renewal/Maintenance Fees Page for more details.</a:t>
            </a:r>
            <a:endParaRPr lang="en-US" sz="5600" dirty="0"/>
          </a:p>
        </p:txBody>
      </p:sp>
      <p:sp>
        <p:nvSpPr>
          <p:cNvPr id="4" name="Slide Number Placeholder 3"/>
          <p:cNvSpPr>
            <a:spLocks noGrp="1"/>
          </p:cNvSpPr>
          <p:nvPr>
            <p:ph type="sldNum" sz="quarter" idx="12"/>
          </p:nvPr>
        </p:nvSpPr>
        <p:spPr/>
        <p:txBody>
          <a:bodyPr/>
          <a:lstStyle/>
          <a:p>
            <a:fld id="{38B2A337-2C29-4402-A0A2-E290C184D5D3}" type="slidenum">
              <a:rPr lang="en-AU" smtClean="0"/>
              <a:pPr/>
              <a:t>26</a:t>
            </a:fld>
            <a:endParaRPr lang="en-AU" dirty="0"/>
          </a:p>
        </p:txBody>
      </p:sp>
    </p:spTree>
    <p:extLst>
      <p:ext uri="{BB962C8B-B14F-4D97-AF65-F5344CB8AC3E}">
        <p14:creationId xmlns:p14="http://schemas.microsoft.com/office/powerpoint/2010/main" val="238166902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ARIN IPv4 Transfers</a:t>
            </a:r>
            <a:endParaRPr lang="en-US" dirty="0"/>
          </a:p>
        </p:txBody>
      </p:sp>
      <p:sp>
        <p:nvSpPr>
          <p:cNvPr id="3" name="Content Placeholder 2"/>
          <p:cNvSpPr>
            <a:spLocks noGrp="1"/>
          </p:cNvSpPr>
          <p:nvPr>
            <p:ph idx="1"/>
          </p:nvPr>
        </p:nvSpPr>
        <p:spPr>
          <a:xfrm>
            <a:off x="1691680" y="1772816"/>
            <a:ext cx="7283152" cy="4752527"/>
          </a:xfrm>
        </p:spPr>
        <p:txBody>
          <a:bodyPr>
            <a:normAutofit fontScale="62500" lnSpcReduction="20000"/>
          </a:bodyPr>
          <a:lstStyle/>
          <a:p>
            <a:pPr marL="0" indent="0">
              <a:buNone/>
            </a:pPr>
            <a:r>
              <a:rPr lang="en-US" dirty="0"/>
              <a:t>8. TRANSFERS</a:t>
            </a:r>
          </a:p>
          <a:p>
            <a:pPr marL="0" indent="0">
              <a:buNone/>
            </a:pPr>
            <a:r>
              <a:rPr lang="en-US" dirty="0"/>
              <a:t>8.1. Principles</a:t>
            </a:r>
          </a:p>
          <a:p>
            <a:pPr marL="0" indent="0">
              <a:buNone/>
            </a:pPr>
            <a:r>
              <a:rPr lang="en-US" dirty="0"/>
              <a:t>Number resources are nontransferable and are not assignable to any other organization unless ARIN has expressly and in writing approved a request for transfer. ARIN is tasked with making prudent decisions on whether to approve the transfer of number resources.</a:t>
            </a:r>
          </a:p>
          <a:p>
            <a:pPr marL="0" indent="0">
              <a:buNone/>
            </a:pPr>
            <a:r>
              <a:rPr lang="en-US" dirty="0"/>
              <a:t>It should be understood that number resources are not 'sold' under ARIN administration. Rather, number resources are assigned to an organization for its exclusive use for the purpose stated in the request, provided the terms of the Registration Services Agreement continue to be met and the stated purpose for the number resources remains the same. Number resources are administered and assigned according to ARIN's published policies.</a:t>
            </a:r>
          </a:p>
          <a:p>
            <a:pPr marL="0" indent="0">
              <a:buNone/>
            </a:pPr>
            <a:r>
              <a:rPr lang="en-US" dirty="0"/>
              <a:t>Number resources are issued, based on justified need, to organizations, not to individuals representing those organizations. Thus, </a:t>
            </a:r>
            <a:r>
              <a:rPr lang="en-US" b="1" dirty="0"/>
              <a:t>if a company goes out of business, regardless of the reason, the point of contact (POC) listed for the number resource does not have the authority to sell, transfer, assign, or give the number resource to any other person or organization. The POC must notify ARIN if a business fails so the assigned number resources can be returned to the available pool of number resources if a transfer is not requested and justified.</a:t>
            </a:r>
            <a:endParaRPr lang="en-US" sz="5600" b="1" dirty="0"/>
          </a:p>
        </p:txBody>
      </p:sp>
      <p:sp>
        <p:nvSpPr>
          <p:cNvPr id="4" name="Slide Number Placeholder 3"/>
          <p:cNvSpPr>
            <a:spLocks noGrp="1"/>
          </p:cNvSpPr>
          <p:nvPr>
            <p:ph type="sldNum" sz="quarter" idx="12"/>
          </p:nvPr>
        </p:nvSpPr>
        <p:spPr/>
        <p:txBody>
          <a:bodyPr/>
          <a:lstStyle/>
          <a:p>
            <a:fld id="{38B2A337-2C29-4402-A0A2-E290C184D5D3}" type="slidenum">
              <a:rPr lang="en-AU" smtClean="0"/>
              <a:pPr/>
              <a:t>27</a:t>
            </a:fld>
            <a:endParaRPr lang="en-AU" dirty="0"/>
          </a:p>
        </p:txBody>
      </p:sp>
    </p:spTree>
    <p:extLst>
      <p:ext uri="{BB962C8B-B14F-4D97-AF65-F5344CB8AC3E}">
        <p14:creationId xmlns:p14="http://schemas.microsoft.com/office/powerpoint/2010/main" val="66914076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ARIN IPv4 Transfers</a:t>
            </a:r>
            <a:endParaRPr lang="en-US" dirty="0"/>
          </a:p>
        </p:txBody>
      </p:sp>
      <p:sp>
        <p:nvSpPr>
          <p:cNvPr id="3" name="Content Placeholder 2"/>
          <p:cNvSpPr>
            <a:spLocks noGrp="1"/>
          </p:cNvSpPr>
          <p:nvPr>
            <p:ph idx="1"/>
          </p:nvPr>
        </p:nvSpPr>
        <p:spPr>
          <a:xfrm>
            <a:off x="1691680" y="1772816"/>
            <a:ext cx="7283152" cy="4752527"/>
          </a:xfrm>
        </p:spPr>
        <p:txBody>
          <a:bodyPr>
            <a:normAutofit fontScale="25000" lnSpcReduction="20000"/>
          </a:bodyPr>
          <a:lstStyle/>
          <a:p>
            <a:pPr marL="0" indent="0">
              <a:buNone/>
            </a:pPr>
            <a:r>
              <a:rPr lang="en-US" sz="6000" b="1" dirty="0"/>
              <a:t>8.2. Mergers and Acquisitions</a:t>
            </a:r>
          </a:p>
          <a:p>
            <a:pPr marL="0" indent="0">
              <a:buNone/>
            </a:pPr>
            <a:r>
              <a:rPr lang="en-US" sz="6000" dirty="0"/>
              <a:t>ARIN will consider requests for the transfer of number resources in the case of mergers, acquisitions, and </a:t>
            </a:r>
            <a:r>
              <a:rPr lang="en-US" sz="6000" dirty="0" err="1"/>
              <a:t>reorginizations</a:t>
            </a:r>
            <a:r>
              <a:rPr lang="en-US" sz="6000" dirty="0"/>
              <a:t> under the following conditions:</a:t>
            </a:r>
          </a:p>
          <a:p>
            <a:r>
              <a:rPr lang="en-US" sz="6000" dirty="0"/>
              <a:t>The new entity must provide evidence that they have acquired assets that use the resources to be transferred from the current registrant. ARIN will maintain an up-to-date list of acceptable types of documentation.</a:t>
            </a:r>
          </a:p>
          <a:p>
            <a:r>
              <a:rPr lang="en-US" sz="6000" dirty="0"/>
              <a:t>The current registrant must not be involved in any dispute as to the status of the resources to be transferred.</a:t>
            </a:r>
          </a:p>
          <a:p>
            <a:r>
              <a:rPr lang="en-US" sz="6000" dirty="0"/>
              <a:t>The new entity must sign an RSA covering all resources to be transferred.</a:t>
            </a:r>
          </a:p>
          <a:p>
            <a:r>
              <a:rPr lang="en-US" sz="6000" dirty="0"/>
              <a:t>The resources to be transferred will be subject to ARIN policies.</a:t>
            </a:r>
          </a:p>
          <a:p>
            <a:r>
              <a:rPr lang="en-US" sz="6000" dirty="0"/>
              <a:t>The minimum transfer size is the smaller of the original allocation size or the applicable minimum allocation size in current policy.</a:t>
            </a:r>
          </a:p>
          <a:p>
            <a:pPr marL="0" indent="0">
              <a:buNone/>
            </a:pPr>
            <a:r>
              <a:rPr lang="en-US" sz="6000" b="1" dirty="0"/>
              <a:t>In the event that number resources of the combined organizations are no longer justified under ARIN policy at the time ARIN becomes aware of the transaction, through a transfer request or otherwise, ARIN will work with the resource holder(s) to return, aggregate, transfer, or reclaim resources as needed to restore compliance via the processes outlined in current ARIN policy.</a:t>
            </a:r>
            <a:endParaRPr lang="en-US" sz="5600" b="1" dirty="0"/>
          </a:p>
        </p:txBody>
      </p:sp>
      <p:sp>
        <p:nvSpPr>
          <p:cNvPr id="4" name="Slide Number Placeholder 3"/>
          <p:cNvSpPr>
            <a:spLocks noGrp="1"/>
          </p:cNvSpPr>
          <p:nvPr>
            <p:ph type="sldNum" sz="quarter" idx="12"/>
          </p:nvPr>
        </p:nvSpPr>
        <p:spPr/>
        <p:txBody>
          <a:bodyPr/>
          <a:lstStyle/>
          <a:p>
            <a:fld id="{38B2A337-2C29-4402-A0A2-E290C184D5D3}" type="slidenum">
              <a:rPr lang="en-AU" smtClean="0"/>
              <a:pPr/>
              <a:t>28</a:t>
            </a:fld>
            <a:endParaRPr lang="en-AU" dirty="0"/>
          </a:p>
        </p:txBody>
      </p:sp>
    </p:spTree>
    <p:extLst>
      <p:ext uri="{BB962C8B-B14F-4D97-AF65-F5344CB8AC3E}">
        <p14:creationId xmlns:p14="http://schemas.microsoft.com/office/powerpoint/2010/main" val="407382861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ARIN IPv4 Recovery</a:t>
            </a:r>
            <a:endParaRPr lang="en-US" dirty="0"/>
          </a:p>
        </p:txBody>
      </p:sp>
      <p:sp>
        <p:nvSpPr>
          <p:cNvPr id="4" name="Slide Number Placeholder 3"/>
          <p:cNvSpPr>
            <a:spLocks noGrp="1"/>
          </p:cNvSpPr>
          <p:nvPr>
            <p:ph type="sldNum" sz="quarter" idx="12"/>
          </p:nvPr>
        </p:nvSpPr>
        <p:spPr/>
        <p:txBody>
          <a:bodyPr/>
          <a:lstStyle/>
          <a:p>
            <a:fld id="{38B2A337-2C29-4402-A0A2-E290C184D5D3}" type="slidenum">
              <a:rPr lang="en-AU" smtClean="0"/>
              <a:pPr/>
              <a:t>29</a:t>
            </a:fld>
            <a:endParaRPr lang="en-AU" dirty="0"/>
          </a:p>
        </p:txBody>
      </p:sp>
      <p:pic>
        <p:nvPicPr>
          <p:cNvPr id="8" name="Picture 7"/>
          <p:cNvPicPr>
            <a:picLocks noChangeAspect="1"/>
          </p:cNvPicPr>
          <p:nvPr/>
        </p:nvPicPr>
        <p:blipFill>
          <a:blip r:embed="rId2"/>
          <a:stretch>
            <a:fillRect/>
          </a:stretch>
        </p:blipFill>
        <p:spPr>
          <a:xfrm>
            <a:off x="0" y="1424384"/>
            <a:ext cx="9144000" cy="5461000"/>
          </a:xfrm>
          <a:prstGeom prst="rect">
            <a:avLst/>
          </a:prstGeom>
        </p:spPr>
      </p:pic>
    </p:spTree>
    <p:extLst>
      <p:ext uri="{BB962C8B-B14F-4D97-AF65-F5344CB8AC3E}">
        <p14:creationId xmlns:p14="http://schemas.microsoft.com/office/powerpoint/2010/main" val="113163635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Introductions</a:t>
            </a:r>
            <a:endParaRPr lang="en-US" dirty="0"/>
          </a:p>
        </p:txBody>
      </p:sp>
      <p:sp>
        <p:nvSpPr>
          <p:cNvPr id="3" name="Content Placeholder 2"/>
          <p:cNvSpPr>
            <a:spLocks noGrp="1"/>
          </p:cNvSpPr>
          <p:nvPr>
            <p:ph idx="1"/>
          </p:nvPr>
        </p:nvSpPr>
        <p:spPr/>
        <p:txBody>
          <a:bodyPr/>
          <a:lstStyle/>
          <a:p>
            <a:r>
              <a:rPr lang="en-US" dirty="0" smtClean="0"/>
              <a:t>Jason Schiller</a:t>
            </a:r>
          </a:p>
          <a:p>
            <a:pPr lvl="1"/>
            <a:r>
              <a:rPr lang="en-US" dirty="0" smtClean="0"/>
              <a:t>ASO AC member from the ARIN region</a:t>
            </a:r>
          </a:p>
          <a:p>
            <a:pPr lvl="1"/>
            <a:r>
              <a:rPr lang="en-US" dirty="0" smtClean="0"/>
              <a:t>Network Engineer for Google</a:t>
            </a:r>
          </a:p>
          <a:p>
            <a:pPr lvl="1"/>
            <a:r>
              <a:rPr lang="en-US" dirty="0" smtClean="0"/>
              <a:t>Google’s Chief </a:t>
            </a:r>
            <a:r>
              <a:rPr lang="en-US" dirty="0" err="1" smtClean="0"/>
              <a:t>Numberista</a:t>
            </a:r>
            <a:r>
              <a:rPr lang="en-US" dirty="0" smtClean="0"/>
              <a:t> </a:t>
            </a:r>
          </a:p>
          <a:p>
            <a:r>
              <a:rPr lang="en-US" dirty="0" smtClean="0"/>
              <a:t>Ricardo </a:t>
            </a:r>
            <a:r>
              <a:rPr lang="en-US" dirty="0" err="1" smtClean="0"/>
              <a:t>Patara</a:t>
            </a:r>
            <a:endParaRPr lang="en-US" dirty="0" smtClean="0"/>
          </a:p>
          <a:p>
            <a:pPr lvl="1"/>
            <a:r>
              <a:rPr lang="en-US" dirty="0" smtClean="0"/>
              <a:t>ASO AC member from LACNIC region</a:t>
            </a:r>
          </a:p>
          <a:p>
            <a:pPr lvl="1"/>
            <a:r>
              <a:rPr lang="en-US" dirty="0" smtClean="0"/>
              <a:t>Registration Service Manager for </a:t>
            </a:r>
            <a:r>
              <a:rPr lang="en-US" dirty="0" err="1" smtClean="0"/>
              <a:t>Registro.br</a:t>
            </a:r>
            <a:endParaRPr lang="en-US" dirty="0"/>
          </a:p>
        </p:txBody>
      </p:sp>
      <p:sp>
        <p:nvSpPr>
          <p:cNvPr id="4" name="Slide Number Placeholder 3"/>
          <p:cNvSpPr>
            <a:spLocks noGrp="1"/>
          </p:cNvSpPr>
          <p:nvPr>
            <p:ph type="sldNum" sz="quarter" idx="12"/>
          </p:nvPr>
        </p:nvSpPr>
        <p:spPr/>
        <p:txBody>
          <a:bodyPr/>
          <a:lstStyle/>
          <a:p>
            <a:fld id="{38B2A337-2C29-4402-A0A2-E290C184D5D3}" type="slidenum">
              <a:rPr lang="en-AU" smtClean="0"/>
              <a:pPr/>
              <a:t>3</a:t>
            </a:fld>
            <a:endParaRPr lang="en-AU" dirty="0"/>
          </a:p>
        </p:txBody>
      </p:sp>
    </p:spTree>
    <p:extLst>
      <p:ext uri="{BB962C8B-B14F-4D97-AF65-F5344CB8AC3E}">
        <p14:creationId xmlns:p14="http://schemas.microsoft.com/office/powerpoint/2010/main" val="868597808"/>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LACNIC Recovery</a:t>
            </a:r>
            <a:endParaRPr lang="en-US" dirty="0"/>
          </a:p>
        </p:txBody>
      </p:sp>
      <p:sp>
        <p:nvSpPr>
          <p:cNvPr id="3" name="Content Placeholder 2"/>
          <p:cNvSpPr>
            <a:spLocks noGrp="1"/>
          </p:cNvSpPr>
          <p:nvPr>
            <p:ph idx="1"/>
          </p:nvPr>
        </p:nvSpPr>
        <p:spPr/>
        <p:txBody>
          <a:bodyPr/>
          <a:lstStyle/>
          <a:p>
            <a:r>
              <a:rPr lang="en-US" dirty="0"/>
              <a:t>45 </a:t>
            </a:r>
            <a:r>
              <a:rPr lang="en-US" dirty="0" smtClean="0"/>
              <a:t>ASNs</a:t>
            </a:r>
          </a:p>
          <a:p>
            <a:r>
              <a:rPr lang="en-US" dirty="0"/>
              <a:t>~</a:t>
            </a:r>
            <a:r>
              <a:rPr lang="en-US" dirty="0" smtClean="0"/>
              <a:t>250,000 </a:t>
            </a:r>
            <a:r>
              <a:rPr lang="en-US" dirty="0"/>
              <a:t>IPv4 address </a:t>
            </a:r>
            <a:endParaRPr lang="en-US" dirty="0" smtClean="0"/>
          </a:p>
          <a:p>
            <a:pPr lvl="1"/>
            <a:r>
              <a:rPr lang="en-US" dirty="0" smtClean="0"/>
              <a:t>Nearly </a:t>
            </a:r>
            <a:r>
              <a:rPr lang="en-US" dirty="0"/>
              <a:t>a /14 </a:t>
            </a:r>
            <a:r>
              <a:rPr lang="en-US" dirty="0" smtClean="0"/>
              <a:t>equivalent</a:t>
            </a:r>
            <a:endParaRPr lang="en-US" dirty="0"/>
          </a:p>
        </p:txBody>
      </p:sp>
      <p:sp>
        <p:nvSpPr>
          <p:cNvPr id="4" name="Slide Number Placeholder 3"/>
          <p:cNvSpPr>
            <a:spLocks noGrp="1"/>
          </p:cNvSpPr>
          <p:nvPr>
            <p:ph type="sldNum" sz="quarter" idx="12"/>
          </p:nvPr>
        </p:nvSpPr>
        <p:spPr/>
        <p:txBody>
          <a:bodyPr/>
          <a:lstStyle/>
          <a:p>
            <a:fld id="{38B2A337-2C29-4402-A0A2-E290C184D5D3}" type="slidenum">
              <a:rPr lang="en-AU" smtClean="0"/>
              <a:pPr/>
              <a:t>30</a:t>
            </a:fld>
            <a:endParaRPr lang="en-AU" dirty="0"/>
          </a:p>
        </p:txBody>
      </p:sp>
    </p:spTree>
    <p:extLst>
      <p:ext uri="{BB962C8B-B14F-4D97-AF65-F5344CB8AC3E}">
        <p14:creationId xmlns:p14="http://schemas.microsoft.com/office/powerpoint/2010/main" val="3062645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APNIC IPv4 Transfers</a:t>
            </a:r>
            <a:endParaRPr lang="en-US" dirty="0"/>
          </a:p>
        </p:txBody>
      </p:sp>
      <p:sp>
        <p:nvSpPr>
          <p:cNvPr id="4" name="Slide Number Placeholder 3"/>
          <p:cNvSpPr>
            <a:spLocks noGrp="1"/>
          </p:cNvSpPr>
          <p:nvPr>
            <p:ph type="sldNum" sz="quarter" idx="12"/>
          </p:nvPr>
        </p:nvSpPr>
        <p:spPr/>
        <p:txBody>
          <a:bodyPr/>
          <a:lstStyle/>
          <a:p>
            <a:fld id="{38B2A337-2C29-4402-A0A2-E290C184D5D3}" type="slidenum">
              <a:rPr lang="en-AU" smtClean="0"/>
              <a:pPr/>
              <a:t>31</a:t>
            </a:fld>
            <a:endParaRPr lang="en-AU" dirty="0"/>
          </a:p>
        </p:txBody>
      </p:sp>
      <p:pic>
        <p:nvPicPr>
          <p:cNvPr id="5" name="Picture 4"/>
          <p:cNvPicPr>
            <a:picLocks noChangeAspect="1"/>
          </p:cNvPicPr>
          <p:nvPr/>
        </p:nvPicPr>
        <p:blipFill>
          <a:blip r:embed="rId2"/>
          <a:stretch>
            <a:fillRect/>
          </a:stretch>
        </p:blipFill>
        <p:spPr>
          <a:xfrm>
            <a:off x="0" y="1484784"/>
            <a:ext cx="9144000" cy="5450988"/>
          </a:xfrm>
          <a:prstGeom prst="rect">
            <a:avLst/>
          </a:prstGeom>
        </p:spPr>
      </p:pic>
    </p:spTree>
    <p:extLst>
      <p:ext uri="{BB962C8B-B14F-4D97-AF65-F5344CB8AC3E}">
        <p14:creationId xmlns:p14="http://schemas.microsoft.com/office/powerpoint/2010/main" val="34723119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ARIN IPv4 Transfers</a:t>
            </a:r>
            <a:endParaRPr lang="en-US" dirty="0"/>
          </a:p>
        </p:txBody>
      </p:sp>
      <p:sp>
        <p:nvSpPr>
          <p:cNvPr id="4" name="Slide Number Placeholder 3"/>
          <p:cNvSpPr>
            <a:spLocks noGrp="1"/>
          </p:cNvSpPr>
          <p:nvPr>
            <p:ph type="sldNum" sz="quarter" idx="12"/>
          </p:nvPr>
        </p:nvSpPr>
        <p:spPr/>
        <p:txBody>
          <a:bodyPr/>
          <a:lstStyle/>
          <a:p>
            <a:fld id="{38B2A337-2C29-4402-A0A2-E290C184D5D3}" type="slidenum">
              <a:rPr lang="en-AU" smtClean="0"/>
              <a:pPr/>
              <a:t>32</a:t>
            </a:fld>
            <a:endParaRPr lang="en-AU" dirty="0"/>
          </a:p>
        </p:txBody>
      </p:sp>
      <p:pic>
        <p:nvPicPr>
          <p:cNvPr id="6" name="Picture 5"/>
          <p:cNvPicPr>
            <a:picLocks noChangeAspect="1"/>
          </p:cNvPicPr>
          <p:nvPr/>
        </p:nvPicPr>
        <p:blipFill rotWithShape="1">
          <a:blip r:embed="rId2"/>
          <a:srcRect l="851"/>
          <a:stretch/>
        </p:blipFill>
        <p:spPr>
          <a:xfrm>
            <a:off x="378114" y="1052736"/>
            <a:ext cx="8802397" cy="5832648"/>
          </a:xfrm>
          <a:prstGeom prst="rect">
            <a:avLst/>
          </a:prstGeom>
        </p:spPr>
      </p:pic>
    </p:spTree>
    <p:extLst>
      <p:ext uri="{BB962C8B-B14F-4D97-AF65-F5344CB8AC3E}">
        <p14:creationId xmlns:p14="http://schemas.microsoft.com/office/powerpoint/2010/main" val="10947054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RIPE IPv4 Transfers</a:t>
            </a:r>
            <a:endParaRPr lang="en-US" dirty="0"/>
          </a:p>
        </p:txBody>
      </p:sp>
      <p:sp>
        <p:nvSpPr>
          <p:cNvPr id="4" name="Slide Number Placeholder 3"/>
          <p:cNvSpPr>
            <a:spLocks noGrp="1"/>
          </p:cNvSpPr>
          <p:nvPr>
            <p:ph type="sldNum" sz="quarter" idx="12"/>
          </p:nvPr>
        </p:nvSpPr>
        <p:spPr/>
        <p:txBody>
          <a:bodyPr/>
          <a:lstStyle/>
          <a:p>
            <a:fld id="{38B2A337-2C29-4402-A0A2-E290C184D5D3}" type="slidenum">
              <a:rPr lang="en-AU" smtClean="0"/>
              <a:pPr/>
              <a:t>33</a:t>
            </a:fld>
            <a:endParaRPr lang="en-AU" dirty="0"/>
          </a:p>
        </p:txBody>
      </p:sp>
      <p:pic>
        <p:nvPicPr>
          <p:cNvPr id="6" name="Picture 5"/>
          <p:cNvPicPr>
            <a:picLocks noChangeAspect="1"/>
          </p:cNvPicPr>
          <p:nvPr/>
        </p:nvPicPr>
        <p:blipFill>
          <a:blip r:embed="rId2"/>
          <a:stretch>
            <a:fillRect/>
          </a:stretch>
        </p:blipFill>
        <p:spPr>
          <a:xfrm>
            <a:off x="160972" y="1124744"/>
            <a:ext cx="8983028" cy="5760640"/>
          </a:xfrm>
          <a:prstGeom prst="rect">
            <a:avLst/>
          </a:prstGeom>
        </p:spPr>
      </p:pic>
    </p:spTree>
    <p:extLst>
      <p:ext uri="{BB962C8B-B14F-4D97-AF65-F5344CB8AC3E}">
        <p14:creationId xmlns:p14="http://schemas.microsoft.com/office/powerpoint/2010/main" val="28303900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Status of </a:t>
            </a:r>
            <a:r>
              <a:rPr lang="en-US" dirty="0" smtClean="0"/>
              <a:t>IPv6 </a:t>
            </a:r>
            <a:r>
              <a:rPr lang="en-US" dirty="0" smtClean="0"/>
              <a:t>Address Space</a:t>
            </a:r>
            <a:endParaRPr lang="en-US" dirty="0"/>
          </a:p>
        </p:txBody>
      </p:sp>
      <p:sp>
        <p:nvSpPr>
          <p:cNvPr id="3" name="2 Marcador de número de diapositiva"/>
          <p:cNvSpPr>
            <a:spLocks noGrp="1"/>
          </p:cNvSpPr>
          <p:nvPr>
            <p:ph type="sldNum" sz="quarter" idx="12"/>
          </p:nvPr>
        </p:nvSpPr>
        <p:spPr/>
        <p:txBody>
          <a:bodyPr/>
          <a:lstStyle/>
          <a:p>
            <a:fld id="{A71B747C-7108-1942-B4F5-628D14144FF7}" type="slidenum">
              <a:rPr lang="en-US" smtClean="0"/>
              <a:t>34</a:t>
            </a:fld>
            <a:endParaRPr lang="en-US" dirty="0"/>
          </a:p>
        </p:txBody>
      </p:sp>
    </p:spTree>
    <p:extLst>
      <p:ext uri="{BB962C8B-B14F-4D97-AF65-F5344CB8AC3E}">
        <p14:creationId xmlns:p14="http://schemas.microsoft.com/office/powerpoint/2010/main" val="5586568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38B2A337-2C29-4402-A0A2-E290C184D5D3}" type="slidenum">
              <a:rPr lang="en-AU" smtClean="0"/>
              <a:pPr/>
              <a:t>35</a:t>
            </a:fld>
            <a:endParaRPr lang="en-AU" dirty="0"/>
          </a:p>
        </p:txBody>
      </p:sp>
      <p:pic>
        <p:nvPicPr>
          <p:cNvPr id="5"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6425" y="1177925"/>
            <a:ext cx="7931150" cy="450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5 Rectángulo"/>
          <p:cNvSpPr/>
          <p:nvPr/>
        </p:nvSpPr>
        <p:spPr>
          <a:xfrm>
            <a:off x="2051720" y="476672"/>
            <a:ext cx="7092280" cy="400110"/>
          </a:xfrm>
          <a:prstGeom prst="rect">
            <a:avLst/>
          </a:prstGeom>
        </p:spPr>
        <p:txBody>
          <a:bodyPr wrap="square">
            <a:spAutoFit/>
          </a:bodyPr>
          <a:lstStyle/>
          <a:p>
            <a:pPr algn="r"/>
            <a:r>
              <a:rPr lang="en-US" sz="2000" b="1" dirty="0" smtClean="0"/>
              <a:t>IPv6 Address Space</a:t>
            </a:r>
            <a:endParaRPr lang="en-US" sz="2000" b="1" dirty="0"/>
          </a:p>
        </p:txBody>
      </p:sp>
      <p:sp>
        <p:nvSpPr>
          <p:cNvPr id="7" name="6 Rectángulo"/>
          <p:cNvSpPr/>
          <p:nvPr/>
        </p:nvSpPr>
        <p:spPr>
          <a:xfrm>
            <a:off x="0" y="6186790"/>
            <a:ext cx="8676456" cy="338554"/>
          </a:xfrm>
          <a:prstGeom prst="rect">
            <a:avLst/>
          </a:prstGeom>
        </p:spPr>
        <p:txBody>
          <a:bodyPr wrap="square">
            <a:spAutoFit/>
          </a:bodyPr>
          <a:lstStyle/>
          <a:p>
            <a:pPr algn="r"/>
            <a:r>
              <a:rPr lang="en-US" sz="1600" dirty="0"/>
              <a:t>Source: INTERNET NUMBER RESOURCE STATUS REPORT (NRO, 30 June 2013)</a:t>
            </a:r>
          </a:p>
        </p:txBody>
      </p:sp>
    </p:spTree>
    <p:extLst>
      <p:ext uri="{BB962C8B-B14F-4D97-AF65-F5344CB8AC3E}">
        <p14:creationId xmlns:p14="http://schemas.microsoft.com/office/powerpoint/2010/main" val="19864381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38B2A337-2C29-4402-A0A2-E290C184D5D3}" type="slidenum">
              <a:rPr lang="en-AU" smtClean="0"/>
              <a:pPr/>
              <a:t>36</a:t>
            </a:fld>
            <a:endParaRPr lang="en-AU" dirty="0"/>
          </a:p>
        </p:txBody>
      </p:sp>
      <p:pic>
        <p:nvPicPr>
          <p:cNvPr id="5" name="Picture 6"/>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50724" y="1073151"/>
            <a:ext cx="7842551" cy="4711698"/>
          </a:xfrm>
          <a:prstGeom prst="rect">
            <a:avLst/>
          </a:prstGeom>
        </p:spPr>
      </p:pic>
      <p:sp>
        <p:nvSpPr>
          <p:cNvPr id="6" name="5 Rectángulo"/>
          <p:cNvSpPr/>
          <p:nvPr/>
        </p:nvSpPr>
        <p:spPr>
          <a:xfrm>
            <a:off x="2051720" y="476672"/>
            <a:ext cx="7092280" cy="400110"/>
          </a:xfrm>
          <a:prstGeom prst="rect">
            <a:avLst/>
          </a:prstGeom>
        </p:spPr>
        <p:txBody>
          <a:bodyPr wrap="square">
            <a:spAutoFit/>
          </a:bodyPr>
          <a:lstStyle/>
          <a:p>
            <a:pPr algn="r"/>
            <a:r>
              <a:rPr lang="en-US" sz="2000" b="1" dirty="0" smtClean="0"/>
              <a:t>IPv6 Allocations (RIRs </a:t>
            </a:r>
            <a:r>
              <a:rPr lang="en-US" sz="2000" b="1" dirty="0"/>
              <a:t>to </a:t>
            </a:r>
            <a:r>
              <a:rPr lang="en-US" sz="2000" b="1" dirty="0" smtClean="0"/>
              <a:t>LIRs/ISPs) </a:t>
            </a:r>
            <a:r>
              <a:rPr lang="en-US" sz="2000" b="1" dirty="0"/>
              <a:t>by years</a:t>
            </a:r>
          </a:p>
        </p:txBody>
      </p:sp>
      <p:sp>
        <p:nvSpPr>
          <p:cNvPr id="7" name="6 Rectángulo"/>
          <p:cNvSpPr/>
          <p:nvPr/>
        </p:nvSpPr>
        <p:spPr>
          <a:xfrm>
            <a:off x="0" y="6186790"/>
            <a:ext cx="8676456" cy="338554"/>
          </a:xfrm>
          <a:prstGeom prst="rect">
            <a:avLst/>
          </a:prstGeom>
        </p:spPr>
        <p:txBody>
          <a:bodyPr wrap="square">
            <a:spAutoFit/>
          </a:bodyPr>
          <a:lstStyle/>
          <a:p>
            <a:pPr algn="r"/>
            <a:r>
              <a:rPr lang="en-US" sz="1600" dirty="0"/>
              <a:t>Source: INTERNET NUMBER RESOURCE STATUS REPORT (NRO, 30 June 2013)</a:t>
            </a:r>
          </a:p>
        </p:txBody>
      </p:sp>
    </p:spTree>
    <p:extLst>
      <p:ext uri="{BB962C8B-B14F-4D97-AF65-F5344CB8AC3E}">
        <p14:creationId xmlns:p14="http://schemas.microsoft.com/office/powerpoint/2010/main" val="2488689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38B2A337-2C29-4402-A0A2-E290C184D5D3}" type="slidenum">
              <a:rPr lang="en-AU" smtClean="0"/>
              <a:pPr/>
              <a:t>37</a:t>
            </a:fld>
            <a:endParaRPr lang="en-AU" dirty="0"/>
          </a:p>
        </p:txBody>
      </p:sp>
      <p:pic>
        <p:nvPicPr>
          <p:cNvPr id="5" name="Picture 5"/>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86529" y="1034448"/>
            <a:ext cx="7170941" cy="4789104"/>
          </a:xfrm>
          <a:prstGeom prst="rect">
            <a:avLst/>
          </a:prstGeom>
        </p:spPr>
      </p:pic>
      <p:sp>
        <p:nvSpPr>
          <p:cNvPr id="6" name="5 Rectángulo"/>
          <p:cNvSpPr/>
          <p:nvPr/>
        </p:nvSpPr>
        <p:spPr>
          <a:xfrm>
            <a:off x="2051720" y="476672"/>
            <a:ext cx="7092280" cy="707886"/>
          </a:xfrm>
          <a:prstGeom prst="rect">
            <a:avLst/>
          </a:prstGeom>
        </p:spPr>
        <p:txBody>
          <a:bodyPr wrap="square">
            <a:spAutoFit/>
          </a:bodyPr>
          <a:lstStyle/>
          <a:p>
            <a:pPr algn="r"/>
            <a:r>
              <a:rPr lang="en-US" sz="2000" b="1" dirty="0" smtClean="0"/>
              <a:t>Percentage </a:t>
            </a:r>
            <a:r>
              <a:rPr lang="en-US" sz="2000" b="1" dirty="0"/>
              <a:t>of members with both IPv4 and IPv6 </a:t>
            </a:r>
            <a:r>
              <a:rPr lang="en-US" sz="2000" b="1" dirty="0" smtClean="0"/>
              <a:t>in </a:t>
            </a:r>
            <a:r>
              <a:rPr lang="en-US" sz="2000" b="1" dirty="0"/>
              <a:t>each </a:t>
            </a:r>
            <a:r>
              <a:rPr lang="en-US" sz="2000" b="1" dirty="0" smtClean="0"/>
              <a:t>RIR</a:t>
            </a:r>
            <a:endParaRPr lang="en-US" sz="2000" b="1" dirty="0"/>
          </a:p>
        </p:txBody>
      </p:sp>
      <p:sp>
        <p:nvSpPr>
          <p:cNvPr id="7" name="6 Rectángulo"/>
          <p:cNvSpPr/>
          <p:nvPr/>
        </p:nvSpPr>
        <p:spPr>
          <a:xfrm>
            <a:off x="0" y="6186790"/>
            <a:ext cx="8676456" cy="338554"/>
          </a:xfrm>
          <a:prstGeom prst="rect">
            <a:avLst/>
          </a:prstGeom>
        </p:spPr>
        <p:txBody>
          <a:bodyPr wrap="square">
            <a:spAutoFit/>
          </a:bodyPr>
          <a:lstStyle/>
          <a:p>
            <a:pPr algn="r"/>
            <a:r>
              <a:rPr lang="en-US" sz="1600" dirty="0"/>
              <a:t>Source: INTERNET NUMBER RESOURCE STATUS REPORT (NRO, 30 June 2013)</a:t>
            </a:r>
          </a:p>
        </p:txBody>
      </p:sp>
    </p:spTree>
    <p:extLst>
      <p:ext uri="{BB962C8B-B14F-4D97-AF65-F5344CB8AC3E}">
        <p14:creationId xmlns:p14="http://schemas.microsoft.com/office/powerpoint/2010/main" val="4979789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Rectangle 3"/>
          <p:cNvSpPr>
            <a:spLocks noGrp="1" noChangeArrowheads="1"/>
          </p:cNvSpPr>
          <p:nvPr>
            <p:ph type="title"/>
          </p:nvPr>
        </p:nvSpPr>
        <p:spPr/>
        <p:txBody>
          <a:bodyPr rIns="132080"/>
          <a:lstStyle/>
          <a:p>
            <a:pPr indent="0" eaLnBrk="1" hangingPunct="1"/>
            <a:r>
              <a:rPr lang="en-US" sz="3000" dirty="0" smtClean="0">
                <a:solidFill>
                  <a:srgbClr val="0A406B"/>
                </a:solidFill>
                <a:latin typeface="Century Gothic"/>
                <a:cs typeface="Century Gothic"/>
              </a:rPr>
              <a:t>IPv6 Allocation / </a:t>
            </a:r>
            <a:br>
              <a:rPr lang="en-US" sz="3000" dirty="0" smtClean="0">
                <a:solidFill>
                  <a:srgbClr val="0A406B"/>
                </a:solidFill>
                <a:latin typeface="Century Gothic"/>
                <a:cs typeface="Century Gothic"/>
              </a:rPr>
            </a:br>
            <a:r>
              <a:rPr lang="en-US" sz="3000" dirty="0" smtClean="0">
                <a:solidFill>
                  <a:srgbClr val="0A406B"/>
                </a:solidFill>
                <a:latin typeface="Century Gothic"/>
                <a:cs typeface="Century Gothic"/>
              </a:rPr>
              <a:t>Assignment Policy</a:t>
            </a:r>
          </a:p>
        </p:txBody>
      </p:sp>
      <p:sp>
        <p:nvSpPr>
          <p:cNvPr id="2" name="Slide Number Placeholder 1"/>
          <p:cNvSpPr>
            <a:spLocks noGrp="1"/>
          </p:cNvSpPr>
          <p:nvPr>
            <p:ph type="sldNum" sz="quarter" idx="12"/>
          </p:nvPr>
        </p:nvSpPr>
        <p:spPr/>
        <p:txBody>
          <a:bodyPr/>
          <a:lstStyle/>
          <a:p>
            <a:fld id="{A71B747C-7108-1942-B4F5-628D14144FF7}" type="slidenum">
              <a:rPr lang="en-US" smtClean="0"/>
              <a:t>38</a:t>
            </a:fld>
            <a:endParaRPr lang="en-US" dirty="0"/>
          </a:p>
        </p:txBody>
      </p:sp>
    </p:spTree>
    <p:extLst>
      <p:ext uri="{BB962C8B-B14F-4D97-AF65-F5344CB8AC3E}">
        <p14:creationId xmlns:p14="http://schemas.microsoft.com/office/powerpoint/2010/main" val="4142342496"/>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xmlns:p14="http://schemas.microsoft.com/office/powerpoint/2010/main" advClick="0" advTm="5000"/>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is the Policy for </a:t>
            </a:r>
            <a:br>
              <a:rPr lang="en-US" dirty="0" smtClean="0"/>
            </a:br>
            <a:r>
              <a:rPr lang="en-US" dirty="0" smtClean="0"/>
              <a:t>IPv6 Initial Allocation to ISPs</a:t>
            </a:r>
            <a:endParaRPr lang="en-US" dirty="0"/>
          </a:p>
        </p:txBody>
      </p:sp>
      <p:sp>
        <p:nvSpPr>
          <p:cNvPr id="5" name="Content Placeholder 4"/>
          <p:cNvSpPr>
            <a:spLocks noGrp="1"/>
          </p:cNvSpPr>
          <p:nvPr>
            <p:ph idx="1"/>
          </p:nvPr>
        </p:nvSpPr>
        <p:spPr>
          <a:xfrm>
            <a:off x="1835696" y="1340768"/>
            <a:ext cx="7200800" cy="1656184"/>
          </a:xfrm>
        </p:spPr>
        <p:txBody>
          <a:bodyPr/>
          <a:lstStyle/>
          <a:p>
            <a:r>
              <a:rPr lang="en-US" dirty="0" smtClean="0"/>
              <a:t>http</a:t>
            </a:r>
            <a:r>
              <a:rPr lang="en-US" dirty="0"/>
              <a:t>://</a:t>
            </a:r>
            <a:r>
              <a:rPr lang="en-US" dirty="0" err="1"/>
              <a:t>www.nro.net</a:t>
            </a:r>
            <a:r>
              <a:rPr lang="en-US" dirty="0"/>
              <a:t>/</a:t>
            </a:r>
            <a:r>
              <a:rPr lang="en-US" dirty="0" err="1"/>
              <a:t>rir</a:t>
            </a:r>
            <a:r>
              <a:rPr lang="en-US" dirty="0"/>
              <a:t>-comparative-policy-overview/rir-comparative-policy-overview-2013-03</a:t>
            </a:r>
          </a:p>
        </p:txBody>
      </p:sp>
      <p:sp>
        <p:nvSpPr>
          <p:cNvPr id="3" name="Slide Number Placeholder 2"/>
          <p:cNvSpPr>
            <a:spLocks noGrp="1"/>
          </p:cNvSpPr>
          <p:nvPr>
            <p:ph type="sldNum" sz="quarter" idx="12"/>
          </p:nvPr>
        </p:nvSpPr>
        <p:spPr/>
        <p:txBody>
          <a:bodyPr/>
          <a:lstStyle/>
          <a:p>
            <a:fld id="{A71B747C-7108-1942-B4F5-628D14144FF7}" type="slidenum">
              <a:rPr lang="en-US" smtClean="0"/>
              <a:t>39</a:t>
            </a:fld>
            <a:endParaRPr lang="en-US" dirty="0"/>
          </a:p>
        </p:txBody>
      </p:sp>
      <p:pic>
        <p:nvPicPr>
          <p:cNvPr id="2" name="Picture 1"/>
          <p:cNvPicPr>
            <a:picLocks noChangeAspect="1"/>
          </p:cNvPicPr>
          <p:nvPr/>
        </p:nvPicPr>
        <p:blipFill>
          <a:blip r:embed="rId2"/>
          <a:stretch>
            <a:fillRect/>
          </a:stretch>
        </p:blipFill>
        <p:spPr>
          <a:xfrm>
            <a:off x="1547664" y="2099062"/>
            <a:ext cx="5698975" cy="4758938"/>
          </a:xfrm>
          <a:prstGeom prst="rect">
            <a:avLst/>
          </a:prstGeom>
        </p:spPr>
      </p:pic>
    </p:spTree>
    <p:extLst>
      <p:ext uri="{BB962C8B-B14F-4D97-AF65-F5344CB8AC3E}">
        <p14:creationId xmlns:p14="http://schemas.microsoft.com/office/powerpoint/2010/main" val="3430769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an RIR</a:t>
            </a:r>
            <a:endParaRPr lang="en-US" dirty="0"/>
          </a:p>
        </p:txBody>
      </p:sp>
      <p:sp>
        <p:nvSpPr>
          <p:cNvPr id="3" name="Content Placeholder 2"/>
          <p:cNvSpPr>
            <a:spLocks noGrp="1"/>
          </p:cNvSpPr>
          <p:nvPr>
            <p:ph idx="1"/>
          </p:nvPr>
        </p:nvSpPr>
        <p:spPr>
          <a:xfrm>
            <a:off x="1475656" y="1916832"/>
            <a:ext cx="7283152" cy="4248471"/>
          </a:xfrm>
        </p:spPr>
        <p:txBody>
          <a:bodyPr>
            <a:normAutofit fontScale="92500" lnSpcReduction="20000"/>
          </a:bodyPr>
          <a:lstStyle/>
          <a:p>
            <a:r>
              <a:rPr lang="en-US" dirty="0" smtClean="0"/>
              <a:t>Regional Internet Registry</a:t>
            </a:r>
          </a:p>
          <a:p>
            <a:pPr lvl="1"/>
            <a:r>
              <a:rPr lang="en-US" dirty="0" smtClean="0"/>
              <a:t>Established in ICP-2</a:t>
            </a:r>
          </a:p>
          <a:p>
            <a:pPr marL="360362" lvl="1" indent="0">
              <a:buNone/>
            </a:pPr>
            <a:r>
              <a:rPr lang="en-US" sz="1600" dirty="0"/>
              <a:t>http://</a:t>
            </a:r>
            <a:r>
              <a:rPr lang="en-US" sz="1600" dirty="0" err="1"/>
              <a:t>www.icann.org</a:t>
            </a:r>
            <a:r>
              <a:rPr lang="en-US" sz="1600" dirty="0"/>
              <a:t>/en/resources/policy/global-addressing/new-</a:t>
            </a:r>
            <a:r>
              <a:rPr lang="en-US" sz="1600" dirty="0" err="1"/>
              <a:t>rirs</a:t>
            </a:r>
            <a:r>
              <a:rPr lang="en-US" sz="1600" dirty="0"/>
              <a:t>-</a:t>
            </a:r>
            <a:r>
              <a:rPr lang="en-US" sz="1600" dirty="0" smtClean="0"/>
              <a:t>criteria</a:t>
            </a:r>
          </a:p>
          <a:p>
            <a:pPr lvl="1"/>
            <a:r>
              <a:rPr lang="en-US" dirty="0" smtClean="0"/>
              <a:t>Operate a continental sized international geography</a:t>
            </a:r>
          </a:p>
          <a:p>
            <a:pPr lvl="1"/>
            <a:r>
              <a:rPr lang="en-US" dirty="0" smtClean="0"/>
              <a:t>Have broad support of their community</a:t>
            </a:r>
          </a:p>
          <a:p>
            <a:pPr lvl="1"/>
            <a:r>
              <a:rPr lang="en-US" dirty="0" smtClean="0"/>
              <a:t>Bottom up self Governance </a:t>
            </a:r>
          </a:p>
          <a:p>
            <a:pPr lvl="2"/>
            <a:r>
              <a:rPr lang="en-US" dirty="0" smtClean="0"/>
              <a:t>Open </a:t>
            </a:r>
          </a:p>
          <a:p>
            <a:pPr lvl="2"/>
            <a:r>
              <a:rPr lang="en-US" dirty="0" smtClean="0"/>
              <a:t>Transparent</a:t>
            </a:r>
          </a:p>
          <a:p>
            <a:pPr lvl="1"/>
            <a:r>
              <a:rPr lang="en-US" dirty="0" smtClean="0"/>
              <a:t>Neutrality and impartiality</a:t>
            </a:r>
          </a:p>
          <a:p>
            <a:pPr lvl="2"/>
            <a:r>
              <a:rPr lang="en-US" dirty="0" smtClean="0"/>
              <a:t>Independent</a:t>
            </a:r>
          </a:p>
          <a:p>
            <a:pPr lvl="2"/>
            <a:r>
              <a:rPr lang="en-US" dirty="0" smtClean="0"/>
              <a:t>Not for Profit</a:t>
            </a:r>
          </a:p>
          <a:p>
            <a:pPr lvl="2"/>
            <a:r>
              <a:rPr lang="en-US" dirty="0" smtClean="0"/>
              <a:t>Open membership</a:t>
            </a:r>
          </a:p>
          <a:p>
            <a:pPr lvl="1"/>
            <a:r>
              <a:rPr lang="en-US" dirty="0" smtClean="0"/>
              <a:t>Technical expertise </a:t>
            </a:r>
          </a:p>
          <a:p>
            <a:pPr lvl="1"/>
            <a:r>
              <a:rPr lang="en-US" dirty="0" smtClean="0"/>
              <a:t>Adherence to global policies – conservation, aggregation, registration</a:t>
            </a:r>
          </a:p>
          <a:p>
            <a:pPr lvl="1"/>
            <a:endParaRPr lang="en-US" dirty="0"/>
          </a:p>
        </p:txBody>
      </p:sp>
      <p:sp>
        <p:nvSpPr>
          <p:cNvPr id="4" name="Slide Number Placeholder 3"/>
          <p:cNvSpPr>
            <a:spLocks noGrp="1"/>
          </p:cNvSpPr>
          <p:nvPr>
            <p:ph type="sldNum" sz="quarter" idx="12"/>
          </p:nvPr>
        </p:nvSpPr>
        <p:spPr/>
        <p:txBody>
          <a:bodyPr/>
          <a:lstStyle/>
          <a:p>
            <a:fld id="{38B2A337-2C29-4402-A0A2-E290C184D5D3}" type="slidenum">
              <a:rPr lang="en-AU" smtClean="0"/>
              <a:pPr/>
              <a:t>4</a:t>
            </a:fld>
            <a:endParaRPr lang="en-AU" dirty="0"/>
          </a:p>
        </p:txBody>
      </p:sp>
    </p:spTree>
    <p:extLst>
      <p:ext uri="{BB962C8B-B14F-4D97-AF65-F5344CB8AC3E}">
        <p14:creationId xmlns:p14="http://schemas.microsoft.com/office/powerpoint/2010/main" val="155504948"/>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the Policy for </a:t>
            </a:r>
            <a:br>
              <a:rPr lang="en-US" dirty="0"/>
            </a:br>
            <a:r>
              <a:rPr lang="en-US" dirty="0"/>
              <a:t>IPv6 Initial Allocation to ISPs</a:t>
            </a:r>
          </a:p>
        </p:txBody>
      </p:sp>
      <p:sp>
        <p:nvSpPr>
          <p:cNvPr id="3" name="Content Placeholder 2"/>
          <p:cNvSpPr>
            <a:spLocks noGrp="1"/>
          </p:cNvSpPr>
          <p:nvPr>
            <p:ph idx="1"/>
          </p:nvPr>
        </p:nvSpPr>
        <p:spPr>
          <a:xfrm>
            <a:off x="1763688" y="1916832"/>
            <a:ext cx="6995120" cy="4248471"/>
          </a:xfrm>
        </p:spPr>
        <p:txBody>
          <a:bodyPr>
            <a:normAutofit/>
          </a:bodyPr>
          <a:lstStyle/>
          <a:p>
            <a:r>
              <a:rPr lang="en-US" dirty="0" smtClean="0"/>
              <a:t>All RIRs provide a /32 by default to ISPs</a:t>
            </a:r>
          </a:p>
          <a:p>
            <a:r>
              <a:rPr lang="en-US" dirty="0" smtClean="0"/>
              <a:t>ARIN offers a /36 upon request</a:t>
            </a:r>
          </a:p>
          <a:p>
            <a:pPr lvl="1"/>
            <a:r>
              <a:rPr lang="en-US" dirty="0" smtClean="0"/>
              <a:t>Allows and organization to stay in the x-small billing bucket</a:t>
            </a:r>
          </a:p>
          <a:p>
            <a:pPr marL="360362" lvl="1" indent="0">
              <a:buNone/>
            </a:pPr>
            <a:r>
              <a:rPr lang="en-US" dirty="0" smtClean="0"/>
              <a:t>End site assignments start at /48</a:t>
            </a:r>
            <a:endParaRPr lang="en-US" dirty="0"/>
          </a:p>
        </p:txBody>
      </p:sp>
      <p:sp>
        <p:nvSpPr>
          <p:cNvPr id="4" name="Slide Number Placeholder 3"/>
          <p:cNvSpPr>
            <a:spLocks noGrp="1"/>
          </p:cNvSpPr>
          <p:nvPr>
            <p:ph type="sldNum" sz="quarter" idx="12"/>
          </p:nvPr>
        </p:nvSpPr>
        <p:spPr/>
        <p:txBody>
          <a:bodyPr/>
          <a:lstStyle/>
          <a:p>
            <a:fld id="{38B2A337-2C29-4402-A0A2-E290C184D5D3}" type="slidenum">
              <a:rPr lang="en-AU" smtClean="0"/>
              <a:pPr/>
              <a:t>40</a:t>
            </a:fld>
            <a:endParaRPr lang="en-AU" dirty="0"/>
          </a:p>
        </p:txBody>
      </p:sp>
    </p:spTree>
    <p:extLst>
      <p:ext uri="{BB962C8B-B14F-4D97-AF65-F5344CB8AC3E}">
        <p14:creationId xmlns:p14="http://schemas.microsoft.com/office/powerpoint/2010/main" val="12305721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AFRINIC Policy </a:t>
            </a:r>
            <a:r>
              <a:rPr lang="en-US" dirty="0"/>
              <a:t>for </a:t>
            </a:r>
            <a:r>
              <a:rPr lang="en-US" dirty="0" smtClean="0"/>
              <a:t>IPv6 </a:t>
            </a:r>
            <a:r>
              <a:rPr lang="en-US" dirty="0"/>
              <a:t>Initial </a:t>
            </a:r>
            <a:r>
              <a:rPr lang="en-US" dirty="0" smtClean="0"/>
              <a:t>Allocation / Assignment</a:t>
            </a:r>
            <a:endParaRPr lang="en-US" dirty="0"/>
          </a:p>
        </p:txBody>
      </p:sp>
      <p:sp>
        <p:nvSpPr>
          <p:cNvPr id="3" name="Content Placeholder 2"/>
          <p:cNvSpPr>
            <a:spLocks noGrp="1"/>
          </p:cNvSpPr>
          <p:nvPr>
            <p:ph idx="1"/>
          </p:nvPr>
        </p:nvSpPr>
        <p:spPr>
          <a:xfrm>
            <a:off x="1763688" y="1916832"/>
            <a:ext cx="6995120" cy="4680520"/>
          </a:xfrm>
        </p:spPr>
        <p:txBody>
          <a:bodyPr>
            <a:normAutofit fontScale="85000" lnSpcReduction="20000"/>
          </a:bodyPr>
          <a:lstStyle/>
          <a:p>
            <a:r>
              <a:rPr lang="en-US" dirty="0" smtClean="0"/>
              <a:t>AFRINIC ISP allocation</a:t>
            </a:r>
          </a:p>
          <a:p>
            <a:pPr lvl="1"/>
            <a:r>
              <a:rPr lang="en-US" dirty="0" smtClean="0"/>
              <a:t>Must be an ISP, not an end-site</a:t>
            </a:r>
          </a:p>
          <a:p>
            <a:pPr lvl="1"/>
            <a:r>
              <a:rPr lang="en-US" dirty="0" smtClean="0"/>
              <a:t>Show plans to deploy IPv6 in Africa</a:t>
            </a:r>
          </a:p>
          <a:p>
            <a:pPr lvl="1"/>
            <a:r>
              <a:rPr lang="en-US" dirty="0" smtClean="0"/>
              <a:t>Show plans to have down stream customers within a year</a:t>
            </a:r>
          </a:p>
          <a:p>
            <a:pPr lvl="1"/>
            <a:r>
              <a:rPr lang="en-US" dirty="0" smtClean="0"/>
              <a:t>Announce the IPv6 space within one year</a:t>
            </a:r>
          </a:p>
          <a:p>
            <a:pPr lvl="1"/>
            <a:r>
              <a:rPr lang="en-US" dirty="0" smtClean="0"/>
              <a:t>Default /32</a:t>
            </a:r>
          </a:p>
          <a:p>
            <a:pPr lvl="1"/>
            <a:r>
              <a:rPr lang="en-US" dirty="0" smtClean="0"/>
              <a:t>Larger than /32 available by justification</a:t>
            </a:r>
          </a:p>
          <a:p>
            <a:pPr lvl="2"/>
            <a:r>
              <a:rPr lang="en-US" dirty="0" smtClean="0"/>
              <a:t>Existing customer base and infrastructure</a:t>
            </a:r>
          </a:p>
          <a:p>
            <a:pPr lvl="1"/>
            <a:r>
              <a:rPr lang="en-US" dirty="0"/>
              <a:t>Additional space when HD ration of </a:t>
            </a:r>
            <a:r>
              <a:rPr lang="en-US" dirty="0" smtClean="0"/>
              <a:t>/48s </a:t>
            </a:r>
            <a:r>
              <a:rPr lang="en-US" dirty="0"/>
              <a:t>&gt;= </a:t>
            </a:r>
            <a:r>
              <a:rPr lang="en-US" dirty="0" smtClean="0"/>
              <a:t>0.94</a:t>
            </a:r>
          </a:p>
          <a:p>
            <a:pPr lvl="1"/>
            <a:r>
              <a:rPr lang="en-US" dirty="0" smtClean="0"/>
              <a:t>Two year supply</a:t>
            </a:r>
          </a:p>
          <a:p>
            <a:r>
              <a:rPr lang="en-US" dirty="0" smtClean="0"/>
              <a:t>AFRINIC end site Assignment</a:t>
            </a:r>
          </a:p>
          <a:p>
            <a:pPr lvl="1"/>
            <a:r>
              <a:rPr lang="en-US" dirty="0" smtClean="0"/>
              <a:t>Must be an end site, not an LIR (ISP)</a:t>
            </a:r>
          </a:p>
          <a:p>
            <a:pPr lvl="1"/>
            <a:r>
              <a:rPr lang="en-US" dirty="0" smtClean="0"/>
              <a:t>Must have or be able to qualify for ARFINIC PI IPv4 space</a:t>
            </a:r>
          </a:p>
          <a:p>
            <a:pPr lvl="1"/>
            <a:r>
              <a:rPr lang="en-US" dirty="0" smtClean="0"/>
              <a:t>Must show a need for IPv6 PR space</a:t>
            </a:r>
          </a:p>
          <a:p>
            <a:pPr lvl="1"/>
            <a:r>
              <a:rPr lang="en-US" dirty="0" smtClean="0"/>
              <a:t>Must put into service with in 1 year</a:t>
            </a:r>
          </a:p>
          <a:p>
            <a:pPr lvl="1"/>
            <a:r>
              <a:rPr lang="en-US" dirty="0" smtClean="0"/>
              <a:t>/48 by default</a:t>
            </a:r>
          </a:p>
          <a:p>
            <a:pPr lvl="1"/>
            <a:r>
              <a:rPr lang="en-US" dirty="0" smtClean="0"/>
              <a:t>Larger block if justified</a:t>
            </a:r>
          </a:p>
          <a:p>
            <a:pPr lvl="1"/>
            <a:endParaRPr lang="en-US" dirty="0"/>
          </a:p>
          <a:p>
            <a:pPr marL="360362" lvl="1" indent="0">
              <a:buNone/>
            </a:pPr>
            <a:endParaRPr lang="en-US" dirty="0"/>
          </a:p>
        </p:txBody>
      </p:sp>
      <p:sp>
        <p:nvSpPr>
          <p:cNvPr id="4" name="Slide Number Placeholder 3"/>
          <p:cNvSpPr>
            <a:spLocks noGrp="1"/>
          </p:cNvSpPr>
          <p:nvPr>
            <p:ph type="sldNum" sz="quarter" idx="12"/>
          </p:nvPr>
        </p:nvSpPr>
        <p:spPr/>
        <p:txBody>
          <a:bodyPr/>
          <a:lstStyle/>
          <a:p>
            <a:fld id="{38B2A337-2C29-4402-A0A2-E290C184D5D3}" type="slidenum">
              <a:rPr lang="en-AU" smtClean="0"/>
              <a:pPr/>
              <a:t>41</a:t>
            </a:fld>
            <a:endParaRPr lang="en-AU" dirty="0"/>
          </a:p>
        </p:txBody>
      </p:sp>
    </p:spTree>
    <p:extLst>
      <p:ext uri="{BB962C8B-B14F-4D97-AF65-F5344CB8AC3E}">
        <p14:creationId xmlns:p14="http://schemas.microsoft.com/office/powerpoint/2010/main" val="264570814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APNIC Policy </a:t>
            </a:r>
            <a:r>
              <a:rPr lang="en-US" dirty="0"/>
              <a:t>for </a:t>
            </a:r>
            <a:r>
              <a:rPr lang="en-US" dirty="0" smtClean="0"/>
              <a:t>IPv6 </a:t>
            </a:r>
            <a:r>
              <a:rPr lang="en-US" dirty="0"/>
              <a:t>Initial Allocation </a:t>
            </a:r>
            <a:r>
              <a:rPr lang="en-US" dirty="0" smtClean="0"/>
              <a:t>/ Assignments</a:t>
            </a:r>
            <a:endParaRPr lang="en-US" dirty="0"/>
          </a:p>
        </p:txBody>
      </p:sp>
      <p:sp>
        <p:nvSpPr>
          <p:cNvPr id="3" name="Content Placeholder 2"/>
          <p:cNvSpPr>
            <a:spLocks noGrp="1"/>
          </p:cNvSpPr>
          <p:nvPr>
            <p:ph idx="1"/>
          </p:nvPr>
        </p:nvSpPr>
        <p:spPr>
          <a:xfrm>
            <a:off x="1763688" y="1916832"/>
            <a:ext cx="6995120" cy="4608512"/>
          </a:xfrm>
        </p:spPr>
        <p:txBody>
          <a:bodyPr>
            <a:normAutofit fontScale="77500" lnSpcReduction="20000"/>
          </a:bodyPr>
          <a:lstStyle/>
          <a:p>
            <a:r>
              <a:rPr lang="en-US" dirty="0" smtClean="0"/>
              <a:t>APNIC LIR (ISP) allocation</a:t>
            </a:r>
          </a:p>
          <a:p>
            <a:pPr lvl="1"/>
            <a:r>
              <a:rPr lang="en-US" dirty="0"/>
              <a:t>Default /</a:t>
            </a:r>
            <a:r>
              <a:rPr lang="en-US" dirty="0" smtClean="0"/>
              <a:t>32</a:t>
            </a:r>
          </a:p>
          <a:p>
            <a:pPr lvl="1"/>
            <a:r>
              <a:rPr lang="en-US" dirty="0" smtClean="0"/>
              <a:t>Have APNIC ISP IPv4 address space </a:t>
            </a:r>
          </a:p>
          <a:p>
            <a:pPr marL="360362" lvl="1" indent="0">
              <a:buNone/>
            </a:pPr>
            <a:r>
              <a:rPr lang="en-US" dirty="0" smtClean="0"/>
              <a:t>	OR all of the following</a:t>
            </a:r>
          </a:p>
          <a:p>
            <a:pPr lvl="2"/>
            <a:r>
              <a:rPr lang="en-US" dirty="0" smtClean="0"/>
              <a:t>Be an LIR (ISP), not an end site</a:t>
            </a:r>
          </a:p>
          <a:p>
            <a:pPr lvl="2"/>
            <a:r>
              <a:rPr lang="en-US" dirty="0" smtClean="0"/>
              <a:t>Have a plan for down stream customers</a:t>
            </a:r>
          </a:p>
          <a:p>
            <a:pPr lvl="2"/>
            <a:r>
              <a:rPr lang="en-US" dirty="0" smtClean="0"/>
              <a:t>Have a plan for 200 customers in 2 years OR provide IPv6 transit to customer with in 2 years</a:t>
            </a:r>
          </a:p>
          <a:p>
            <a:pPr lvl="1"/>
            <a:r>
              <a:rPr lang="en-US" dirty="0" smtClean="0"/>
              <a:t>Can get larger with justification</a:t>
            </a:r>
          </a:p>
          <a:p>
            <a:pPr lvl="2"/>
            <a:r>
              <a:rPr lang="en-US" dirty="0" smtClean="0"/>
              <a:t>Planned customer base and infrastructure as justification for larger</a:t>
            </a:r>
          </a:p>
          <a:p>
            <a:pPr lvl="2"/>
            <a:r>
              <a:rPr lang="en-US" dirty="0" smtClean="0"/>
              <a:t>OR current IPv4 customer base and infrastructure as justification if it plans to support IPv6 within 2 years</a:t>
            </a:r>
          </a:p>
          <a:p>
            <a:pPr lvl="1"/>
            <a:r>
              <a:rPr lang="en-US" dirty="0" smtClean="0"/>
              <a:t>Additional space when HD ration of /56s &gt;= 0.94</a:t>
            </a:r>
          </a:p>
          <a:p>
            <a:pPr lvl="1"/>
            <a:r>
              <a:rPr lang="en-US" dirty="0" smtClean="0"/>
              <a:t>Two year supply</a:t>
            </a:r>
          </a:p>
          <a:p>
            <a:r>
              <a:rPr lang="en-US" dirty="0" smtClean="0"/>
              <a:t>APNIC end-site PI assignments</a:t>
            </a:r>
          </a:p>
          <a:p>
            <a:pPr lvl="1"/>
            <a:r>
              <a:rPr lang="en-US" dirty="0" smtClean="0"/>
              <a:t>/48 by default</a:t>
            </a:r>
          </a:p>
          <a:p>
            <a:pPr lvl="1"/>
            <a:r>
              <a:rPr lang="en-US" dirty="0" smtClean="0"/>
              <a:t>Have APNIC IPv4 PI addresses </a:t>
            </a:r>
          </a:p>
          <a:p>
            <a:pPr lvl="1"/>
            <a:r>
              <a:rPr lang="en-US" dirty="0" smtClean="0"/>
              <a:t>OR multi-homed</a:t>
            </a:r>
          </a:p>
          <a:p>
            <a:pPr lvl="1"/>
            <a:r>
              <a:rPr lang="en-US" dirty="0" smtClean="0"/>
              <a:t>OR demonstrate an ISP provided IPv6 space is not suitable</a:t>
            </a:r>
          </a:p>
          <a:p>
            <a:pPr lvl="1"/>
            <a:r>
              <a:rPr lang="en-US" dirty="0" smtClean="0"/>
              <a:t>Additional if justified need of an additional PI assignment</a:t>
            </a:r>
          </a:p>
          <a:p>
            <a:pPr lvl="1"/>
            <a:endParaRPr lang="en-US" dirty="0"/>
          </a:p>
        </p:txBody>
      </p:sp>
      <p:sp>
        <p:nvSpPr>
          <p:cNvPr id="4" name="Slide Number Placeholder 3"/>
          <p:cNvSpPr>
            <a:spLocks noGrp="1"/>
          </p:cNvSpPr>
          <p:nvPr>
            <p:ph type="sldNum" sz="quarter" idx="12"/>
          </p:nvPr>
        </p:nvSpPr>
        <p:spPr/>
        <p:txBody>
          <a:bodyPr/>
          <a:lstStyle/>
          <a:p>
            <a:fld id="{38B2A337-2C29-4402-A0A2-E290C184D5D3}" type="slidenum">
              <a:rPr lang="en-AU" smtClean="0"/>
              <a:pPr/>
              <a:t>42</a:t>
            </a:fld>
            <a:endParaRPr lang="en-AU" dirty="0"/>
          </a:p>
        </p:txBody>
      </p:sp>
    </p:spTree>
    <p:extLst>
      <p:ext uri="{BB962C8B-B14F-4D97-AF65-F5344CB8AC3E}">
        <p14:creationId xmlns:p14="http://schemas.microsoft.com/office/powerpoint/2010/main" val="23976459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RIPE Policy </a:t>
            </a:r>
            <a:r>
              <a:rPr lang="en-US" dirty="0"/>
              <a:t>for </a:t>
            </a:r>
            <a:r>
              <a:rPr lang="en-US" dirty="0" smtClean="0"/>
              <a:t>IPv6 </a:t>
            </a:r>
            <a:r>
              <a:rPr lang="en-US" dirty="0"/>
              <a:t>Initial Allocation </a:t>
            </a:r>
            <a:r>
              <a:rPr lang="en-US" dirty="0" smtClean="0"/>
              <a:t>/ Assignments</a:t>
            </a:r>
            <a:endParaRPr lang="en-US" dirty="0"/>
          </a:p>
        </p:txBody>
      </p:sp>
      <p:sp>
        <p:nvSpPr>
          <p:cNvPr id="3" name="Content Placeholder 2"/>
          <p:cNvSpPr>
            <a:spLocks noGrp="1"/>
          </p:cNvSpPr>
          <p:nvPr>
            <p:ph idx="1"/>
          </p:nvPr>
        </p:nvSpPr>
        <p:spPr>
          <a:xfrm>
            <a:off x="1763688" y="1916832"/>
            <a:ext cx="6995120" cy="4608512"/>
          </a:xfrm>
        </p:spPr>
        <p:txBody>
          <a:bodyPr>
            <a:normAutofit fontScale="92500" lnSpcReduction="10000"/>
          </a:bodyPr>
          <a:lstStyle/>
          <a:p>
            <a:r>
              <a:rPr lang="en-US" dirty="0" smtClean="0"/>
              <a:t>RIPE LIR (ISP) allocation</a:t>
            </a:r>
          </a:p>
          <a:p>
            <a:pPr lvl="1"/>
            <a:r>
              <a:rPr lang="en-US" dirty="0" smtClean="0"/>
              <a:t>Must be an LIR (ISP)</a:t>
            </a:r>
          </a:p>
          <a:p>
            <a:pPr lvl="1"/>
            <a:r>
              <a:rPr lang="en-US" dirty="0" smtClean="0"/>
              <a:t>Have plans for IPv6 customers in 2 years</a:t>
            </a:r>
          </a:p>
          <a:p>
            <a:pPr lvl="1"/>
            <a:r>
              <a:rPr lang="en-US" dirty="0" smtClean="0"/>
              <a:t>Default /32</a:t>
            </a:r>
          </a:p>
          <a:p>
            <a:pPr lvl="1"/>
            <a:r>
              <a:rPr lang="en-US" dirty="0" smtClean="0"/>
              <a:t>Can get up to a /29 with no additional justification</a:t>
            </a:r>
          </a:p>
          <a:p>
            <a:pPr lvl="1"/>
            <a:r>
              <a:rPr lang="en-US" dirty="0" smtClean="0"/>
              <a:t>Current IPv4 customer base and infrastructure as justification for larger than /29</a:t>
            </a:r>
          </a:p>
          <a:p>
            <a:pPr lvl="1"/>
            <a:r>
              <a:rPr lang="en-US" dirty="0" smtClean="0"/>
              <a:t>Additional space when HD ration of /56s &gt;= 0.94</a:t>
            </a:r>
          </a:p>
          <a:p>
            <a:pPr lvl="1"/>
            <a:r>
              <a:rPr lang="en-US" dirty="0" smtClean="0"/>
              <a:t>Two year supply</a:t>
            </a:r>
          </a:p>
          <a:p>
            <a:r>
              <a:rPr lang="en-US" dirty="0" smtClean="0"/>
              <a:t>RIPE end-site PI assignments</a:t>
            </a:r>
          </a:p>
          <a:p>
            <a:pPr lvl="1"/>
            <a:r>
              <a:rPr lang="en-US" dirty="0" smtClean="0"/>
              <a:t>/48 by default</a:t>
            </a:r>
          </a:p>
          <a:p>
            <a:pPr lvl="1"/>
            <a:r>
              <a:rPr lang="en-US" dirty="0" smtClean="0"/>
              <a:t>Larger if justified by</a:t>
            </a:r>
          </a:p>
          <a:p>
            <a:pPr lvl="2"/>
            <a:r>
              <a:rPr lang="en-US" dirty="0" smtClean="0"/>
              <a:t>Number of subnets</a:t>
            </a:r>
          </a:p>
          <a:p>
            <a:pPr lvl="2"/>
            <a:r>
              <a:rPr lang="en-US" dirty="0" smtClean="0"/>
              <a:t>Discreet routing of sites</a:t>
            </a:r>
          </a:p>
          <a:p>
            <a:pPr lvl="2"/>
            <a:r>
              <a:rPr lang="en-US" dirty="0" smtClean="0"/>
              <a:t>Cannot re-assign or re-allocate</a:t>
            </a:r>
          </a:p>
          <a:p>
            <a:pPr lvl="1"/>
            <a:endParaRPr lang="en-US" dirty="0" smtClean="0"/>
          </a:p>
          <a:p>
            <a:pPr lvl="1"/>
            <a:endParaRPr lang="en-US" dirty="0"/>
          </a:p>
        </p:txBody>
      </p:sp>
      <p:sp>
        <p:nvSpPr>
          <p:cNvPr id="4" name="Slide Number Placeholder 3"/>
          <p:cNvSpPr>
            <a:spLocks noGrp="1"/>
          </p:cNvSpPr>
          <p:nvPr>
            <p:ph type="sldNum" sz="quarter" idx="12"/>
          </p:nvPr>
        </p:nvSpPr>
        <p:spPr/>
        <p:txBody>
          <a:bodyPr/>
          <a:lstStyle/>
          <a:p>
            <a:fld id="{38B2A337-2C29-4402-A0A2-E290C184D5D3}" type="slidenum">
              <a:rPr lang="en-AU" smtClean="0"/>
              <a:pPr/>
              <a:t>43</a:t>
            </a:fld>
            <a:endParaRPr lang="en-AU" dirty="0"/>
          </a:p>
        </p:txBody>
      </p:sp>
    </p:spTree>
    <p:extLst>
      <p:ext uri="{BB962C8B-B14F-4D97-AF65-F5344CB8AC3E}">
        <p14:creationId xmlns:p14="http://schemas.microsoft.com/office/powerpoint/2010/main" val="100375121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LACNIC Policy </a:t>
            </a:r>
            <a:r>
              <a:rPr lang="en-US" dirty="0"/>
              <a:t>for </a:t>
            </a:r>
            <a:r>
              <a:rPr lang="en-US" dirty="0" smtClean="0"/>
              <a:t>IPv6 </a:t>
            </a:r>
            <a:r>
              <a:rPr lang="en-US" dirty="0"/>
              <a:t>Initial Allocation </a:t>
            </a:r>
            <a:r>
              <a:rPr lang="en-US" dirty="0" smtClean="0"/>
              <a:t>/ Assignments</a:t>
            </a:r>
            <a:endParaRPr lang="en-US" dirty="0"/>
          </a:p>
        </p:txBody>
      </p:sp>
      <p:sp>
        <p:nvSpPr>
          <p:cNvPr id="3" name="Content Placeholder 2"/>
          <p:cNvSpPr>
            <a:spLocks noGrp="1"/>
          </p:cNvSpPr>
          <p:nvPr>
            <p:ph idx="1"/>
          </p:nvPr>
        </p:nvSpPr>
        <p:spPr>
          <a:xfrm>
            <a:off x="1763688" y="1412776"/>
            <a:ext cx="6995120" cy="5112568"/>
          </a:xfrm>
        </p:spPr>
        <p:txBody>
          <a:bodyPr>
            <a:normAutofit fontScale="70000" lnSpcReduction="20000"/>
          </a:bodyPr>
          <a:lstStyle/>
          <a:p>
            <a:r>
              <a:rPr lang="en-US" dirty="0" smtClean="0"/>
              <a:t>LACNIC LIR (ISP) allocation</a:t>
            </a:r>
          </a:p>
          <a:p>
            <a:pPr lvl="1"/>
            <a:r>
              <a:rPr lang="en-US" dirty="0" smtClean="0"/>
              <a:t>Must be an LIR (ISP)</a:t>
            </a:r>
          </a:p>
          <a:p>
            <a:pPr lvl="1"/>
            <a:r>
              <a:rPr lang="en-US" dirty="0" smtClean="0"/>
              <a:t>Have LACNIC IPv4 addresses</a:t>
            </a:r>
          </a:p>
          <a:p>
            <a:pPr marL="719637" lvl="2" indent="0">
              <a:buNone/>
            </a:pPr>
            <a:r>
              <a:rPr lang="en-US" sz="2000" dirty="0" smtClean="0"/>
              <a:t>OR all of the following:</a:t>
            </a:r>
          </a:p>
          <a:p>
            <a:pPr lvl="2"/>
            <a:r>
              <a:rPr lang="en-US" dirty="0" smtClean="0"/>
              <a:t>Have a plan for down stream customers using /48s</a:t>
            </a:r>
          </a:p>
          <a:p>
            <a:pPr lvl="2"/>
            <a:r>
              <a:rPr lang="en-US" dirty="0" smtClean="0"/>
              <a:t>Announce the space within 12 months</a:t>
            </a:r>
          </a:p>
          <a:p>
            <a:pPr lvl="2"/>
            <a:r>
              <a:rPr lang="en-US" dirty="0" smtClean="0"/>
              <a:t>Have down stream customers within the LACNIC region within 2 years</a:t>
            </a:r>
          </a:p>
          <a:p>
            <a:pPr lvl="1"/>
            <a:r>
              <a:rPr lang="en-US" dirty="0" smtClean="0"/>
              <a:t>Default /32</a:t>
            </a:r>
          </a:p>
          <a:p>
            <a:pPr lvl="1"/>
            <a:r>
              <a:rPr lang="en-US" dirty="0" smtClean="0"/>
              <a:t>Can more than a /32 with justification:</a:t>
            </a:r>
          </a:p>
          <a:p>
            <a:pPr lvl="2"/>
            <a:r>
              <a:rPr lang="en-US" dirty="0" smtClean="0"/>
              <a:t>Four year time horizon</a:t>
            </a:r>
          </a:p>
          <a:p>
            <a:pPr lvl="2"/>
            <a:r>
              <a:rPr lang="en-US" dirty="0" smtClean="0"/>
              <a:t>Document current customer and infrastructure </a:t>
            </a:r>
          </a:p>
          <a:p>
            <a:pPr lvl="2"/>
            <a:r>
              <a:rPr lang="en-US" dirty="0" smtClean="0"/>
              <a:t>Can subnet addressing to POPs, but each POP must be currently 30% utilized</a:t>
            </a:r>
          </a:p>
          <a:p>
            <a:pPr lvl="1"/>
            <a:r>
              <a:rPr lang="en-US" dirty="0" smtClean="0"/>
              <a:t>Additional space when HD ration of /48s &gt;= 0.94</a:t>
            </a:r>
          </a:p>
          <a:p>
            <a:pPr lvl="1"/>
            <a:r>
              <a:rPr lang="en-US" dirty="0" smtClean="0"/>
              <a:t>Two year supply</a:t>
            </a:r>
          </a:p>
          <a:p>
            <a:pPr lvl="1"/>
            <a:r>
              <a:rPr lang="en-US" dirty="0" smtClean="0"/>
              <a:t>Within 6 months can return IPv6 addresses and re-apply as an initial allocation</a:t>
            </a:r>
          </a:p>
          <a:p>
            <a:r>
              <a:rPr lang="en-US" dirty="0" smtClean="0"/>
              <a:t>RIPE end-site PI assignments</a:t>
            </a:r>
          </a:p>
          <a:p>
            <a:pPr lvl="1"/>
            <a:r>
              <a:rPr lang="en-US" dirty="0" smtClean="0"/>
              <a:t>Assignment between /48 and /32</a:t>
            </a:r>
          </a:p>
          <a:p>
            <a:pPr lvl="1"/>
            <a:r>
              <a:rPr lang="en-US" dirty="0" smtClean="0"/>
              <a:t>Assignment to end sites holding LACNIC IPv4 PI address</a:t>
            </a:r>
          </a:p>
          <a:p>
            <a:pPr marL="719637" lvl="2" indent="0">
              <a:buNone/>
            </a:pPr>
            <a:r>
              <a:rPr lang="en-US" sz="2000" dirty="0" smtClean="0"/>
              <a:t>OR all of the following:</a:t>
            </a:r>
          </a:p>
          <a:p>
            <a:pPr marL="1062537" lvl="2" indent="-342900"/>
            <a:r>
              <a:rPr lang="en-US" sz="2000" dirty="0" smtClean="0"/>
              <a:t>Not be an LIR or ISP</a:t>
            </a:r>
          </a:p>
          <a:p>
            <a:pPr marL="1062537" lvl="2" indent="-342900"/>
            <a:r>
              <a:rPr lang="en-US" sz="2000" dirty="0" smtClean="0"/>
              <a:t>Plan for how the space will be used over the next 3, 6, 12 months</a:t>
            </a:r>
          </a:p>
          <a:p>
            <a:pPr marL="1062537" lvl="2" indent="-342900"/>
            <a:r>
              <a:rPr lang="en-US" sz="2000" dirty="0" smtClean="0"/>
              <a:t>Provide 1 year addressing plan showing subnets and host counts</a:t>
            </a:r>
          </a:p>
          <a:p>
            <a:pPr marL="1062537" lvl="2" indent="-342900"/>
            <a:r>
              <a:rPr lang="en-US" sz="2000" dirty="0" smtClean="0"/>
              <a:t>Provide network topology and routing plans</a:t>
            </a:r>
          </a:p>
          <a:p>
            <a:pPr marL="1062537" lvl="2" indent="-342900"/>
            <a:endParaRPr lang="en-US" sz="2000" dirty="0" smtClean="0"/>
          </a:p>
          <a:p>
            <a:pPr lvl="1"/>
            <a:endParaRPr lang="en-US" dirty="0" smtClean="0"/>
          </a:p>
          <a:p>
            <a:pPr lvl="1"/>
            <a:endParaRPr lang="en-US" dirty="0" smtClean="0"/>
          </a:p>
          <a:p>
            <a:pPr lvl="1"/>
            <a:endParaRPr lang="en-US" dirty="0" smtClean="0"/>
          </a:p>
          <a:p>
            <a:pPr lvl="1"/>
            <a:endParaRPr lang="en-US" dirty="0"/>
          </a:p>
        </p:txBody>
      </p:sp>
      <p:sp>
        <p:nvSpPr>
          <p:cNvPr id="4" name="Slide Number Placeholder 3"/>
          <p:cNvSpPr>
            <a:spLocks noGrp="1"/>
          </p:cNvSpPr>
          <p:nvPr>
            <p:ph type="sldNum" sz="quarter" idx="12"/>
          </p:nvPr>
        </p:nvSpPr>
        <p:spPr/>
        <p:txBody>
          <a:bodyPr/>
          <a:lstStyle/>
          <a:p>
            <a:fld id="{38B2A337-2C29-4402-A0A2-E290C184D5D3}" type="slidenum">
              <a:rPr lang="en-AU" smtClean="0"/>
              <a:pPr/>
              <a:t>44</a:t>
            </a:fld>
            <a:endParaRPr lang="en-AU" dirty="0"/>
          </a:p>
        </p:txBody>
      </p:sp>
    </p:spTree>
    <p:extLst>
      <p:ext uri="{BB962C8B-B14F-4D97-AF65-F5344CB8AC3E}">
        <p14:creationId xmlns:p14="http://schemas.microsoft.com/office/powerpoint/2010/main" val="42243689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ARIN Policy </a:t>
            </a:r>
            <a:r>
              <a:rPr lang="en-US" dirty="0"/>
              <a:t>for </a:t>
            </a:r>
            <a:r>
              <a:rPr lang="en-US" dirty="0" smtClean="0"/>
              <a:t>IPv6 </a:t>
            </a:r>
            <a:r>
              <a:rPr lang="en-US" dirty="0"/>
              <a:t>Initial </a:t>
            </a:r>
            <a:r>
              <a:rPr lang="en-US" dirty="0" smtClean="0"/>
              <a:t>Allocation</a:t>
            </a:r>
            <a:endParaRPr lang="en-US" dirty="0"/>
          </a:p>
        </p:txBody>
      </p:sp>
      <p:sp>
        <p:nvSpPr>
          <p:cNvPr id="3" name="Content Placeholder 2"/>
          <p:cNvSpPr>
            <a:spLocks noGrp="1"/>
          </p:cNvSpPr>
          <p:nvPr>
            <p:ph idx="1"/>
          </p:nvPr>
        </p:nvSpPr>
        <p:spPr>
          <a:xfrm>
            <a:off x="1763688" y="1412776"/>
            <a:ext cx="6995120" cy="5184576"/>
          </a:xfrm>
        </p:spPr>
        <p:txBody>
          <a:bodyPr>
            <a:normAutofit fontScale="85000" lnSpcReduction="20000"/>
          </a:bodyPr>
          <a:lstStyle/>
          <a:p>
            <a:r>
              <a:rPr lang="en-US" dirty="0" smtClean="0"/>
              <a:t>ARIN ISP allocation</a:t>
            </a:r>
          </a:p>
          <a:p>
            <a:pPr lvl="1"/>
            <a:r>
              <a:rPr lang="en-US" dirty="0" smtClean="0"/>
              <a:t>Always on a nibble boundary (/36, /32, /28, /24, /16)</a:t>
            </a:r>
          </a:p>
          <a:p>
            <a:pPr lvl="1"/>
            <a:r>
              <a:rPr lang="en-US" dirty="0" smtClean="0"/>
              <a:t>/32 by default</a:t>
            </a:r>
          </a:p>
          <a:p>
            <a:pPr lvl="1"/>
            <a:r>
              <a:rPr lang="en-US" dirty="0"/>
              <a:t>/36 upon request for reduced billing</a:t>
            </a:r>
          </a:p>
          <a:p>
            <a:pPr lvl="1"/>
            <a:r>
              <a:rPr lang="en-US" dirty="0"/>
              <a:t>smallest nibble-boundary aligned block that can provide an equally sized nibble-boundary aligned block to each of the requesters serving sites large enough to satisfy the needs of the requesters largest single serving site using no more than 75% of the available addresses. </a:t>
            </a:r>
          </a:p>
          <a:p>
            <a:pPr lvl="1"/>
            <a:r>
              <a:rPr lang="en-US" dirty="0" smtClean="0"/>
              <a:t>Must have down stream customers AND one of the following</a:t>
            </a:r>
          </a:p>
          <a:p>
            <a:pPr lvl="2"/>
            <a:r>
              <a:rPr lang="en-US" dirty="0" smtClean="0"/>
              <a:t>Must have and ARIN IPv4 ISP</a:t>
            </a:r>
          </a:p>
          <a:p>
            <a:pPr lvl="2"/>
            <a:r>
              <a:rPr lang="en-US" dirty="0"/>
              <a:t>B</a:t>
            </a:r>
            <a:r>
              <a:rPr lang="en-US" dirty="0" smtClean="0"/>
              <a:t>e IPv6 multi-homed </a:t>
            </a:r>
          </a:p>
          <a:p>
            <a:pPr lvl="2"/>
            <a:r>
              <a:rPr lang="en-US" dirty="0" smtClean="0"/>
              <a:t>Plan for a minimum of 50IPv6  customers within 5 years, including detailed assignment plans and proposed customers over 1, 2, and 5 years.  Description of network infrastructure.</a:t>
            </a:r>
          </a:p>
          <a:p>
            <a:pPr lvl="1"/>
            <a:r>
              <a:rPr lang="en-US" dirty="0" smtClean="0"/>
              <a:t>Additional space when any of the following are true:</a:t>
            </a:r>
          </a:p>
          <a:p>
            <a:pPr lvl="2"/>
            <a:r>
              <a:rPr lang="en-US" dirty="0" smtClean="0"/>
              <a:t>75% total address utilization</a:t>
            </a:r>
          </a:p>
          <a:p>
            <a:pPr lvl="2"/>
            <a:r>
              <a:rPr lang="en-US" dirty="0" smtClean="0"/>
              <a:t>90% of any serving site</a:t>
            </a:r>
          </a:p>
          <a:p>
            <a:pPr lvl="2"/>
            <a:r>
              <a:rPr lang="en-US" dirty="0" smtClean="0"/>
              <a:t>90% allocated to serving sites and the size block allocated is justified</a:t>
            </a:r>
          </a:p>
          <a:p>
            <a:pPr lvl="1"/>
            <a:r>
              <a:rPr lang="en-US" dirty="0" smtClean="0"/>
              <a:t>Bumping up to the next nibble up to a /12, then additional /12s at a time there after.</a:t>
            </a:r>
          </a:p>
        </p:txBody>
      </p:sp>
      <p:sp>
        <p:nvSpPr>
          <p:cNvPr id="4" name="Slide Number Placeholder 3"/>
          <p:cNvSpPr>
            <a:spLocks noGrp="1"/>
          </p:cNvSpPr>
          <p:nvPr>
            <p:ph type="sldNum" sz="quarter" idx="12"/>
          </p:nvPr>
        </p:nvSpPr>
        <p:spPr/>
        <p:txBody>
          <a:bodyPr/>
          <a:lstStyle/>
          <a:p>
            <a:fld id="{38B2A337-2C29-4402-A0A2-E290C184D5D3}" type="slidenum">
              <a:rPr lang="en-AU" smtClean="0"/>
              <a:pPr/>
              <a:t>45</a:t>
            </a:fld>
            <a:endParaRPr lang="en-AU" dirty="0"/>
          </a:p>
        </p:txBody>
      </p:sp>
    </p:spTree>
    <p:extLst>
      <p:ext uri="{BB962C8B-B14F-4D97-AF65-F5344CB8AC3E}">
        <p14:creationId xmlns:p14="http://schemas.microsoft.com/office/powerpoint/2010/main" val="35159874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ARIN Policy </a:t>
            </a:r>
            <a:r>
              <a:rPr lang="en-US" dirty="0"/>
              <a:t>for </a:t>
            </a:r>
            <a:r>
              <a:rPr lang="en-US" dirty="0" smtClean="0"/>
              <a:t>IPv6 </a:t>
            </a:r>
            <a:r>
              <a:rPr lang="en-US" dirty="0"/>
              <a:t>Initial </a:t>
            </a:r>
            <a:r>
              <a:rPr lang="en-US" dirty="0" smtClean="0"/>
              <a:t>Assignments</a:t>
            </a:r>
            <a:endParaRPr lang="en-US" dirty="0"/>
          </a:p>
        </p:txBody>
      </p:sp>
      <p:sp>
        <p:nvSpPr>
          <p:cNvPr id="3" name="Content Placeholder 2"/>
          <p:cNvSpPr>
            <a:spLocks noGrp="1"/>
          </p:cNvSpPr>
          <p:nvPr>
            <p:ph idx="1"/>
          </p:nvPr>
        </p:nvSpPr>
        <p:spPr>
          <a:xfrm>
            <a:off x="1763688" y="1988840"/>
            <a:ext cx="6995120" cy="4608512"/>
          </a:xfrm>
        </p:spPr>
        <p:txBody>
          <a:bodyPr>
            <a:normAutofit/>
          </a:bodyPr>
          <a:lstStyle/>
          <a:p>
            <a:r>
              <a:rPr lang="en-US" dirty="0" smtClean="0"/>
              <a:t>ARIN end-site PI assignments</a:t>
            </a:r>
          </a:p>
          <a:p>
            <a:pPr lvl="1"/>
            <a:r>
              <a:rPr lang="en-US" dirty="0" smtClean="0"/>
              <a:t>/48 by default</a:t>
            </a:r>
          </a:p>
          <a:p>
            <a:pPr lvl="1"/>
            <a:r>
              <a:rPr lang="en-US" dirty="0" smtClean="0"/>
              <a:t>Must meet one of the following:</a:t>
            </a:r>
          </a:p>
          <a:p>
            <a:pPr lvl="2"/>
            <a:r>
              <a:rPr lang="en-US" dirty="0" smtClean="0"/>
              <a:t>Have ARIN issues IPv4 PI space</a:t>
            </a:r>
          </a:p>
          <a:p>
            <a:pPr lvl="2"/>
            <a:r>
              <a:rPr lang="en-US" dirty="0" smtClean="0"/>
              <a:t>Be IPv6 multi-homed</a:t>
            </a:r>
          </a:p>
          <a:p>
            <a:pPr lvl="2"/>
            <a:r>
              <a:rPr lang="en-US" dirty="0" smtClean="0"/>
              <a:t>Use 2,000 IPv6 addresses with one year</a:t>
            </a:r>
          </a:p>
          <a:p>
            <a:pPr lvl="2"/>
            <a:r>
              <a:rPr lang="en-US" dirty="0" smtClean="0"/>
              <a:t>Have 200 .64 sized subnets with in one year</a:t>
            </a:r>
          </a:p>
          <a:p>
            <a:pPr lvl="2"/>
            <a:r>
              <a:rPr lang="en-US" dirty="0" smtClean="0"/>
              <a:t>Provide reasonable justification of why an IPS IPv6 block won’t work</a:t>
            </a:r>
          </a:p>
          <a:p>
            <a:pPr lvl="1"/>
            <a:r>
              <a:rPr lang="en-US" dirty="0" smtClean="0"/>
              <a:t>Larger if justified by</a:t>
            </a:r>
          </a:p>
          <a:p>
            <a:pPr lvl="2"/>
            <a:r>
              <a:rPr lang="en-US" dirty="0" smtClean="0"/>
              <a:t>Number of subnets</a:t>
            </a:r>
          </a:p>
          <a:p>
            <a:pPr lvl="2"/>
            <a:r>
              <a:rPr lang="en-US" dirty="0" smtClean="0"/>
              <a:t>Discreet routing of sites</a:t>
            </a:r>
          </a:p>
          <a:p>
            <a:pPr lvl="1"/>
            <a:endParaRPr lang="en-US" dirty="0"/>
          </a:p>
        </p:txBody>
      </p:sp>
      <p:sp>
        <p:nvSpPr>
          <p:cNvPr id="4" name="Slide Number Placeholder 3"/>
          <p:cNvSpPr>
            <a:spLocks noGrp="1"/>
          </p:cNvSpPr>
          <p:nvPr>
            <p:ph type="sldNum" sz="quarter" idx="12"/>
          </p:nvPr>
        </p:nvSpPr>
        <p:spPr/>
        <p:txBody>
          <a:bodyPr/>
          <a:lstStyle/>
          <a:p>
            <a:fld id="{38B2A337-2C29-4402-A0A2-E290C184D5D3}" type="slidenum">
              <a:rPr lang="en-AU" smtClean="0"/>
              <a:pPr/>
              <a:t>46</a:t>
            </a:fld>
            <a:endParaRPr lang="en-AU" dirty="0"/>
          </a:p>
        </p:txBody>
      </p:sp>
    </p:spTree>
    <p:extLst>
      <p:ext uri="{BB962C8B-B14F-4D97-AF65-F5344CB8AC3E}">
        <p14:creationId xmlns:p14="http://schemas.microsoft.com/office/powerpoint/2010/main" val="14255715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Rectangle 3"/>
          <p:cNvSpPr>
            <a:spLocks noGrp="1" noChangeArrowheads="1"/>
          </p:cNvSpPr>
          <p:nvPr>
            <p:ph type="title"/>
          </p:nvPr>
        </p:nvSpPr>
        <p:spPr/>
        <p:txBody>
          <a:bodyPr rIns="132080"/>
          <a:lstStyle/>
          <a:p>
            <a:pPr indent="0" eaLnBrk="1" hangingPunct="1"/>
            <a:r>
              <a:rPr lang="en-US" sz="3000" dirty="0" smtClean="0">
                <a:solidFill>
                  <a:srgbClr val="0A406B"/>
                </a:solidFill>
                <a:latin typeface="Century Gothic"/>
                <a:cs typeface="Century Gothic"/>
              </a:rPr>
              <a:t>Thank you.</a:t>
            </a:r>
            <a:br>
              <a:rPr lang="en-US" sz="3000" dirty="0" smtClean="0">
                <a:solidFill>
                  <a:srgbClr val="0A406B"/>
                </a:solidFill>
                <a:latin typeface="Century Gothic"/>
                <a:cs typeface="Century Gothic"/>
              </a:rPr>
            </a:br>
            <a:r>
              <a:rPr lang="en-US" sz="3000" dirty="0" smtClean="0">
                <a:solidFill>
                  <a:srgbClr val="0A406B"/>
                </a:solidFill>
                <a:latin typeface="Century Gothic"/>
                <a:cs typeface="Century Gothic"/>
              </a:rPr>
              <a:t>Questions?</a:t>
            </a:r>
          </a:p>
        </p:txBody>
      </p:sp>
      <p:sp>
        <p:nvSpPr>
          <p:cNvPr id="2" name="Slide Number Placeholder 1"/>
          <p:cNvSpPr>
            <a:spLocks noGrp="1"/>
          </p:cNvSpPr>
          <p:nvPr>
            <p:ph type="sldNum" sz="quarter" idx="12"/>
          </p:nvPr>
        </p:nvSpPr>
        <p:spPr/>
        <p:txBody>
          <a:bodyPr/>
          <a:lstStyle/>
          <a:p>
            <a:fld id="{A71B747C-7108-1942-B4F5-628D14144FF7}" type="slidenum">
              <a:rPr lang="en-US" smtClean="0"/>
              <a:t>47</a:t>
            </a:fld>
            <a:endParaRPr lang="en-US" dirty="0"/>
          </a:p>
        </p:txBody>
      </p:sp>
    </p:spTree>
    <p:extLst>
      <p:ext uri="{BB962C8B-B14F-4D97-AF65-F5344CB8AC3E}">
        <p14:creationId xmlns:p14="http://schemas.microsoft.com/office/powerpoint/2010/main" val="1788187066"/>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xmlns:p14="http://schemas.microsoft.com/office/powerpoint/2010/main" advClick="0" advTm="5000"/>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an RIR</a:t>
            </a:r>
            <a:endParaRPr lang="en-US" dirty="0"/>
          </a:p>
        </p:txBody>
      </p:sp>
      <p:sp>
        <p:nvSpPr>
          <p:cNvPr id="4" name="Slide Number Placeholder 3"/>
          <p:cNvSpPr>
            <a:spLocks noGrp="1"/>
          </p:cNvSpPr>
          <p:nvPr>
            <p:ph type="sldNum" sz="quarter" idx="12"/>
          </p:nvPr>
        </p:nvSpPr>
        <p:spPr/>
        <p:txBody>
          <a:bodyPr/>
          <a:lstStyle/>
          <a:p>
            <a:fld id="{38B2A337-2C29-4402-A0A2-E290C184D5D3}" type="slidenum">
              <a:rPr lang="en-AU" smtClean="0"/>
              <a:pPr/>
              <a:t>5</a:t>
            </a:fld>
            <a:endParaRPr lang="en-AU" dirty="0"/>
          </a:p>
        </p:txBody>
      </p:sp>
      <p:pic>
        <p:nvPicPr>
          <p:cNvPr id="8" name="Picture 7"/>
          <p:cNvPicPr>
            <a:picLocks noChangeAspect="1"/>
          </p:cNvPicPr>
          <p:nvPr/>
        </p:nvPicPr>
        <p:blipFill>
          <a:blip r:embed="rId2">
            <a:extLst>
              <a:ext uri="{BEBA8EAE-BF5A-486C-A8C5-ECC9F3942E4B}">
                <a14:imgProps xmlns:a14="http://schemas.microsoft.com/office/drawing/2010/main">
                  <a14:imgLayer r:embed="rId3">
                    <a14:imgEffect>
                      <a14:backgroundRemoval t="9503" b="95248" l="521" r="97656">
                        <a14:foregroundMark x1="42188" y1="33477" x2="42188" y2="33477"/>
                        <a14:foregroundMark x1="41146" y1="33693" x2="41146" y2="33693"/>
                        <a14:foregroundMark x1="38021" y1="23758" x2="38021" y2="23758"/>
                        <a14:foregroundMark x1="28516" y1="19006" x2="28516" y2="19006"/>
                        <a14:foregroundMark x1="26693" y1="22246" x2="26693" y2="22246"/>
                        <a14:foregroundMark x1="25521" y1="25918" x2="25521" y2="25918"/>
                        <a14:foregroundMark x1="16016" y1="23974" x2="16016" y2="23974"/>
                        <a14:foregroundMark x1="17839" y1="24838" x2="17839" y2="24838"/>
                        <a14:foregroundMark x1="20052" y1="23110" x2="20052" y2="23110"/>
                        <a14:foregroundMark x1="21224" y1="21166" x2="21224" y2="21166"/>
                        <a14:foregroundMark x1="32552" y1="43413" x2="32552" y2="43413"/>
                        <a14:foregroundMark x1="33203" y1="43844" x2="33203" y2="43844"/>
                        <a14:foregroundMark x1="26172" y1="54212" x2="26172" y2="54212"/>
                        <a14:foregroundMark x1="17448" y1="53996" x2="17448" y2="53996"/>
                        <a14:foregroundMark x1="18099" y1="55292" x2="18099" y2="55292"/>
                        <a14:foregroundMark x1="19271" y1="48380" x2="19271" y2="48380"/>
                        <a14:foregroundMark x1="19010" y1="53348" x2="19010" y2="53348"/>
                        <a14:foregroundMark x1="20833" y1="47516" x2="20833" y2="47516"/>
                        <a14:foregroundMark x1="26432" y1="56587" x2="26432" y2="56587"/>
                        <a14:foregroundMark x1="25521" y1="56587" x2="25521" y2="56587"/>
                        <a14:foregroundMark x1="28385" y1="57667" x2="28385" y2="57667"/>
                        <a14:foregroundMark x1="29036" y1="57883" x2="29036" y2="57883"/>
                        <a14:foregroundMark x1="29688" y1="57883" x2="29688" y2="57883"/>
                        <a14:foregroundMark x1="27083" y1="58315" x2="27083" y2="58315"/>
                        <a14:foregroundMark x1="24479" y1="60043" x2="24479" y2="60043"/>
                        <a14:foregroundMark x1="25911" y1="62419" x2="25911" y2="62419"/>
                        <a14:foregroundMark x1="26693" y1="62419" x2="26693" y2="62419"/>
                        <a14:foregroundMark x1="75521" y1="58099" x2="75521" y2="58099"/>
                        <a14:foregroundMark x1="67708" y1="62851" x2="67708" y2="62851"/>
                        <a14:foregroundMark x1="73047" y1="66955" x2="73047" y2="66955"/>
                        <a14:foregroundMark x1="78646" y1="76242" x2="78646" y2="76242"/>
                        <a14:foregroundMark x1="83984" y1="68467" x2="83984" y2="68467"/>
                        <a14:foregroundMark x1="75521" y1="69330" x2="75521" y2="69330"/>
                        <a14:foregroundMark x1="74740" y1="69114" x2="74740" y2="69114"/>
                        <a14:foregroundMark x1="58984" y1="75378" x2="58984" y2="75378"/>
                        <a14:foregroundMark x1="76432" y1="65443" x2="76432" y2="65443"/>
                        <a14:foregroundMark x1="72917" y1="63067" x2="72917" y2="63067"/>
                        <a14:foregroundMark x1="78776" y1="60907" x2="78776" y2="60907"/>
                        <a14:foregroundMark x1="77995" y1="58747" x2="77995" y2="58747"/>
                        <a14:foregroundMark x1="78125" y1="55508" x2="78125" y2="55508"/>
                        <a14:foregroundMark x1="82813" y1="49244" x2="82813" y2="49244"/>
                        <a14:foregroundMark x1="85156" y1="45356" x2="85156" y2="45356"/>
                        <a14:foregroundMark x1="86068" y1="44276" x2="86068" y2="44276"/>
                        <a14:foregroundMark x1="83594" y1="46436" x2="83594" y2="46436"/>
                        <a14:foregroundMark x1="83854" y1="42117" x2="83854" y2="42117"/>
                        <a14:foregroundMark x1="58724" y1="31317" x2="58724" y2="31317"/>
                        <a14:foregroundMark x1="61328" y1="26782" x2="61328" y2="26782"/>
                        <a14:foregroundMark x1="61328" y1="28510" x2="61328" y2="28510"/>
                        <a14:foregroundMark x1="62760" y1="24838" x2="62760" y2="24838"/>
                        <a14:foregroundMark x1="64193" y1="24622" x2="64193" y2="24622"/>
                        <a14:foregroundMark x1="62240" y1="29590" x2="62240" y2="29590"/>
                        <a14:foregroundMark x1="52734" y1="22030" x2="52734" y2="22030"/>
                        <a14:foregroundMark x1="59635" y1="20518" x2="59635" y2="20518"/>
                        <a14:foregroundMark x1="61458" y1="20302" x2="61458" y2="20302"/>
                        <a14:foregroundMark x1="62630" y1="20302" x2="62630" y2="20302"/>
                        <a14:foregroundMark x1="50781" y1="22246" x2="50781" y2="22246"/>
                        <a14:foregroundMark x1="52995" y1="23542" x2="52995" y2="23542"/>
                        <a14:foregroundMark x1="28516" y1="41253" x2="28516" y2="41253"/>
                        <a14:foregroundMark x1="54036" y1="22462" x2="54036" y2="22462"/>
                        <a14:foregroundMark x1="58984" y1="20734" x2="58984" y2="20734"/>
                        <a14:foregroundMark x1="59375" y1="21166" x2="59375" y2="21166"/>
                        <a14:foregroundMark x1="60547" y1="20950" x2="60547" y2="20950"/>
                        <a14:foregroundMark x1="62109" y1="20734" x2="62109" y2="20734"/>
                        <a14:foregroundMark x1="63151" y1="20518" x2="63151" y2="20518"/>
                        <a14:foregroundMark x1="63542" y1="20518" x2="63542" y2="20518"/>
                        <a14:foregroundMark x1="71484" y1="20518" x2="71484" y2="20518"/>
                        <a14:foregroundMark x1="73438" y1="22462" x2="73438" y2="22462"/>
                        <a14:foregroundMark x1="75651" y1="19006" x2="75651" y2="19006"/>
                        <a14:foregroundMark x1="70703" y1="20950" x2="70703" y2="20950"/>
                        <a14:foregroundMark x1="70182" y1="21598" x2="70182" y2="21598"/>
                        <a14:foregroundMark x1="29167" y1="67387" x2="29167" y2="67387"/>
                        <a14:foregroundMark x1="28906" y1="31317" x2="28906" y2="31317"/>
                        <a14:foregroundMark x1="30859" y1="32829" x2="30859" y2="32829"/>
                        <a14:foregroundMark x1="30729" y1="45356" x2="30729" y2="45356"/>
                        <a14:foregroundMark x1="91016" y1="85961" x2="91016" y2="85961"/>
                        <a14:foregroundMark x1="92188" y1="83153" x2="92188" y2="83153"/>
                        <a14:foregroundMark x1="92448" y1="83801" x2="92448" y2="83801"/>
                        <a14:foregroundMark x1="92318" y1="84449" x2="92318" y2="84449"/>
                        <a14:foregroundMark x1="84766" y1="85745" x2="84766" y2="85745"/>
                        <a14:foregroundMark x1="89844" y1="75594" x2="89844" y2="75594"/>
                        <a14:foregroundMark x1="88542" y1="70194" x2="88542" y2="70194"/>
                        <a14:foregroundMark x1="85807" y1="68251" x2="85807" y2="68251"/>
                        <a14:foregroundMark x1="86198" y1="68035" x2="86198" y2="68035"/>
                        <a14:foregroundMark x1="86979" y1="68683" x2="86979" y2="68683"/>
                        <a14:foregroundMark x1="83724" y1="44924" x2="83724" y2="44924"/>
                        <a14:foregroundMark x1="86979" y1="43197" x2="86979" y2="43197"/>
                        <a14:foregroundMark x1="92708" y1="73650" x2="92708" y2="73650"/>
                        <a14:foregroundMark x1="90234" y1="72786" x2="90234" y2="72786"/>
                        <a14:foregroundMark x1="95443" y1="72354" x2="95443" y2="72354"/>
                        <a14:foregroundMark x1="94271" y1="86393" x2="94271" y2="86393"/>
                        <a14:foregroundMark x1="93359" y1="73434" x2="93359" y2="73434"/>
                        <a14:foregroundMark x1="79427" y1="69762" x2="79427" y2="69762"/>
                        <a14:foregroundMark x1="78906" y1="70194" x2="78906" y2="70194"/>
                        <a14:foregroundMark x1="77865" y1="69978" x2="77865" y2="69978"/>
                        <a14:foregroundMark x1="76302" y1="69546" x2="76302" y2="69546"/>
                        <a14:foregroundMark x1="76953" y1="69762" x2="76953" y2="69762"/>
                        <a14:foregroundMark x1="78255" y1="67387" x2="78255" y2="67387"/>
                        <a14:foregroundMark x1="78385" y1="65659" x2="78385" y2="65659"/>
                        <a14:foregroundMark x1="78906" y1="65659" x2="78906" y2="65659"/>
                        <a14:foregroundMark x1="79167" y1="62419" x2="79167" y2="62419"/>
                        <a14:foregroundMark x1="79948" y1="65659" x2="79948" y2="65659"/>
                        <a14:foregroundMark x1="81120" y1="66739" x2="81120" y2="66739"/>
                        <a14:foregroundMark x1="80469" y1="67387" x2="80469" y2="67387"/>
                        <a14:foregroundMark x1="31380" y1="70626" x2="31380" y2="70626"/>
                        <a14:foregroundMark x1="31510" y1="77322" x2="31510" y2="77322"/>
                        <a14:foregroundMark x1="22396" y1="47300" x2="22396" y2="47300"/>
                        <a14:foregroundMark x1="25391" y1="33693" x2="25391" y2="33693"/>
                        <a14:foregroundMark x1="26953" y1="33693" x2="26953" y2="33693"/>
                        <a14:foregroundMark x1="17578" y1="29374" x2="17578" y2="29374"/>
                        <a14:foregroundMark x1="21354" y1="27862" x2="21354" y2="27862"/>
                        <a14:foregroundMark x1="22526" y1="26998" x2="22526" y2="26998"/>
                        <a14:foregroundMark x1="19922" y1="24838" x2="19922" y2="24838"/>
                        <a14:backgroundMark x1="21224" y1="23110" x2="21224" y2="23110"/>
                        <a14:backgroundMark x1="21224" y1="23110" x2="21224" y2="23110"/>
                        <a14:backgroundMark x1="24740" y1="55508" x2="24740" y2="55508"/>
                        <a14:backgroundMark x1="27344" y1="57235" x2="27344" y2="57235"/>
                        <a14:backgroundMark x1="76953" y1="59611" x2="76953" y2="59611"/>
                        <a14:backgroundMark x1="85417" y1="42333" x2="85417" y2="42333"/>
                        <a14:backgroundMark x1="81901" y1="47516" x2="81901" y2="47516"/>
                        <a14:backgroundMark x1="62891" y1="28726" x2="62891" y2="28726"/>
                        <a14:backgroundMark x1="84245" y1="44276" x2="84245" y2="44276"/>
                        <a14:backgroundMark x1="76953" y1="68467" x2="76953" y2="68467"/>
                        <a14:backgroundMark x1="76042" y1="68467" x2="76042" y2="68467"/>
                        <a14:backgroundMark x1="78125" y1="68683" x2="78125" y2="68683"/>
                        <a14:backgroundMark x1="79297" y1="66523" x2="79297" y2="66523"/>
                        <a14:backgroundMark x1="79948" y1="67387" x2="79948" y2="67387"/>
                        <a14:backgroundMark x1="18880" y1="26350" x2="18880" y2="26350"/>
                        <a14:backgroundMark x1="25000" y1="36717" x2="25000" y2="36717"/>
                        <a14:backgroundMark x1="26563" y1="31533" x2="26563" y2="31533"/>
                        <a14:backgroundMark x1="23568" y1="28510" x2="23568" y2="28510"/>
                        <a14:backgroundMark x1="20703" y1="29374" x2="20703" y2="29374"/>
                      </a14:backgroundRemoval>
                    </a14:imgEffect>
                  </a14:imgLayer>
                </a14:imgProps>
              </a:ext>
            </a:extLst>
          </a:blip>
          <a:stretch>
            <a:fillRect/>
          </a:stretch>
        </p:blipFill>
        <p:spPr>
          <a:xfrm>
            <a:off x="0" y="660400"/>
            <a:ext cx="9144000" cy="5512594"/>
          </a:xfrm>
          <a:prstGeom prst="rect">
            <a:avLst/>
          </a:prstGeom>
        </p:spPr>
      </p:pic>
      <p:pic>
        <p:nvPicPr>
          <p:cNvPr id="9" name="Picture 8"/>
          <p:cNvPicPr>
            <a:picLocks noChangeAspect="1"/>
          </p:cNvPicPr>
          <p:nvPr/>
        </p:nvPicPr>
        <p:blipFill>
          <a:blip r:embed="rId4"/>
          <a:stretch>
            <a:fillRect/>
          </a:stretch>
        </p:blipFill>
        <p:spPr>
          <a:xfrm>
            <a:off x="-756592" y="116632"/>
            <a:ext cx="3792601" cy="2846888"/>
          </a:xfrm>
          <a:prstGeom prst="rect">
            <a:avLst/>
          </a:prstGeom>
        </p:spPr>
      </p:pic>
      <p:pic>
        <p:nvPicPr>
          <p:cNvPr id="10" name="Picture 9"/>
          <p:cNvPicPr>
            <a:picLocks noChangeAspect="1"/>
          </p:cNvPicPr>
          <p:nvPr/>
        </p:nvPicPr>
        <p:blipFill>
          <a:blip r:embed="rId5">
            <a:extLst>
              <a:ext uri="{BEBA8EAE-BF5A-486C-A8C5-ECC9F3942E4B}">
                <a14:imgProps xmlns:a14="http://schemas.microsoft.com/office/drawing/2010/main">
                  <a14:imgLayer r:embed="rId6">
                    <a14:imgEffect>
                      <a14:backgroundRemoval t="9901" b="99010" l="9659" r="89773">
                        <a14:foregroundMark x1="67614" y1="54455" x2="67614" y2="54455"/>
                        <a14:foregroundMark x1="55682" y1="76238" x2="55682" y2="76238"/>
                        <a14:foregroundMark x1="69886" y1="82178" x2="69886" y2="82178"/>
                        <a14:foregroundMark x1="48295" y1="85149" x2="48295" y2="85149"/>
                        <a14:foregroundMark x1="42614" y1="90099" x2="42614" y2="90099"/>
                        <a14:foregroundMark x1="37500" y1="89109" x2="37500" y2="89109"/>
                        <a14:foregroundMark x1="32386" y1="88119" x2="32386" y2="88119"/>
                        <a14:foregroundMark x1="26705" y1="86139" x2="26705" y2="86139"/>
                        <a14:foregroundMark x1="77841" y1="72277" x2="77841" y2="72277"/>
                        <a14:backgroundMark x1="72159" y1="77228" x2="72159" y2="77228"/>
                      </a14:backgroundRemoval>
                    </a14:imgEffect>
                  </a14:imgLayer>
                </a14:imgProps>
              </a:ext>
            </a:extLst>
          </a:blip>
          <a:stretch>
            <a:fillRect/>
          </a:stretch>
        </p:blipFill>
        <p:spPr>
          <a:xfrm>
            <a:off x="7017320" y="1015447"/>
            <a:ext cx="1947168" cy="1117409"/>
          </a:xfrm>
          <a:prstGeom prst="rect">
            <a:avLst/>
          </a:prstGeom>
        </p:spPr>
      </p:pic>
      <p:pic>
        <p:nvPicPr>
          <p:cNvPr id="11" name="Picture 10"/>
          <p:cNvPicPr>
            <a:picLocks noChangeAspect="1"/>
          </p:cNvPicPr>
          <p:nvPr/>
        </p:nvPicPr>
        <p:blipFill>
          <a:blip r:embed="rId7">
            <a:extLst>
              <a:ext uri="{BEBA8EAE-BF5A-486C-A8C5-ECC9F3942E4B}">
                <a14:imgProps xmlns:a14="http://schemas.microsoft.com/office/drawing/2010/main">
                  <a14:imgLayer r:embed="rId8">
                    <a14:imgEffect>
                      <a14:backgroundRemoval t="1370" b="97260" l="741" r="98519">
                        <a14:foregroundMark x1="4444" y1="60274" x2="4444" y2="60274"/>
                        <a14:foregroundMark x1="3704" y1="49315" x2="3704" y2="49315"/>
                        <a14:foregroundMark x1="14815" y1="47945" x2="14815" y2="47945"/>
                        <a14:foregroundMark x1="18519" y1="47945" x2="18519" y2="47945"/>
                        <a14:foregroundMark x1="21481" y1="53425" x2="21481" y2="53425"/>
                        <a14:foregroundMark x1="22222" y1="63014" x2="22222" y2="63014"/>
                        <a14:foregroundMark x1="22222" y1="71233" x2="22222" y2="71233"/>
                        <a14:foregroundMark x1="16296" y1="71233" x2="16296" y2="71233"/>
                        <a14:foregroundMark x1="11852" y1="65753" x2="11852" y2="65753"/>
                        <a14:foregroundMark x1="37037" y1="50685" x2="37037" y2="50685"/>
                        <a14:foregroundMark x1="28148" y1="60274" x2="28148" y2="60274"/>
                        <a14:foregroundMark x1="35556" y1="69863" x2="35556" y2="69863"/>
                        <a14:foregroundMark x1="42963" y1="58904" x2="42963" y2="58904"/>
                        <a14:foregroundMark x1="48889" y1="47945" x2="48889" y2="47945"/>
                        <a14:foregroundMark x1="52593" y1="63014" x2="52593" y2="63014"/>
                        <a14:foregroundMark x1="58519" y1="68493" x2="58519" y2="68493"/>
                        <a14:foregroundMark x1="59259" y1="47945" x2="59259" y2="47945"/>
                        <a14:foregroundMark x1="75556" y1="50685" x2="75556" y2="50685"/>
                        <a14:foregroundMark x1="65926" y1="68493" x2="65926" y2="68493"/>
                        <a14:foregroundMark x1="65185" y1="50685" x2="65185" y2="50685"/>
                        <a14:foregroundMark x1="72593" y1="69863" x2="72593" y2="69863"/>
                        <a14:foregroundMark x1="90370" y1="71233" x2="90370" y2="71233"/>
                        <a14:foregroundMark x1="85185" y1="73973" x2="85185" y2="73973"/>
                        <a14:foregroundMark x1="85185" y1="90411" x2="85185" y2="90411"/>
                        <a14:foregroundMark x1="82222" y1="17808" x2="82222" y2="17808"/>
                        <a14:foregroundMark x1="88148" y1="10959" x2="88148" y2="10959"/>
                      </a14:backgroundRemoval>
                    </a14:imgEffect>
                  </a14:imgLayer>
                </a14:imgProps>
              </a:ext>
            </a:extLst>
          </a:blip>
          <a:stretch>
            <a:fillRect/>
          </a:stretch>
        </p:blipFill>
        <p:spPr>
          <a:xfrm>
            <a:off x="755576" y="4293096"/>
            <a:ext cx="1714500" cy="927100"/>
          </a:xfrm>
          <a:prstGeom prst="rect">
            <a:avLst/>
          </a:prstGeom>
        </p:spPr>
      </p:pic>
      <p:pic>
        <p:nvPicPr>
          <p:cNvPr id="12" name="Picture 11"/>
          <p:cNvPicPr>
            <a:picLocks noChangeAspect="1"/>
          </p:cNvPicPr>
          <p:nvPr/>
        </p:nvPicPr>
        <p:blipFill>
          <a:blip r:embed="rId9"/>
          <a:stretch>
            <a:fillRect/>
          </a:stretch>
        </p:blipFill>
        <p:spPr>
          <a:xfrm>
            <a:off x="6876256" y="3861048"/>
            <a:ext cx="2159224" cy="489372"/>
          </a:xfrm>
          <a:prstGeom prst="rect">
            <a:avLst/>
          </a:prstGeom>
        </p:spPr>
      </p:pic>
      <p:pic>
        <p:nvPicPr>
          <p:cNvPr id="13" name="Picture 12"/>
          <p:cNvPicPr>
            <a:picLocks noChangeAspect="1"/>
          </p:cNvPicPr>
          <p:nvPr/>
        </p:nvPicPr>
        <p:blipFill>
          <a:blip r:embed="rId10"/>
          <a:stretch>
            <a:fillRect/>
          </a:stretch>
        </p:blipFill>
        <p:spPr>
          <a:xfrm>
            <a:off x="4067944" y="5176634"/>
            <a:ext cx="2297832" cy="972749"/>
          </a:xfrm>
          <a:prstGeom prst="rect">
            <a:avLst/>
          </a:prstGeom>
        </p:spPr>
      </p:pic>
    </p:spTree>
    <p:extLst>
      <p:ext uri="{BB962C8B-B14F-4D97-AF65-F5344CB8AC3E}">
        <p14:creationId xmlns:p14="http://schemas.microsoft.com/office/powerpoint/2010/main" val="21835469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Regional Policy</a:t>
            </a:r>
            <a:endParaRPr lang="en-US" dirty="0"/>
          </a:p>
        </p:txBody>
      </p:sp>
      <p:sp>
        <p:nvSpPr>
          <p:cNvPr id="3" name="Content Placeholder 2"/>
          <p:cNvSpPr>
            <a:spLocks noGrp="1"/>
          </p:cNvSpPr>
          <p:nvPr>
            <p:ph idx="1"/>
          </p:nvPr>
        </p:nvSpPr>
        <p:spPr>
          <a:xfrm>
            <a:off x="2195736" y="1916832"/>
            <a:ext cx="6563072" cy="4680520"/>
          </a:xfrm>
        </p:spPr>
        <p:txBody>
          <a:bodyPr>
            <a:normAutofit fontScale="92500" lnSpcReduction="10000"/>
          </a:bodyPr>
          <a:lstStyle/>
          <a:p>
            <a:r>
              <a:rPr lang="en-US" sz="2800" dirty="0" smtClean="0"/>
              <a:t>Each RIR establishes its own regional policy</a:t>
            </a:r>
          </a:p>
          <a:p>
            <a:r>
              <a:rPr lang="en-US" sz="2800" dirty="0" smtClean="0"/>
              <a:t>Each RIR has its own policy development process (PDP)</a:t>
            </a:r>
          </a:p>
          <a:p>
            <a:pPr lvl="1"/>
            <a:r>
              <a:rPr lang="en-US" sz="2400" dirty="0" smtClean="0"/>
              <a:t>Policy developed from the community</a:t>
            </a:r>
          </a:p>
          <a:p>
            <a:pPr lvl="2"/>
            <a:r>
              <a:rPr lang="en-US" sz="2400" dirty="0" smtClean="0"/>
              <a:t>Bottom up</a:t>
            </a:r>
          </a:p>
          <a:p>
            <a:pPr lvl="2"/>
            <a:r>
              <a:rPr lang="en-US" sz="2400" dirty="0" smtClean="0"/>
              <a:t>Consensus based</a:t>
            </a:r>
          </a:p>
          <a:p>
            <a:pPr lvl="1"/>
            <a:r>
              <a:rPr lang="en-US" sz="2400" dirty="0" smtClean="0"/>
              <a:t>Open policy mailing list</a:t>
            </a:r>
          </a:p>
          <a:p>
            <a:pPr lvl="1"/>
            <a:r>
              <a:rPr lang="en-US" sz="2400" dirty="0" smtClean="0"/>
              <a:t>Open public </a:t>
            </a:r>
            <a:r>
              <a:rPr lang="en-US" sz="2400" dirty="0"/>
              <a:t>p</a:t>
            </a:r>
            <a:r>
              <a:rPr lang="en-US" sz="2400" dirty="0" smtClean="0"/>
              <a:t>olicy meeting</a:t>
            </a:r>
          </a:p>
          <a:p>
            <a:r>
              <a:rPr lang="en-US" sz="2800" dirty="0" smtClean="0"/>
              <a:t>Transparently documented</a:t>
            </a:r>
          </a:p>
          <a:p>
            <a:pPr lvl="1"/>
            <a:r>
              <a:rPr lang="en-US" dirty="0" smtClean="0"/>
              <a:t>PDP</a:t>
            </a:r>
          </a:p>
          <a:p>
            <a:pPr lvl="1"/>
            <a:r>
              <a:rPr lang="en-US" dirty="0" smtClean="0"/>
              <a:t>Number Policy</a:t>
            </a:r>
          </a:p>
        </p:txBody>
      </p:sp>
      <p:sp>
        <p:nvSpPr>
          <p:cNvPr id="4" name="Slide Number Placeholder 3"/>
          <p:cNvSpPr>
            <a:spLocks noGrp="1"/>
          </p:cNvSpPr>
          <p:nvPr>
            <p:ph type="sldNum" sz="quarter" idx="12"/>
          </p:nvPr>
        </p:nvSpPr>
        <p:spPr/>
        <p:txBody>
          <a:bodyPr/>
          <a:lstStyle/>
          <a:p>
            <a:fld id="{38B2A337-2C29-4402-A0A2-E290C184D5D3}" type="slidenum">
              <a:rPr lang="en-AU" smtClean="0"/>
              <a:pPr/>
              <a:t>6</a:t>
            </a:fld>
            <a:endParaRPr lang="en-AU" dirty="0"/>
          </a:p>
        </p:txBody>
      </p:sp>
    </p:spTree>
    <p:extLst>
      <p:ext uri="{BB962C8B-B14F-4D97-AF65-F5344CB8AC3E}">
        <p14:creationId xmlns:p14="http://schemas.microsoft.com/office/powerpoint/2010/main" val="241951804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Regional Policy </a:t>
            </a:r>
            <a:br>
              <a:rPr lang="en-US" dirty="0" smtClean="0"/>
            </a:br>
            <a:r>
              <a:rPr lang="en-US" dirty="0" smtClean="0"/>
              <a:t>Development</a:t>
            </a:r>
            <a:endParaRPr lang="en-US" dirty="0"/>
          </a:p>
        </p:txBody>
      </p:sp>
      <p:sp>
        <p:nvSpPr>
          <p:cNvPr id="3" name="Content Placeholder 2"/>
          <p:cNvSpPr>
            <a:spLocks noGrp="1"/>
          </p:cNvSpPr>
          <p:nvPr>
            <p:ph idx="1"/>
          </p:nvPr>
        </p:nvSpPr>
        <p:spPr>
          <a:xfrm>
            <a:off x="2195736" y="1916832"/>
            <a:ext cx="6563072" cy="4608512"/>
          </a:xfrm>
        </p:spPr>
        <p:txBody>
          <a:bodyPr>
            <a:noAutofit/>
          </a:bodyPr>
          <a:lstStyle/>
          <a:p>
            <a:pPr>
              <a:lnSpc>
                <a:spcPct val="80000"/>
              </a:lnSpc>
            </a:pPr>
            <a:r>
              <a:rPr lang="en-US" dirty="0" smtClean="0"/>
              <a:t>Each RIR has </a:t>
            </a:r>
          </a:p>
          <a:p>
            <a:pPr lvl="1">
              <a:lnSpc>
                <a:spcPct val="80000"/>
              </a:lnSpc>
            </a:pPr>
            <a:r>
              <a:rPr lang="en-US" dirty="0"/>
              <a:t>P</a:t>
            </a:r>
            <a:r>
              <a:rPr lang="en-US" dirty="0" smtClean="0"/>
              <a:t>ublished policy manual</a:t>
            </a:r>
          </a:p>
          <a:p>
            <a:pPr lvl="2">
              <a:lnSpc>
                <a:spcPct val="80000"/>
              </a:lnSpc>
            </a:pPr>
            <a:r>
              <a:rPr lang="en-US" dirty="0" smtClean="0"/>
              <a:t>Documents current number resource policy</a:t>
            </a:r>
          </a:p>
          <a:p>
            <a:pPr lvl="1">
              <a:lnSpc>
                <a:spcPct val="80000"/>
              </a:lnSpc>
            </a:pPr>
            <a:r>
              <a:rPr lang="en-US" dirty="0" smtClean="0"/>
              <a:t>Policy Development Process (PDP)</a:t>
            </a:r>
          </a:p>
          <a:p>
            <a:pPr lvl="2">
              <a:lnSpc>
                <a:spcPct val="80000"/>
              </a:lnSpc>
            </a:pPr>
            <a:r>
              <a:rPr lang="en-US" dirty="0" smtClean="0"/>
              <a:t>Documents the process for changing policy</a:t>
            </a:r>
          </a:p>
          <a:p>
            <a:pPr lvl="2">
              <a:lnSpc>
                <a:spcPct val="80000"/>
              </a:lnSpc>
            </a:pPr>
            <a:r>
              <a:rPr lang="en-US" dirty="0" smtClean="0"/>
              <a:t>Transparent </a:t>
            </a:r>
          </a:p>
          <a:p>
            <a:pPr lvl="2">
              <a:lnSpc>
                <a:spcPct val="80000"/>
              </a:lnSpc>
            </a:pPr>
            <a:r>
              <a:rPr lang="en-US" dirty="0" smtClean="0"/>
              <a:t>Bottom up </a:t>
            </a:r>
          </a:p>
          <a:p>
            <a:pPr lvl="2">
              <a:lnSpc>
                <a:spcPct val="80000"/>
              </a:lnSpc>
            </a:pPr>
            <a:r>
              <a:rPr lang="en-US" dirty="0" smtClean="0"/>
              <a:t>Community consensus</a:t>
            </a:r>
          </a:p>
          <a:p>
            <a:pPr lvl="1">
              <a:lnSpc>
                <a:spcPct val="80000"/>
              </a:lnSpc>
            </a:pPr>
            <a:r>
              <a:rPr lang="en-US" dirty="0" smtClean="0"/>
              <a:t>Publishes the draft policies under discussion</a:t>
            </a:r>
          </a:p>
          <a:p>
            <a:pPr marL="703625" lvl="1" indent="-342900">
              <a:lnSpc>
                <a:spcPct val="80000"/>
              </a:lnSpc>
            </a:pPr>
            <a:r>
              <a:rPr lang="en-US" dirty="0" smtClean="0"/>
              <a:t>Mailing lists</a:t>
            </a:r>
          </a:p>
          <a:p>
            <a:pPr marL="1062900" lvl="2" indent="-342900">
              <a:lnSpc>
                <a:spcPct val="80000"/>
              </a:lnSpc>
            </a:pPr>
            <a:r>
              <a:rPr lang="en-US" dirty="0" smtClean="0"/>
              <a:t>Where policy proposals are discussed</a:t>
            </a:r>
          </a:p>
          <a:p>
            <a:pPr marL="1062900" lvl="2" indent="-342900">
              <a:lnSpc>
                <a:spcPct val="80000"/>
              </a:lnSpc>
            </a:pPr>
            <a:r>
              <a:rPr lang="en-US" dirty="0" smtClean="0"/>
              <a:t>Archived</a:t>
            </a:r>
          </a:p>
          <a:p>
            <a:pPr marL="1062900" lvl="2" indent="-342900">
              <a:lnSpc>
                <a:spcPct val="80000"/>
              </a:lnSpc>
            </a:pPr>
            <a:r>
              <a:rPr lang="en-US" dirty="0" smtClean="0"/>
              <a:t>Open</a:t>
            </a:r>
          </a:p>
          <a:p>
            <a:pPr marL="703625" lvl="1" indent="-342900">
              <a:lnSpc>
                <a:spcPct val="80000"/>
              </a:lnSpc>
            </a:pPr>
            <a:r>
              <a:rPr lang="en-US" dirty="0" smtClean="0"/>
              <a:t>Meetings</a:t>
            </a:r>
          </a:p>
          <a:p>
            <a:pPr lvl="2">
              <a:lnSpc>
                <a:spcPct val="80000"/>
              </a:lnSpc>
            </a:pPr>
            <a:r>
              <a:rPr lang="en-US" dirty="0" smtClean="0"/>
              <a:t>Twice a year</a:t>
            </a:r>
          </a:p>
          <a:p>
            <a:pPr lvl="2">
              <a:lnSpc>
                <a:spcPct val="80000"/>
              </a:lnSpc>
            </a:pPr>
            <a:r>
              <a:rPr lang="en-US" dirty="0" smtClean="0"/>
              <a:t>Open </a:t>
            </a:r>
          </a:p>
          <a:p>
            <a:pPr lvl="2">
              <a:lnSpc>
                <a:spcPct val="80000"/>
              </a:lnSpc>
            </a:pPr>
            <a:r>
              <a:rPr lang="en-US" dirty="0" smtClean="0"/>
              <a:t>Remote participation</a:t>
            </a:r>
            <a:endParaRPr lang="en-US" dirty="0"/>
          </a:p>
        </p:txBody>
      </p:sp>
      <p:sp>
        <p:nvSpPr>
          <p:cNvPr id="4" name="Slide Number Placeholder 3"/>
          <p:cNvSpPr>
            <a:spLocks noGrp="1"/>
          </p:cNvSpPr>
          <p:nvPr>
            <p:ph type="sldNum" sz="quarter" idx="12"/>
          </p:nvPr>
        </p:nvSpPr>
        <p:spPr/>
        <p:txBody>
          <a:bodyPr/>
          <a:lstStyle/>
          <a:p>
            <a:fld id="{38B2A337-2C29-4402-A0A2-E290C184D5D3}" type="slidenum">
              <a:rPr lang="en-AU" smtClean="0"/>
              <a:pPr/>
              <a:t>7</a:t>
            </a:fld>
            <a:endParaRPr lang="en-AU" dirty="0"/>
          </a:p>
        </p:txBody>
      </p:sp>
    </p:spTree>
    <p:extLst>
      <p:ext uri="{BB962C8B-B14F-4D97-AF65-F5344CB8AC3E}">
        <p14:creationId xmlns:p14="http://schemas.microsoft.com/office/powerpoint/2010/main" val="186692157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Regional Policy </a:t>
            </a:r>
            <a:br>
              <a:rPr lang="en-US" dirty="0" smtClean="0"/>
            </a:br>
            <a:r>
              <a:rPr lang="en-US" dirty="0" smtClean="0"/>
              <a:t>Development</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dirty="0"/>
              <a:t>Details differ, but all RIRs have the following steps in </a:t>
            </a:r>
            <a:r>
              <a:rPr lang="en-US" dirty="0" smtClean="0"/>
              <a:t>their </a:t>
            </a:r>
            <a:r>
              <a:rPr lang="en-US" dirty="0"/>
              <a:t>PDP</a:t>
            </a:r>
            <a:r>
              <a:rPr lang="en-US" dirty="0" smtClean="0"/>
              <a:t>:</a:t>
            </a:r>
            <a:endParaRPr lang="en-US" dirty="0"/>
          </a:p>
          <a:p>
            <a:r>
              <a:rPr lang="en-US" dirty="0" smtClean="0"/>
              <a:t>Community individual </a:t>
            </a:r>
            <a:r>
              <a:rPr lang="en-US" dirty="0"/>
              <a:t>or groups submit </a:t>
            </a:r>
            <a:r>
              <a:rPr lang="en-US" dirty="0" smtClean="0"/>
              <a:t>a </a:t>
            </a:r>
            <a:r>
              <a:rPr lang="en-US" dirty="0"/>
              <a:t>proposal </a:t>
            </a:r>
          </a:p>
          <a:p>
            <a:r>
              <a:rPr lang="en-US" dirty="0" smtClean="0"/>
              <a:t>Community </a:t>
            </a:r>
            <a:r>
              <a:rPr lang="en-US" dirty="0"/>
              <a:t>discusses the proposal on the </a:t>
            </a:r>
            <a:r>
              <a:rPr lang="en-US" dirty="0" smtClean="0"/>
              <a:t>mailing list</a:t>
            </a:r>
          </a:p>
          <a:p>
            <a:r>
              <a:rPr lang="en-US" dirty="0" smtClean="0"/>
              <a:t>Staff provides their assessment on changes to their operations, and legal impact</a:t>
            </a:r>
            <a:endParaRPr lang="en-US" dirty="0"/>
          </a:p>
          <a:p>
            <a:r>
              <a:rPr lang="en-US" dirty="0" smtClean="0"/>
              <a:t>Community </a:t>
            </a:r>
            <a:r>
              <a:rPr lang="en-US" dirty="0"/>
              <a:t>discusses the proposal at an </a:t>
            </a:r>
            <a:r>
              <a:rPr lang="en-US" dirty="0" smtClean="0"/>
              <a:t>open public policy meeting</a:t>
            </a:r>
            <a:endParaRPr lang="en-US" dirty="0"/>
          </a:p>
          <a:p>
            <a:r>
              <a:rPr lang="en-US" dirty="0" smtClean="0"/>
              <a:t>Consensus evaluation</a:t>
            </a:r>
            <a:endParaRPr lang="en-US" dirty="0"/>
          </a:p>
          <a:p>
            <a:r>
              <a:rPr lang="en-US" dirty="0" smtClean="0"/>
              <a:t>Last call</a:t>
            </a:r>
          </a:p>
          <a:p>
            <a:r>
              <a:rPr lang="en-US" dirty="0" smtClean="0"/>
              <a:t>Board completes fiduciary risk assessment </a:t>
            </a:r>
            <a:endParaRPr lang="en-US" dirty="0"/>
          </a:p>
          <a:p>
            <a:r>
              <a:rPr lang="en-US" dirty="0" smtClean="0"/>
              <a:t>Adoption</a:t>
            </a:r>
            <a:r>
              <a:rPr lang="en-US" dirty="0"/>
              <a:t>/</a:t>
            </a:r>
            <a:r>
              <a:rPr lang="en-US" dirty="0" smtClean="0"/>
              <a:t>Ratification</a:t>
            </a:r>
            <a:endParaRPr lang="en-US" dirty="0"/>
          </a:p>
          <a:p>
            <a:r>
              <a:rPr lang="en-US" dirty="0" smtClean="0"/>
              <a:t>Implementation</a:t>
            </a:r>
            <a:endParaRPr lang="en-US" dirty="0"/>
          </a:p>
        </p:txBody>
      </p:sp>
      <p:sp>
        <p:nvSpPr>
          <p:cNvPr id="4" name="Slide Number Placeholder 3"/>
          <p:cNvSpPr>
            <a:spLocks noGrp="1"/>
          </p:cNvSpPr>
          <p:nvPr>
            <p:ph type="sldNum" sz="quarter" idx="12"/>
          </p:nvPr>
        </p:nvSpPr>
        <p:spPr/>
        <p:txBody>
          <a:bodyPr/>
          <a:lstStyle/>
          <a:p>
            <a:fld id="{38B2A337-2C29-4402-A0A2-E290C184D5D3}" type="slidenum">
              <a:rPr lang="en-AU" smtClean="0"/>
              <a:pPr/>
              <a:t>8</a:t>
            </a:fld>
            <a:endParaRPr lang="en-AU" dirty="0"/>
          </a:p>
        </p:txBody>
      </p:sp>
    </p:spTree>
    <p:extLst>
      <p:ext uri="{BB962C8B-B14F-4D97-AF65-F5344CB8AC3E}">
        <p14:creationId xmlns:p14="http://schemas.microsoft.com/office/powerpoint/2010/main" val="36340400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Policy Development</a:t>
            </a:r>
            <a:endParaRPr lang="en-US" dirty="0"/>
          </a:p>
        </p:txBody>
      </p:sp>
      <p:sp>
        <p:nvSpPr>
          <p:cNvPr id="3" name="Content Placeholder 2"/>
          <p:cNvSpPr>
            <a:spLocks noGrp="1"/>
          </p:cNvSpPr>
          <p:nvPr>
            <p:ph idx="1"/>
          </p:nvPr>
        </p:nvSpPr>
        <p:spPr>
          <a:xfrm>
            <a:off x="1393304" y="3717032"/>
            <a:ext cx="7643192" cy="2880320"/>
          </a:xfrm>
        </p:spPr>
        <p:txBody>
          <a:bodyPr>
            <a:normAutofit fontScale="92500" lnSpcReduction="20000"/>
          </a:bodyPr>
          <a:lstStyle/>
          <a:p>
            <a:pPr>
              <a:spcBef>
                <a:spcPts val="1800"/>
              </a:spcBef>
            </a:pPr>
            <a:r>
              <a:rPr lang="en-US" dirty="0" smtClean="0"/>
              <a:t>Each region has its own policy development process</a:t>
            </a:r>
          </a:p>
          <a:p>
            <a:pPr lvl="1">
              <a:spcBef>
                <a:spcPts val="1800"/>
              </a:spcBef>
            </a:pPr>
            <a:r>
              <a:rPr lang="en-US" dirty="0" smtClean="0"/>
              <a:t>All open, transparent, and bottom-up</a:t>
            </a:r>
          </a:p>
          <a:p>
            <a:pPr>
              <a:spcBef>
                <a:spcPts val="1800"/>
              </a:spcBef>
            </a:pPr>
            <a:r>
              <a:rPr lang="en-US" dirty="0"/>
              <a:t>G</a:t>
            </a:r>
            <a:r>
              <a:rPr lang="en-US" dirty="0" smtClean="0"/>
              <a:t>lobal policy proposals are submitted in all 5 regions</a:t>
            </a:r>
          </a:p>
          <a:p>
            <a:pPr>
              <a:spcBef>
                <a:spcPts val="1800"/>
              </a:spcBef>
            </a:pPr>
            <a:r>
              <a:rPr lang="en-US" dirty="0" smtClean="0"/>
              <a:t>Each region follows its own process</a:t>
            </a:r>
          </a:p>
          <a:p>
            <a:pPr>
              <a:spcBef>
                <a:spcPts val="1800"/>
              </a:spcBef>
            </a:pPr>
            <a:r>
              <a:rPr lang="en-US" dirty="0" smtClean="0"/>
              <a:t>It then gets passed to the NRO for review</a:t>
            </a:r>
          </a:p>
          <a:p>
            <a:pPr>
              <a:spcBef>
                <a:spcPts val="1800"/>
              </a:spcBef>
            </a:pPr>
            <a:r>
              <a:rPr lang="en-US" dirty="0" smtClean="0"/>
              <a:t>And forwarded to the ICANN board</a:t>
            </a:r>
          </a:p>
          <a:p>
            <a:pPr>
              <a:spcBef>
                <a:spcPts val="1800"/>
              </a:spcBef>
            </a:pPr>
            <a:endParaRPr lang="en-US" dirty="0" smtClean="0"/>
          </a:p>
        </p:txBody>
      </p:sp>
      <p:pic>
        <p:nvPicPr>
          <p:cNvPr id="4"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1447800"/>
            <a:ext cx="6346825" cy="22098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5" name="Slide Number Placeholder 4"/>
          <p:cNvSpPr>
            <a:spLocks noGrp="1"/>
          </p:cNvSpPr>
          <p:nvPr>
            <p:ph type="sldNum" sz="quarter" idx="12"/>
          </p:nvPr>
        </p:nvSpPr>
        <p:spPr/>
        <p:txBody>
          <a:bodyPr/>
          <a:lstStyle/>
          <a:p>
            <a:fld id="{38B2A337-2C29-4402-A0A2-E290C184D5D3}" type="slidenum">
              <a:rPr lang="en-AU" smtClean="0">
                <a:latin typeface="Arial"/>
              </a:rPr>
              <a:pPr/>
              <a:t>9</a:t>
            </a:fld>
            <a:endParaRPr lang="en-AU" dirty="0">
              <a:latin typeface="Arial"/>
            </a:endParaRPr>
          </a:p>
        </p:txBody>
      </p:sp>
    </p:spTree>
    <p:extLst>
      <p:ext uri="{BB962C8B-B14F-4D97-AF65-F5344CB8AC3E}">
        <p14:creationId xmlns:p14="http://schemas.microsoft.com/office/powerpoint/2010/main" val="417390488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ASO-template">
  <a:themeElements>
    <a:clrScheme name="Expo">
      <a:dk1>
        <a:sysClr val="windowText" lastClr="000000"/>
      </a:dk1>
      <a:lt1>
        <a:sysClr val="window" lastClr="FFFFFF"/>
      </a:lt1>
      <a:dk2>
        <a:srgbClr val="263B86"/>
      </a:dk2>
      <a:lt2>
        <a:srgbClr val="76B6F2"/>
      </a:lt2>
      <a:accent1>
        <a:srgbClr val="FBC01E"/>
      </a:accent1>
      <a:accent2>
        <a:srgbClr val="EFE1A2"/>
      </a:accent2>
      <a:accent3>
        <a:srgbClr val="FA8716"/>
      </a:accent3>
      <a:accent4>
        <a:srgbClr val="BE0204"/>
      </a:accent4>
      <a:accent5>
        <a:srgbClr val="640F10"/>
      </a:accent5>
      <a:accent6>
        <a:srgbClr val="7E13E3"/>
      </a:accent6>
      <a:hlink>
        <a:srgbClr val="D2D200"/>
      </a:hlink>
      <a:folHlink>
        <a:srgbClr val="D0B9F8"/>
      </a:folHlink>
    </a:clrScheme>
    <a:fontScheme name="APNI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quare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Square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ASO-template">
  <a:themeElements>
    <a:clrScheme name="Expo">
      <a:dk1>
        <a:sysClr val="windowText" lastClr="000000"/>
      </a:dk1>
      <a:lt1>
        <a:sysClr val="window" lastClr="FFFFFF"/>
      </a:lt1>
      <a:dk2>
        <a:srgbClr val="263B86"/>
      </a:dk2>
      <a:lt2>
        <a:srgbClr val="76B6F2"/>
      </a:lt2>
      <a:accent1>
        <a:srgbClr val="FBC01E"/>
      </a:accent1>
      <a:accent2>
        <a:srgbClr val="EFE1A2"/>
      </a:accent2>
      <a:accent3>
        <a:srgbClr val="FA8716"/>
      </a:accent3>
      <a:accent4>
        <a:srgbClr val="BE0204"/>
      </a:accent4>
      <a:accent5>
        <a:srgbClr val="640F10"/>
      </a:accent5>
      <a:accent6>
        <a:srgbClr val="7E13E3"/>
      </a:accent6>
      <a:hlink>
        <a:srgbClr val="D2D200"/>
      </a:hlink>
      <a:folHlink>
        <a:srgbClr val="D0B9F8"/>
      </a:folHlink>
    </a:clrScheme>
    <a:fontScheme name="APNI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ASO-template.potx</Template>
  <TotalTime>6098</TotalTime>
  <Words>3183</Words>
  <Application>Microsoft Macintosh PowerPoint</Application>
  <PresentationFormat>On-screen Show (4:3)</PresentationFormat>
  <Paragraphs>431</Paragraphs>
  <Slides>47</Slides>
  <Notes>13</Notes>
  <HiddenSlides>0</HiddenSlides>
  <MMClips>0</MMClips>
  <ScaleCrop>false</ScaleCrop>
  <HeadingPairs>
    <vt:vector size="4" baseType="variant">
      <vt:variant>
        <vt:lpstr>Theme</vt:lpstr>
      </vt:variant>
      <vt:variant>
        <vt:i4>4</vt:i4>
      </vt:variant>
      <vt:variant>
        <vt:lpstr>Slide Titles</vt:lpstr>
      </vt:variant>
      <vt:variant>
        <vt:i4>47</vt:i4>
      </vt:variant>
    </vt:vector>
  </HeadingPairs>
  <TitlesOfParts>
    <vt:vector size="51" baseType="lpstr">
      <vt:lpstr>ASO-template</vt:lpstr>
      <vt:lpstr>Square Design</vt:lpstr>
      <vt:lpstr>1_Square Design</vt:lpstr>
      <vt:lpstr>1_ASO-template</vt:lpstr>
      <vt:lpstr>IPv6 Webinar for ALAC</vt:lpstr>
      <vt:lpstr>Agenda</vt:lpstr>
      <vt:lpstr>Introductions</vt:lpstr>
      <vt:lpstr>What is an RIR</vt:lpstr>
      <vt:lpstr>What is an RIR</vt:lpstr>
      <vt:lpstr>Regional Policy</vt:lpstr>
      <vt:lpstr>Regional Policy  Development</vt:lpstr>
      <vt:lpstr>Regional Policy  Development</vt:lpstr>
      <vt:lpstr>Global Policy Development</vt:lpstr>
      <vt:lpstr>Global Policy Development</vt:lpstr>
      <vt:lpstr>ARIN Number Policy Policy Development Process</vt:lpstr>
      <vt:lpstr>RIPE NCC Number Policy Policy Development Process</vt:lpstr>
      <vt:lpstr>APNIC Number Policy Policy Development Process</vt:lpstr>
      <vt:lpstr>LACNIC Number Policy Policy Development Process</vt:lpstr>
      <vt:lpstr>AFRINIC Number Policy Policy Development Process</vt:lpstr>
      <vt:lpstr>Status of IPv4 Address Space</vt:lpstr>
      <vt:lpstr>PowerPoint Presentation</vt:lpstr>
      <vt:lpstr>PowerPoint Presentation</vt:lpstr>
      <vt:lpstr>PowerPoint Presentation</vt:lpstr>
      <vt:lpstr>PowerPoint Presentation</vt:lpstr>
      <vt:lpstr>IPv4 Address Recovery</vt:lpstr>
      <vt:lpstr>What is the Policy for  IPv4 Recovery?</vt:lpstr>
      <vt:lpstr>What is the Policy for  IPv4 Recovery?</vt:lpstr>
      <vt:lpstr>ARIN Resource Review</vt:lpstr>
      <vt:lpstr>ARIN Resource Review</vt:lpstr>
      <vt:lpstr>ARIN Annual Renewal</vt:lpstr>
      <vt:lpstr>ARIN IPv4 Transfers</vt:lpstr>
      <vt:lpstr>ARIN IPv4 Transfers</vt:lpstr>
      <vt:lpstr>ARIN IPv4 Recovery</vt:lpstr>
      <vt:lpstr>LACNIC Recovery</vt:lpstr>
      <vt:lpstr>APNIC IPv4 Transfers</vt:lpstr>
      <vt:lpstr>ARIN IPv4 Transfers</vt:lpstr>
      <vt:lpstr>RIPE IPv4 Transfers</vt:lpstr>
      <vt:lpstr>Status of IPv6 Address Space</vt:lpstr>
      <vt:lpstr>PowerPoint Presentation</vt:lpstr>
      <vt:lpstr>PowerPoint Presentation</vt:lpstr>
      <vt:lpstr>PowerPoint Presentation</vt:lpstr>
      <vt:lpstr>IPv6 Allocation /  Assignment Policy</vt:lpstr>
      <vt:lpstr>What is the Policy for  IPv6 Initial Allocation to ISPs</vt:lpstr>
      <vt:lpstr>What is the Policy for  IPv6 Initial Allocation to ISPs</vt:lpstr>
      <vt:lpstr>AFRINIC Policy for IPv6 Initial Allocation / Assignment</vt:lpstr>
      <vt:lpstr>APNIC Policy for IPv6 Initial Allocation / Assignments</vt:lpstr>
      <vt:lpstr>RIPE Policy for IPv6 Initial Allocation / Assignments</vt:lpstr>
      <vt:lpstr>LACNIC Policy for IPv6 Initial Allocation / Assignments</vt:lpstr>
      <vt:lpstr>ARIN Policy for IPv6 Initial Allocation</vt:lpstr>
      <vt:lpstr>ARIN Policy for IPv6 Initial Assignments</vt:lpstr>
      <vt:lpstr>Thank you. 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Rebekah</dc:creator>
  <cp:lastModifiedBy>Jason Schiller</cp:lastModifiedBy>
  <cp:revision>252</cp:revision>
  <cp:lastPrinted>2012-03-16T01:46:33Z</cp:lastPrinted>
  <dcterms:created xsi:type="dcterms:W3CDTF">2011-12-06T02:23:30Z</dcterms:created>
  <dcterms:modified xsi:type="dcterms:W3CDTF">2013-10-17T16:29:33Z</dcterms:modified>
</cp:coreProperties>
</file>