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60" r:id="rId2"/>
    <p:sldMasterId id="2147483670" r:id="rId3"/>
  </p:sldMasterIdLst>
  <p:notesMasterIdLst>
    <p:notesMasterId r:id="rId11"/>
  </p:notesMasterIdLst>
  <p:sldIdLst>
    <p:sldId id="256" r:id="rId4"/>
    <p:sldId id="305" r:id="rId5"/>
    <p:sldId id="308" r:id="rId6"/>
    <p:sldId id="307" r:id="rId7"/>
    <p:sldId id="306" r:id="rId8"/>
    <p:sldId id="303" r:id="rId9"/>
    <p:sldId id="304" r:id="rId1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38B1855-1B75-4FBE-930C-398BA8C253C6}" styleName="Themed Style 2 - Accent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7" autoAdjust="0"/>
    <p:restoredTop sz="95761" autoAdjust="0"/>
  </p:normalViewPr>
  <p:slideViewPr>
    <p:cSldViewPr snapToGrid="0" snapToObjects="1">
      <p:cViewPr>
        <p:scale>
          <a:sx n="50" d="100"/>
          <a:sy n="50" d="100"/>
        </p:scale>
        <p:origin x="-1186" y="-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presProps" Target="presProp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tableStyles" Target="tableStyle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220961D-1C46-4660-89FB-15DE54C2B151}" type="datetimeFigureOut">
              <a:rPr lang="en-US" smtClean="0"/>
              <a:t>7/16/2013</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19843DB-C27D-4614-9F51-650DD63672F3}" type="slidenum">
              <a:rPr lang="en-US" smtClean="0"/>
              <a:t>‹#›</a:t>
            </a:fld>
            <a:endParaRPr lang="en-US" dirty="0"/>
          </a:p>
        </p:txBody>
      </p:sp>
    </p:spTree>
    <p:extLst>
      <p:ext uri="{BB962C8B-B14F-4D97-AF65-F5344CB8AC3E}">
        <p14:creationId xmlns:p14="http://schemas.microsoft.com/office/powerpoint/2010/main" val="22473482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19843DB-C27D-4614-9F51-650DD63672F3}" type="slidenum">
              <a:rPr lang="en-US" smtClean="0"/>
              <a:t>1</a:t>
            </a:fld>
            <a:endParaRPr lang="en-US" dirty="0"/>
          </a:p>
        </p:txBody>
      </p:sp>
    </p:spTree>
    <p:extLst>
      <p:ext uri="{BB962C8B-B14F-4D97-AF65-F5344CB8AC3E}">
        <p14:creationId xmlns:p14="http://schemas.microsoft.com/office/powerpoint/2010/main" val="11225555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0"/>
            <a:endParaRPr lang="en-US" sz="1200" dirty="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3B1752CB-0FAF-43DD-AA2C-BA1C6522F8B3}" type="slidenum">
              <a:rPr lang="en-US" smtClean="0">
                <a:solidFill>
                  <a:srgbClr val="000000"/>
                </a:solidFill>
              </a:rPr>
              <a:pPr eaLnBrk="1" hangingPunct="1"/>
              <a:t>2</a:t>
            </a:fld>
            <a:endParaRPr lang="en-US" dirty="0" smtClean="0">
              <a:solidFill>
                <a:srgbClr val="000000"/>
              </a:solidFil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0"/>
            <a:endParaRPr lang="en-US" sz="1200" dirty="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3B1752CB-0FAF-43DD-AA2C-BA1C6522F8B3}" type="slidenum">
              <a:rPr lang="en-US" smtClean="0">
                <a:solidFill>
                  <a:srgbClr val="000000"/>
                </a:solidFill>
              </a:rPr>
              <a:pPr eaLnBrk="1" hangingPunct="1"/>
              <a:t>3</a:t>
            </a:fld>
            <a:endParaRPr lang="en-US" dirty="0" smtClean="0">
              <a:solidFill>
                <a:srgbClr val="000000"/>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0"/>
            <a:endParaRPr lang="en-US" sz="1200" dirty="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3B1752CB-0FAF-43DD-AA2C-BA1C6522F8B3}" type="slidenum">
              <a:rPr lang="en-US" smtClean="0">
                <a:solidFill>
                  <a:srgbClr val="000000"/>
                </a:solidFill>
              </a:rPr>
              <a:pPr eaLnBrk="1" hangingPunct="1"/>
              <a:t>4</a:t>
            </a:fld>
            <a:endParaRPr lang="en-US" dirty="0" smtClean="0">
              <a:solidFill>
                <a:srgbClr val="000000"/>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33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lvl="0"/>
            <a:endParaRPr lang="en-US" sz="1200" dirty="0"/>
          </a:p>
        </p:txBody>
      </p:sp>
      <p:sp>
        <p:nvSpPr>
          <p:cNvPr id="133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3B1752CB-0FAF-43DD-AA2C-BA1C6522F8B3}" type="slidenum">
              <a:rPr lang="en-US" smtClean="0">
                <a:solidFill>
                  <a:srgbClr val="000000"/>
                </a:solidFill>
              </a:rPr>
              <a:pPr eaLnBrk="1" hangingPunct="1"/>
              <a:t>5</a:t>
            </a:fld>
            <a:endParaRPr lang="en-US" dirty="0" smtClean="0">
              <a:solidFill>
                <a:srgbClr val="000000"/>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z="1200" kern="1200" dirty="0" smtClean="0">
                <a:solidFill>
                  <a:schemeClr val="tx1"/>
                </a:solidFill>
                <a:effectLst/>
                <a:latin typeface="+mn-lt"/>
                <a:ea typeface="+mn-ea"/>
                <a:cs typeface="+mn-cs"/>
              </a:rPr>
              <a:t>Stress: Relevant /topical /accessible re: digital engagement (depends on community being active); engagement goals -</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share with the community group how you plan to get participants on our various platforms, visitors to site etc to self identify so that we know who they are and explain how we are going to build our knowledge about them as they spend more time with us; what we are doing with policy on tools; How to ensure new digital engagement works with rest of work</a:t>
            </a: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8389AFF9-5BAC-4BB6-B87E-81A0D2E98B73}" type="slidenum">
              <a:rPr lang="en-US" smtClean="0">
                <a:solidFill>
                  <a:srgbClr val="000000"/>
                </a:solidFill>
              </a:rPr>
              <a:pPr eaLnBrk="1" hangingPunct="1"/>
              <a:t>6</a:t>
            </a:fld>
            <a:endParaRPr lang="en-US" dirty="0" smtClean="0">
              <a:solidFill>
                <a:srgbClr val="000000"/>
              </a:solidFil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r>
              <a:rPr lang="en-US" sz="1200" kern="1200" dirty="0" smtClean="0">
                <a:solidFill>
                  <a:schemeClr val="tx1"/>
                </a:solidFill>
                <a:effectLst/>
                <a:latin typeface="+mn-lt"/>
                <a:ea typeface="+mn-ea"/>
                <a:cs typeface="+mn-cs"/>
              </a:rPr>
              <a:t>Speaker Bureau, as I am not fully convinced it is really serving the wider communities purpose or needs, and often what we find is that we need someone from our own community as the expert catalyst, even if there is an ICANN speaker, often the SME from the actual community holds the greatest and broadest understanding of ICANN and how it is relevant to the [audience] that we have recruited discuss how we prioritize where the community speakers might be used</a:t>
            </a:r>
          </a:p>
          <a:p>
            <a:pPr eaLnBrk="1" hangingPunct="1"/>
            <a:r>
              <a:rPr lang="en-US" sz="1200" dirty="0" smtClean="0"/>
              <a:t>Master</a:t>
            </a:r>
            <a:r>
              <a:rPr lang="en-US" sz="1200" baseline="0" dirty="0" smtClean="0"/>
              <a:t> Calendar </a:t>
            </a:r>
            <a:r>
              <a:rPr lang="en-US" sz="1200" dirty="0" smtClean="0"/>
              <a:t>can help the entire community to have a clear view of opportunities;  What are the mechanisms for feeding the master calendar – Speakers Bureau into MyICANN; gse dept calendar into a central ICANN company calendar; Should</a:t>
            </a:r>
            <a:r>
              <a:rPr lang="en-US" sz="1200" baseline="0" dirty="0" smtClean="0"/>
              <a:t> we only post those mtgs that are public? </a:t>
            </a:r>
            <a:r>
              <a:rPr lang="en-US" sz="1200" dirty="0" smtClean="0"/>
              <a:t>talk about who can speak for ICANN and how to ensure quality,</a:t>
            </a:r>
            <a:r>
              <a:rPr lang="en-US" sz="1200" baseline="0" dirty="0" smtClean="0"/>
              <a:t> How do we make a distinction from the use of the Speakers Bureau to address requests from the community for ICANN information vs. those in the community that want to use the Speakers Bureau to get funding to travel somewhere in response to an invitation or opportunity that they know about. </a:t>
            </a:r>
          </a:p>
          <a:p>
            <a:pPr eaLnBrk="1" hangingPunct="1"/>
            <a:r>
              <a:rPr lang="en-US" sz="1200" baseline="0" dirty="0" smtClean="0"/>
              <a:t>Internal discipline needed to accept political analysis from regional staff about whether an invitation is appropriate or not (example of invitations sent by groups under indictment in their capitals – ICANN participation at their mtg or a speaker at their sessions grants ICANN’s imprimatur on the proceedings and on the organization which can boomerang on ICANN from other parts of the community or from the governments involved.</a:t>
            </a:r>
          </a:p>
          <a:p>
            <a:r>
              <a:rPr lang="en-US" sz="1200" kern="1200" dirty="0" smtClean="0">
                <a:solidFill>
                  <a:schemeClr val="tx1"/>
                </a:solidFill>
                <a:effectLst/>
                <a:latin typeface="+mn-lt"/>
                <a:ea typeface="+mn-ea"/>
                <a:cs typeface="+mn-cs"/>
              </a:rPr>
              <a:t>In the future, speaker bureau roll out to Sr community members (also tied to budget requests)- Jim T / Violet and Duncan need pts around this (also around content and language); discuss how we priorities where the community speakers might be used - identify potential speakers from regions who have expertise – is this part of process?  Is this political? If someone is willing to represent ICANN but can’t </a:t>
            </a:r>
          </a:p>
          <a:p>
            <a:r>
              <a:rPr lang="en-US" sz="1200" kern="1200" dirty="0" smtClean="0">
                <a:solidFill>
                  <a:schemeClr val="tx1"/>
                </a:solidFill>
                <a:effectLst/>
                <a:latin typeface="+mn-lt"/>
                <a:ea typeface="+mn-ea"/>
                <a:cs typeface="+mn-cs"/>
              </a:rPr>
              <a:t>Need training / we need to stay in control (guidelines or criteria developed); gradual expansion</a:t>
            </a:r>
          </a:p>
          <a:p>
            <a:r>
              <a:rPr lang="en-US" sz="1200" kern="1200" dirty="0" smtClean="0">
                <a:solidFill>
                  <a:schemeClr val="tx1"/>
                </a:solidFill>
                <a:effectLst/>
                <a:latin typeface="+mn-lt"/>
                <a:ea typeface="+mn-ea"/>
                <a:cs typeface="+mn-cs"/>
              </a:rPr>
              <a:t>-Regional VPs should be first line of defense – how to manage the process</a:t>
            </a:r>
          </a:p>
          <a:p>
            <a:r>
              <a:rPr lang="en-US" sz="1200" kern="1200" dirty="0" smtClean="0">
                <a:solidFill>
                  <a:schemeClr val="tx1"/>
                </a:solidFill>
                <a:effectLst/>
                <a:latin typeface="+mn-lt"/>
                <a:ea typeface="+mn-ea"/>
                <a:cs typeface="+mn-cs"/>
              </a:rPr>
              <a:t>-community needs advance notice thru our calendar; what is the right platform to show where we are going/participating and where they think we need to be</a:t>
            </a:r>
          </a:p>
          <a:p>
            <a:pPr eaLnBrk="1" hangingPunct="1"/>
            <a:endParaRPr lang="en-US" dirty="0" smtClean="0"/>
          </a:p>
        </p:txBody>
      </p:sp>
      <p:sp>
        <p:nvSpPr>
          <p:cNvPr id="1536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Calibri" pitchFamily="34" charset="0"/>
                <a:ea typeface="ＭＳ Ｐゴシック" pitchFamily="34" charset="-128"/>
              </a:defRPr>
            </a:lvl1pPr>
            <a:lvl2pPr marL="742950" indent="-285750" eaLnBrk="0" hangingPunct="0">
              <a:defRPr>
                <a:solidFill>
                  <a:schemeClr val="tx1"/>
                </a:solidFill>
                <a:latin typeface="Calibri" pitchFamily="34" charset="0"/>
                <a:ea typeface="ＭＳ Ｐゴシック" pitchFamily="34" charset="-128"/>
              </a:defRPr>
            </a:lvl2pPr>
            <a:lvl3pPr marL="1143000" indent="-228600" eaLnBrk="0" hangingPunct="0">
              <a:defRPr>
                <a:solidFill>
                  <a:schemeClr val="tx1"/>
                </a:solidFill>
                <a:latin typeface="Calibri" pitchFamily="34" charset="0"/>
                <a:ea typeface="ＭＳ Ｐゴシック" pitchFamily="34" charset="-128"/>
              </a:defRPr>
            </a:lvl3pPr>
            <a:lvl4pPr marL="1600200" indent="-228600" eaLnBrk="0" hangingPunct="0">
              <a:defRPr>
                <a:solidFill>
                  <a:schemeClr val="tx1"/>
                </a:solidFill>
                <a:latin typeface="Calibri" pitchFamily="34" charset="0"/>
                <a:ea typeface="ＭＳ Ｐゴシック" pitchFamily="34" charset="-128"/>
              </a:defRPr>
            </a:lvl4pPr>
            <a:lvl5pPr marL="2057400" indent="-228600" eaLnBrk="0" hangingPunct="0">
              <a:defRPr>
                <a:solidFill>
                  <a:schemeClr val="tx1"/>
                </a:solidFill>
                <a:latin typeface="Calibri" pitchFamily="34" charset="0"/>
                <a:ea typeface="ＭＳ Ｐゴシック"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ＭＳ Ｐゴシック" pitchFamily="34" charset="-128"/>
              </a:defRPr>
            </a:lvl9pPr>
          </a:lstStyle>
          <a:p>
            <a:pPr eaLnBrk="1" hangingPunct="1"/>
            <a:fld id="{8FA96784-9E4A-464D-8CD4-0AB0DF18BFDB}" type="slidenum">
              <a:rPr lang="en-US" smtClean="0">
                <a:solidFill>
                  <a:srgbClr val="000000"/>
                </a:solidFill>
              </a:rPr>
              <a:pPr eaLnBrk="1" hangingPunct="1"/>
              <a:t>7</a:t>
            </a:fld>
            <a:endParaRPr lang="en-US" dirty="0" smtClean="0">
              <a:solidFill>
                <a:srgbClr val="000000"/>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bg>
      <p:bgRef idx="1001">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387601"/>
            <a:ext cx="7772400" cy="2455332"/>
          </a:xfrm>
        </p:spPr>
        <p:txBody>
          <a:bodyPr>
            <a:normAutofit/>
          </a:bodyPr>
          <a:lstStyle>
            <a:lvl1pPr>
              <a:defRPr sz="5400">
                <a:solidFill>
                  <a:srgbClr val="FFFFFF"/>
                </a:solidFill>
              </a:defRPr>
            </a:lvl1pPr>
          </a:lstStyle>
          <a:p>
            <a:r>
              <a:rPr lang="en-US" smtClean="0"/>
              <a:t>Click to edit Master title style</a:t>
            </a:r>
            <a:endParaRPr lang="en-US" dirty="0"/>
          </a:p>
        </p:txBody>
      </p:sp>
      <p:sp>
        <p:nvSpPr>
          <p:cNvPr id="6" name="Slide Number Placeholder 5"/>
          <p:cNvSpPr>
            <a:spLocks noGrp="1"/>
          </p:cNvSpPr>
          <p:nvPr>
            <p:ph type="sldNum" sz="quarter" idx="12"/>
          </p:nvPr>
        </p:nvSpPr>
        <p:spPr/>
        <p:txBody>
          <a:bodyPr/>
          <a:lstStyle/>
          <a:p>
            <a:fld id="{F690379D-7851-864B-A274-4E65CC851EE9}" type="slidenum">
              <a:rPr lang="en-US" smtClean="0"/>
              <a:t>‹#›</a:t>
            </a:fld>
            <a:endParaRPr lang="en-US" dirty="0"/>
          </a:p>
        </p:txBody>
      </p:sp>
    </p:spTree>
    <p:extLst>
      <p:ext uri="{BB962C8B-B14F-4D97-AF65-F5344CB8AC3E}">
        <p14:creationId xmlns:p14="http://schemas.microsoft.com/office/powerpoint/2010/main" val="2514888192"/>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998133" y="2130425"/>
            <a:ext cx="6688667" cy="1470025"/>
          </a:xfrm>
        </p:spPr>
        <p:txBody>
          <a:bodyPr/>
          <a:lstStyle>
            <a:lvl1pPr algn="ctr">
              <a:defRPr/>
            </a:lvl1pPr>
          </a:lstStyle>
          <a:p>
            <a:r>
              <a:rPr lang="en-US" dirty="0" smtClean="0"/>
              <a:t>Click to edit Master title style</a:t>
            </a:r>
            <a:endParaRPr lang="en-US" dirty="0"/>
          </a:p>
        </p:txBody>
      </p:sp>
      <p:sp>
        <p:nvSpPr>
          <p:cNvPr id="6" name="Slide Number Placeholder 5"/>
          <p:cNvSpPr>
            <a:spLocks noGrp="1"/>
          </p:cNvSpPr>
          <p:nvPr>
            <p:ph type="sldNum" sz="quarter" idx="12"/>
          </p:nvPr>
        </p:nvSpPr>
        <p:spPr/>
        <p:txBody>
          <a:bodyPr/>
          <a:lstStyle/>
          <a:p>
            <a:fld id="{F690379D-7851-864B-A274-4E65CC851EE9}" type="slidenum">
              <a:rPr lang="en-US" smtClean="0"/>
              <a:t>‹#›</a:t>
            </a:fld>
            <a:endParaRPr lang="en-US" dirty="0"/>
          </a:p>
        </p:txBody>
      </p:sp>
    </p:spTree>
    <p:extLst>
      <p:ext uri="{BB962C8B-B14F-4D97-AF65-F5344CB8AC3E}">
        <p14:creationId xmlns:p14="http://schemas.microsoft.com/office/powerpoint/2010/main" val="42864325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p>
            <a:fld id="{F690379D-7851-864B-A274-4E65CC851EE9}" type="slidenum">
              <a:rPr lang="en-US" smtClean="0"/>
              <a:t>‹#›</a:t>
            </a:fld>
            <a:endParaRPr lang="en-US" dirty="0"/>
          </a:p>
        </p:txBody>
      </p:sp>
    </p:spTree>
    <p:extLst>
      <p:ext uri="{BB962C8B-B14F-4D97-AF65-F5344CB8AC3E}">
        <p14:creationId xmlns:p14="http://schemas.microsoft.com/office/powerpoint/2010/main" val="26837805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78556"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978556" y="612775"/>
            <a:ext cx="692837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98437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6"/>
          <p:cNvSpPr>
            <a:spLocks noGrp="1"/>
          </p:cNvSpPr>
          <p:nvPr>
            <p:ph type="sldNum" sz="quarter" idx="12"/>
          </p:nvPr>
        </p:nvSpPr>
        <p:spPr/>
        <p:txBody>
          <a:bodyPr/>
          <a:lstStyle/>
          <a:p>
            <a:fld id="{F690379D-7851-864B-A274-4E65CC851EE9}" type="slidenum">
              <a:rPr lang="en-US" smtClean="0"/>
              <a:t>‹#›</a:t>
            </a:fld>
            <a:endParaRPr lang="en-US" dirty="0"/>
          </a:p>
        </p:txBody>
      </p:sp>
    </p:spTree>
    <p:extLst>
      <p:ext uri="{BB962C8B-B14F-4D97-AF65-F5344CB8AC3E}">
        <p14:creationId xmlns:p14="http://schemas.microsoft.com/office/powerpoint/2010/main" val="3974563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Text &amp; Title">
    <p:spTree>
      <p:nvGrpSpPr>
        <p:cNvPr id="1" name=""/>
        <p:cNvGrpSpPr/>
        <p:nvPr/>
      </p:nvGrpSpPr>
      <p:grpSpPr>
        <a:xfrm>
          <a:off x="0" y="0"/>
          <a:ext cx="0" cy="0"/>
          <a:chOff x="0" y="0"/>
          <a:chExt cx="0" cy="0"/>
        </a:xfrm>
      </p:grpSpPr>
      <p:cxnSp>
        <p:nvCxnSpPr>
          <p:cNvPr id="5" name="Straight Connector 4"/>
          <p:cNvCxnSpPr/>
          <p:nvPr userDrawn="1"/>
        </p:nvCxnSpPr>
        <p:spPr>
          <a:xfrm>
            <a:off x="142875" y="6559550"/>
            <a:ext cx="215900" cy="0"/>
          </a:xfrm>
          <a:prstGeom prst="line">
            <a:avLst/>
          </a:prstGeom>
          <a:ln>
            <a:solidFill>
              <a:schemeClr val="bg1">
                <a:lumMod val="75000"/>
              </a:schemeClr>
            </a:solidFill>
          </a:ln>
        </p:spPr>
        <p:style>
          <a:lnRef idx="1">
            <a:schemeClr val="dk1"/>
          </a:lnRef>
          <a:fillRef idx="0">
            <a:schemeClr val="dk1"/>
          </a:fillRef>
          <a:effectRef idx="0">
            <a:schemeClr val="dk1"/>
          </a:effectRef>
          <a:fontRef idx="minor">
            <a:schemeClr val="tx1"/>
          </a:fontRef>
        </p:style>
      </p:cxnSp>
      <p:sp>
        <p:nvSpPr>
          <p:cNvPr id="6" name="TextBox 5"/>
          <p:cNvSpPr txBox="1">
            <a:spLocks noChangeArrowheads="1"/>
          </p:cNvSpPr>
          <p:nvPr userDrawn="1"/>
        </p:nvSpPr>
        <p:spPr bwMode="auto">
          <a:xfrm>
            <a:off x="34925" y="6551613"/>
            <a:ext cx="433388"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Calibri" pitchFamily="34" charset="0"/>
                <a:ea typeface="MS PGothic" pitchFamily="34" charset="-128"/>
              </a:defRPr>
            </a:lvl1pPr>
            <a:lvl2pPr marL="742950" indent="-285750" eaLnBrk="0" hangingPunct="0">
              <a:defRPr>
                <a:solidFill>
                  <a:schemeClr val="tx1"/>
                </a:solidFill>
                <a:latin typeface="Calibri" pitchFamily="34" charset="0"/>
                <a:ea typeface="MS PGothic" pitchFamily="34" charset="-128"/>
              </a:defRPr>
            </a:lvl2pPr>
            <a:lvl3pPr marL="1143000" indent="-228600" eaLnBrk="0" hangingPunct="0">
              <a:defRPr>
                <a:solidFill>
                  <a:schemeClr val="tx1"/>
                </a:solidFill>
                <a:latin typeface="Calibri" pitchFamily="34" charset="0"/>
                <a:ea typeface="MS PGothic" pitchFamily="34" charset="-128"/>
              </a:defRPr>
            </a:lvl3pPr>
            <a:lvl4pPr marL="1600200" indent="-228600" eaLnBrk="0" hangingPunct="0">
              <a:defRPr>
                <a:solidFill>
                  <a:schemeClr val="tx1"/>
                </a:solidFill>
                <a:latin typeface="Calibri" pitchFamily="34" charset="0"/>
                <a:ea typeface="MS PGothic" pitchFamily="34" charset="-128"/>
              </a:defRPr>
            </a:lvl4pPr>
            <a:lvl5pPr marL="2057400" indent="-228600" eaLnBrk="0" hangingPunct="0">
              <a:defRPr>
                <a:solidFill>
                  <a:schemeClr val="tx1"/>
                </a:solidFill>
                <a:latin typeface="Calibri" pitchFamily="34" charset="0"/>
                <a:ea typeface="MS PGothic" pitchFamily="34" charset="-128"/>
              </a:defRPr>
            </a:lvl5pPr>
            <a:lvl6pPr marL="2514600" indent="-228600" defTabSz="457200" eaLnBrk="0" fontAlgn="base" hangingPunct="0">
              <a:spcBef>
                <a:spcPct val="0"/>
              </a:spcBef>
              <a:spcAft>
                <a:spcPct val="0"/>
              </a:spcAft>
              <a:defRPr>
                <a:solidFill>
                  <a:schemeClr val="tx1"/>
                </a:solidFill>
                <a:latin typeface="Calibri" pitchFamily="34" charset="0"/>
                <a:ea typeface="MS PGothic" pitchFamily="34" charset="-128"/>
              </a:defRPr>
            </a:lvl6pPr>
            <a:lvl7pPr marL="2971800" indent="-228600" defTabSz="457200" eaLnBrk="0" fontAlgn="base" hangingPunct="0">
              <a:spcBef>
                <a:spcPct val="0"/>
              </a:spcBef>
              <a:spcAft>
                <a:spcPct val="0"/>
              </a:spcAft>
              <a:defRPr>
                <a:solidFill>
                  <a:schemeClr val="tx1"/>
                </a:solidFill>
                <a:latin typeface="Calibri" pitchFamily="34" charset="0"/>
                <a:ea typeface="MS PGothic" pitchFamily="34" charset="-128"/>
              </a:defRPr>
            </a:lvl7pPr>
            <a:lvl8pPr marL="3429000" indent="-228600" defTabSz="457200" eaLnBrk="0" fontAlgn="base" hangingPunct="0">
              <a:spcBef>
                <a:spcPct val="0"/>
              </a:spcBef>
              <a:spcAft>
                <a:spcPct val="0"/>
              </a:spcAft>
              <a:defRPr>
                <a:solidFill>
                  <a:schemeClr val="tx1"/>
                </a:solidFill>
                <a:latin typeface="Calibri" pitchFamily="34" charset="0"/>
                <a:ea typeface="MS PGothic" pitchFamily="34" charset="-128"/>
              </a:defRPr>
            </a:lvl8pPr>
            <a:lvl9pPr marL="3886200" indent="-228600" defTabSz="457200" eaLnBrk="0" fontAlgn="base" hangingPunct="0">
              <a:spcBef>
                <a:spcPct val="0"/>
              </a:spcBef>
              <a:spcAft>
                <a:spcPct val="0"/>
              </a:spcAft>
              <a:defRPr>
                <a:solidFill>
                  <a:schemeClr val="tx1"/>
                </a:solidFill>
                <a:latin typeface="Calibri" pitchFamily="34" charset="0"/>
                <a:ea typeface="MS PGothic" pitchFamily="34" charset="-128"/>
              </a:defRPr>
            </a:lvl9pPr>
          </a:lstStyle>
          <a:p>
            <a:pPr algn="ctr" eaLnBrk="1" hangingPunct="1">
              <a:defRPr/>
            </a:pPr>
            <a:fld id="{279743C6-F765-44B1-AD42-39B980E3DC95}" type="slidenum">
              <a:rPr lang="en-US" sz="1100" smtClean="0">
                <a:solidFill>
                  <a:srgbClr val="A6A6A6"/>
                </a:solidFill>
                <a:latin typeface="Helvetica Neue Light" charset="0"/>
              </a:rPr>
              <a:pPr algn="ctr" eaLnBrk="1" hangingPunct="1">
                <a:defRPr/>
              </a:pPr>
              <a:t>‹#›</a:t>
            </a:fld>
            <a:endParaRPr lang="en-US" sz="1100" dirty="0" smtClean="0">
              <a:solidFill>
                <a:srgbClr val="A6A6A6"/>
              </a:solidFill>
              <a:latin typeface="Helvetica Neue Light" charset="0"/>
            </a:endParaRPr>
          </a:p>
        </p:txBody>
      </p:sp>
      <p:pic>
        <p:nvPicPr>
          <p:cNvPr id="7" name="Picture 3"/>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8397875" y="6264275"/>
            <a:ext cx="55880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 name="Content Placeholder 20"/>
          <p:cNvSpPr>
            <a:spLocks noGrp="1"/>
          </p:cNvSpPr>
          <p:nvPr>
            <p:ph sz="quarter" idx="11"/>
          </p:nvPr>
        </p:nvSpPr>
        <p:spPr>
          <a:xfrm>
            <a:off x="329320" y="1268760"/>
            <a:ext cx="2446932" cy="1835579"/>
          </a:xfrm>
          <a:prstGeom prst="rect">
            <a:avLst/>
          </a:prstGeom>
        </p:spPr>
        <p:txBody>
          <a:bodyPr vert="horz"/>
          <a:lstStyle>
            <a:lvl1pPr marL="0" indent="0" algn="l">
              <a:buNone/>
              <a:defRPr sz="1800" b="0" i="0">
                <a:solidFill>
                  <a:srgbClr val="43ACDA"/>
                </a:solidFill>
                <a:latin typeface="Helvetica Neue Medium"/>
                <a:cs typeface="Helvetica Neue Medium"/>
              </a:defRPr>
            </a:lvl1pPr>
            <a:lvl2pPr marL="457200" indent="0" algn="r">
              <a:buNone/>
              <a:defRPr sz="1600" b="0" i="0">
                <a:solidFill>
                  <a:srgbClr val="4C4D50"/>
                </a:solidFill>
                <a:latin typeface="Helvetica Neue"/>
                <a:cs typeface="Helvetica Neue"/>
              </a:defRPr>
            </a:lvl2pPr>
            <a:lvl3pPr marL="914400" indent="0" algn="r">
              <a:buNone/>
              <a:defRPr sz="1400" b="0" i="0">
                <a:solidFill>
                  <a:srgbClr val="4C4D50"/>
                </a:solidFill>
                <a:latin typeface="Helvetica Neue"/>
                <a:cs typeface="Helvetica Neue"/>
              </a:defRPr>
            </a:lvl3pPr>
            <a:lvl4pPr marL="1371600" indent="0" algn="r">
              <a:buNone/>
              <a:defRPr sz="1200" b="0" i="0">
                <a:solidFill>
                  <a:srgbClr val="4C4D50"/>
                </a:solidFill>
                <a:latin typeface="Helvetica Neue"/>
                <a:cs typeface="Helvetica Neue"/>
              </a:defRPr>
            </a:lvl4pPr>
            <a:lvl5pPr marL="1828800" indent="0" algn="r">
              <a:buNone/>
              <a:defRPr sz="1200" b="0" i="0">
                <a:solidFill>
                  <a:srgbClr val="4C4D50"/>
                </a:solidFill>
                <a:latin typeface="Helvetica Neue"/>
                <a:cs typeface="Helvetica Neue"/>
              </a:defRPr>
            </a:lvl5pPr>
          </a:lstStyle>
          <a:p>
            <a:pPr lvl="0"/>
            <a:r>
              <a:rPr lang="en-US" smtClean="0"/>
              <a:t>Click to edit Master text styles</a:t>
            </a:r>
          </a:p>
        </p:txBody>
      </p:sp>
      <p:sp>
        <p:nvSpPr>
          <p:cNvPr id="12" name="Content Placeholder 20"/>
          <p:cNvSpPr>
            <a:spLocks noGrp="1"/>
          </p:cNvSpPr>
          <p:nvPr>
            <p:ph sz="quarter" idx="12"/>
          </p:nvPr>
        </p:nvSpPr>
        <p:spPr>
          <a:xfrm>
            <a:off x="2777872" y="1268760"/>
            <a:ext cx="5070728" cy="4139042"/>
          </a:xfrm>
          <a:prstGeom prst="rect">
            <a:avLst/>
          </a:prstGeom>
        </p:spPr>
        <p:txBody>
          <a:bodyPr vert="horz"/>
          <a:lstStyle>
            <a:lvl1pPr marL="0" indent="0">
              <a:buNone/>
              <a:defRPr sz="1800" b="0" i="0">
                <a:solidFill>
                  <a:srgbClr val="43ACDA"/>
                </a:solidFill>
                <a:latin typeface="Helvetica Neue"/>
                <a:cs typeface="Helvetica Neue"/>
              </a:defRPr>
            </a:lvl1pPr>
            <a:lvl2pPr marL="0" indent="0">
              <a:buNone/>
              <a:defRPr sz="1600" b="0" i="0">
                <a:solidFill>
                  <a:srgbClr val="43ACDA"/>
                </a:solidFill>
                <a:latin typeface="Helvetica Neue Medium"/>
                <a:cs typeface="Helvetica Neue Medium"/>
              </a:defRPr>
            </a:lvl2pPr>
            <a:lvl3pPr marL="914400" indent="0">
              <a:buNone/>
              <a:defRPr sz="1400" b="0" i="0">
                <a:solidFill>
                  <a:srgbClr val="4C4D50"/>
                </a:solidFill>
                <a:latin typeface="Helvetica Neue"/>
                <a:cs typeface="Helvetica Neue"/>
              </a:defRPr>
            </a:lvl3pPr>
            <a:lvl4pPr marL="1371600" indent="0">
              <a:buNone/>
              <a:defRPr sz="1200" b="0" i="0">
                <a:solidFill>
                  <a:srgbClr val="4C4D50"/>
                </a:solidFill>
                <a:latin typeface="Helvetica Neue"/>
                <a:cs typeface="Helvetica Neue"/>
              </a:defRPr>
            </a:lvl4pPr>
            <a:lvl5pPr marL="1828800" indent="0">
              <a:buNone/>
              <a:defRPr sz="1200" b="0" i="0">
                <a:solidFill>
                  <a:srgbClr val="4C4D50"/>
                </a:solidFill>
                <a:latin typeface="Helvetica Neue"/>
                <a:cs typeface="Helvetica Neue"/>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9" name="Title 4"/>
          <p:cNvSpPr>
            <a:spLocks noGrp="1"/>
          </p:cNvSpPr>
          <p:nvPr>
            <p:ph type="title"/>
          </p:nvPr>
        </p:nvSpPr>
        <p:spPr>
          <a:xfrm>
            <a:off x="329320" y="321693"/>
            <a:ext cx="5976664" cy="1207070"/>
          </a:xfrm>
          <a:prstGeom prst="rect">
            <a:avLst/>
          </a:prstGeom>
        </p:spPr>
        <p:txBody>
          <a:bodyPr vert="horz"/>
          <a:lstStyle>
            <a:lvl1pPr algn="l">
              <a:lnSpc>
                <a:spcPct val="80000"/>
              </a:lnSpc>
              <a:defRPr sz="2800" b="0" i="0">
                <a:solidFill>
                  <a:srgbClr val="7F7F7F"/>
                </a:solidFill>
                <a:latin typeface="Helvetica Neue Medium"/>
                <a:cs typeface="Helvetica Neue Medium"/>
              </a:defRPr>
            </a:lvl1pPr>
          </a:lstStyle>
          <a:p>
            <a:r>
              <a:rPr lang="en-US" smtClean="0"/>
              <a:t>Click to edit Master title style</a:t>
            </a:r>
            <a:endParaRPr lang="en-US" dirty="0"/>
          </a:p>
        </p:txBody>
      </p:sp>
    </p:spTree>
    <p:extLst>
      <p:ext uri="{BB962C8B-B14F-4D97-AF65-F5344CB8AC3E}">
        <p14:creationId xmlns:p14="http://schemas.microsoft.com/office/powerpoint/2010/main" val="2259028785"/>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4699" y="1989666"/>
            <a:ext cx="8536034" cy="3191933"/>
          </a:xfrm>
          <a:prstGeom prst="rect">
            <a:avLst/>
          </a:prstGeom>
        </p:spPr>
        <p:txBody>
          <a:bodyPr/>
          <a:lstStyle/>
          <a:p>
            <a:r>
              <a:rPr lang="en-US" dirty="0" smtClean="0"/>
              <a:t>Click to edit Master title style</a:t>
            </a:r>
            <a:endParaRPr lang="en-US" dirty="0"/>
          </a:p>
        </p:txBody>
      </p:sp>
      <p:sp>
        <p:nvSpPr>
          <p:cNvPr id="10" name="Slide Number Placeholder 6"/>
          <p:cNvSpPr>
            <a:spLocks noGrp="1"/>
          </p:cNvSpPr>
          <p:nvPr>
            <p:ph type="sldNum" sz="quarter" idx="12"/>
          </p:nvPr>
        </p:nvSpPr>
        <p:spPr>
          <a:xfrm>
            <a:off x="25401" y="6482293"/>
            <a:ext cx="2133600" cy="365125"/>
          </a:xfrm>
          <a:prstGeom prst="rect">
            <a:avLst/>
          </a:prstGeom>
        </p:spPr>
        <p:txBody>
          <a:bodyPr/>
          <a:lstStyle>
            <a:lvl1pPr>
              <a:defRPr>
                <a:solidFill>
                  <a:srgbClr val="FFFFFF"/>
                </a:solidFill>
              </a:defRPr>
            </a:lvl1pPr>
          </a:lstStyle>
          <a:p>
            <a:fld id="{F690379D-7851-864B-A274-4E65CC851EE9}" type="slidenum">
              <a:rPr lang="en-US" smtClean="0"/>
              <a:pPr/>
              <a:t>‹#›</a:t>
            </a:fld>
            <a:endParaRPr lang="en-US" dirty="0"/>
          </a:p>
        </p:txBody>
      </p:sp>
    </p:spTree>
    <p:extLst>
      <p:ext uri="{BB962C8B-B14F-4D97-AF65-F5344CB8AC3E}">
        <p14:creationId xmlns:p14="http://schemas.microsoft.com/office/powerpoint/2010/main" val="36514241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9" name="Slide Number Placeholder 6"/>
          <p:cNvSpPr>
            <a:spLocks noGrp="1"/>
          </p:cNvSpPr>
          <p:nvPr>
            <p:ph type="sldNum" sz="quarter" idx="12"/>
          </p:nvPr>
        </p:nvSpPr>
        <p:spPr>
          <a:xfrm>
            <a:off x="25401" y="6482293"/>
            <a:ext cx="2133600" cy="365125"/>
          </a:xfrm>
          <a:prstGeom prst="rect">
            <a:avLst/>
          </a:prstGeom>
        </p:spPr>
        <p:txBody>
          <a:bodyPr/>
          <a:lstStyle>
            <a:lvl1pPr>
              <a:defRPr>
                <a:solidFill>
                  <a:srgbClr val="FFFFFF"/>
                </a:solidFill>
              </a:defRPr>
            </a:lvl1pPr>
          </a:lstStyle>
          <a:p>
            <a:fld id="{F690379D-7851-864B-A274-4E65CC851EE9}" type="slidenum">
              <a:rPr lang="en-US" smtClean="0"/>
              <a:pPr/>
              <a:t>‹#›</a:t>
            </a:fld>
            <a:endParaRPr lang="en-US" dirty="0"/>
          </a:p>
        </p:txBody>
      </p:sp>
      <p:sp>
        <p:nvSpPr>
          <p:cNvPr id="10"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11"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Tree>
    <p:extLst>
      <p:ext uri="{BB962C8B-B14F-4D97-AF65-F5344CB8AC3E}">
        <p14:creationId xmlns:p14="http://schemas.microsoft.com/office/powerpoint/2010/main" val="4985177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356350"/>
            <a:ext cx="2133600" cy="365125"/>
          </a:xfrm>
          <a:prstGeom prst="rect">
            <a:avLst/>
          </a:prstGeom>
        </p:spPr>
        <p:txBody>
          <a:bodyPr/>
          <a:lstStyle/>
          <a:p>
            <a:fld id="{D3989C2E-1B7F-6A4C-9CA3-8DAB3393AB03}" type="datetimeFigureOut">
              <a:rPr lang="en-US" smtClean="0"/>
              <a:t>7/16/2013</a:t>
            </a:fld>
            <a:endParaRPr lang="en-US" dirty="0"/>
          </a:p>
        </p:txBody>
      </p:sp>
      <p:sp>
        <p:nvSpPr>
          <p:cNvPr id="6" name="Footer Placeholder 5"/>
          <p:cNvSpPr>
            <a:spLocks noGrp="1"/>
          </p:cNvSpPr>
          <p:nvPr>
            <p:ph type="ftr" sz="quarter" idx="11"/>
          </p:nvPr>
        </p:nvSpPr>
        <p:spPr>
          <a:xfrm>
            <a:off x="3124200" y="6356350"/>
            <a:ext cx="2895600" cy="365125"/>
          </a:xfrm>
          <a:prstGeom prst="rect">
            <a:avLst/>
          </a:prstGeom>
        </p:spPr>
        <p:txBody>
          <a:bodyPr/>
          <a:lstStyle/>
          <a:p>
            <a:endParaRPr lang="en-US" dirty="0"/>
          </a:p>
        </p:txBody>
      </p:sp>
      <p:sp>
        <p:nvSpPr>
          <p:cNvPr id="7" name="Slide Number Placeholder 6"/>
          <p:cNvSpPr>
            <a:spLocks noGrp="1"/>
          </p:cNvSpPr>
          <p:nvPr>
            <p:ph type="sldNum" sz="quarter" idx="12"/>
          </p:nvPr>
        </p:nvSpPr>
        <p:spPr>
          <a:xfrm>
            <a:off x="6553200" y="6356350"/>
            <a:ext cx="2133600" cy="365125"/>
          </a:xfrm>
          <a:prstGeom prst="rect">
            <a:avLst/>
          </a:prstGeom>
        </p:spPr>
        <p:txBody>
          <a:bodyPr/>
          <a:lstStyle/>
          <a:p>
            <a:fld id="{9778DE74-36BA-1F42-8CA8-B107520CB9C7}" type="slidenum">
              <a:rPr lang="en-US" smtClean="0"/>
              <a:t>‹#›</a:t>
            </a:fld>
            <a:endParaRPr lang="en-US" dirty="0"/>
          </a:p>
        </p:txBody>
      </p:sp>
    </p:spTree>
    <p:extLst>
      <p:ext uri="{BB962C8B-B14F-4D97-AF65-F5344CB8AC3E}">
        <p14:creationId xmlns:p14="http://schemas.microsoft.com/office/powerpoint/2010/main" val="1797486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94699" y="274638"/>
            <a:ext cx="8536034" cy="1143000"/>
          </a:xfrm>
          <a:prstGeom prst="rect">
            <a:avLst/>
          </a:prstGeom>
        </p:spPr>
        <p:txBody>
          <a:bodyPr/>
          <a:lstStyle/>
          <a:p>
            <a:r>
              <a:rPr lang="en-US" smtClean="0"/>
              <a:t>Click to edit Master title style</a:t>
            </a:r>
            <a:endParaRPr lang="en-US"/>
          </a:p>
        </p:txBody>
      </p:sp>
      <p:sp>
        <p:nvSpPr>
          <p:cNvPr id="5" name="Picture Placeholder 2"/>
          <p:cNvSpPr>
            <a:spLocks noGrp="1"/>
          </p:cNvSpPr>
          <p:nvPr>
            <p:ph type="pic" idx="1"/>
          </p:nvPr>
        </p:nvSpPr>
        <p:spPr>
          <a:xfrm>
            <a:off x="294699" y="1600199"/>
            <a:ext cx="4133368" cy="4351867"/>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9" name="Slide Number Placeholder 6"/>
          <p:cNvSpPr>
            <a:spLocks noGrp="1"/>
          </p:cNvSpPr>
          <p:nvPr>
            <p:ph type="sldNum" sz="quarter" idx="12"/>
          </p:nvPr>
        </p:nvSpPr>
        <p:spPr>
          <a:xfrm>
            <a:off x="25401" y="6482293"/>
            <a:ext cx="2133600" cy="365125"/>
          </a:xfrm>
          <a:prstGeom prst="rect">
            <a:avLst/>
          </a:prstGeom>
        </p:spPr>
        <p:txBody>
          <a:bodyPr/>
          <a:lstStyle>
            <a:lvl1pPr>
              <a:defRPr>
                <a:solidFill>
                  <a:srgbClr val="FFFFFF"/>
                </a:solidFill>
              </a:defRPr>
            </a:lvl1pPr>
          </a:lstStyle>
          <a:p>
            <a:fld id="{F690379D-7851-864B-A274-4E65CC851EE9}" type="slidenum">
              <a:rPr lang="en-US" smtClean="0"/>
              <a:pPr/>
              <a:t>‹#›</a:t>
            </a:fld>
            <a:endParaRPr lang="en-US" dirty="0"/>
          </a:p>
        </p:txBody>
      </p:sp>
      <p:sp>
        <p:nvSpPr>
          <p:cNvPr id="10" name="Content Placeholder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8333821"/>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4.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image" Target="../media/image2.jpg"/><Relationship Id="rId5" Type="http://schemas.openxmlformats.org/officeDocument/2006/relationships/theme" Target="../theme/theme2.xml"/><Relationship Id="rId4"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4.jpg"/><Relationship Id="rId5" Type="http://schemas.openxmlformats.org/officeDocument/2006/relationships/theme" Target="../theme/theme3.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90379D-7851-864B-A274-4E65CC851EE9}" type="slidenum">
              <a:rPr lang="en-US" smtClean="0"/>
              <a:t>‹#›</a:t>
            </a:fld>
            <a:endParaRPr lang="en-US" dirty="0"/>
          </a:p>
        </p:txBody>
      </p:sp>
      <p:pic>
        <p:nvPicPr>
          <p:cNvPr id="10" name="Picture 9" descr="durban-title.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1299449645"/>
      </p:ext>
    </p:extLst>
  </p:cSld>
  <p:clrMap bg1="lt1" tx1="dk1" bg2="lt2" tx2="dk2" accent1="accent1" accent2="accent2" accent3="accent3" accent4="accent4" accent5="accent5" accent6="accent6" hlink="hlink" folHlink="folHlink"/>
  <p:sldLayoutIdLst>
    <p:sldLayoutId id="2147483649" r:id="rId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38832" y="274638"/>
            <a:ext cx="6647968"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2038832" y="1600200"/>
            <a:ext cx="6647968"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Slide Number Placeholder 5"/>
          <p:cNvSpPr>
            <a:spLocks noGrp="1"/>
          </p:cNvSpPr>
          <p:nvPr>
            <p:ph type="sldNum" sz="quarter" idx="4"/>
          </p:nvPr>
        </p:nvSpPr>
        <p:spPr>
          <a:xfrm>
            <a:off x="6942667" y="6424086"/>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690379D-7851-864B-A274-4E65CC851EE9}" type="slidenum">
              <a:rPr lang="en-US" smtClean="0"/>
              <a:t>‹#›</a:t>
            </a:fld>
            <a:endParaRPr lang="en-US" dirty="0"/>
          </a:p>
        </p:txBody>
      </p:sp>
      <p:pic>
        <p:nvPicPr>
          <p:cNvPr id="7" name="Picture 6" descr="durban-slide.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0"/>
            <a:ext cx="1660244" cy="6858000"/>
          </a:xfrm>
          <a:prstGeom prst="rect">
            <a:avLst/>
          </a:prstGeom>
        </p:spPr>
      </p:pic>
    </p:spTree>
    <p:extLst>
      <p:ext uri="{BB962C8B-B14F-4D97-AF65-F5344CB8AC3E}">
        <p14:creationId xmlns:p14="http://schemas.microsoft.com/office/powerpoint/2010/main" val="22362058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9" r:id="rId3"/>
    <p:sldLayoutId id="2147483687" r:id="rId4"/>
  </p:sldLayoutIdLst>
  <p:txStyles>
    <p:titleStyle>
      <a:lvl1pPr algn="l"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durban-2pg-bar.jp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0" y="6102060"/>
            <a:ext cx="9025467" cy="755940"/>
          </a:xfrm>
          <a:prstGeom prst="rect">
            <a:avLst/>
          </a:prstGeom>
        </p:spPr>
      </p:pic>
    </p:spTree>
    <p:extLst>
      <p:ext uri="{BB962C8B-B14F-4D97-AF65-F5344CB8AC3E}">
        <p14:creationId xmlns:p14="http://schemas.microsoft.com/office/powerpoint/2010/main" val="684729209"/>
      </p:ext>
    </p:extLst>
  </p:cSld>
  <p:clrMap bg1="lt1" tx1="dk1" bg2="lt2" tx2="dk2" accent1="accent1" accent2="accent2" accent3="accent3" accent4="accent4" accent5="accent5" accent6="accent6" hlink="hlink" folHlink="folHlink"/>
  <p:sldLayoutIdLst>
    <p:sldLayoutId id="2147483672" r:id="rId1"/>
    <p:sldLayoutId id="2147483676" r:id="rId2"/>
    <p:sldLayoutId id="2147483677" r:id="rId3"/>
    <p:sldLayoutId id="2147483675" r:id="rId4"/>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685800" y="2433321"/>
            <a:ext cx="7772400" cy="2455332"/>
          </a:xfrm>
        </p:spPr>
        <p:txBody>
          <a:bodyPr>
            <a:normAutofit fontScale="90000"/>
          </a:bodyPr>
          <a:lstStyle/>
          <a:p>
            <a:pPr lvl="0"/>
            <a:r>
              <a:rPr lang="en-US" dirty="0"/>
              <a:t>Engaging the Global Community: an Interactive Approach to Outreach</a:t>
            </a:r>
          </a:p>
        </p:txBody>
      </p:sp>
    </p:spTree>
    <p:extLst>
      <p:ext uri="{BB962C8B-B14F-4D97-AF65-F5344CB8AC3E}">
        <p14:creationId xmlns:p14="http://schemas.microsoft.com/office/powerpoint/2010/main" val="9072862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sz="quarter" idx="12"/>
          </p:nvPr>
        </p:nvSpPr>
        <p:spPr bwMode="auto">
          <a:xfrm>
            <a:off x="1828800" y="792480"/>
            <a:ext cx="6873240" cy="5943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a:bodyPr>
          <a:lstStyle/>
          <a:p>
            <a:r>
              <a:rPr lang="en-US" sz="4400" dirty="0" smtClean="0"/>
              <a:t> </a:t>
            </a:r>
            <a:endParaRPr lang="en-US" sz="4400" dirty="0"/>
          </a:p>
          <a:p>
            <a:endParaRPr lang="en-US" sz="5500" i="1" dirty="0" smtClean="0"/>
          </a:p>
          <a:p>
            <a:endParaRPr lang="en-US" sz="5500" i="1" dirty="0"/>
          </a:p>
          <a:p>
            <a:endParaRPr lang="en-US" sz="5500" i="1" dirty="0" smtClean="0"/>
          </a:p>
          <a:p>
            <a:pPr eaLnBrk="1" hangingPunct="1"/>
            <a:endParaRPr lang="en-US" dirty="0" smtClean="0">
              <a:latin typeface="Helvetica Neue" charset="0"/>
              <a:ea typeface="Helvetica Neue" charset="0"/>
              <a:cs typeface="Helvetica Neue" charset="0"/>
            </a:endParaRPr>
          </a:p>
        </p:txBody>
      </p:sp>
      <p:sp>
        <p:nvSpPr>
          <p:cNvPr id="4" name="Title 3"/>
          <p:cNvSpPr>
            <a:spLocks noGrp="1"/>
          </p:cNvSpPr>
          <p:nvPr>
            <p:ph type="title"/>
          </p:nvPr>
        </p:nvSpPr>
        <p:spPr>
          <a:xfrm>
            <a:off x="1460500" y="235268"/>
            <a:ext cx="7988300" cy="803275"/>
          </a:xfrm>
        </p:spPr>
        <p:txBody>
          <a:bodyPr/>
          <a:lstStyle/>
          <a:p>
            <a:pPr algn="ctr" eaLnBrk="1" fontAlgn="auto" hangingPunct="1">
              <a:spcAft>
                <a:spcPts val="0"/>
              </a:spcAft>
              <a:defRPr/>
            </a:pPr>
            <a:r>
              <a:rPr lang="en-US" sz="4400" b="1" dirty="0" smtClean="0">
                <a:solidFill>
                  <a:schemeClr val="tx1">
                    <a:lumMod val="50000"/>
                    <a:lumOff val="50000"/>
                  </a:schemeClr>
                </a:solidFill>
                <a:latin typeface="Trebuchet MS"/>
                <a:cs typeface="Trebuchet MS"/>
              </a:rPr>
              <a:t>Recap Goals and Principles</a:t>
            </a:r>
            <a:endParaRPr lang="en-US" sz="4400" b="1" dirty="0">
              <a:solidFill>
                <a:schemeClr val="tx1">
                  <a:lumMod val="50000"/>
                  <a:lumOff val="50000"/>
                </a:schemeClr>
              </a:solidFill>
              <a:latin typeface="Trebuchet MS"/>
              <a:cs typeface="Trebuchet MS"/>
            </a:endParaRPr>
          </a:p>
        </p:txBody>
      </p:sp>
      <p:sp>
        <p:nvSpPr>
          <p:cNvPr id="5" name="Content Placeholder 2"/>
          <p:cNvSpPr>
            <a:spLocks noGrp="1"/>
          </p:cNvSpPr>
          <p:nvPr>
            <p:ph sz="quarter" idx="12"/>
          </p:nvPr>
        </p:nvSpPr>
        <p:spPr bwMode="auto">
          <a:xfrm>
            <a:off x="1905000" y="914400"/>
            <a:ext cx="7025640" cy="6096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a:bodyPr>
          <a:lstStyle/>
          <a:p>
            <a:pPr lvl="0"/>
            <a:endParaRPr lang="en-US" sz="2800" b="1" dirty="0" smtClean="0"/>
          </a:p>
          <a:p>
            <a:pPr lvl="0"/>
            <a:r>
              <a:rPr lang="en-US" sz="2800" b="1" dirty="0" smtClean="0"/>
              <a:t>Goals</a:t>
            </a:r>
            <a:endParaRPr lang="en-US" sz="2800" b="1" dirty="0"/>
          </a:p>
          <a:p>
            <a:pPr marL="285750" lvl="0" indent="-285750">
              <a:buFont typeface="Arial" pitchFamily="34" charset="0"/>
              <a:buChar char="•"/>
            </a:pPr>
            <a:endParaRPr lang="en-US" dirty="0" smtClean="0"/>
          </a:p>
          <a:p>
            <a:pPr marL="285750" lvl="0" indent="-285750">
              <a:buFont typeface="Arial" pitchFamily="34" charset="0"/>
              <a:buChar char="•"/>
            </a:pPr>
            <a:r>
              <a:rPr lang="en-US" sz="2400" dirty="0" smtClean="0"/>
              <a:t>Operational </a:t>
            </a:r>
            <a:r>
              <a:rPr lang="en-US" sz="2400" dirty="0"/>
              <a:t>goal </a:t>
            </a:r>
            <a:r>
              <a:rPr lang="en-US" sz="2400" dirty="0" smtClean="0"/>
              <a:t>to </a:t>
            </a:r>
            <a:r>
              <a:rPr lang="en-US" sz="2400" dirty="0"/>
              <a:t>include Outreach in budget process with a clear tool that </a:t>
            </a:r>
            <a:r>
              <a:rPr lang="en-US" sz="2400" dirty="0" smtClean="0"/>
              <a:t>community and staff  </a:t>
            </a:r>
            <a:r>
              <a:rPr lang="en-US" sz="2400" dirty="0"/>
              <a:t>“</a:t>
            </a:r>
            <a:r>
              <a:rPr lang="en-US" sz="2400" dirty="0" smtClean="0"/>
              <a:t>buy </a:t>
            </a:r>
            <a:r>
              <a:rPr lang="en-US" sz="2400" dirty="0"/>
              <a:t>in to “ on how to </a:t>
            </a:r>
            <a:r>
              <a:rPr lang="en-US" sz="2400" dirty="0" smtClean="0"/>
              <a:t>assess</a:t>
            </a:r>
          </a:p>
          <a:p>
            <a:pPr lvl="0"/>
            <a:endParaRPr lang="en-US" sz="2400" dirty="0"/>
          </a:p>
          <a:p>
            <a:pPr marL="285750" lvl="0" indent="-285750">
              <a:buFont typeface="Arial" pitchFamily="34" charset="0"/>
              <a:buChar char="•"/>
            </a:pPr>
            <a:r>
              <a:rPr lang="en-US" sz="2400" dirty="0"/>
              <a:t>Strategic Goal </a:t>
            </a:r>
            <a:r>
              <a:rPr lang="en-US" sz="2400" dirty="0" smtClean="0"/>
              <a:t>to </a:t>
            </a:r>
            <a:r>
              <a:rPr lang="en-US" sz="2400" dirty="0"/>
              <a:t>better allocate investments, opportunities</a:t>
            </a:r>
            <a:r>
              <a:rPr lang="en-US" sz="2400" dirty="0" smtClean="0"/>
              <a:t>, keep community </a:t>
            </a:r>
            <a:r>
              <a:rPr lang="en-US" sz="2400" dirty="0"/>
              <a:t>more involved in decisions and execution; </a:t>
            </a:r>
            <a:r>
              <a:rPr lang="en-US" sz="2400" dirty="0" smtClean="0"/>
              <a:t>and make </a:t>
            </a:r>
            <a:r>
              <a:rPr lang="en-US" sz="2400" dirty="0"/>
              <a:t>the current model more </a:t>
            </a:r>
            <a:r>
              <a:rPr lang="en-US" sz="2400" dirty="0" smtClean="0"/>
              <a:t>robust (participation matrix)</a:t>
            </a:r>
            <a:endParaRPr lang="en-US" sz="2400" dirty="0"/>
          </a:p>
          <a:p>
            <a:r>
              <a:rPr lang="en-US" sz="2400" dirty="0"/>
              <a:t> </a:t>
            </a:r>
          </a:p>
          <a:p>
            <a:pPr eaLnBrk="1" hangingPunct="1"/>
            <a:endParaRPr lang="en-US" dirty="0" smtClean="0">
              <a:latin typeface="Helvetica Neue" charset="0"/>
              <a:ea typeface="Helvetica Neue" charset="0"/>
              <a:cs typeface="Helvetica Neue" charset="0"/>
            </a:endParaRPr>
          </a:p>
        </p:txBody>
      </p:sp>
    </p:spTree>
    <p:extLst>
      <p:ext uri="{BB962C8B-B14F-4D97-AF65-F5344CB8AC3E}">
        <p14:creationId xmlns:p14="http://schemas.microsoft.com/office/powerpoint/2010/main" val="1492712156"/>
      </p:ext>
    </p:extLst>
  </p:cSld>
  <p:clrMapOvr>
    <a:masterClrMapping/>
  </p:clrMapOvr>
  <p:transition spd="med">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sz="quarter" idx="12"/>
          </p:nvPr>
        </p:nvSpPr>
        <p:spPr bwMode="auto">
          <a:xfrm>
            <a:off x="1828800" y="792480"/>
            <a:ext cx="6873240" cy="5943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a:bodyPr>
          <a:lstStyle/>
          <a:p>
            <a:r>
              <a:rPr lang="en-US" sz="4400" dirty="0" smtClean="0"/>
              <a:t> </a:t>
            </a:r>
            <a:endParaRPr lang="en-US" sz="4400" dirty="0"/>
          </a:p>
          <a:p>
            <a:endParaRPr lang="en-US" sz="5500" i="1" dirty="0" smtClean="0"/>
          </a:p>
          <a:p>
            <a:endParaRPr lang="en-US" sz="5500" i="1" dirty="0"/>
          </a:p>
          <a:p>
            <a:endParaRPr lang="en-US" sz="5500" i="1" dirty="0" smtClean="0"/>
          </a:p>
          <a:p>
            <a:pPr eaLnBrk="1" hangingPunct="1"/>
            <a:endParaRPr lang="en-US" dirty="0" smtClean="0">
              <a:latin typeface="Helvetica Neue" charset="0"/>
              <a:ea typeface="Helvetica Neue" charset="0"/>
              <a:cs typeface="Helvetica Neue" charset="0"/>
            </a:endParaRPr>
          </a:p>
        </p:txBody>
      </p:sp>
      <p:sp>
        <p:nvSpPr>
          <p:cNvPr id="4" name="Title 3"/>
          <p:cNvSpPr>
            <a:spLocks noGrp="1"/>
          </p:cNvSpPr>
          <p:nvPr>
            <p:ph type="title"/>
          </p:nvPr>
        </p:nvSpPr>
        <p:spPr>
          <a:xfrm>
            <a:off x="1460500" y="204788"/>
            <a:ext cx="7988300" cy="803275"/>
          </a:xfrm>
        </p:spPr>
        <p:txBody>
          <a:bodyPr/>
          <a:lstStyle/>
          <a:p>
            <a:pPr algn="ctr" eaLnBrk="1" fontAlgn="auto" hangingPunct="1">
              <a:spcAft>
                <a:spcPts val="0"/>
              </a:spcAft>
              <a:defRPr/>
            </a:pPr>
            <a:r>
              <a:rPr lang="en-US" sz="4400" b="1" dirty="0" smtClean="0">
                <a:solidFill>
                  <a:schemeClr val="tx1">
                    <a:lumMod val="50000"/>
                    <a:lumOff val="50000"/>
                  </a:schemeClr>
                </a:solidFill>
                <a:latin typeface="Trebuchet MS"/>
                <a:cs typeface="Trebuchet MS"/>
              </a:rPr>
              <a:t>Recap Goals and Principles</a:t>
            </a:r>
            <a:endParaRPr lang="en-US" sz="4400" b="1" dirty="0">
              <a:solidFill>
                <a:schemeClr val="tx1">
                  <a:lumMod val="50000"/>
                  <a:lumOff val="50000"/>
                </a:schemeClr>
              </a:solidFill>
              <a:latin typeface="Trebuchet MS"/>
              <a:cs typeface="Trebuchet MS"/>
            </a:endParaRPr>
          </a:p>
        </p:txBody>
      </p:sp>
      <p:sp>
        <p:nvSpPr>
          <p:cNvPr id="5" name="Content Placeholder 2"/>
          <p:cNvSpPr>
            <a:spLocks noGrp="1"/>
          </p:cNvSpPr>
          <p:nvPr>
            <p:ph sz="quarter" idx="12"/>
          </p:nvPr>
        </p:nvSpPr>
        <p:spPr bwMode="auto">
          <a:xfrm>
            <a:off x="1905000" y="914400"/>
            <a:ext cx="7025640" cy="6096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lnSpcReduction="10000"/>
          </a:bodyPr>
          <a:lstStyle/>
          <a:p>
            <a:r>
              <a:rPr lang="en-US" dirty="0"/>
              <a:t> </a:t>
            </a:r>
          </a:p>
          <a:p>
            <a:r>
              <a:rPr lang="en-US" sz="2800" b="1" dirty="0" smtClean="0"/>
              <a:t>Principles</a:t>
            </a:r>
            <a:endParaRPr lang="en-US" sz="2800" b="1" dirty="0"/>
          </a:p>
          <a:p>
            <a:pPr marL="285750" lvl="0" indent="-285750">
              <a:buFont typeface="Arial" pitchFamily="34" charset="0"/>
              <a:buChar char="•"/>
            </a:pPr>
            <a:r>
              <a:rPr lang="en-US" sz="2400" dirty="0" smtClean="0"/>
              <a:t>Outreach </a:t>
            </a:r>
            <a:r>
              <a:rPr lang="en-US" sz="2400" dirty="0"/>
              <a:t>should be global in nature, encourage and increase all types of participation; capacity building with eye to geographic and sector diversity; make new and existing participation more effective with training and development including leadership development; should allow for changing environment </a:t>
            </a:r>
            <a:endParaRPr lang="en-US" sz="2400" dirty="0" smtClean="0"/>
          </a:p>
          <a:p>
            <a:pPr marL="285750" lvl="0" indent="-285750">
              <a:buFont typeface="Arial" pitchFamily="34" charset="0"/>
              <a:buChar char="•"/>
            </a:pPr>
            <a:endParaRPr lang="en-US" sz="2000" dirty="0"/>
          </a:p>
          <a:p>
            <a:pPr marL="285750" lvl="0" indent="-285750">
              <a:buFont typeface="Arial" pitchFamily="34" charset="0"/>
              <a:buChar char="•"/>
            </a:pPr>
            <a:r>
              <a:rPr lang="en-US" sz="2400" dirty="0"/>
              <a:t>Future of Outreach: look at as an integrated process, a joint community and staff exercise utilizing current menu of internal activities along with existing and new community initiatives; work together to determine who best to facilitate and/or implement</a:t>
            </a:r>
          </a:p>
          <a:p>
            <a:pPr eaLnBrk="1" hangingPunct="1"/>
            <a:endParaRPr lang="en-US" dirty="0" smtClean="0">
              <a:latin typeface="Helvetica Neue" charset="0"/>
              <a:ea typeface="Helvetica Neue" charset="0"/>
              <a:cs typeface="Helvetica Neue" charset="0"/>
            </a:endParaRPr>
          </a:p>
        </p:txBody>
      </p:sp>
    </p:spTree>
    <p:extLst>
      <p:ext uri="{BB962C8B-B14F-4D97-AF65-F5344CB8AC3E}">
        <p14:creationId xmlns:p14="http://schemas.microsoft.com/office/powerpoint/2010/main" val="1712386928"/>
      </p:ext>
    </p:extLst>
  </p:cSld>
  <p:clrMapOvr>
    <a:masterClrMapping/>
  </p:clrMapOvr>
  <p:transition spd="med">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sz="quarter" idx="12"/>
          </p:nvPr>
        </p:nvSpPr>
        <p:spPr bwMode="auto">
          <a:xfrm>
            <a:off x="1905000" y="914400"/>
            <a:ext cx="6873240" cy="5943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a:bodyPr>
          <a:lstStyle/>
          <a:p>
            <a:r>
              <a:rPr lang="en-US" sz="4400" dirty="0" smtClean="0"/>
              <a:t> </a:t>
            </a:r>
            <a:endParaRPr lang="en-US" sz="4400" dirty="0"/>
          </a:p>
          <a:p>
            <a:endParaRPr lang="en-US" sz="5500" i="1" dirty="0" smtClean="0"/>
          </a:p>
          <a:p>
            <a:endParaRPr lang="en-US" sz="5500" i="1" dirty="0"/>
          </a:p>
          <a:p>
            <a:endParaRPr lang="en-US" sz="5500" i="1" dirty="0" smtClean="0"/>
          </a:p>
          <a:p>
            <a:pPr eaLnBrk="1" hangingPunct="1"/>
            <a:endParaRPr lang="en-US" dirty="0" smtClean="0">
              <a:latin typeface="Helvetica Neue" charset="0"/>
              <a:ea typeface="Helvetica Neue" charset="0"/>
              <a:cs typeface="Helvetica Neue" charset="0"/>
            </a:endParaRPr>
          </a:p>
        </p:txBody>
      </p:sp>
      <p:sp>
        <p:nvSpPr>
          <p:cNvPr id="4" name="Title 3"/>
          <p:cNvSpPr>
            <a:spLocks noGrp="1"/>
          </p:cNvSpPr>
          <p:nvPr>
            <p:ph type="title"/>
          </p:nvPr>
        </p:nvSpPr>
        <p:spPr>
          <a:xfrm>
            <a:off x="1288733" y="280988"/>
            <a:ext cx="7988300" cy="803275"/>
          </a:xfrm>
        </p:spPr>
        <p:txBody>
          <a:bodyPr/>
          <a:lstStyle/>
          <a:p>
            <a:pPr algn="ctr" eaLnBrk="1" fontAlgn="auto" hangingPunct="1">
              <a:spcAft>
                <a:spcPts val="0"/>
              </a:spcAft>
              <a:defRPr/>
            </a:pPr>
            <a:r>
              <a:rPr lang="en-US" sz="4400" b="1" dirty="0" smtClean="0">
                <a:solidFill>
                  <a:schemeClr val="tx1">
                    <a:lumMod val="50000"/>
                    <a:lumOff val="50000"/>
                  </a:schemeClr>
                </a:solidFill>
                <a:latin typeface="Trebuchet MS"/>
                <a:cs typeface="Trebuchet MS"/>
              </a:rPr>
              <a:t>Strategies Going Forward</a:t>
            </a:r>
            <a:endParaRPr lang="en-US" sz="4400" b="1" dirty="0">
              <a:solidFill>
                <a:schemeClr val="tx1">
                  <a:lumMod val="50000"/>
                  <a:lumOff val="50000"/>
                </a:schemeClr>
              </a:solidFill>
              <a:latin typeface="Trebuchet MS"/>
              <a:cs typeface="Trebuchet MS"/>
            </a:endParaRPr>
          </a:p>
        </p:txBody>
      </p:sp>
      <p:sp>
        <p:nvSpPr>
          <p:cNvPr id="5" name="Content Placeholder 2"/>
          <p:cNvSpPr>
            <a:spLocks noGrp="1"/>
          </p:cNvSpPr>
          <p:nvPr>
            <p:ph sz="quarter" idx="12"/>
          </p:nvPr>
        </p:nvSpPr>
        <p:spPr bwMode="auto">
          <a:xfrm>
            <a:off x="1905000" y="1478280"/>
            <a:ext cx="7025640" cy="60960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a:bodyPr>
          <a:lstStyle/>
          <a:p>
            <a:pPr lvl="0"/>
            <a:r>
              <a:rPr lang="en-US" sz="2400" dirty="0" smtClean="0"/>
              <a:t>Establish solid collaboration </a:t>
            </a:r>
            <a:r>
              <a:rPr lang="en-US" sz="2400" dirty="0"/>
              <a:t>and reciprocity between staff and </a:t>
            </a:r>
            <a:r>
              <a:rPr lang="en-US" sz="2400" dirty="0" smtClean="0"/>
              <a:t>community</a:t>
            </a:r>
          </a:p>
          <a:p>
            <a:pPr lvl="0"/>
            <a:endParaRPr lang="en-US" sz="2400" dirty="0"/>
          </a:p>
          <a:p>
            <a:pPr lvl="0"/>
            <a:r>
              <a:rPr lang="en-US" sz="2400" dirty="0" smtClean="0"/>
              <a:t>Make </a:t>
            </a:r>
            <a:r>
              <a:rPr lang="en-US" sz="2400" dirty="0"/>
              <a:t>sure outreach activities and resources serve ICANN's </a:t>
            </a:r>
            <a:r>
              <a:rPr lang="en-US" sz="2400" dirty="0" smtClean="0"/>
              <a:t>overall strategy</a:t>
            </a:r>
          </a:p>
          <a:p>
            <a:pPr lvl="0"/>
            <a:endParaRPr lang="en-US" sz="2400" dirty="0"/>
          </a:p>
          <a:p>
            <a:pPr lvl="0"/>
            <a:r>
              <a:rPr lang="en-US" sz="2400" dirty="0" smtClean="0"/>
              <a:t>Maintain </a:t>
            </a:r>
            <a:r>
              <a:rPr lang="en-US" sz="2400" dirty="0"/>
              <a:t>some autonomy for community groups while keeping linked into ICANN’s overall strategy</a:t>
            </a:r>
          </a:p>
          <a:p>
            <a:pPr eaLnBrk="1" hangingPunct="1"/>
            <a:endParaRPr lang="en-US" dirty="0" smtClean="0">
              <a:latin typeface="Helvetica Neue" charset="0"/>
              <a:ea typeface="Helvetica Neue" charset="0"/>
              <a:cs typeface="Helvetica Neue" charset="0"/>
            </a:endParaRPr>
          </a:p>
        </p:txBody>
      </p:sp>
    </p:spTree>
    <p:extLst>
      <p:ext uri="{BB962C8B-B14F-4D97-AF65-F5344CB8AC3E}">
        <p14:creationId xmlns:p14="http://schemas.microsoft.com/office/powerpoint/2010/main" val="4277259518"/>
      </p:ext>
    </p:extLst>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Content Placeholder 2"/>
          <p:cNvSpPr>
            <a:spLocks noGrp="1"/>
          </p:cNvSpPr>
          <p:nvPr>
            <p:ph sz="quarter" idx="12"/>
          </p:nvPr>
        </p:nvSpPr>
        <p:spPr bwMode="auto">
          <a:xfrm>
            <a:off x="1905000" y="914400"/>
            <a:ext cx="6873240" cy="5943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fontScale="25000" lnSpcReduction="20000"/>
          </a:bodyPr>
          <a:lstStyle/>
          <a:p>
            <a:pPr lvl="0">
              <a:lnSpc>
                <a:spcPct val="110000"/>
              </a:lnSpc>
            </a:pPr>
            <a:r>
              <a:rPr lang="en-US" sz="9600" dirty="0"/>
              <a:t>Framework around how to coordinate the work of Regional Strategic Engagement Working Groups looking at a variety of capacity building and regional needs and the to drive Outreach and Engagement focused on recruitment of volunteers</a:t>
            </a:r>
          </a:p>
          <a:p>
            <a:pPr marL="1257300" lvl="2" indent="-342900">
              <a:lnSpc>
                <a:spcPct val="110000"/>
              </a:lnSpc>
              <a:buFont typeface="Wingdings" pitchFamily="2" charset="2"/>
              <a:buChar char="§"/>
            </a:pPr>
            <a:endParaRPr lang="en-US" sz="8400" dirty="0"/>
          </a:p>
          <a:p>
            <a:pPr marL="1257300" lvl="2" indent="-342900">
              <a:lnSpc>
                <a:spcPct val="110000"/>
              </a:lnSpc>
              <a:buFont typeface="Wingdings" pitchFamily="2" charset="2"/>
              <a:buChar char="§"/>
            </a:pPr>
            <a:r>
              <a:rPr lang="en-US" sz="9600" dirty="0"/>
              <a:t>What kind of resources will we need</a:t>
            </a:r>
          </a:p>
          <a:p>
            <a:pPr marL="1257300" lvl="2" indent="-342900">
              <a:lnSpc>
                <a:spcPct val="110000"/>
              </a:lnSpc>
              <a:buFont typeface="Wingdings" pitchFamily="2" charset="2"/>
              <a:buChar char="§"/>
            </a:pPr>
            <a:r>
              <a:rPr lang="en-US" sz="9600" dirty="0" smtClean="0"/>
              <a:t>How </a:t>
            </a:r>
            <a:r>
              <a:rPr lang="en-US" sz="9600" dirty="0"/>
              <a:t>do we attract the right type of participants; Who do we need? </a:t>
            </a:r>
          </a:p>
          <a:p>
            <a:pPr marL="1257300" lvl="2" indent="-342900">
              <a:lnSpc>
                <a:spcPct val="110000"/>
              </a:lnSpc>
              <a:buFont typeface="Wingdings" pitchFamily="2" charset="2"/>
              <a:buChar char="§"/>
            </a:pPr>
            <a:r>
              <a:rPr lang="en-US" sz="9600" dirty="0" smtClean="0"/>
              <a:t>How </a:t>
            </a:r>
            <a:r>
              <a:rPr lang="en-US" sz="9600" dirty="0"/>
              <a:t>will volunteers work alongside staff </a:t>
            </a:r>
          </a:p>
          <a:p>
            <a:pPr marL="1257300" lvl="2" indent="-342900">
              <a:lnSpc>
                <a:spcPct val="110000"/>
              </a:lnSpc>
              <a:buFont typeface="Wingdings" pitchFamily="2" charset="2"/>
              <a:buChar char="§"/>
            </a:pPr>
            <a:r>
              <a:rPr lang="en-US" sz="9600" dirty="0" smtClean="0"/>
              <a:t>What </a:t>
            </a:r>
            <a:r>
              <a:rPr lang="en-US" sz="9600" dirty="0"/>
              <a:t>do we do regionally and what do we do globally</a:t>
            </a:r>
          </a:p>
          <a:p>
            <a:r>
              <a:rPr lang="en-US" sz="4400" dirty="0"/>
              <a:t> </a:t>
            </a:r>
          </a:p>
          <a:p>
            <a:endParaRPr lang="en-US" sz="5500" i="1" dirty="0" smtClean="0"/>
          </a:p>
          <a:p>
            <a:r>
              <a:rPr lang="en-US" sz="7200" i="1" dirty="0" smtClean="0"/>
              <a:t>Staff </a:t>
            </a:r>
            <a:r>
              <a:rPr lang="en-US" sz="7200" i="1" dirty="0"/>
              <a:t>Leads: Sally Costerton, </a:t>
            </a:r>
            <a:r>
              <a:rPr lang="en-US" sz="7200" i="1" dirty="0" smtClean="0"/>
              <a:t>Regional </a:t>
            </a:r>
            <a:r>
              <a:rPr lang="en-US" sz="7200" i="1" dirty="0"/>
              <a:t>Vice Presidents </a:t>
            </a:r>
            <a:endParaRPr lang="en-US" sz="7200" dirty="0"/>
          </a:p>
          <a:p>
            <a:r>
              <a:rPr lang="en-US" sz="4400" dirty="0" smtClean="0"/>
              <a:t> </a:t>
            </a:r>
            <a:endParaRPr lang="en-US" sz="4400" dirty="0"/>
          </a:p>
          <a:p>
            <a:pPr lvl="0"/>
            <a:r>
              <a:rPr lang="en-US" sz="2400" dirty="0"/>
              <a:t> </a:t>
            </a:r>
            <a:r>
              <a:rPr lang="en-US" sz="2400" dirty="0" smtClean="0"/>
              <a:t> </a:t>
            </a:r>
            <a:endParaRPr lang="en-US" sz="2400" dirty="0"/>
          </a:p>
          <a:p>
            <a:pPr eaLnBrk="1" hangingPunct="1">
              <a:spcAft>
                <a:spcPts val="1200"/>
              </a:spcAft>
              <a:buClr>
                <a:srgbClr val="43ACDA"/>
              </a:buClr>
            </a:pPr>
            <a:endParaRPr lang="en-US" sz="2400" dirty="0" smtClean="0">
              <a:solidFill>
                <a:srgbClr val="4C4D50"/>
              </a:solidFill>
              <a:latin typeface="Helvetica Neue" charset="0"/>
              <a:ea typeface="Helvetica Neue" charset="0"/>
              <a:cs typeface="Helvetica Neue" charset="0"/>
            </a:endParaRPr>
          </a:p>
          <a:p>
            <a:pPr eaLnBrk="1" hangingPunct="1"/>
            <a:endParaRPr lang="en-US" dirty="0" smtClean="0">
              <a:latin typeface="Helvetica Neue" charset="0"/>
              <a:ea typeface="Helvetica Neue" charset="0"/>
              <a:cs typeface="Helvetica Neue" charset="0"/>
            </a:endParaRPr>
          </a:p>
        </p:txBody>
      </p:sp>
      <p:sp>
        <p:nvSpPr>
          <p:cNvPr id="4" name="Title 3"/>
          <p:cNvSpPr>
            <a:spLocks noGrp="1"/>
          </p:cNvSpPr>
          <p:nvPr>
            <p:ph type="title"/>
          </p:nvPr>
        </p:nvSpPr>
        <p:spPr>
          <a:xfrm>
            <a:off x="328613" y="128588"/>
            <a:ext cx="7988300" cy="803275"/>
          </a:xfrm>
        </p:spPr>
        <p:txBody>
          <a:bodyPr/>
          <a:lstStyle/>
          <a:p>
            <a:pPr algn="ctr" eaLnBrk="1" fontAlgn="auto" hangingPunct="1">
              <a:spcAft>
                <a:spcPts val="0"/>
              </a:spcAft>
              <a:defRPr/>
            </a:pPr>
            <a:r>
              <a:rPr lang="en-US" sz="4400" b="1" dirty="0" smtClean="0">
                <a:solidFill>
                  <a:schemeClr val="tx1">
                    <a:lumMod val="50000"/>
                    <a:lumOff val="50000"/>
                  </a:schemeClr>
                </a:solidFill>
                <a:latin typeface="Trebuchet MS"/>
                <a:cs typeface="Trebuchet MS"/>
              </a:rPr>
              <a:t>GROUP 1</a:t>
            </a:r>
            <a:endParaRPr lang="en-US" sz="4400" b="1" dirty="0">
              <a:solidFill>
                <a:schemeClr val="tx1">
                  <a:lumMod val="50000"/>
                  <a:lumOff val="50000"/>
                </a:schemeClr>
              </a:solidFill>
              <a:latin typeface="Trebuchet MS"/>
              <a:cs typeface="Trebuchet MS"/>
            </a:endParaRPr>
          </a:p>
        </p:txBody>
      </p:sp>
    </p:spTree>
    <p:extLst>
      <p:ext uri="{BB962C8B-B14F-4D97-AF65-F5344CB8AC3E}">
        <p14:creationId xmlns:p14="http://schemas.microsoft.com/office/powerpoint/2010/main" val="2041149049"/>
      </p:ext>
    </p:extLst>
  </p:cSld>
  <p:clrMapOvr>
    <a:masterClrMapping/>
  </p:clrMapOvr>
  <p:transition spd="med">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sz="quarter" idx="12"/>
          </p:nvPr>
        </p:nvSpPr>
        <p:spPr bwMode="auto">
          <a:xfrm>
            <a:off x="1783080" y="1003618"/>
            <a:ext cx="7318058" cy="5732462"/>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fontScale="25000" lnSpcReduction="20000"/>
          </a:bodyPr>
          <a:lstStyle/>
          <a:p>
            <a:pPr>
              <a:lnSpc>
                <a:spcPct val="110000"/>
              </a:lnSpc>
            </a:pPr>
            <a:r>
              <a:rPr lang="en-US" sz="9600" dirty="0"/>
              <a:t>How can we use a prototype engagement platform to create relevant, coherent content that helps ICANN participants navigate our world and educate themselves as they go along</a:t>
            </a:r>
          </a:p>
          <a:p>
            <a:pPr>
              <a:lnSpc>
                <a:spcPct val="110000"/>
              </a:lnSpc>
            </a:pPr>
            <a:endParaRPr lang="en-US" sz="8800" dirty="0"/>
          </a:p>
          <a:p>
            <a:pPr lvl="0"/>
            <a:endParaRPr lang="en-US" sz="3400" dirty="0"/>
          </a:p>
          <a:p>
            <a:pPr marL="1257300" lvl="2" indent="-342900">
              <a:lnSpc>
                <a:spcPct val="110000"/>
              </a:lnSpc>
              <a:buFont typeface="Wingdings" pitchFamily="2" charset="2"/>
              <a:buChar char="§"/>
            </a:pPr>
            <a:r>
              <a:rPr lang="en-US" sz="9600" dirty="0"/>
              <a:t>How can we make sure content is accurate, easy to understand, accessible and up to date?</a:t>
            </a:r>
          </a:p>
          <a:p>
            <a:pPr marL="1257300" lvl="2" indent="-342900">
              <a:lnSpc>
                <a:spcPct val="110000"/>
              </a:lnSpc>
              <a:buFont typeface="Wingdings" pitchFamily="2" charset="2"/>
              <a:buChar char="§"/>
            </a:pPr>
            <a:r>
              <a:rPr lang="en-US" sz="9600" dirty="0"/>
              <a:t>How can we encourage our users to tell us what they need so that we can better address them?</a:t>
            </a:r>
          </a:p>
          <a:p>
            <a:pPr marL="1257300" lvl="2" indent="-342900">
              <a:lnSpc>
                <a:spcPct val="110000"/>
              </a:lnSpc>
              <a:buFont typeface="Wingdings" pitchFamily="2" charset="2"/>
              <a:buChar char="§"/>
            </a:pPr>
            <a:r>
              <a:rPr lang="en-US" sz="9600" dirty="0"/>
              <a:t>How can we encourage contributors from all over the community? </a:t>
            </a:r>
          </a:p>
          <a:p>
            <a:pPr marL="1257300" lvl="2" indent="-342900">
              <a:lnSpc>
                <a:spcPct val="110000"/>
              </a:lnSpc>
              <a:buFont typeface="Wingdings" pitchFamily="2" charset="2"/>
              <a:buChar char="§"/>
            </a:pPr>
            <a:r>
              <a:rPr lang="en-US" sz="9600" dirty="0"/>
              <a:t>What is the role of social media? </a:t>
            </a:r>
          </a:p>
          <a:p>
            <a:r>
              <a:rPr lang="en-US" sz="3100" dirty="0" smtClean="0"/>
              <a:t> </a:t>
            </a:r>
            <a:endParaRPr lang="en-US" sz="4900" dirty="0"/>
          </a:p>
          <a:p>
            <a:endParaRPr lang="en-US" sz="4900" i="1" dirty="0" smtClean="0"/>
          </a:p>
          <a:p>
            <a:pPr>
              <a:lnSpc>
                <a:spcPct val="110000"/>
              </a:lnSpc>
            </a:pPr>
            <a:r>
              <a:rPr lang="en-US" sz="7200" i="1" dirty="0" err="1" smtClean="0"/>
              <a:t>taff</a:t>
            </a:r>
            <a:r>
              <a:rPr lang="en-US" sz="7200" i="1" dirty="0" smtClean="0"/>
              <a:t> </a:t>
            </a:r>
            <a:r>
              <a:rPr lang="en-US" sz="7200" i="1" dirty="0"/>
              <a:t>Leads: Chris Gift, Nora Abusitta, Duncan </a:t>
            </a:r>
            <a:r>
              <a:rPr lang="en-US" sz="7200" i="1" dirty="0" smtClean="0"/>
              <a:t>Burns</a:t>
            </a:r>
            <a:endParaRPr lang="en-US" sz="7200" i="1" dirty="0"/>
          </a:p>
        </p:txBody>
      </p:sp>
      <p:sp>
        <p:nvSpPr>
          <p:cNvPr id="4" name="Title 3"/>
          <p:cNvSpPr>
            <a:spLocks noGrp="1"/>
          </p:cNvSpPr>
          <p:nvPr>
            <p:ph type="title"/>
          </p:nvPr>
        </p:nvSpPr>
        <p:spPr>
          <a:xfrm>
            <a:off x="328613" y="200343"/>
            <a:ext cx="7988300" cy="803275"/>
          </a:xfrm>
        </p:spPr>
        <p:txBody>
          <a:bodyPr/>
          <a:lstStyle/>
          <a:p>
            <a:pPr algn="ctr" eaLnBrk="1" fontAlgn="auto" hangingPunct="1">
              <a:spcAft>
                <a:spcPts val="0"/>
              </a:spcAft>
              <a:defRPr/>
            </a:pPr>
            <a:r>
              <a:rPr lang="en-US" sz="4400" b="1" dirty="0" smtClean="0">
                <a:solidFill>
                  <a:schemeClr val="tx1">
                    <a:lumMod val="50000"/>
                    <a:lumOff val="50000"/>
                  </a:schemeClr>
                </a:solidFill>
                <a:latin typeface="Trebuchet MS"/>
                <a:cs typeface="Trebuchet MS"/>
              </a:rPr>
              <a:t>GROUP 2</a:t>
            </a:r>
            <a:endParaRPr lang="en-US" sz="4400" b="1" dirty="0">
              <a:solidFill>
                <a:schemeClr val="tx1">
                  <a:lumMod val="50000"/>
                  <a:lumOff val="50000"/>
                </a:schemeClr>
              </a:solidFill>
              <a:latin typeface="Trebuchet MS"/>
              <a:cs typeface="Trebuchet MS"/>
            </a:endParaRPr>
          </a:p>
        </p:txBody>
      </p:sp>
    </p:spTree>
    <p:extLst>
      <p:ext uri="{BB962C8B-B14F-4D97-AF65-F5344CB8AC3E}">
        <p14:creationId xmlns:p14="http://schemas.microsoft.com/office/powerpoint/2010/main" val="2798396530"/>
      </p:ext>
    </p:extLst>
  </p:cSld>
  <p:clrMapOvr>
    <a:masterClrMapping/>
  </p:clrMapOvr>
  <p:transition spd="med">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Content Placeholder 2"/>
          <p:cNvSpPr>
            <a:spLocks noGrp="1"/>
          </p:cNvSpPr>
          <p:nvPr>
            <p:ph sz="quarter" idx="12"/>
          </p:nvPr>
        </p:nvSpPr>
        <p:spPr bwMode="auto">
          <a:xfrm>
            <a:off x="1844040" y="975361"/>
            <a:ext cx="7192010" cy="5488940"/>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anchor="t" anchorCtr="0" compatLnSpc="1">
            <a:prstTxWarp prst="textNoShape">
              <a:avLst/>
            </a:prstTxWarp>
            <a:normAutofit fontScale="47500" lnSpcReduction="20000"/>
          </a:bodyPr>
          <a:lstStyle/>
          <a:p>
            <a:pPr lvl="0"/>
            <a:r>
              <a:rPr lang="en-US" sz="4400" dirty="0"/>
              <a:t>Widen Outreach through use of a Master calendar to share all IG and other relevant events </a:t>
            </a:r>
          </a:p>
          <a:p>
            <a:pPr lvl="2"/>
            <a:endParaRPr lang="en-US" sz="2000" dirty="0" smtClean="0"/>
          </a:p>
          <a:p>
            <a:pPr marL="1257300" lvl="2" indent="-342900">
              <a:buFont typeface="Wingdings" pitchFamily="2" charset="2"/>
              <a:buChar char="§"/>
            </a:pPr>
            <a:r>
              <a:rPr lang="en-US" sz="5100" dirty="0" smtClean="0"/>
              <a:t>What </a:t>
            </a:r>
            <a:r>
              <a:rPr lang="en-US" sz="5100" dirty="0"/>
              <a:t>resources do we need</a:t>
            </a:r>
          </a:p>
          <a:p>
            <a:pPr marL="1257300" lvl="2" indent="-342900">
              <a:buFont typeface="Wingdings" pitchFamily="2" charset="2"/>
              <a:buChar char="§"/>
            </a:pPr>
            <a:r>
              <a:rPr lang="en-US" sz="5100" dirty="0" smtClean="0"/>
              <a:t>How </a:t>
            </a:r>
            <a:r>
              <a:rPr lang="en-US" sz="5100" dirty="0"/>
              <a:t>can we make the best use of the Speaker Bureau across the wider community</a:t>
            </a:r>
          </a:p>
          <a:p>
            <a:pPr marL="1257300" lvl="2" indent="-342900">
              <a:buFont typeface="Wingdings" pitchFamily="2" charset="2"/>
              <a:buChar char="§"/>
            </a:pPr>
            <a:r>
              <a:rPr lang="en-US" sz="5100" dirty="0" smtClean="0"/>
              <a:t>How </a:t>
            </a:r>
            <a:r>
              <a:rPr lang="en-US" sz="5100" dirty="0"/>
              <a:t>can we make sure we prioritize events for </a:t>
            </a:r>
            <a:r>
              <a:rPr lang="en-US" sz="5100" dirty="0" smtClean="0"/>
              <a:t>speakers, including geographic priorities/developing countries </a:t>
            </a:r>
            <a:endParaRPr lang="en-US" sz="5100" dirty="0"/>
          </a:p>
          <a:p>
            <a:pPr marL="1257300" lvl="2" indent="-342900">
              <a:buFont typeface="Wingdings" pitchFamily="2" charset="2"/>
              <a:buChar char="§"/>
            </a:pPr>
            <a:r>
              <a:rPr lang="en-US" sz="5100" dirty="0" smtClean="0"/>
              <a:t>Who </a:t>
            </a:r>
            <a:r>
              <a:rPr lang="en-US" sz="5100" dirty="0"/>
              <a:t>speaks for </a:t>
            </a:r>
            <a:r>
              <a:rPr lang="en-US" sz="5100" dirty="0" smtClean="0"/>
              <a:t>ICANN and how are they trained</a:t>
            </a:r>
            <a:endParaRPr lang="en-US" sz="5100" dirty="0"/>
          </a:p>
          <a:p>
            <a:pPr marL="1257300" lvl="2" indent="-342900">
              <a:buFont typeface="Wingdings" pitchFamily="2" charset="2"/>
              <a:buChar char="§"/>
            </a:pPr>
            <a:r>
              <a:rPr lang="en-US" sz="5100" dirty="0" smtClean="0"/>
              <a:t>Who </a:t>
            </a:r>
            <a:r>
              <a:rPr lang="en-US" sz="5100" dirty="0"/>
              <a:t>prepares content </a:t>
            </a:r>
            <a:endParaRPr lang="en-US" sz="5100" dirty="0" smtClean="0"/>
          </a:p>
          <a:p>
            <a:pPr marL="1257300" lvl="2" indent="-342900">
              <a:buFont typeface="Wingdings" pitchFamily="2" charset="2"/>
              <a:buChar char="§"/>
            </a:pPr>
            <a:r>
              <a:rPr lang="en-US" sz="5100" dirty="0" smtClean="0"/>
              <a:t>How </a:t>
            </a:r>
            <a:r>
              <a:rPr lang="en-US" sz="5100" dirty="0"/>
              <a:t>do we ensure we are addressing </a:t>
            </a:r>
            <a:r>
              <a:rPr lang="en-US" sz="5100" dirty="0" smtClean="0"/>
              <a:t>“new</a:t>
            </a:r>
            <a:r>
              <a:rPr lang="en-US" sz="5100" dirty="0"/>
              <a:t>” audiences as well as traditional IG </a:t>
            </a:r>
            <a:r>
              <a:rPr lang="en-US" sz="5100" dirty="0" smtClean="0"/>
              <a:t>ones</a:t>
            </a:r>
            <a:endParaRPr lang="en-US" sz="5100" dirty="0"/>
          </a:p>
          <a:p>
            <a:r>
              <a:rPr lang="en-US" sz="2900" dirty="0" smtClean="0"/>
              <a:t> </a:t>
            </a:r>
            <a:endParaRPr lang="en-US" sz="2900" dirty="0"/>
          </a:p>
          <a:p>
            <a:r>
              <a:rPr lang="en-US" sz="3300" i="1" dirty="0"/>
              <a:t>Staff leads:  Mandy Carver, Chris Mondini, Xavier Calvez, and Jim </a:t>
            </a:r>
            <a:r>
              <a:rPr lang="en-US" sz="3300" i="1" dirty="0" smtClean="0"/>
              <a:t>Trengrove</a:t>
            </a:r>
            <a:endParaRPr lang="en-US" sz="3300" dirty="0"/>
          </a:p>
        </p:txBody>
      </p:sp>
      <p:sp>
        <p:nvSpPr>
          <p:cNvPr id="4" name="Title 3"/>
          <p:cNvSpPr>
            <a:spLocks noGrp="1"/>
          </p:cNvSpPr>
          <p:nvPr>
            <p:ph type="title"/>
          </p:nvPr>
        </p:nvSpPr>
        <p:spPr>
          <a:xfrm>
            <a:off x="328613" y="172086"/>
            <a:ext cx="7988300" cy="803275"/>
          </a:xfrm>
        </p:spPr>
        <p:txBody>
          <a:bodyPr/>
          <a:lstStyle/>
          <a:p>
            <a:pPr algn="ctr" eaLnBrk="1" fontAlgn="auto" hangingPunct="1">
              <a:spcAft>
                <a:spcPts val="0"/>
              </a:spcAft>
              <a:defRPr/>
            </a:pPr>
            <a:r>
              <a:rPr lang="en-US" sz="4400" b="1" dirty="0" smtClean="0">
                <a:solidFill>
                  <a:schemeClr val="tx1">
                    <a:lumMod val="50000"/>
                    <a:lumOff val="50000"/>
                  </a:schemeClr>
                </a:solidFill>
                <a:latin typeface="Trebuchet MS"/>
                <a:cs typeface="Trebuchet MS"/>
              </a:rPr>
              <a:t>GROUP 3</a:t>
            </a:r>
            <a:endParaRPr lang="en-US" sz="4400" b="1" dirty="0">
              <a:solidFill>
                <a:schemeClr val="tx1">
                  <a:lumMod val="50000"/>
                  <a:lumOff val="50000"/>
                </a:schemeClr>
              </a:solidFill>
              <a:latin typeface="Trebuchet MS"/>
              <a:cs typeface="Trebuchet MS"/>
            </a:endParaRPr>
          </a:p>
        </p:txBody>
      </p:sp>
    </p:spTree>
    <p:extLst>
      <p:ext uri="{BB962C8B-B14F-4D97-AF65-F5344CB8AC3E}">
        <p14:creationId xmlns:p14="http://schemas.microsoft.com/office/powerpoint/2010/main" val="4163765607"/>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ICANN47-Durba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ICANN47-Durban</Template>
  <TotalTime>7194</TotalTime>
  <Words>903</Words>
  <Application>Microsoft Office PowerPoint</Application>
  <PresentationFormat>On-screen Show (4:3)</PresentationFormat>
  <Paragraphs>79</Paragraphs>
  <Slides>7</Slides>
  <Notes>7</Notes>
  <HiddenSlides>0</HiddenSlides>
  <MMClips>0</MMClips>
  <ScaleCrop>false</ScaleCrop>
  <HeadingPairs>
    <vt:vector size="4" baseType="variant">
      <vt:variant>
        <vt:lpstr>Theme</vt:lpstr>
      </vt:variant>
      <vt:variant>
        <vt:i4>3</vt:i4>
      </vt:variant>
      <vt:variant>
        <vt:lpstr>Slide Titles</vt:lpstr>
      </vt:variant>
      <vt:variant>
        <vt:i4>7</vt:i4>
      </vt:variant>
    </vt:vector>
  </HeadingPairs>
  <TitlesOfParts>
    <vt:vector size="10" baseType="lpstr">
      <vt:lpstr>ICANN47-Durban</vt:lpstr>
      <vt:lpstr>1_Office Theme</vt:lpstr>
      <vt:lpstr>2_Office Theme</vt:lpstr>
      <vt:lpstr>Engaging the Global Community: an Interactive Approach to Outreach</vt:lpstr>
      <vt:lpstr>Recap Goals and Principles</vt:lpstr>
      <vt:lpstr>Recap Goals and Principles</vt:lpstr>
      <vt:lpstr>Strategies Going Forward</vt:lpstr>
      <vt:lpstr>GROUP 1</vt:lpstr>
      <vt:lpstr>GROUP 2</vt:lpstr>
      <vt:lpstr>GROUP 3</vt:lpstr>
    </vt:vector>
  </TitlesOfParts>
  <Manager>Duncan Burns</Manager>
  <Company>ICANN</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dc:title>
  <dc:creator>Janice Douma Lange</dc:creator>
  <cp:keywords>Template ICANN 47</cp:keywords>
  <cp:lastModifiedBy>Janice Douma Lange</cp:lastModifiedBy>
  <cp:revision>40</cp:revision>
  <dcterms:created xsi:type="dcterms:W3CDTF">2013-06-19T17:35:32Z</dcterms:created>
  <dcterms:modified xsi:type="dcterms:W3CDTF">2013-07-16T13:05:23Z</dcterms:modified>
</cp:coreProperties>
</file>