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70" r:id="rId3"/>
  </p:sldMasterIdLst>
  <p:notesMasterIdLst>
    <p:notesMasterId r:id="rId11"/>
  </p:notesMasterIdLst>
  <p:sldIdLst>
    <p:sldId id="256" r:id="rId4"/>
    <p:sldId id="275" r:id="rId5"/>
    <p:sldId id="276" r:id="rId6"/>
    <p:sldId id="277" r:id="rId7"/>
    <p:sldId id="278" r:id="rId8"/>
    <p:sldId id="279" r:id="rId9"/>
    <p:sldId id="261" r:id="rId10"/>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66"/>
    <a:srgbClr val="FF00FF"/>
    <a:srgbClr val="FFCCFF"/>
    <a:srgbClr val="CCFFC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9" d="100"/>
          <a:sy n="79" d="100"/>
        </p:scale>
        <p:origin x="-1752"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F08EF1-B739-4576-9299-D019E9618F52}" type="datetimeFigureOut">
              <a:rPr lang="fr-FR" smtClean="0"/>
              <a:t>7/15/13</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20232E-B23C-4953-BA45-5AE9D270CEF7}" type="slidenum">
              <a:rPr lang="fr-FR" smtClean="0"/>
              <a:t>‹#›</a:t>
            </a:fld>
            <a:endParaRPr lang="fr-FR"/>
          </a:p>
        </p:txBody>
      </p:sp>
    </p:spTree>
    <p:extLst>
      <p:ext uri="{BB962C8B-B14F-4D97-AF65-F5344CB8AC3E}">
        <p14:creationId xmlns:p14="http://schemas.microsoft.com/office/powerpoint/2010/main" val="32673666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387601"/>
            <a:ext cx="7772400" cy="2455332"/>
          </a:xfrm>
        </p:spPr>
        <p:txBody>
          <a:bodyPr>
            <a:normAutofit/>
          </a:bodyPr>
          <a:lstStyle>
            <a:lvl1pPr>
              <a:defRPr sz="5400">
                <a:solidFill>
                  <a:srgbClr val="FFFFFF"/>
                </a:solidFill>
              </a:defRPr>
            </a:lvl1pPr>
          </a:lstStyle>
          <a:p>
            <a:r>
              <a:rPr lang="en-US" dirty="0" smtClean="0"/>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fld id="{2187729F-0B28-4068-B163-FC02BA24E832}" type="slidenum">
              <a:rPr lang="en-US"/>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98133" y="2130425"/>
            <a:ext cx="6688667" cy="1470025"/>
          </a:xfrm>
        </p:spPr>
        <p:txBody>
          <a:bodyPr/>
          <a:lstStyle>
            <a:lvl1pPr algn="ctr">
              <a:defRPr/>
            </a:lvl1pPr>
          </a:lstStyle>
          <a:p>
            <a:r>
              <a:rPr lang="en-US" dirty="0" smtClean="0"/>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fld id="{B4B90C8F-93CB-4C06-88FF-026A97B3C9B9}"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fld id="{22D773BA-A86B-4602-A69B-A6970F67FA88}"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8556"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8556" y="612775"/>
            <a:ext cx="6928378"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98437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fld id="{DD63F5A9-41A6-4E62-8085-8B5A1E48B196}"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4699" y="1989666"/>
            <a:ext cx="8536034" cy="3191933"/>
          </a:xfrm>
          <a:prstGeom prst="rect">
            <a:avLst/>
          </a:prstGeom>
        </p:spPr>
        <p:txBody>
          <a:bodyPr/>
          <a:lstStyle/>
          <a:p>
            <a:r>
              <a:rPr lang="en-US" dirty="0" smtClean="0"/>
              <a:t>Click to edit Master title style</a:t>
            </a:r>
            <a:endParaRPr lang="en-US" dirty="0"/>
          </a:p>
        </p:txBody>
      </p:sp>
      <p:sp>
        <p:nvSpPr>
          <p:cNvPr id="3" name="Slide Number Placeholder 6"/>
          <p:cNvSpPr>
            <a:spLocks noGrp="1"/>
          </p:cNvSpPr>
          <p:nvPr>
            <p:ph type="sldNum" sz="quarter" idx="10"/>
          </p:nvPr>
        </p:nvSpPr>
        <p:spPr>
          <a:xfrm>
            <a:off x="25400" y="6481763"/>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FFFFFF"/>
                </a:solidFill>
              </a:defRPr>
            </a:lvl1pPr>
          </a:lstStyle>
          <a:p>
            <a:fld id="{42743D96-59DC-4588-86EE-BAF623EF3D46}"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10"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11"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Slide Number Placeholder 6"/>
          <p:cNvSpPr>
            <a:spLocks noGrp="1"/>
          </p:cNvSpPr>
          <p:nvPr>
            <p:ph type="sldNum" sz="quarter" idx="10"/>
          </p:nvPr>
        </p:nvSpPr>
        <p:spPr>
          <a:xfrm>
            <a:off x="25400" y="6481763"/>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FFFFFF"/>
                </a:solidFill>
              </a:defRPr>
            </a:lvl1pPr>
          </a:lstStyle>
          <a:p>
            <a:fld id="{9B3BCC96-E508-474C-B9E5-94F6F1DC8B99}"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7848F362-6D9A-4BF9-B3EA-1A8608B573C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4699" y="274638"/>
            <a:ext cx="8536034" cy="1143000"/>
          </a:xfrm>
          <a:prstGeom prst="rect">
            <a:avLst/>
          </a:prstGeom>
        </p:spPr>
        <p:txBody>
          <a:bodyPr/>
          <a:lstStyle/>
          <a:p>
            <a:r>
              <a:rPr lang="en-US" smtClean="0"/>
              <a:t>Click to edit Master title style</a:t>
            </a:r>
            <a:endParaRPr lang="en-US"/>
          </a:p>
        </p:txBody>
      </p:sp>
      <p:sp>
        <p:nvSpPr>
          <p:cNvPr id="5" name="Picture Placeholder 2"/>
          <p:cNvSpPr>
            <a:spLocks noGrp="1"/>
          </p:cNvSpPr>
          <p:nvPr>
            <p:ph type="pic" idx="1"/>
          </p:nvPr>
        </p:nvSpPr>
        <p:spPr>
          <a:xfrm>
            <a:off x="294699" y="1600199"/>
            <a:ext cx="4133368" cy="4351867"/>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0"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6"/>
          <p:cNvSpPr>
            <a:spLocks noGrp="1"/>
          </p:cNvSpPr>
          <p:nvPr>
            <p:ph type="sldNum" sz="quarter" idx="10"/>
          </p:nvPr>
        </p:nvSpPr>
        <p:spPr>
          <a:xfrm>
            <a:off x="25400" y="6481763"/>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FFFFFF"/>
                </a:solidFill>
              </a:defRPr>
            </a:lvl1pPr>
          </a:lstStyle>
          <a:p>
            <a:fld id="{703971C9-5148-4E7A-9B41-084D91EF93D5}"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 Id="rId3"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4" Type="http://schemas.openxmlformats.org/officeDocument/2006/relationships/theme" Target="../theme/theme2.xml"/><Relationship Id="rId5"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7.xml"/><Relationship Id="rId4" Type="http://schemas.openxmlformats.org/officeDocument/2006/relationships/slideLayout" Target="../slideLayouts/slideLayout8.xml"/><Relationship Id="rId5" Type="http://schemas.openxmlformats.org/officeDocument/2006/relationships/theme" Target="../theme/theme3.xml"/><Relationship Id="rId6" Type="http://schemas.openxmlformats.org/officeDocument/2006/relationships/image" Target="../media/image3.jpeg"/><Relationship Id="rId1" Type="http://schemas.openxmlformats.org/officeDocument/2006/relationships/slideLayout" Target="../slideLayouts/slideLayout5.xml"/><Relationship Id="rId2"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19EC848A-F0C5-4185-82FB-CD3B4B4C2E21}" type="slidenum">
              <a:rPr lang="en-US"/>
              <a:pPr/>
              <a:t>‹#›</a:t>
            </a:fld>
            <a:endParaRPr lang="en-US"/>
          </a:p>
        </p:txBody>
      </p:sp>
      <p:pic>
        <p:nvPicPr>
          <p:cNvPr id="1028" name="Picture 9" descr="durban-title.jpg"/>
          <p:cNvPicPr>
            <a:picLocks noChangeAspect="1"/>
          </p:cNvPicPr>
          <p:nvPr userDrawn="1"/>
        </p:nvPicPr>
        <p:blipFill>
          <a:blip r:embed="rId3"/>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12" r:id="rId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2038350" y="274638"/>
            <a:ext cx="664845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Text Placeholder 2"/>
          <p:cNvSpPr>
            <a:spLocks noGrp="1"/>
          </p:cNvSpPr>
          <p:nvPr>
            <p:ph type="body" idx="1"/>
          </p:nvPr>
        </p:nvSpPr>
        <p:spPr bwMode="auto">
          <a:xfrm>
            <a:off x="2038350" y="1600200"/>
            <a:ext cx="664845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6942138" y="6424613"/>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3F53DC0E-AD6C-44FC-B88D-B0F12307EB61}" type="slidenum">
              <a:rPr lang="en-US"/>
              <a:pPr/>
              <a:t>‹#›</a:t>
            </a:fld>
            <a:endParaRPr lang="en-US"/>
          </a:p>
        </p:txBody>
      </p:sp>
      <p:pic>
        <p:nvPicPr>
          <p:cNvPr id="3077" name="Picture 6" descr="durban-slide.jpg"/>
          <p:cNvPicPr>
            <a:picLocks noChangeAspect="1"/>
          </p:cNvPicPr>
          <p:nvPr userDrawn="1"/>
        </p:nvPicPr>
        <p:blipFill>
          <a:blip r:embed="rId5"/>
          <a:srcRect/>
          <a:stretch>
            <a:fillRect/>
          </a:stretch>
        </p:blipFill>
        <p:spPr bwMode="auto">
          <a:xfrm>
            <a:off x="0" y="0"/>
            <a:ext cx="1660525"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Lst>
  <p:hf hdr="0" ftr="0" dt="0"/>
  <p:txStyles>
    <p:titleStyle>
      <a:lvl1pPr algn="l"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l"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2pPr>
      <a:lvl3pPr algn="l"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3pPr>
      <a:lvl4pPr algn="l"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4pPr>
      <a:lvl5pPr algn="l"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5pPr>
      <a:lvl6pPr marL="457200" algn="l"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l"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l"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l"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170" name="Picture 3" descr="durban-2pg-bar.jpg"/>
          <p:cNvPicPr>
            <a:picLocks noChangeAspect="1"/>
          </p:cNvPicPr>
          <p:nvPr userDrawn="1"/>
        </p:nvPicPr>
        <p:blipFill>
          <a:blip r:embed="rId6"/>
          <a:srcRect/>
          <a:stretch>
            <a:fillRect/>
          </a:stretch>
        </p:blipFill>
        <p:spPr bwMode="auto">
          <a:xfrm>
            <a:off x="0" y="6102350"/>
            <a:ext cx="9024938" cy="7556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le 4"/>
          <p:cNvSpPr>
            <a:spLocks noGrp="1"/>
          </p:cNvSpPr>
          <p:nvPr>
            <p:ph type="ctrTitle"/>
          </p:nvPr>
        </p:nvSpPr>
        <p:spPr>
          <a:xfrm>
            <a:off x="0" y="2387600"/>
            <a:ext cx="9144000" cy="2455863"/>
          </a:xfrm>
        </p:spPr>
        <p:txBody>
          <a:bodyPr>
            <a:normAutofit fontScale="90000"/>
          </a:bodyPr>
          <a:lstStyle/>
          <a:p>
            <a:pPr eaLnBrk="1" hangingPunct="1"/>
            <a:r>
              <a:rPr lang="en-US" sz="4000" dirty="0" smtClean="0"/>
              <a:t/>
            </a:r>
            <a:br>
              <a:rPr lang="en-US" sz="4000" dirty="0" smtClean="0"/>
            </a:br>
            <a:r>
              <a:rPr lang="en-US" sz="4000" dirty="0" smtClean="0"/>
              <a:t>At-Large Multi-Stakeholder Policy Roundtable</a:t>
            </a:r>
            <a:r>
              <a:rPr lang="en-US" sz="3600" dirty="0" smtClean="0"/>
              <a:t>     </a:t>
            </a:r>
            <a:br>
              <a:rPr lang="en-US" sz="3600" dirty="0" smtClean="0"/>
            </a:br>
            <a:r>
              <a:rPr lang="en-US" sz="3600" dirty="0" smtClean="0"/>
              <a:t/>
            </a:r>
            <a:br>
              <a:rPr lang="en-US" sz="3600" dirty="0" smtClean="0"/>
            </a:br>
            <a:r>
              <a:rPr lang="en-US" sz="4000" dirty="0" smtClean="0">
                <a:solidFill>
                  <a:srgbClr val="FFFF00"/>
                </a:solidFill>
              </a:rPr>
              <a:t>Is the New gTLD Program Inclusive?</a:t>
            </a:r>
            <a:r>
              <a:rPr lang="en-US" sz="3600" dirty="0" smtClean="0">
                <a:solidFill>
                  <a:srgbClr val="FFFF00"/>
                </a:solidFill>
              </a:rPr>
              <a:t/>
            </a:r>
            <a:br>
              <a:rPr lang="en-US" sz="3600" dirty="0" smtClean="0">
                <a:solidFill>
                  <a:srgbClr val="FFFF00"/>
                </a:solidFill>
              </a:rPr>
            </a:br>
            <a:r>
              <a:rPr lang="en-US" sz="3600" dirty="0" smtClean="0">
                <a:solidFill>
                  <a:srgbClr val="FFFF00"/>
                </a:solidFill>
              </a:rPr>
              <a:t/>
            </a:r>
            <a:br>
              <a:rPr lang="en-US" sz="3600" dirty="0" smtClean="0">
                <a:solidFill>
                  <a:srgbClr val="FFFF00"/>
                </a:solidFill>
              </a:rPr>
            </a:br>
            <a:endParaRPr lang="en-US" sz="1800" dirty="0" smtClean="0">
              <a:solidFill>
                <a:srgbClr val="99FF66"/>
              </a:solidFill>
            </a:endParaRPr>
          </a:p>
        </p:txBody>
      </p:sp>
      <p:pic>
        <p:nvPicPr>
          <p:cNvPr id="12290" name="Picture 1" descr="IC_AtLarge_Logo.png"/>
          <p:cNvPicPr>
            <a:picLocks noChangeAspect="1"/>
          </p:cNvPicPr>
          <p:nvPr/>
        </p:nvPicPr>
        <p:blipFill>
          <a:blip r:embed="rId2"/>
          <a:srcRect/>
          <a:stretch>
            <a:fillRect/>
          </a:stretch>
        </p:blipFill>
        <p:spPr bwMode="auto">
          <a:xfrm>
            <a:off x="-185738" y="4691063"/>
            <a:ext cx="2024063" cy="2166937"/>
          </a:xfrm>
          <a:prstGeom prst="rect">
            <a:avLst/>
          </a:prstGeom>
          <a:noFill/>
          <a:ln w="9525">
            <a:noFill/>
            <a:miter lim="800000"/>
            <a:headEnd/>
            <a:tailEnd/>
          </a:ln>
        </p:spPr>
      </p:pic>
      <p:sp>
        <p:nvSpPr>
          <p:cNvPr id="4" name="ZoneTexte 3"/>
          <p:cNvSpPr txBox="1"/>
          <p:nvPr/>
        </p:nvSpPr>
        <p:spPr>
          <a:xfrm>
            <a:off x="1683328" y="6296891"/>
            <a:ext cx="4270664" cy="307777"/>
          </a:xfrm>
          <a:prstGeom prst="rect">
            <a:avLst/>
          </a:prstGeom>
          <a:noFill/>
        </p:spPr>
        <p:txBody>
          <a:bodyPr wrap="square" rtlCol="0">
            <a:spAutoFit/>
          </a:bodyPr>
          <a:lstStyle/>
          <a:p>
            <a:r>
              <a:rPr lang="en-US" sz="1400" dirty="0" smtClean="0">
                <a:solidFill>
                  <a:srgbClr val="99FF66"/>
                </a:solidFill>
              </a:rPr>
              <a:t>Monday 15 July 2013                               Tijani BEN JEMAA</a:t>
            </a:r>
            <a:endParaRPr lang="en-US" sz="1400" dirty="0">
              <a:solidFill>
                <a:srgbClr val="99FF66"/>
              </a:solidFill>
            </a:endParaRPr>
          </a:p>
        </p:txBody>
      </p:sp>
      <p:sp>
        <p:nvSpPr>
          <p:cNvPr id="5" name="Espace réservé du numéro de diapositive 4"/>
          <p:cNvSpPr>
            <a:spLocks noGrp="1"/>
          </p:cNvSpPr>
          <p:nvPr>
            <p:ph type="sldNum" sz="quarter" idx="10"/>
          </p:nvPr>
        </p:nvSpPr>
        <p:spPr/>
        <p:txBody>
          <a:bodyPr/>
          <a:lstStyle/>
          <a:p>
            <a:fld id="{2187729F-0B28-4068-B163-FC02BA24E832}" type="slidenum">
              <a:rPr lang="en-US" smtClean="0"/>
              <a:pPr/>
              <a:t>1</a:t>
            </a:fld>
            <a:endParaRPr lang="en-US"/>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3"/>
          <p:cNvSpPr>
            <a:spLocks noGrp="1"/>
          </p:cNvSpPr>
          <p:nvPr>
            <p:ph type="title"/>
          </p:nvPr>
        </p:nvSpPr>
        <p:spPr/>
        <p:txBody>
          <a:bodyPr/>
          <a:lstStyle/>
          <a:p>
            <a:pPr eaLnBrk="1" hangingPunct="1"/>
            <a:r>
              <a:rPr lang="en-US" dirty="0" smtClean="0"/>
              <a:t>ICANN BYLAWS</a:t>
            </a:r>
          </a:p>
        </p:txBody>
      </p:sp>
      <p:sp>
        <p:nvSpPr>
          <p:cNvPr id="13314" name="Content Placeholder 4"/>
          <p:cNvSpPr>
            <a:spLocks noGrp="1"/>
          </p:cNvSpPr>
          <p:nvPr>
            <p:ph idx="1"/>
          </p:nvPr>
        </p:nvSpPr>
        <p:spPr>
          <a:xfrm>
            <a:off x="2038350" y="1251848"/>
            <a:ext cx="6648450" cy="581891"/>
          </a:xfrm>
        </p:spPr>
        <p:txBody>
          <a:bodyPr/>
          <a:lstStyle/>
          <a:p>
            <a:pPr eaLnBrk="1" hangingPunct="1">
              <a:buNone/>
            </a:pPr>
            <a:r>
              <a:rPr lang="en-US" dirty="0" smtClean="0"/>
              <a:t>Article II: Powers</a:t>
            </a:r>
          </a:p>
        </p:txBody>
      </p:sp>
      <p:pic>
        <p:nvPicPr>
          <p:cNvPr id="13315" name="Picture 1" descr="IC_AtLarge_Logo.png"/>
          <p:cNvPicPr>
            <a:picLocks noChangeAspect="1"/>
          </p:cNvPicPr>
          <p:nvPr/>
        </p:nvPicPr>
        <p:blipFill>
          <a:blip r:embed="rId2"/>
          <a:srcRect/>
          <a:stretch>
            <a:fillRect/>
          </a:stretch>
        </p:blipFill>
        <p:spPr bwMode="auto">
          <a:xfrm>
            <a:off x="-212725" y="1944688"/>
            <a:ext cx="1892300" cy="2027237"/>
          </a:xfrm>
          <a:prstGeom prst="rect">
            <a:avLst/>
          </a:prstGeom>
          <a:noFill/>
          <a:ln w="9525">
            <a:noFill/>
            <a:miter lim="800000"/>
            <a:headEnd/>
            <a:tailEnd/>
          </a:ln>
        </p:spPr>
      </p:pic>
      <p:sp>
        <p:nvSpPr>
          <p:cNvPr id="5" name="ZoneTexte 4"/>
          <p:cNvSpPr txBox="1"/>
          <p:nvPr/>
        </p:nvSpPr>
        <p:spPr>
          <a:xfrm>
            <a:off x="2038350" y="6126163"/>
            <a:ext cx="6877050" cy="307777"/>
          </a:xfrm>
          <a:prstGeom prst="rect">
            <a:avLst/>
          </a:prstGeom>
          <a:noFill/>
        </p:spPr>
        <p:txBody>
          <a:bodyPr wrap="square" rtlCol="0">
            <a:spAutoFit/>
          </a:bodyPr>
          <a:lstStyle/>
          <a:p>
            <a:r>
              <a:rPr lang="en-US" sz="1400" dirty="0" smtClean="0"/>
              <a:t>Monday 15 July 2013                                                                                                 Tijani BEN JEMAA</a:t>
            </a:r>
            <a:endParaRPr lang="en-US" sz="1400" dirty="0"/>
          </a:p>
        </p:txBody>
      </p:sp>
      <p:sp>
        <p:nvSpPr>
          <p:cNvPr id="6" name="Espace réservé du numéro de diapositive 5"/>
          <p:cNvSpPr>
            <a:spLocks noGrp="1"/>
          </p:cNvSpPr>
          <p:nvPr>
            <p:ph type="sldNum" sz="quarter" idx="10"/>
          </p:nvPr>
        </p:nvSpPr>
        <p:spPr/>
        <p:txBody>
          <a:bodyPr/>
          <a:lstStyle/>
          <a:p>
            <a:fld id="{22D773BA-A86B-4602-A69B-A6970F67FA88}" type="slidenum">
              <a:rPr lang="en-US" smtClean="0"/>
              <a:pPr/>
              <a:t>2</a:t>
            </a:fld>
            <a:endParaRPr lang="en-US"/>
          </a:p>
        </p:txBody>
      </p:sp>
      <p:sp>
        <p:nvSpPr>
          <p:cNvPr id="7" name="ZoneTexte 6"/>
          <p:cNvSpPr txBox="1"/>
          <p:nvPr/>
        </p:nvSpPr>
        <p:spPr>
          <a:xfrm>
            <a:off x="2038350" y="1840163"/>
            <a:ext cx="6877050" cy="553998"/>
          </a:xfrm>
          <a:prstGeom prst="rect">
            <a:avLst/>
          </a:prstGeom>
          <a:noFill/>
        </p:spPr>
        <p:txBody>
          <a:bodyPr wrap="square" rtlCol="0">
            <a:spAutoFit/>
          </a:bodyPr>
          <a:lstStyle/>
          <a:p>
            <a:r>
              <a:rPr lang="en-US" sz="3000" dirty="0" smtClean="0"/>
              <a:t>Section 3: Non Discriminatory Treatment</a:t>
            </a:r>
            <a:endParaRPr lang="en-US" sz="3000" dirty="0"/>
          </a:p>
        </p:txBody>
      </p:sp>
      <p:sp>
        <p:nvSpPr>
          <p:cNvPr id="8" name="ZoneTexte 7"/>
          <p:cNvSpPr txBox="1"/>
          <p:nvPr/>
        </p:nvSpPr>
        <p:spPr>
          <a:xfrm>
            <a:off x="2560638" y="2568332"/>
            <a:ext cx="6354762" cy="3323987"/>
          </a:xfrm>
          <a:prstGeom prst="rect">
            <a:avLst/>
          </a:prstGeom>
          <a:noFill/>
        </p:spPr>
        <p:txBody>
          <a:bodyPr wrap="square" rtlCol="0">
            <a:spAutoFit/>
          </a:bodyPr>
          <a:lstStyle/>
          <a:p>
            <a:pPr algn="just"/>
            <a:r>
              <a:rPr lang="en-GB" sz="3000" dirty="0" smtClean="0"/>
              <a:t>ICANN shall not apply its standards, policies, procedures, or practices inequitably or single out any particular party for disparate treatment unless justified by substantial and reasonable cause, such as the promotion of effective competition</a:t>
            </a:r>
            <a:endParaRPr lang="fr-FR" sz="30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anim calcmode="lin" valueType="num">
                                      <p:cBhvr additive="base">
                                        <p:cTn id="7" dur="500" fill="hold"/>
                                        <p:tgtEl>
                                          <p:spTgt spid="1331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3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1" build="p"/>
      <p:bldP spid="7"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3"/>
          <p:cNvSpPr>
            <a:spLocks noGrp="1"/>
          </p:cNvSpPr>
          <p:nvPr>
            <p:ph type="title"/>
          </p:nvPr>
        </p:nvSpPr>
        <p:spPr/>
        <p:txBody>
          <a:bodyPr/>
          <a:lstStyle/>
          <a:p>
            <a:pPr eaLnBrk="1" hangingPunct="1"/>
            <a:r>
              <a:rPr lang="en-US" dirty="0" smtClean="0"/>
              <a:t>What Happened?</a:t>
            </a:r>
          </a:p>
        </p:txBody>
      </p:sp>
      <p:sp>
        <p:nvSpPr>
          <p:cNvPr id="14338" name="Content Placeholder 4"/>
          <p:cNvSpPr>
            <a:spLocks noGrp="1"/>
          </p:cNvSpPr>
          <p:nvPr>
            <p:ph idx="1"/>
          </p:nvPr>
        </p:nvSpPr>
        <p:spPr>
          <a:xfrm>
            <a:off x="2038350" y="1600200"/>
            <a:ext cx="6648450" cy="519545"/>
          </a:xfrm>
        </p:spPr>
        <p:txBody>
          <a:bodyPr/>
          <a:lstStyle/>
          <a:p>
            <a:pPr>
              <a:buNone/>
            </a:pPr>
            <a:r>
              <a:rPr lang="en-US" sz="3000" dirty="0" smtClean="0"/>
              <a:t>Over the 1930 applications for new gTLD, </a:t>
            </a:r>
            <a:endParaRPr lang="fr-FR" sz="3000" dirty="0" smtClean="0"/>
          </a:p>
        </p:txBody>
      </p:sp>
      <p:pic>
        <p:nvPicPr>
          <p:cNvPr id="14339" name="Picture 1" descr="IC_AtLarge_Logo.png"/>
          <p:cNvPicPr>
            <a:picLocks noChangeAspect="1"/>
          </p:cNvPicPr>
          <p:nvPr/>
        </p:nvPicPr>
        <p:blipFill>
          <a:blip r:embed="rId2"/>
          <a:srcRect/>
          <a:stretch>
            <a:fillRect/>
          </a:stretch>
        </p:blipFill>
        <p:spPr bwMode="auto">
          <a:xfrm>
            <a:off x="-212725" y="1944688"/>
            <a:ext cx="1892300" cy="2027237"/>
          </a:xfrm>
          <a:prstGeom prst="rect">
            <a:avLst/>
          </a:prstGeom>
          <a:noFill/>
          <a:ln w="9525">
            <a:noFill/>
            <a:miter lim="800000"/>
            <a:headEnd/>
            <a:tailEnd/>
          </a:ln>
        </p:spPr>
      </p:pic>
      <p:sp>
        <p:nvSpPr>
          <p:cNvPr id="5" name="Espace réservé du numéro de diapositive 4"/>
          <p:cNvSpPr>
            <a:spLocks noGrp="1"/>
          </p:cNvSpPr>
          <p:nvPr>
            <p:ph type="sldNum" sz="quarter" idx="10"/>
          </p:nvPr>
        </p:nvSpPr>
        <p:spPr/>
        <p:txBody>
          <a:bodyPr/>
          <a:lstStyle/>
          <a:p>
            <a:fld id="{22D773BA-A86B-4602-A69B-A6970F67FA88}" type="slidenum">
              <a:rPr lang="en-US" smtClean="0"/>
              <a:pPr/>
              <a:t>3</a:t>
            </a:fld>
            <a:endParaRPr lang="en-US"/>
          </a:p>
        </p:txBody>
      </p:sp>
      <p:sp>
        <p:nvSpPr>
          <p:cNvPr id="7" name="ZoneTexte 6"/>
          <p:cNvSpPr txBox="1"/>
          <p:nvPr/>
        </p:nvSpPr>
        <p:spPr>
          <a:xfrm>
            <a:off x="2038350" y="6126163"/>
            <a:ext cx="6877050" cy="307777"/>
          </a:xfrm>
          <a:prstGeom prst="rect">
            <a:avLst/>
          </a:prstGeom>
          <a:noFill/>
        </p:spPr>
        <p:txBody>
          <a:bodyPr wrap="square" rtlCol="0">
            <a:spAutoFit/>
          </a:bodyPr>
          <a:lstStyle/>
          <a:p>
            <a:r>
              <a:rPr lang="en-US" sz="1400" dirty="0" smtClean="0"/>
              <a:t>Monday 15 July 2013                                                                                                 Tijani BEN JEMAA</a:t>
            </a:r>
            <a:endParaRPr lang="en-US" sz="1400" dirty="0"/>
          </a:p>
        </p:txBody>
      </p:sp>
      <p:sp>
        <p:nvSpPr>
          <p:cNvPr id="8" name="ZoneTexte 7"/>
          <p:cNvSpPr txBox="1"/>
          <p:nvPr/>
        </p:nvSpPr>
        <p:spPr>
          <a:xfrm>
            <a:off x="2763983" y="2337954"/>
            <a:ext cx="6057900" cy="461665"/>
          </a:xfrm>
          <a:prstGeom prst="rect">
            <a:avLst/>
          </a:prstGeom>
          <a:noFill/>
        </p:spPr>
        <p:txBody>
          <a:bodyPr wrap="square" rtlCol="0">
            <a:spAutoFit/>
          </a:bodyPr>
          <a:lstStyle/>
          <a:p>
            <a:pPr lvl="0">
              <a:buFont typeface="Arial" pitchFamily="34" charset="0"/>
              <a:buChar char="•"/>
            </a:pPr>
            <a:r>
              <a:rPr lang="fr-FR" dirty="0" smtClean="0"/>
              <a:t>  </a:t>
            </a:r>
            <a:r>
              <a:rPr lang="en-US" sz="2400" dirty="0" smtClean="0"/>
              <a:t>Less than 1 % from Africa</a:t>
            </a:r>
            <a:endParaRPr lang="fr-FR" sz="2400" dirty="0" smtClean="0"/>
          </a:p>
        </p:txBody>
      </p:sp>
      <p:sp>
        <p:nvSpPr>
          <p:cNvPr id="9" name="ZoneTexte 8"/>
          <p:cNvSpPr txBox="1"/>
          <p:nvPr/>
        </p:nvSpPr>
        <p:spPr>
          <a:xfrm>
            <a:off x="2781300" y="2812475"/>
            <a:ext cx="6057900" cy="461665"/>
          </a:xfrm>
          <a:prstGeom prst="rect">
            <a:avLst/>
          </a:prstGeom>
          <a:noFill/>
        </p:spPr>
        <p:txBody>
          <a:bodyPr wrap="square" rtlCol="0">
            <a:spAutoFit/>
          </a:bodyPr>
          <a:lstStyle/>
          <a:p>
            <a:pPr lvl="0">
              <a:buFont typeface="Arial" pitchFamily="34" charset="0"/>
              <a:buChar char="•"/>
            </a:pPr>
            <a:r>
              <a:rPr lang="fr-FR" dirty="0" smtClean="0"/>
              <a:t>  </a:t>
            </a:r>
            <a:r>
              <a:rPr lang="en-US" sz="2400" dirty="0" smtClean="0"/>
              <a:t>1.25 % from Latin America &amp; Caribbean</a:t>
            </a:r>
            <a:endParaRPr lang="fr-FR" sz="2400" dirty="0" smtClean="0"/>
          </a:p>
        </p:txBody>
      </p:sp>
      <p:sp>
        <p:nvSpPr>
          <p:cNvPr id="10" name="ZoneTexte 9"/>
          <p:cNvSpPr txBox="1"/>
          <p:nvPr/>
        </p:nvSpPr>
        <p:spPr>
          <a:xfrm>
            <a:off x="2781300" y="3300852"/>
            <a:ext cx="6057900" cy="461665"/>
          </a:xfrm>
          <a:prstGeom prst="rect">
            <a:avLst/>
          </a:prstGeom>
          <a:noFill/>
        </p:spPr>
        <p:txBody>
          <a:bodyPr wrap="square" rtlCol="0">
            <a:spAutoFit/>
          </a:bodyPr>
          <a:lstStyle/>
          <a:p>
            <a:pPr lvl="0">
              <a:buFont typeface="Arial" pitchFamily="34" charset="0"/>
              <a:buChar char="•"/>
            </a:pPr>
            <a:r>
              <a:rPr lang="fr-FR" dirty="0" smtClean="0"/>
              <a:t>  </a:t>
            </a:r>
            <a:r>
              <a:rPr lang="en-US" sz="2400" dirty="0" smtClean="0"/>
              <a:t>16 % from Asia Pacific</a:t>
            </a:r>
            <a:endParaRPr lang="fr-FR" sz="2400" dirty="0" smtClean="0"/>
          </a:p>
        </p:txBody>
      </p:sp>
      <p:sp>
        <p:nvSpPr>
          <p:cNvPr id="11" name="ZoneTexte 10"/>
          <p:cNvSpPr txBox="1"/>
          <p:nvPr/>
        </p:nvSpPr>
        <p:spPr>
          <a:xfrm>
            <a:off x="2781300" y="3789229"/>
            <a:ext cx="6057900" cy="461665"/>
          </a:xfrm>
          <a:prstGeom prst="rect">
            <a:avLst/>
          </a:prstGeom>
          <a:noFill/>
        </p:spPr>
        <p:txBody>
          <a:bodyPr wrap="square" rtlCol="0">
            <a:spAutoFit/>
          </a:bodyPr>
          <a:lstStyle/>
          <a:p>
            <a:pPr lvl="0">
              <a:buFont typeface="Arial" pitchFamily="34" charset="0"/>
              <a:buChar char="•"/>
            </a:pPr>
            <a:r>
              <a:rPr lang="fr-FR" dirty="0" smtClean="0"/>
              <a:t>  </a:t>
            </a:r>
            <a:r>
              <a:rPr lang="en-US" sz="2400" dirty="0" smtClean="0"/>
              <a:t>35 % from Europe</a:t>
            </a:r>
            <a:endParaRPr lang="fr-FR" sz="2400" dirty="0" smtClean="0"/>
          </a:p>
        </p:txBody>
      </p:sp>
      <p:sp>
        <p:nvSpPr>
          <p:cNvPr id="12" name="ZoneTexte 11"/>
          <p:cNvSpPr txBox="1"/>
          <p:nvPr/>
        </p:nvSpPr>
        <p:spPr>
          <a:xfrm>
            <a:off x="2781300" y="4298388"/>
            <a:ext cx="6057900" cy="461665"/>
          </a:xfrm>
          <a:prstGeom prst="rect">
            <a:avLst/>
          </a:prstGeom>
          <a:noFill/>
        </p:spPr>
        <p:txBody>
          <a:bodyPr wrap="square" rtlCol="0">
            <a:spAutoFit/>
          </a:bodyPr>
          <a:lstStyle/>
          <a:p>
            <a:pPr lvl="0">
              <a:buFont typeface="Arial" pitchFamily="34" charset="0"/>
              <a:buChar char="•"/>
            </a:pPr>
            <a:r>
              <a:rPr lang="fr-FR" dirty="0" smtClean="0"/>
              <a:t>  </a:t>
            </a:r>
            <a:r>
              <a:rPr lang="en-US" sz="2400" dirty="0" smtClean="0"/>
              <a:t>47 % from North America</a:t>
            </a:r>
            <a:endParaRPr lang="fr-FR" sz="2400" dirty="0" smtClean="0"/>
          </a:p>
        </p:txBody>
      </p:sp>
      <p:sp>
        <p:nvSpPr>
          <p:cNvPr id="13" name="Content Placeholder 4"/>
          <p:cNvSpPr txBox="1">
            <a:spLocks/>
          </p:cNvSpPr>
          <p:nvPr/>
        </p:nvSpPr>
        <p:spPr bwMode="auto">
          <a:xfrm>
            <a:off x="2045276" y="4849118"/>
            <a:ext cx="6648450" cy="51954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457200" rtl="0" eaLnBrk="0" fontAlgn="base" latinLnBrk="0" hangingPunct="0">
              <a:lnSpc>
                <a:spcPct val="100000"/>
              </a:lnSpc>
              <a:spcBef>
                <a:spcPct val="20000"/>
              </a:spcBef>
              <a:spcAft>
                <a:spcPct val="0"/>
              </a:spcAft>
              <a:buClrTx/>
              <a:buSzTx/>
              <a:buFont typeface="Arial" pitchFamily="34" charset="0"/>
              <a:buNone/>
              <a:tabLst/>
              <a:defRPr/>
            </a:pPr>
            <a:r>
              <a:rPr kumimoji="0" lang="en-US" sz="2400" b="0" i="0" u="none" strike="noStrike" kern="1200" cap="none" spc="0" normalizeH="0" baseline="0" noProof="0" dirty="0" smtClean="0">
                <a:ln>
                  <a:noFill/>
                </a:ln>
                <a:solidFill>
                  <a:schemeClr val="tx1"/>
                </a:solidFill>
                <a:effectLst/>
                <a:uLnTx/>
                <a:uFillTx/>
                <a:latin typeface="+mn-lt"/>
                <a:ea typeface="MS PGothic" pitchFamily="34" charset="-128"/>
                <a:cs typeface="ＭＳ Ｐゴシック" charset="0"/>
              </a:rPr>
              <a:t>Number of Application for support: 3 </a:t>
            </a:r>
            <a:endParaRPr kumimoji="0" lang="fr-FR" sz="2400" b="0" i="0" u="none" strike="noStrike" kern="1200" cap="none" spc="0" normalizeH="0" baseline="0" noProof="0" dirty="0" smtClean="0">
              <a:ln>
                <a:noFill/>
              </a:ln>
              <a:solidFill>
                <a:schemeClr val="tx1"/>
              </a:solidFill>
              <a:effectLst/>
              <a:uLnTx/>
              <a:uFillTx/>
              <a:latin typeface="+mn-lt"/>
              <a:ea typeface="MS PGothic" pitchFamily="34" charset="-128"/>
              <a:cs typeface="ＭＳ Ｐゴシック" charset="0"/>
            </a:endParaRPr>
          </a:p>
        </p:txBody>
      </p:sp>
      <p:sp>
        <p:nvSpPr>
          <p:cNvPr id="14" name="Content Placeholder 4"/>
          <p:cNvSpPr txBox="1">
            <a:spLocks/>
          </p:cNvSpPr>
          <p:nvPr/>
        </p:nvSpPr>
        <p:spPr bwMode="auto">
          <a:xfrm>
            <a:off x="2052202" y="5344421"/>
            <a:ext cx="6648450" cy="51954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457200" rtl="0" eaLnBrk="0" fontAlgn="base" latinLnBrk="0" hangingPunct="0">
              <a:lnSpc>
                <a:spcPct val="100000"/>
              </a:lnSpc>
              <a:spcBef>
                <a:spcPct val="20000"/>
              </a:spcBef>
              <a:spcAft>
                <a:spcPct val="0"/>
              </a:spcAft>
              <a:buClrTx/>
              <a:buSzTx/>
              <a:buFont typeface="Arial" pitchFamily="34" charset="0"/>
              <a:buNone/>
              <a:tabLst/>
              <a:defRPr/>
            </a:pPr>
            <a:r>
              <a:rPr kumimoji="0" lang="en-US" sz="2400" b="0" i="0" u="none" strike="noStrike" kern="1200" cap="none" spc="0" normalizeH="0" baseline="0" noProof="0" dirty="0" smtClean="0">
                <a:ln>
                  <a:noFill/>
                </a:ln>
                <a:solidFill>
                  <a:schemeClr val="tx1"/>
                </a:solidFill>
                <a:effectLst/>
                <a:uLnTx/>
                <a:uFillTx/>
                <a:latin typeface="+mn-lt"/>
                <a:ea typeface="MS PGothic" pitchFamily="34" charset="-128"/>
                <a:cs typeface="ＭＳ Ｐゴシック" charset="0"/>
              </a:rPr>
              <a:t>Number of supported Application: 1 </a:t>
            </a:r>
            <a:endParaRPr kumimoji="0" lang="fr-FR" sz="2400" b="0" i="0" u="none" strike="noStrike" kern="1200" cap="none" spc="0" normalizeH="0" baseline="0" noProof="0" dirty="0" smtClean="0">
              <a:ln>
                <a:noFill/>
              </a:ln>
              <a:solidFill>
                <a:schemeClr val="tx1"/>
              </a:solidFill>
              <a:effectLst/>
              <a:uLnTx/>
              <a:uFillTx/>
              <a:latin typeface="+mn-lt"/>
              <a:ea typeface="MS PGothic" pitchFamily="34" charset="-128"/>
              <a:cs typeface="ＭＳ Ｐゴシック"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338">
                                            <p:txEl>
                                              <p:pRg st="0" end="0"/>
                                            </p:txEl>
                                          </p:spTgt>
                                        </p:tgtEl>
                                        <p:attrNameLst>
                                          <p:attrName>style.visibility</p:attrName>
                                        </p:attrNameLst>
                                      </p:cBhvr>
                                      <p:to>
                                        <p:strVal val="visible"/>
                                      </p:to>
                                    </p:set>
                                    <p:anim calcmode="lin" valueType="num">
                                      <p:cBhvr additive="base">
                                        <p:cTn id="7" dur="500" fill="hold"/>
                                        <p:tgtEl>
                                          <p:spTgt spid="1433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433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8"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8"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0-#ppt_w/2"/>
                                          </p:val>
                                        </p:tav>
                                        <p:tav tm="100000">
                                          <p:val>
                                            <p:strVal val="#ppt_x"/>
                                          </p:val>
                                        </p:tav>
                                      </p:tavLst>
                                    </p:anim>
                                    <p:anim calcmode="lin" valueType="num">
                                      <p:cBhvr additive="base">
                                        <p:cTn id="20"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7" presetClass="entr" presetSubtype="8"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0-#ppt_w/2"/>
                                          </p:val>
                                        </p:tav>
                                        <p:tav tm="100000">
                                          <p:val>
                                            <p:strVal val="#ppt_x"/>
                                          </p:val>
                                        </p:tav>
                                      </p:tavLst>
                                    </p:anim>
                                    <p:anim calcmode="lin" valueType="num">
                                      <p:cBhvr additive="base">
                                        <p:cTn id="26"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7" presetClass="entr" presetSubtype="8"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0-#ppt_w/2"/>
                                          </p:val>
                                        </p:tav>
                                        <p:tav tm="100000">
                                          <p:val>
                                            <p:strVal val="#ppt_x"/>
                                          </p:val>
                                        </p:tav>
                                      </p:tavLst>
                                    </p:anim>
                                    <p:anim calcmode="lin" valueType="num">
                                      <p:cBhvr additive="base">
                                        <p:cTn id="32"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7" presetClass="entr" presetSubtype="8"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0-#ppt_w/2"/>
                                          </p:val>
                                        </p:tav>
                                        <p:tav tm="100000">
                                          <p:val>
                                            <p:strVal val="#ppt_x"/>
                                          </p:val>
                                        </p:tav>
                                      </p:tavLst>
                                    </p:anim>
                                    <p:anim calcmode="lin" valueType="num">
                                      <p:cBhvr additive="base">
                                        <p:cTn id="38"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7" presetClass="entr" presetSubtype="8"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0-#ppt_w/2"/>
                                          </p:val>
                                        </p:tav>
                                        <p:tav tm="100000">
                                          <p:val>
                                            <p:strVal val="#ppt_x"/>
                                          </p:val>
                                        </p:tav>
                                      </p:tavLst>
                                    </p:anim>
                                    <p:anim calcmode="lin" valueType="num">
                                      <p:cBhvr additive="base">
                                        <p:cTn id="44"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7" presetClass="entr" presetSubtype="8"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0-#ppt_w/2"/>
                                          </p:val>
                                        </p:tav>
                                        <p:tav tm="100000">
                                          <p:val>
                                            <p:strVal val="#ppt_x"/>
                                          </p:val>
                                        </p:tav>
                                      </p:tavLst>
                                    </p:anim>
                                    <p:anim calcmode="lin" valueType="num">
                                      <p:cBhvr additive="base">
                                        <p:cTn id="50"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build="p"/>
      <p:bldP spid="8" grpId="0"/>
      <p:bldP spid="9" grpId="0"/>
      <p:bldP spid="10" grpId="0"/>
      <p:bldP spid="11" grpId="0"/>
      <p:bldP spid="12"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3"/>
          <p:cNvSpPr>
            <a:spLocks noGrp="1"/>
          </p:cNvSpPr>
          <p:nvPr>
            <p:ph type="title"/>
          </p:nvPr>
        </p:nvSpPr>
        <p:spPr/>
        <p:txBody>
          <a:bodyPr/>
          <a:lstStyle/>
          <a:p>
            <a:pPr eaLnBrk="1" hangingPunct="1"/>
            <a:r>
              <a:rPr lang="en-US" dirty="0" smtClean="0"/>
              <a:t>Why it was so?</a:t>
            </a:r>
          </a:p>
        </p:txBody>
      </p:sp>
      <p:sp>
        <p:nvSpPr>
          <p:cNvPr id="15362" name="Content Placeholder 4"/>
          <p:cNvSpPr>
            <a:spLocks noGrp="1"/>
          </p:cNvSpPr>
          <p:nvPr>
            <p:ph idx="1"/>
          </p:nvPr>
        </p:nvSpPr>
        <p:spPr>
          <a:xfrm>
            <a:off x="2038350" y="1600200"/>
            <a:ext cx="6648450" cy="561109"/>
          </a:xfrm>
        </p:spPr>
        <p:txBody>
          <a:bodyPr/>
          <a:lstStyle/>
          <a:p>
            <a:pPr eaLnBrk="1" hangingPunct="1"/>
            <a:r>
              <a:rPr lang="en-US" dirty="0" smtClean="0"/>
              <a:t>High Application Fees </a:t>
            </a:r>
          </a:p>
        </p:txBody>
      </p:sp>
      <p:pic>
        <p:nvPicPr>
          <p:cNvPr id="15363" name="Picture 1" descr="IC_AtLarge_Logo.png"/>
          <p:cNvPicPr>
            <a:picLocks noChangeAspect="1"/>
          </p:cNvPicPr>
          <p:nvPr/>
        </p:nvPicPr>
        <p:blipFill>
          <a:blip r:embed="rId2"/>
          <a:srcRect/>
          <a:stretch>
            <a:fillRect/>
          </a:stretch>
        </p:blipFill>
        <p:spPr bwMode="auto">
          <a:xfrm>
            <a:off x="-212725" y="1944688"/>
            <a:ext cx="1892300" cy="2027237"/>
          </a:xfrm>
          <a:prstGeom prst="rect">
            <a:avLst/>
          </a:prstGeom>
          <a:noFill/>
          <a:ln w="9525">
            <a:noFill/>
            <a:miter lim="800000"/>
            <a:headEnd/>
            <a:tailEnd/>
          </a:ln>
        </p:spPr>
      </p:pic>
      <p:sp>
        <p:nvSpPr>
          <p:cNvPr id="5" name="Espace réservé du numéro de diapositive 4"/>
          <p:cNvSpPr>
            <a:spLocks noGrp="1"/>
          </p:cNvSpPr>
          <p:nvPr>
            <p:ph type="sldNum" sz="quarter" idx="10"/>
          </p:nvPr>
        </p:nvSpPr>
        <p:spPr/>
        <p:txBody>
          <a:bodyPr/>
          <a:lstStyle/>
          <a:p>
            <a:fld id="{22D773BA-A86B-4602-A69B-A6970F67FA88}" type="slidenum">
              <a:rPr lang="en-US" smtClean="0"/>
              <a:pPr/>
              <a:t>4</a:t>
            </a:fld>
            <a:endParaRPr lang="en-US"/>
          </a:p>
        </p:txBody>
      </p:sp>
      <p:sp>
        <p:nvSpPr>
          <p:cNvPr id="6" name="ZoneTexte 5"/>
          <p:cNvSpPr txBox="1"/>
          <p:nvPr/>
        </p:nvSpPr>
        <p:spPr>
          <a:xfrm>
            <a:off x="2038350" y="6126163"/>
            <a:ext cx="6877050" cy="307777"/>
          </a:xfrm>
          <a:prstGeom prst="rect">
            <a:avLst/>
          </a:prstGeom>
          <a:noFill/>
        </p:spPr>
        <p:txBody>
          <a:bodyPr wrap="square" rtlCol="0">
            <a:spAutoFit/>
          </a:bodyPr>
          <a:lstStyle/>
          <a:p>
            <a:r>
              <a:rPr lang="en-US" sz="1400" dirty="0" smtClean="0"/>
              <a:t>Monday 15 July 2013                                                                                                 Tijani BEN JEMAA</a:t>
            </a:r>
            <a:endParaRPr lang="en-US" sz="1400" dirty="0"/>
          </a:p>
        </p:txBody>
      </p:sp>
      <p:sp>
        <p:nvSpPr>
          <p:cNvPr id="7" name="Content Placeholder 4"/>
          <p:cNvSpPr txBox="1">
            <a:spLocks/>
          </p:cNvSpPr>
          <p:nvPr/>
        </p:nvSpPr>
        <p:spPr bwMode="auto">
          <a:xfrm>
            <a:off x="2034885" y="4111357"/>
            <a:ext cx="6648450" cy="56110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457200" rtl="0" eaLnBrk="1" fontAlgn="base" latinLnBrk="0" hangingPunct="1">
              <a:lnSpc>
                <a:spcPct val="100000"/>
              </a:lnSpc>
              <a:spcBef>
                <a:spcPct val="20000"/>
              </a:spcBef>
              <a:spcAft>
                <a:spcPct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S PGothic" pitchFamily="34" charset="-128"/>
                <a:cs typeface="ＭＳ Ｐゴシック" charset="0"/>
              </a:rPr>
              <a:t>Poor Outreach </a:t>
            </a:r>
          </a:p>
        </p:txBody>
      </p:sp>
      <p:sp>
        <p:nvSpPr>
          <p:cNvPr id="8" name="Content Placeholder 4"/>
          <p:cNvSpPr txBox="1">
            <a:spLocks/>
          </p:cNvSpPr>
          <p:nvPr/>
        </p:nvSpPr>
        <p:spPr bwMode="auto">
          <a:xfrm>
            <a:off x="2388179" y="2105894"/>
            <a:ext cx="6648450" cy="56110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457200" rtl="0" eaLnBrk="1" fontAlgn="base" latinLnBrk="0" hangingPunct="1">
              <a:lnSpc>
                <a:spcPct val="100000"/>
              </a:lnSpc>
              <a:spcBef>
                <a:spcPct val="20000"/>
              </a:spcBef>
              <a:spcAft>
                <a:spcPct val="0"/>
              </a:spcAft>
              <a:buClrTx/>
              <a:buSzTx/>
              <a:buFont typeface="Courier New" pitchFamily="49" charset="0"/>
              <a:buChar char="o"/>
              <a:tabLst/>
              <a:defRPr/>
            </a:pPr>
            <a:r>
              <a:rPr kumimoji="0" lang="en-US" sz="2400" b="0" i="0" u="none" strike="noStrike" kern="1200" cap="none" spc="0" normalizeH="0" baseline="0" noProof="0" dirty="0" smtClean="0">
                <a:ln>
                  <a:noFill/>
                </a:ln>
                <a:solidFill>
                  <a:schemeClr val="tx1"/>
                </a:solidFill>
                <a:effectLst/>
                <a:uLnTx/>
                <a:uFillTx/>
                <a:latin typeface="+mn-lt"/>
                <a:ea typeface="MS PGothic" pitchFamily="34" charset="-128"/>
                <a:cs typeface="ＭＳ Ｐゴシック" charset="0"/>
              </a:rPr>
              <a:t> Cost recovery → $ 185 000 </a:t>
            </a:r>
          </a:p>
        </p:txBody>
      </p:sp>
      <p:sp>
        <p:nvSpPr>
          <p:cNvPr id="10" name="Content Placeholder 4"/>
          <p:cNvSpPr txBox="1">
            <a:spLocks/>
          </p:cNvSpPr>
          <p:nvPr/>
        </p:nvSpPr>
        <p:spPr bwMode="auto">
          <a:xfrm>
            <a:off x="2405496" y="2538851"/>
            <a:ext cx="6648450" cy="56110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457200" rtl="0" eaLnBrk="1" fontAlgn="base" latinLnBrk="0" hangingPunct="1">
              <a:lnSpc>
                <a:spcPct val="100000"/>
              </a:lnSpc>
              <a:spcBef>
                <a:spcPct val="20000"/>
              </a:spcBef>
              <a:spcAft>
                <a:spcPct val="0"/>
              </a:spcAft>
              <a:buClrTx/>
              <a:buSzTx/>
              <a:buFont typeface="Courier New" pitchFamily="49" charset="0"/>
              <a:buChar char="o"/>
              <a:tabLst/>
              <a:defRPr/>
            </a:pPr>
            <a:r>
              <a:rPr kumimoji="0" lang="en-US" sz="2400" b="0" i="0" u="none" strike="noStrike" kern="1200" cap="none" spc="0" normalizeH="0" baseline="0" noProof="0" dirty="0" smtClean="0">
                <a:ln>
                  <a:noFill/>
                </a:ln>
                <a:solidFill>
                  <a:schemeClr val="tx1"/>
                </a:solidFill>
                <a:effectLst/>
                <a:uLnTx/>
                <a:uFillTx/>
                <a:latin typeface="+mn-lt"/>
                <a:ea typeface="MS PGothic" pitchFamily="34" charset="-128"/>
                <a:cs typeface="ＭＳ Ｐゴシック" charset="0"/>
              </a:rPr>
              <a:t> JAS working group → Renewed hope </a:t>
            </a:r>
          </a:p>
        </p:txBody>
      </p:sp>
      <p:sp>
        <p:nvSpPr>
          <p:cNvPr id="11" name="Content Placeholder 4"/>
          <p:cNvSpPr txBox="1">
            <a:spLocks/>
          </p:cNvSpPr>
          <p:nvPr/>
        </p:nvSpPr>
        <p:spPr bwMode="auto">
          <a:xfrm>
            <a:off x="2402031" y="2971808"/>
            <a:ext cx="6648450" cy="56110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457200" rtl="0" eaLnBrk="1" fontAlgn="base" latinLnBrk="0" hangingPunct="1">
              <a:lnSpc>
                <a:spcPct val="100000"/>
              </a:lnSpc>
              <a:spcBef>
                <a:spcPct val="20000"/>
              </a:spcBef>
              <a:spcAft>
                <a:spcPct val="0"/>
              </a:spcAft>
              <a:buClrTx/>
              <a:buSzTx/>
              <a:buFont typeface="Courier New" pitchFamily="49" charset="0"/>
              <a:buChar char="o"/>
              <a:tabLst/>
              <a:defRPr/>
            </a:pPr>
            <a:r>
              <a:rPr kumimoji="0" lang="en-US" sz="2400" b="0" i="0" u="none" strike="noStrike" kern="1200" cap="none" spc="0" normalizeH="0" baseline="0" noProof="0" dirty="0" smtClean="0">
                <a:ln>
                  <a:noFill/>
                </a:ln>
                <a:solidFill>
                  <a:schemeClr val="tx1"/>
                </a:solidFill>
                <a:effectLst/>
                <a:uLnTx/>
                <a:uFillTx/>
                <a:latin typeface="+mn-lt"/>
                <a:ea typeface="MS PGothic" pitchFamily="34" charset="-128"/>
                <a:cs typeface="ＭＳ Ｐゴシック" charset="0"/>
              </a:rPr>
              <a:t> $ 2 millions → Support for up to 14 applicants </a:t>
            </a:r>
          </a:p>
        </p:txBody>
      </p:sp>
      <p:sp>
        <p:nvSpPr>
          <p:cNvPr id="13" name="Content Placeholder 4"/>
          <p:cNvSpPr txBox="1">
            <a:spLocks/>
          </p:cNvSpPr>
          <p:nvPr/>
        </p:nvSpPr>
        <p:spPr bwMode="auto">
          <a:xfrm>
            <a:off x="2408957" y="3404765"/>
            <a:ext cx="6648450" cy="56110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a:spcBef>
                <a:spcPct val="20000"/>
              </a:spcBef>
              <a:buFont typeface="Courier New" pitchFamily="49" charset="0"/>
              <a:buChar char="o"/>
            </a:pPr>
            <a:r>
              <a:rPr kumimoji="0" lang="en-US" sz="2400" b="0" i="0" u="none" strike="noStrike" kern="1200" cap="none" spc="0" normalizeH="0" baseline="0" noProof="0" dirty="0" smtClean="0">
                <a:ln>
                  <a:noFill/>
                </a:ln>
                <a:solidFill>
                  <a:schemeClr val="tx1"/>
                </a:solidFill>
                <a:effectLst/>
                <a:uLnTx/>
                <a:uFillTx/>
                <a:latin typeface="+mn-lt"/>
                <a:ea typeface="MS PGothic" pitchFamily="34" charset="-128"/>
                <a:cs typeface="ＭＳ Ｐゴシック" charset="0"/>
              </a:rPr>
              <a:t> </a:t>
            </a:r>
            <a:r>
              <a:rPr lang="en-US" sz="2400" dirty="0" smtClean="0">
                <a:latin typeface="+mn-lt"/>
                <a:cs typeface="ＭＳ Ｐゴシック" charset="0"/>
              </a:rPr>
              <a:t>$ 47 k → remains a barrier for needy applicants</a:t>
            </a:r>
            <a:r>
              <a:rPr kumimoji="0" lang="en-US" sz="2400" b="0" i="0" u="none" strike="noStrike" kern="1200" cap="none" spc="0" normalizeH="0" baseline="0" noProof="0" dirty="0" smtClean="0">
                <a:ln>
                  <a:noFill/>
                </a:ln>
                <a:solidFill>
                  <a:schemeClr val="tx1"/>
                </a:solidFill>
                <a:effectLst/>
                <a:uLnTx/>
                <a:uFillTx/>
                <a:latin typeface="+mn-lt"/>
                <a:ea typeface="MS PGothic" pitchFamily="34" charset="-128"/>
                <a:cs typeface="ＭＳ Ｐゴシック" charset="0"/>
              </a:rPr>
              <a:t> </a:t>
            </a:r>
          </a:p>
        </p:txBody>
      </p:sp>
      <p:sp>
        <p:nvSpPr>
          <p:cNvPr id="14" name="Content Placeholder 4"/>
          <p:cNvSpPr txBox="1">
            <a:spLocks/>
          </p:cNvSpPr>
          <p:nvPr/>
        </p:nvSpPr>
        <p:spPr bwMode="auto">
          <a:xfrm>
            <a:off x="2415883" y="4617047"/>
            <a:ext cx="6648450" cy="56110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a:spcBef>
                <a:spcPct val="20000"/>
              </a:spcBef>
              <a:buFont typeface="Courier New" pitchFamily="49" charset="0"/>
              <a:buChar char="o"/>
            </a:pPr>
            <a:r>
              <a:rPr kumimoji="0" lang="en-US" sz="2400" b="0" i="0" u="none" strike="noStrike" kern="1200" cap="none" spc="0" normalizeH="0" baseline="0" noProof="0" dirty="0" smtClean="0">
                <a:ln>
                  <a:noFill/>
                </a:ln>
                <a:solidFill>
                  <a:schemeClr val="tx1"/>
                </a:solidFill>
                <a:effectLst/>
                <a:uLnTx/>
                <a:uFillTx/>
                <a:latin typeface="+mn-lt"/>
                <a:ea typeface="MS PGothic" pitchFamily="34" charset="-128"/>
                <a:cs typeface="ＭＳ Ｐゴシック" charset="0"/>
              </a:rPr>
              <a:t> </a:t>
            </a:r>
            <a:r>
              <a:rPr lang="en-US" sz="2400" dirty="0" smtClean="0">
                <a:latin typeface="+mn-lt"/>
                <a:cs typeface="ＭＳ Ｐゴシック" charset="0"/>
              </a:rPr>
              <a:t>Started late</a:t>
            </a:r>
            <a:r>
              <a:rPr kumimoji="0" lang="en-US" sz="2400" b="0" i="0" u="none" strike="noStrike" kern="1200" cap="none" spc="0" normalizeH="0" baseline="0" noProof="0" dirty="0" smtClean="0">
                <a:ln>
                  <a:noFill/>
                </a:ln>
                <a:solidFill>
                  <a:schemeClr val="tx1"/>
                </a:solidFill>
                <a:effectLst/>
                <a:uLnTx/>
                <a:uFillTx/>
                <a:latin typeface="+mn-lt"/>
                <a:ea typeface="MS PGothic" pitchFamily="34" charset="-128"/>
                <a:cs typeface="ＭＳ Ｐゴシック" charset="0"/>
              </a:rPr>
              <a:t> </a:t>
            </a:r>
          </a:p>
        </p:txBody>
      </p:sp>
      <p:sp>
        <p:nvSpPr>
          <p:cNvPr id="15" name="Content Placeholder 4"/>
          <p:cNvSpPr txBox="1">
            <a:spLocks/>
          </p:cNvSpPr>
          <p:nvPr/>
        </p:nvSpPr>
        <p:spPr bwMode="auto">
          <a:xfrm>
            <a:off x="2412418" y="5060395"/>
            <a:ext cx="6648450" cy="56110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a:spcBef>
                <a:spcPct val="20000"/>
              </a:spcBef>
              <a:buFont typeface="Courier New" pitchFamily="49" charset="0"/>
              <a:buChar char="o"/>
            </a:pPr>
            <a:r>
              <a:rPr kumimoji="0" lang="en-US" sz="2400" b="0" i="0" u="none" strike="noStrike" kern="1200" cap="none" spc="0" normalizeH="0" baseline="0" noProof="0" dirty="0" smtClean="0">
                <a:ln>
                  <a:noFill/>
                </a:ln>
                <a:solidFill>
                  <a:schemeClr val="tx1"/>
                </a:solidFill>
                <a:effectLst/>
                <a:uLnTx/>
                <a:uFillTx/>
                <a:latin typeface="+mn-lt"/>
                <a:ea typeface="MS PGothic" pitchFamily="34" charset="-128"/>
                <a:cs typeface="ＭＳ Ｐゴシック" charset="0"/>
              </a:rPr>
              <a:t> </a:t>
            </a:r>
            <a:r>
              <a:rPr lang="en-US" sz="2400" dirty="0" smtClean="0">
                <a:latin typeface="+mn-lt"/>
                <a:cs typeface="ＭＳ Ｐゴシック" charset="0"/>
              </a:rPr>
              <a:t>Reached the North only</a:t>
            </a:r>
            <a:r>
              <a:rPr kumimoji="0" lang="en-US" sz="2400" b="0" i="0" u="none" strike="noStrike" kern="1200" cap="none" spc="0" normalizeH="0" baseline="0" noProof="0" dirty="0" smtClean="0">
                <a:ln>
                  <a:noFill/>
                </a:ln>
                <a:solidFill>
                  <a:schemeClr val="tx1"/>
                </a:solidFill>
                <a:effectLst/>
                <a:uLnTx/>
                <a:uFillTx/>
                <a:latin typeface="+mn-lt"/>
                <a:ea typeface="MS PGothic" pitchFamily="34" charset="-128"/>
                <a:cs typeface="ＭＳ Ｐゴシック" charset="0"/>
              </a:rPr>
              <a:t> </a:t>
            </a:r>
          </a:p>
        </p:txBody>
      </p:sp>
      <p:sp>
        <p:nvSpPr>
          <p:cNvPr id="16" name="Content Placeholder 4"/>
          <p:cNvSpPr txBox="1">
            <a:spLocks/>
          </p:cNvSpPr>
          <p:nvPr/>
        </p:nvSpPr>
        <p:spPr bwMode="auto">
          <a:xfrm>
            <a:off x="2408953" y="5493352"/>
            <a:ext cx="6648450" cy="56110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a:spcBef>
                <a:spcPct val="20000"/>
              </a:spcBef>
              <a:buFont typeface="Courier New" pitchFamily="49" charset="0"/>
              <a:buChar char="o"/>
            </a:pPr>
            <a:r>
              <a:rPr kumimoji="0" lang="en-US" sz="2400" b="0" i="0" u="none" strike="noStrike" kern="1200" cap="none" spc="0" normalizeH="0" baseline="0" noProof="0" dirty="0" smtClean="0">
                <a:ln>
                  <a:noFill/>
                </a:ln>
                <a:solidFill>
                  <a:schemeClr val="tx1"/>
                </a:solidFill>
                <a:effectLst/>
                <a:uLnTx/>
                <a:uFillTx/>
                <a:latin typeface="+mn-lt"/>
                <a:ea typeface="MS PGothic" pitchFamily="34" charset="-128"/>
                <a:cs typeface="ＭＳ Ｐゴシック" charset="0"/>
              </a:rPr>
              <a:t> </a:t>
            </a:r>
            <a:r>
              <a:rPr lang="en-US" sz="2400" dirty="0" smtClean="0">
                <a:latin typeface="+mn-lt"/>
                <a:cs typeface="ＭＳ Ｐゴシック" charset="0"/>
              </a:rPr>
              <a:t>No outreach for the Applicant Support Program</a:t>
            </a:r>
            <a:r>
              <a:rPr kumimoji="0" lang="en-US" sz="2400" b="0" i="0" u="none" strike="noStrike" kern="1200" cap="none" spc="0" normalizeH="0" baseline="0" noProof="0" dirty="0" smtClean="0">
                <a:ln>
                  <a:noFill/>
                </a:ln>
                <a:solidFill>
                  <a:schemeClr val="tx1"/>
                </a:solidFill>
                <a:effectLst/>
                <a:uLnTx/>
                <a:uFillTx/>
                <a:latin typeface="+mn-lt"/>
                <a:ea typeface="MS PGothic" pitchFamily="34" charset="-128"/>
                <a:cs typeface="ＭＳ Ｐゴシック" charset="0"/>
              </a:rPr>
              <a:t> </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anim calcmode="lin" valueType="num">
                                      <p:cBhvr additive="base">
                                        <p:cTn id="7" dur="500" fill="hold"/>
                                        <p:tgtEl>
                                          <p:spTgt spid="1536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536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8"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8"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0-#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7" presetClass="entr" presetSubtype="8"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0-#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7" presetClass="entr" presetSubtype="8"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0-#ppt_w/2"/>
                                          </p:val>
                                        </p:tav>
                                        <p:tav tm="100000">
                                          <p:val>
                                            <p:strVal val="#ppt_x"/>
                                          </p:val>
                                        </p:tav>
                                      </p:tavLst>
                                    </p:anim>
                                    <p:anim calcmode="lin" valueType="num">
                                      <p:cBhvr additive="base">
                                        <p:cTn id="3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1+#ppt_w/2"/>
                                          </p:val>
                                        </p:tav>
                                        <p:tav tm="100000">
                                          <p:val>
                                            <p:strVal val="#ppt_x"/>
                                          </p:val>
                                        </p:tav>
                                      </p:tavLst>
                                    </p:anim>
                                    <p:anim calcmode="lin" valueType="num">
                                      <p:cBhvr additive="base">
                                        <p:cTn id="3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7" presetClass="entr" presetSubtype="8"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0-#ppt_w/2"/>
                                          </p:val>
                                        </p:tav>
                                        <p:tav tm="100000">
                                          <p:val>
                                            <p:strVal val="#ppt_x"/>
                                          </p:val>
                                        </p:tav>
                                      </p:tavLst>
                                    </p:anim>
                                    <p:anim calcmode="lin" valueType="num">
                                      <p:cBhvr additive="base">
                                        <p:cTn id="44"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7" presetClass="entr" presetSubtype="8" fill="hold" grpId="0" nodeType="click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0-#ppt_w/2"/>
                                          </p:val>
                                        </p:tav>
                                        <p:tav tm="100000">
                                          <p:val>
                                            <p:strVal val="#ppt_x"/>
                                          </p:val>
                                        </p:tav>
                                      </p:tavLst>
                                    </p:anim>
                                    <p:anim calcmode="lin" valueType="num">
                                      <p:cBhvr additive="base">
                                        <p:cTn id="50"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7" presetClass="entr" presetSubtype="8" fill="hold" grpId="0" nodeType="click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additive="base">
                                        <p:cTn id="55" dur="500" fill="hold"/>
                                        <p:tgtEl>
                                          <p:spTgt spid="16"/>
                                        </p:tgtEl>
                                        <p:attrNameLst>
                                          <p:attrName>ppt_x</p:attrName>
                                        </p:attrNameLst>
                                      </p:cBhvr>
                                      <p:tavLst>
                                        <p:tav tm="0">
                                          <p:val>
                                            <p:strVal val="0-#ppt_w/2"/>
                                          </p:val>
                                        </p:tav>
                                        <p:tav tm="100000">
                                          <p:val>
                                            <p:strVal val="#ppt_x"/>
                                          </p:val>
                                        </p:tav>
                                      </p:tavLst>
                                    </p:anim>
                                    <p:anim calcmode="lin" valueType="num">
                                      <p:cBhvr additive="base">
                                        <p:cTn id="56"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build="p"/>
      <p:bldP spid="7" grpId="0"/>
      <p:bldP spid="8" grpId="0"/>
      <p:bldP spid="10" grpId="0"/>
      <p:bldP spid="11" grpId="0"/>
      <p:bldP spid="13" grpId="0"/>
      <p:bldP spid="14" grpId="0"/>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3"/>
          <p:cNvSpPr>
            <a:spLocks noGrp="1"/>
          </p:cNvSpPr>
          <p:nvPr>
            <p:ph type="title"/>
          </p:nvPr>
        </p:nvSpPr>
        <p:spPr/>
        <p:txBody>
          <a:bodyPr/>
          <a:lstStyle/>
          <a:p>
            <a:pPr eaLnBrk="1" hangingPunct="1"/>
            <a:r>
              <a:rPr lang="en-US" dirty="0" smtClean="0"/>
              <a:t>What to do?</a:t>
            </a:r>
          </a:p>
        </p:txBody>
      </p:sp>
      <p:sp>
        <p:nvSpPr>
          <p:cNvPr id="16386" name="Content Placeholder 4"/>
          <p:cNvSpPr>
            <a:spLocks noGrp="1"/>
          </p:cNvSpPr>
          <p:nvPr>
            <p:ph idx="1"/>
          </p:nvPr>
        </p:nvSpPr>
        <p:spPr>
          <a:xfrm>
            <a:off x="2038350" y="1600201"/>
            <a:ext cx="6648450" cy="550718"/>
          </a:xfrm>
        </p:spPr>
        <p:txBody>
          <a:bodyPr/>
          <a:lstStyle/>
          <a:p>
            <a:pPr eaLnBrk="1" hangingPunct="1"/>
            <a:r>
              <a:rPr lang="en-US" dirty="0" smtClean="0"/>
              <a:t>Lower Application Frees </a:t>
            </a:r>
          </a:p>
        </p:txBody>
      </p:sp>
      <p:pic>
        <p:nvPicPr>
          <p:cNvPr id="16387" name="Picture 1" descr="IC_AtLarge_Logo.png"/>
          <p:cNvPicPr>
            <a:picLocks noChangeAspect="1"/>
          </p:cNvPicPr>
          <p:nvPr/>
        </p:nvPicPr>
        <p:blipFill>
          <a:blip r:embed="rId2"/>
          <a:srcRect/>
          <a:stretch>
            <a:fillRect/>
          </a:stretch>
        </p:blipFill>
        <p:spPr bwMode="auto">
          <a:xfrm>
            <a:off x="-212725" y="1944688"/>
            <a:ext cx="1892300" cy="2027237"/>
          </a:xfrm>
          <a:prstGeom prst="rect">
            <a:avLst/>
          </a:prstGeom>
          <a:noFill/>
          <a:ln w="9525">
            <a:noFill/>
            <a:miter lim="800000"/>
            <a:headEnd/>
            <a:tailEnd/>
          </a:ln>
        </p:spPr>
      </p:pic>
      <p:sp>
        <p:nvSpPr>
          <p:cNvPr id="5" name="Espace réservé du numéro de diapositive 4"/>
          <p:cNvSpPr>
            <a:spLocks noGrp="1"/>
          </p:cNvSpPr>
          <p:nvPr>
            <p:ph type="sldNum" sz="quarter" idx="10"/>
          </p:nvPr>
        </p:nvSpPr>
        <p:spPr/>
        <p:txBody>
          <a:bodyPr/>
          <a:lstStyle/>
          <a:p>
            <a:fld id="{22D773BA-A86B-4602-A69B-A6970F67FA88}" type="slidenum">
              <a:rPr lang="en-US" smtClean="0"/>
              <a:pPr/>
              <a:t>5</a:t>
            </a:fld>
            <a:endParaRPr lang="en-US"/>
          </a:p>
        </p:txBody>
      </p:sp>
      <p:sp>
        <p:nvSpPr>
          <p:cNvPr id="6" name="ZoneTexte 5"/>
          <p:cNvSpPr txBox="1"/>
          <p:nvPr/>
        </p:nvSpPr>
        <p:spPr>
          <a:xfrm>
            <a:off x="2038350" y="6126163"/>
            <a:ext cx="6877050" cy="307777"/>
          </a:xfrm>
          <a:prstGeom prst="rect">
            <a:avLst/>
          </a:prstGeom>
          <a:noFill/>
        </p:spPr>
        <p:txBody>
          <a:bodyPr wrap="square" rtlCol="0">
            <a:spAutoFit/>
          </a:bodyPr>
          <a:lstStyle/>
          <a:p>
            <a:r>
              <a:rPr lang="en-US" sz="1400" dirty="0" smtClean="0"/>
              <a:t>Monday 15 July 2013                                                                                                 Tijani BEN JEMAA</a:t>
            </a:r>
            <a:endParaRPr lang="en-US" sz="1400" dirty="0"/>
          </a:p>
        </p:txBody>
      </p:sp>
      <p:sp>
        <p:nvSpPr>
          <p:cNvPr id="7" name="Content Placeholder 4"/>
          <p:cNvSpPr txBox="1">
            <a:spLocks/>
          </p:cNvSpPr>
          <p:nvPr/>
        </p:nvSpPr>
        <p:spPr bwMode="auto">
          <a:xfrm>
            <a:off x="2034885" y="2355279"/>
            <a:ext cx="6648450" cy="55071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457200" rtl="0" eaLnBrk="1" fontAlgn="base" latinLnBrk="0" hangingPunct="1">
              <a:lnSpc>
                <a:spcPct val="100000"/>
              </a:lnSpc>
              <a:spcBef>
                <a:spcPct val="20000"/>
              </a:spcBef>
              <a:spcAft>
                <a:spcPct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S PGothic" pitchFamily="34" charset="-128"/>
                <a:cs typeface="ＭＳ Ｐゴシック" charset="0"/>
              </a:rPr>
              <a:t>Appropriate Outreach </a:t>
            </a:r>
          </a:p>
        </p:txBody>
      </p:sp>
      <p:sp>
        <p:nvSpPr>
          <p:cNvPr id="8" name="Content Placeholder 4"/>
          <p:cNvSpPr txBox="1">
            <a:spLocks/>
          </p:cNvSpPr>
          <p:nvPr/>
        </p:nvSpPr>
        <p:spPr bwMode="auto">
          <a:xfrm>
            <a:off x="2402031" y="2857507"/>
            <a:ext cx="6648450" cy="56110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457200" rtl="0" eaLnBrk="1" fontAlgn="base" latinLnBrk="0" hangingPunct="1">
              <a:lnSpc>
                <a:spcPct val="100000"/>
              </a:lnSpc>
              <a:spcBef>
                <a:spcPct val="20000"/>
              </a:spcBef>
              <a:spcAft>
                <a:spcPct val="0"/>
              </a:spcAft>
              <a:buClrTx/>
              <a:buSzTx/>
              <a:buFont typeface="Courier New" pitchFamily="49" charset="0"/>
              <a:buChar char="o"/>
              <a:tabLst/>
              <a:defRPr/>
            </a:pPr>
            <a:r>
              <a:rPr kumimoji="0" lang="en-US" sz="2400" b="0" i="0" u="none" strike="noStrike" kern="1200" cap="none" spc="0" normalizeH="0" baseline="0" noProof="0" dirty="0" smtClean="0">
                <a:ln>
                  <a:noFill/>
                </a:ln>
                <a:solidFill>
                  <a:schemeClr val="tx1"/>
                </a:solidFill>
                <a:effectLst/>
                <a:uLnTx/>
                <a:uFillTx/>
                <a:latin typeface="+mn-lt"/>
                <a:ea typeface="MS PGothic" pitchFamily="34" charset="-128"/>
                <a:cs typeface="ＭＳ Ｐゴシック" charset="0"/>
              </a:rPr>
              <a:t> Timing</a:t>
            </a:r>
          </a:p>
        </p:txBody>
      </p:sp>
      <p:sp>
        <p:nvSpPr>
          <p:cNvPr id="9" name="Content Placeholder 4"/>
          <p:cNvSpPr txBox="1">
            <a:spLocks/>
          </p:cNvSpPr>
          <p:nvPr/>
        </p:nvSpPr>
        <p:spPr bwMode="auto">
          <a:xfrm>
            <a:off x="2408957" y="3248900"/>
            <a:ext cx="6648450" cy="56110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457200" rtl="0" eaLnBrk="1" fontAlgn="base" latinLnBrk="0" hangingPunct="1">
              <a:lnSpc>
                <a:spcPct val="100000"/>
              </a:lnSpc>
              <a:spcBef>
                <a:spcPct val="20000"/>
              </a:spcBef>
              <a:spcAft>
                <a:spcPct val="0"/>
              </a:spcAft>
              <a:buClrTx/>
              <a:buSzTx/>
              <a:buFont typeface="Courier New" pitchFamily="49" charset="0"/>
              <a:buChar char="o"/>
              <a:tabLst/>
              <a:defRPr/>
            </a:pPr>
            <a:r>
              <a:rPr kumimoji="0" lang="en-US" sz="2400" b="0" i="0" u="none" strike="noStrike" kern="1200" cap="none" spc="0" normalizeH="0" baseline="0" noProof="0" dirty="0" smtClean="0">
                <a:ln>
                  <a:noFill/>
                </a:ln>
                <a:solidFill>
                  <a:schemeClr val="tx1"/>
                </a:solidFill>
                <a:effectLst/>
                <a:uLnTx/>
                <a:uFillTx/>
                <a:latin typeface="+mn-lt"/>
                <a:ea typeface="MS PGothic" pitchFamily="34" charset="-128"/>
                <a:cs typeface="ＭＳ Ｐゴシック" charset="0"/>
              </a:rPr>
              <a:t> In the appropriate regions</a:t>
            </a:r>
          </a:p>
        </p:txBody>
      </p:sp>
      <p:sp>
        <p:nvSpPr>
          <p:cNvPr id="10" name="Content Placeholder 4"/>
          <p:cNvSpPr txBox="1">
            <a:spLocks/>
          </p:cNvSpPr>
          <p:nvPr/>
        </p:nvSpPr>
        <p:spPr bwMode="auto">
          <a:xfrm>
            <a:off x="2415883" y="4492355"/>
            <a:ext cx="6648450" cy="56110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457200" rtl="0" eaLnBrk="1" fontAlgn="base" latinLnBrk="0" hangingPunct="1">
              <a:lnSpc>
                <a:spcPct val="100000"/>
              </a:lnSpc>
              <a:spcBef>
                <a:spcPct val="20000"/>
              </a:spcBef>
              <a:spcAft>
                <a:spcPct val="0"/>
              </a:spcAft>
              <a:buClrTx/>
              <a:buSzTx/>
              <a:buFont typeface="Courier New" pitchFamily="49" charset="0"/>
              <a:buChar char="o"/>
              <a:tabLst/>
              <a:defRPr/>
            </a:pPr>
            <a:r>
              <a:rPr kumimoji="0" lang="en-US" sz="2400" b="0" i="0" u="none" strike="noStrike" kern="1200" cap="none" spc="0" normalizeH="0" baseline="0" noProof="0" dirty="0" smtClean="0">
                <a:ln>
                  <a:noFill/>
                </a:ln>
                <a:solidFill>
                  <a:schemeClr val="tx1"/>
                </a:solidFill>
                <a:effectLst/>
                <a:uLnTx/>
                <a:uFillTx/>
                <a:latin typeface="+mn-lt"/>
                <a:ea typeface="MS PGothic" pitchFamily="34" charset="-128"/>
                <a:cs typeface="ＭＳ Ｐゴシック" charset="0"/>
              </a:rPr>
              <a:t> More resources</a:t>
            </a:r>
          </a:p>
        </p:txBody>
      </p:sp>
      <p:sp>
        <p:nvSpPr>
          <p:cNvPr id="11" name="Content Placeholder 4"/>
          <p:cNvSpPr txBox="1">
            <a:spLocks/>
          </p:cNvSpPr>
          <p:nvPr/>
        </p:nvSpPr>
        <p:spPr bwMode="auto">
          <a:xfrm>
            <a:off x="2041811" y="3972810"/>
            <a:ext cx="6648450" cy="55071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457200" rtl="0" eaLnBrk="1" fontAlgn="base" latinLnBrk="0" hangingPunct="1">
              <a:lnSpc>
                <a:spcPct val="100000"/>
              </a:lnSpc>
              <a:spcBef>
                <a:spcPct val="20000"/>
              </a:spcBef>
              <a:spcAft>
                <a:spcPct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S PGothic" pitchFamily="34" charset="-128"/>
                <a:cs typeface="ＭＳ Ｐゴシック" charset="0"/>
              </a:rPr>
              <a:t>Renewed Applicant Support Program </a:t>
            </a:r>
          </a:p>
        </p:txBody>
      </p:sp>
      <p:sp>
        <p:nvSpPr>
          <p:cNvPr id="12" name="Content Placeholder 4"/>
          <p:cNvSpPr txBox="1">
            <a:spLocks/>
          </p:cNvSpPr>
          <p:nvPr/>
        </p:nvSpPr>
        <p:spPr bwMode="auto">
          <a:xfrm>
            <a:off x="2412418" y="4925312"/>
            <a:ext cx="6648450" cy="56110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457200" rtl="0" eaLnBrk="1" fontAlgn="base" latinLnBrk="0" hangingPunct="1">
              <a:lnSpc>
                <a:spcPct val="100000"/>
              </a:lnSpc>
              <a:spcBef>
                <a:spcPct val="20000"/>
              </a:spcBef>
              <a:spcAft>
                <a:spcPct val="0"/>
              </a:spcAft>
              <a:buClrTx/>
              <a:buSzTx/>
              <a:buFont typeface="Courier New" pitchFamily="49" charset="0"/>
              <a:buChar char="o"/>
              <a:tabLst/>
              <a:defRPr/>
            </a:pPr>
            <a:r>
              <a:rPr kumimoji="0" lang="en-US" sz="2400" b="0" i="0" u="none" strike="noStrike" kern="1200" cap="none" spc="0" normalizeH="0" baseline="0" noProof="0" dirty="0" smtClean="0">
                <a:ln>
                  <a:noFill/>
                </a:ln>
                <a:solidFill>
                  <a:schemeClr val="tx1"/>
                </a:solidFill>
                <a:effectLst/>
                <a:uLnTx/>
                <a:uFillTx/>
                <a:latin typeface="+mn-lt"/>
                <a:ea typeface="MS PGothic" pitchFamily="34" charset="-128"/>
                <a:cs typeface="ＭＳ Ｐゴシック" charset="0"/>
              </a:rPr>
              <a:t> Reviewed criteria for eligibility</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6386">
                                            <p:txEl>
                                              <p:pRg st="0" end="0"/>
                                            </p:txEl>
                                          </p:spTgt>
                                        </p:tgtEl>
                                        <p:attrNameLst>
                                          <p:attrName>style.visibility</p:attrName>
                                        </p:attrNameLst>
                                      </p:cBhvr>
                                      <p:to>
                                        <p:strVal val="visible"/>
                                      </p:to>
                                    </p:set>
                                    <p:anim calcmode="lin" valueType="num">
                                      <p:cBhvr additive="base">
                                        <p:cTn id="7" dur="500" fill="hold"/>
                                        <p:tgtEl>
                                          <p:spTgt spid="16386">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638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1+#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8"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7" presetClass="entr" presetSubtype="8"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0-#ppt_w/2"/>
                                          </p:val>
                                        </p:tav>
                                        <p:tav tm="100000">
                                          <p:val>
                                            <p:strVal val="#ppt_x"/>
                                          </p:val>
                                        </p:tav>
                                      </p:tavLst>
                                    </p:anim>
                                    <p:anim calcmode="lin" valueType="num">
                                      <p:cBhvr additive="base">
                                        <p:cTn id="26"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1+#ppt_w/2"/>
                                          </p:val>
                                        </p:tav>
                                        <p:tav tm="100000">
                                          <p:val>
                                            <p:strVal val="#ppt_x"/>
                                          </p:val>
                                        </p:tav>
                                      </p:tavLst>
                                    </p:anim>
                                    <p:anim calcmode="lin" valueType="num">
                                      <p:cBhvr additive="base">
                                        <p:cTn id="32"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7" presetClass="entr" presetSubtype="8"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0-#ppt_w/2"/>
                                          </p:val>
                                        </p:tav>
                                        <p:tav tm="100000">
                                          <p:val>
                                            <p:strVal val="#ppt_x"/>
                                          </p:val>
                                        </p:tav>
                                      </p:tavLst>
                                    </p:anim>
                                    <p:anim calcmode="lin" valueType="num">
                                      <p:cBhvr additive="base">
                                        <p:cTn id="38"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7" presetClass="entr" presetSubtype="8"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0-#ppt_w/2"/>
                                          </p:val>
                                        </p:tav>
                                        <p:tav tm="100000">
                                          <p:val>
                                            <p:strVal val="#ppt_x"/>
                                          </p:val>
                                        </p:tav>
                                      </p:tavLst>
                                    </p:anim>
                                    <p:anim calcmode="lin" valueType="num">
                                      <p:cBhvr additive="base">
                                        <p:cTn id="44"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build="p"/>
      <p:bldP spid="7" grpId="0"/>
      <p:bldP spid="8" grpId="0"/>
      <p:bldP spid="9" grpId="0"/>
      <p:bldP spid="10" grpId="0"/>
      <p:bldP spid="11"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4"/>
          <p:cNvSpPr>
            <a:spLocks noGrp="1"/>
          </p:cNvSpPr>
          <p:nvPr>
            <p:ph idx="1"/>
          </p:nvPr>
        </p:nvSpPr>
        <p:spPr/>
        <p:txBody>
          <a:bodyPr/>
          <a:lstStyle/>
          <a:p>
            <a:pPr eaLnBrk="1" hangingPunct="1">
              <a:buNone/>
            </a:pPr>
            <a:r>
              <a:rPr lang="en-US" dirty="0" smtClean="0"/>
              <a:t>	</a:t>
            </a:r>
          </a:p>
          <a:p>
            <a:pPr eaLnBrk="1" hangingPunct="1">
              <a:buNone/>
            </a:pPr>
            <a:r>
              <a:rPr lang="en-US" dirty="0" smtClean="0"/>
              <a:t>	In the mean time, and to catch up the lag, a </a:t>
            </a:r>
            <a:r>
              <a:rPr lang="en-US" b="1" dirty="0" smtClean="0"/>
              <a:t>Round dedicated to applicants from the global south and poor communities </a:t>
            </a:r>
            <a:r>
              <a:rPr lang="en-US" dirty="0" smtClean="0"/>
              <a:t>should be organized before the regular second round of application</a:t>
            </a:r>
          </a:p>
        </p:txBody>
      </p:sp>
      <p:pic>
        <p:nvPicPr>
          <p:cNvPr id="17411" name="Picture 1" descr="IC_AtLarge_Logo.png"/>
          <p:cNvPicPr>
            <a:picLocks noChangeAspect="1"/>
          </p:cNvPicPr>
          <p:nvPr/>
        </p:nvPicPr>
        <p:blipFill>
          <a:blip r:embed="rId2"/>
          <a:srcRect/>
          <a:stretch>
            <a:fillRect/>
          </a:stretch>
        </p:blipFill>
        <p:spPr bwMode="auto">
          <a:xfrm>
            <a:off x="-212725" y="1944688"/>
            <a:ext cx="1892300" cy="2027237"/>
          </a:xfrm>
          <a:prstGeom prst="rect">
            <a:avLst/>
          </a:prstGeom>
          <a:noFill/>
          <a:ln w="9525">
            <a:noFill/>
            <a:miter lim="800000"/>
            <a:headEnd/>
            <a:tailEnd/>
          </a:ln>
        </p:spPr>
      </p:pic>
      <p:sp>
        <p:nvSpPr>
          <p:cNvPr id="5" name="Espace réservé du numéro de diapositive 4"/>
          <p:cNvSpPr>
            <a:spLocks noGrp="1"/>
          </p:cNvSpPr>
          <p:nvPr>
            <p:ph type="sldNum" sz="quarter" idx="10"/>
          </p:nvPr>
        </p:nvSpPr>
        <p:spPr/>
        <p:txBody>
          <a:bodyPr/>
          <a:lstStyle/>
          <a:p>
            <a:fld id="{22D773BA-A86B-4602-A69B-A6970F67FA88}" type="slidenum">
              <a:rPr lang="en-US" smtClean="0"/>
              <a:pPr/>
              <a:t>6</a:t>
            </a:fld>
            <a:endParaRPr lang="en-US"/>
          </a:p>
        </p:txBody>
      </p:sp>
      <p:sp>
        <p:nvSpPr>
          <p:cNvPr id="6" name="ZoneTexte 5"/>
          <p:cNvSpPr txBox="1"/>
          <p:nvPr/>
        </p:nvSpPr>
        <p:spPr>
          <a:xfrm>
            <a:off x="2038350" y="6126163"/>
            <a:ext cx="6877050" cy="307777"/>
          </a:xfrm>
          <a:prstGeom prst="rect">
            <a:avLst/>
          </a:prstGeom>
          <a:noFill/>
        </p:spPr>
        <p:txBody>
          <a:bodyPr wrap="square" rtlCol="0">
            <a:spAutoFit/>
          </a:bodyPr>
          <a:lstStyle/>
          <a:p>
            <a:r>
              <a:rPr lang="en-US" sz="1400" dirty="0" smtClean="0"/>
              <a:t>Monday 15 July 2013                                                                                                 Tijani BEN JEMAA</a:t>
            </a:r>
            <a:endParaRPr lang="en-US" sz="1400" dirty="0"/>
          </a:p>
        </p:txBody>
      </p:sp>
      <p:sp>
        <p:nvSpPr>
          <p:cNvPr id="8" name="Title 3"/>
          <p:cNvSpPr txBox="1">
            <a:spLocks/>
          </p:cNvSpPr>
          <p:nvPr/>
        </p:nvSpPr>
        <p:spPr bwMode="auto">
          <a:xfrm>
            <a:off x="2034885" y="271173"/>
            <a:ext cx="664845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S PGothic" pitchFamily="34" charset="-128"/>
                <a:cs typeface="ＭＳ Ｐゴシック" charset="0"/>
              </a:rPr>
              <a:t>What to do?</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7410">
                                            <p:txEl>
                                              <p:pRg st="0" end="0"/>
                                            </p:txEl>
                                          </p:spTgt>
                                        </p:tgtEl>
                                        <p:attrNameLst>
                                          <p:attrName>style.visibility</p:attrName>
                                        </p:attrNameLst>
                                      </p:cBhvr>
                                      <p:to>
                                        <p:strVal val="visible"/>
                                      </p:to>
                                    </p:set>
                                    <p:anim calcmode="lin" valueType="num">
                                      <p:cBhvr additive="base">
                                        <p:cTn id="7" dur="500" fill="hold"/>
                                        <p:tgtEl>
                                          <p:spTgt spid="1741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410">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7410">
                                            <p:txEl>
                                              <p:pRg st="1" end="1"/>
                                            </p:txEl>
                                          </p:spTgt>
                                        </p:tgtEl>
                                        <p:attrNameLst>
                                          <p:attrName>style.visibility</p:attrName>
                                        </p:attrNameLst>
                                      </p:cBhvr>
                                      <p:to>
                                        <p:strVal val="visible"/>
                                      </p:to>
                                    </p:set>
                                    <p:anim calcmode="lin" valueType="num">
                                      <p:cBhvr additive="base">
                                        <p:cTn id="12" dur="500" fill="hold"/>
                                        <p:tgtEl>
                                          <p:spTgt spid="17410">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7410">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ctrTitle"/>
          </p:nvPr>
        </p:nvSpPr>
        <p:spPr>
          <a:xfrm>
            <a:off x="685800" y="2387600"/>
            <a:ext cx="7772400" cy="2455863"/>
          </a:xfrm>
        </p:spPr>
        <p:txBody>
          <a:bodyPr/>
          <a:lstStyle/>
          <a:p>
            <a:pPr eaLnBrk="1" hangingPunct="1"/>
            <a:r>
              <a:rPr lang="en-US" dirty="0" smtClean="0"/>
              <a:t>Thank you</a:t>
            </a:r>
          </a:p>
        </p:txBody>
      </p:sp>
      <p:pic>
        <p:nvPicPr>
          <p:cNvPr id="23554" name="Picture 1" descr="IC_AtLarge_Logo.png"/>
          <p:cNvPicPr>
            <a:picLocks noChangeAspect="1"/>
          </p:cNvPicPr>
          <p:nvPr/>
        </p:nvPicPr>
        <p:blipFill>
          <a:blip r:embed="rId2"/>
          <a:srcRect/>
          <a:stretch>
            <a:fillRect/>
          </a:stretch>
        </p:blipFill>
        <p:spPr bwMode="auto">
          <a:xfrm>
            <a:off x="-185738" y="4691063"/>
            <a:ext cx="2024063" cy="2166937"/>
          </a:xfrm>
          <a:prstGeom prst="rect">
            <a:avLst/>
          </a:prstGeom>
          <a:noFill/>
          <a:ln w="9525">
            <a:noFill/>
            <a:miter lim="800000"/>
            <a:headEnd/>
            <a:tailEnd/>
          </a:ln>
        </p:spPr>
      </p:pic>
      <p:sp>
        <p:nvSpPr>
          <p:cNvPr id="4" name="Espace réservé du numéro de diapositive 3"/>
          <p:cNvSpPr>
            <a:spLocks noGrp="1"/>
          </p:cNvSpPr>
          <p:nvPr>
            <p:ph type="sldNum" sz="quarter" idx="10"/>
          </p:nvPr>
        </p:nvSpPr>
        <p:spPr/>
        <p:txBody>
          <a:bodyPr/>
          <a:lstStyle/>
          <a:p>
            <a:fld id="{2187729F-0B28-4068-B163-FC02BA24E832}" type="slidenum">
              <a:rPr lang="en-US" smtClean="0"/>
              <a:pPr/>
              <a:t>7</a:t>
            </a:fld>
            <a:endParaRPr lang="en-US"/>
          </a:p>
        </p:txBody>
      </p:sp>
      <p:sp>
        <p:nvSpPr>
          <p:cNvPr id="5" name="ZoneTexte 4"/>
          <p:cNvSpPr txBox="1"/>
          <p:nvPr/>
        </p:nvSpPr>
        <p:spPr>
          <a:xfrm>
            <a:off x="1683328" y="6296891"/>
            <a:ext cx="4270664" cy="307777"/>
          </a:xfrm>
          <a:prstGeom prst="rect">
            <a:avLst/>
          </a:prstGeom>
          <a:noFill/>
        </p:spPr>
        <p:txBody>
          <a:bodyPr wrap="square" rtlCol="0">
            <a:spAutoFit/>
          </a:bodyPr>
          <a:lstStyle/>
          <a:p>
            <a:r>
              <a:rPr lang="en-US" sz="1400" dirty="0" smtClean="0">
                <a:solidFill>
                  <a:srgbClr val="99FF66"/>
                </a:solidFill>
              </a:rPr>
              <a:t>Monday 15 July 2013                               Tijani BEN JEMAA</a:t>
            </a:r>
            <a:endParaRPr lang="en-US" sz="1400" dirty="0">
              <a:solidFill>
                <a:srgbClr val="99FF66"/>
              </a:solidFill>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877</TotalTime>
  <Words>258</Words>
  <Application>Microsoft Macintosh PowerPoint</Application>
  <PresentationFormat>On-screen Show (4:3)</PresentationFormat>
  <Paragraphs>50</Paragraphs>
  <Slides>7</Slides>
  <Notes>0</Notes>
  <HiddenSlides>0</HiddenSlides>
  <MMClips>0</MMClips>
  <ScaleCrop>false</ScaleCrop>
  <HeadingPairs>
    <vt:vector size="4" baseType="variant">
      <vt:variant>
        <vt:lpstr>Theme</vt:lpstr>
      </vt:variant>
      <vt:variant>
        <vt:i4>3</vt:i4>
      </vt:variant>
      <vt:variant>
        <vt:lpstr>Slide Titles</vt:lpstr>
      </vt:variant>
      <vt:variant>
        <vt:i4>7</vt:i4>
      </vt:variant>
    </vt:vector>
  </HeadingPairs>
  <TitlesOfParts>
    <vt:vector size="10" baseType="lpstr">
      <vt:lpstr>Office Theme</vt:lpstr>
      <vt:lpstr>1_Office Theme</vt:lpstr>
      <vt:lpstr>2_Office Theme</vt:lpstr>
      <vt:lpstr> At-Large Multi-Stakeholder Policy Roundtable       Is the New gTLD Program Inclusive?  </vt:lpstr>
      <vt:lpstr>ICANN BYLAWS</vt:lpstr>
      <vt:lpstr>What Happened?</vt:lpstr>
      <vt:lpstr>Why it was so?</vt:lpstr>
      <vt:lpstr>What to do?</vt:lpstr>
      <vt:lpstr>PowerPoint Presentation</vt:lpstr>
      <vt:lpstr>Thank you</vt:lpstr>
    </vt:vector>
  </TitlesOfParts>
  <Manager>Duncan Burns</Manager>
  <Company>ICANN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ICANN 47 Durban Template</dc:title>
  <dc:creator>Lynn Lipinski</dc:creator>
  <cp:keywords>Template ICANN 47</cp:keywords>
  <cp:lastModifiedBy>Matt Ashtiani</cp:lastModifiedBy>
  <cp:revision>61</cp:revision>
  <dcterms:created xsi:type="dcterms:W3CDTF">2013-06-13T15:15:36Z</dcterms:created>
  <dcterms:modified xsi:type="dcterms:W3CDTF">2013-07-15T13:09:16Z</dcterms:modified>
</cp:coreProperties>
</file>