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60" r:id="rId1"/>
  </p:sldMasterIdLst>
  <p:sldIdLst>
    <p:sldId id="256" r:id="rId2"/>
    <p:sldId id="257" r:id="rId3"/>
    <p:sldId id="285" r:id="rId4"/>
    <p:sldId id="284" r:id="rId5"/>
    <p:sldId id="278" r:id="rId6"/>
    <p:sldId id="259" r:id="rId7"/>
    <p:sldId id="280" r:id="rId8"/>
    <p:sldId id="279" r:id="rId9"/>
    <p:sldId id="260" r:id="rId10"/>
    <p:sldId id="263" r:id="rId11"/>
    <p:sldId id="286" r:id="rId12"/>
    <p:sldId id="268" r:id="rId13"/>
    <p:sldId id="270" r:id="rId14"/>
    <p:sldId id="271" r:id="rId15"/>
    <p:sldId id="272" r:id="rId16"/>
    <p:sldId id="274" r:id="rId17"/>
    <p:sldId id="275" r:id="rId18"/>
    <p:sldId id="276" r:id="rId19"/>
    <p:sldId id="277" r:id="rId20"/>
    <p:sldId id="281" r:id="rId21"/>
    <p:sldId id="261" r:id="rId22"/>
    <p:sldId id="282" r:id="rId23"/>
    <p:sldId id="283" r:id="rId2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714" autoAdjust="0"/>
    <p:restoredTop sz="94661" autoAdjust="0"/>
  </p:normalViewPr>
  <p:slideViewPr>
    <p:cSldViewPr snapToGrid="0" snapToObjects="1"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0424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1/30/2012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1/30/2012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1/30/2012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1/30/2012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E80666-FB37-4B36-9149-507F3B0178E3}" type="datetimeFigureOut">
              <a:rPr lang="en-US" smtClean="0"/>
              <a:pPr/>
              <a:t>1/30/2012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E63A33-8271-4DD0-9C48-789913D7C115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8E80666-FB37-4B36-9149-507F3B0178E3}" type="datetimeFigureOut">
              <a:rPr lang="en-US" smtClean="0"/>
              <a:pPr/>
              <a:t>1/30/2012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D7E63A33-8271-4DD0-9C48-789913D7C11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  <p:sldLayoutId id="214748397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hyperlink" Target="mailto:whois-rt-draft-final-report@icann.org" TargetMode="External"/><Relationship Id="rId7" Type="http://schemas.openxmlformats.org/officeDocument/2006/relationships/hyperlink" Target="mailto:seth.reiss@lex-ip.com" TargetMode="External"/><Relationship Id="rId2" Type="http://schemas.openxmlformats.org/officeDocument/2006/relationships/hyperlink" Target="http://www.icann.org/en/public-comment/whois-rt-draft-final-report-05dec11-en.htm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mailto:lutz@fitug.de" TargetMode="External"/><Relationship Id="rId5" Type="http://schemas.openxmlformats.org/officeDocument/2006/relationships/hyperlink" Target="mailto:kathy@kathykleiman.com" TargetMode="External"/><Relationship Id="rId4" Type="http://schemas.openxmlformats.org/officeDocument/2006/relationships/hyperlink" Target="mailto:emily@emilytaylor.eu" TargetMode="Externa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community.icann.org/display/whoisreview/Scope+and+Roadmap+of+the+WHOIS+RT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icann.org/en/public-comment/whois-rt-draft-final-report-05dec11-en.htm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idx="1"/>
          </p:nvPr>
        </p:nvSpPr>
        <p:spPr>
          <a:xfrm>
            <a:off x="1806681" y="4968815"/>
            <a:ext cx="5637010" cy="882119"/>
          </a:xfrm>
        </p:spPr>
        <p:txBody>
          <a:bodyPr/>
          <a:lstStyle/>
          <a:p>
            <a:pPr algn="ctr"/>
            <a:r>
              <a:rPr lang="en-US" dirty="0" smtClean="0"/>
              <a:t>APRALO BRIEFING</a:t>
            </a:r>
          </a:p>
          <a:p>
            <a:pPr algn="ctr"/>
            <a:r>
              <a:rPr lang="en-US" dirty="0" smtClean="0"/>
              <a:t>31 January 2012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1023546" y="1793725"/>
            <a:ext cx="7175351" cy="1793167"/>
          </a:xfrm>
        </p:spPr>
        <p:txBody>
          <a:bodyPr/>
          <a:lstStyle/>
          <a:p>
            <a:pPr marL="182880" indent="0" algn="ctr">
              <a:buNone/>
            </a:pPr>
            <a:r>
              <a:rPr lang="en-US" dirty="0" smtClean="0"/>
              <a:t>WHOIS Policy Review Team Draft Report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411924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493762"/>
            <a:ext cx="6512511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7" y="1636762"/>
            <a:ext cx="8564723" cy="4599172"/>
          </a:xfrm>
        </p:spPr>
        <p:txBody>
          <a:bodyPr>
            <a:normAutofit fontScale="85000" lnSpcReduction="20000"/>
          </a:bodyPr>
          <a:lstStyle/>
          <a:p>
            <a:pPr marL="45720" indent="0">
              <a:buNone/>
            </a:pPr>
            <a:r>
              <a:rPr lang="en-US" sz="2800" b="1" dirty="0" smtClean="0"/>
              <a:t>4.</a:t>
            </a:r>
            <a:r>
              <a:rPr lang="en-US" sz="2800" dirty="0"/>
              <a:t> </a:t>
            </a:r>
            <a:r>
              <a:rPr lang="en-US" sz="2800" dirty="0" smtClean="0"/>
              <a:t>Policy Outreach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Cross-community outreach; Include relevant communities outside </a:t>
            </a:r>
            <a:r>
              <a:rPr lang="en-US" sz="2800" dirty="0"/>
              <a:t>of </a:t>
            </a:r>
            <a:r>
              <a:rPr lang="en-US" sz="2800" dirty="0" smtClean="0"/>
              <a:t>ICANN (LE); An </a:t>
            </a:r>
            <a:r>
              <a:rPr lang="en-US" sz="2800" dirty="0"/>
              <a:t>ongoing program for consumer awareness</a:t>
            </a:r>
            <a:r>
              <a:rPr lang="en-US" sz="2800" dirty="0" smtClean="0"/>
              <a:t>.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endParaRPr lang="en-US" sz="2800" dirty="0" smtClean="0"/>
          </a:p>
          <a:p>
            <a:pPr marL="45720" lvl="0" indent="0">
              <a:buNone/>
            </a:pPr>
            <a:r>
              <a:rPr lang="en-US" sz="2800" b="1" dirty="0" smtClean="0"/>
              <a:t>5.</a:t>
            </a:r>
            <a:r>
              <a:rPr lang="en-US" sz="2800" dirty="0" smtClean="0"/>
              <a:t> Data Accuracy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Measures to reduce the number of unreachable WHOIS registrations by 50% within 12 months; and by 50% again over the following 12 months.</a:t>
            </a:r>
          </a:p>
          <a:p>
            <a:pPr marL="45720" indent="0">
              <a:buClr>
                <a:schemeClr val="tx2"/>
              </a:buClr>
              <a:buNone/>
            </a:pPr>
            <a:endParaRPr lang="en-US" sz="2800" dirty="0" smtClean="0"/>
          </a:p>
          <a:p>
            <a:pPr marL="45720" lvl="0" indent="0">
              <a:buClr>
                <a:schemeClr val="tx2"/>
              </a:buClr>
              <a:buNone/>
            </a:pPr>
            <a:r>
              <a:rPr lang="en-US" sz="2800" b="1" dirty="0" smtClean="0"/>
              <a:t>6. </a:t>
            </a:r>
            <a:r>
              <a:rPr lang="en-US" sz="2800" dirty="0" smtClean="0"/>
              <a:t>Data Accuracy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Report focused on measured reduction on an annual basis. 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endParaRPr lang="en-US" sz="2800" dirty="0"/>
          </a:p>
          <a:p>
            <a:pPr marL="45720" lvl="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="" xmlns:p14="http://schemas.microsoft.com/office/powerpoint/2010/main" val="1390122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493762"/>
            <a:ext cx="6512511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7" y="1636762"/>
            <a:ext cx="8564723" cy="4599172"/>
          </a:xfrm>
        </p:spPr>
        <p:txBody>
          <a:bodyPr>
            <a:normAutofit fontScale="70000" lnSpcReduction="20000"/>
          </a:bodyPr>
          <a:lstStyle/>
          <a:p>
            <a:pPr marL="45720" indent="0">
              <a:buNone/>
            </a:pPr>
            <a:r>
              <a:rPr lang="en-US" sz="2800" b="1" dirty="0" smtClean="0"/>
              <a:t>7.</a:t>
            </a:r>
            <a:r>
              <a:rPr lang="en-US" sz="2800" dirty="0" smtClean="0"/>
              <a:t> Data Accuracy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annual status reports on progress towards achieving WRT goals; published by the time the next WHOIS Review Team starts; that include tangible, reliable figures</a:t>
            </a:r>
          </a:p>
          <a:p>
            <a:pPr marL="45720" lvl="0" indent="0">
              <a:buNone/>
            </a:pPr>
            <a:endParaRPr lang="en-US" sz="2800" b="1" dirty="0" smtClean="0"/>
          </a:p>
          <a:p>
            <a:pPr marL="45720" lvl="0" indent="0">
              <a:buNone/>
            </a:pPr>
            <a:r>
              <a:rPr lang="en-US" sz="2800" b="1" dirty="0" smtClean="0"/>
              <a:t>8.</a:t>
            </a:r>
            <a:r>
              <a:rPr lang="en-US" sz="2800" dirty="0" smtClean="0"/>
              <a:t> Data Accuracy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clear and enforceable chain of contractual agreements with registries, registrars; that require the provision and maintenance of accurate WHOIS data; with clear, enforceable and graduated sanctions to include de-registration and/or de-accreditation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endParaRPr lang="en-US" sz="2800" dirty="0" smtClean="0"/>
          </a:p>
          <a:p>
            <a:pPr marL="45720" indent="0">
              <a:buClr>
                <a:schemeClr val="tx2"/>
              </a:buClr>
              <a:buNone/>
            </a:pPr>
            <a:r>
              <a:rPr lang="en-US" sz="2400" b="1" dirty="0" smtClean="0"/>
              <a:t>9.</a:t>
            </a:r>
            <a:r>
              <a:rPr lang="en-US" sz="2400" dirty="0" smtClean="0"/>
              <a:t> </a:t>
            </a:r>
            <a:r>
              <a:rPr lang="en-US" sz="2900" dirty="0" smtClean="0"/>
              <a:t>Data Accuracy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900" dirty="0" smtClean="0"/>
              <a:t>Accuracy requirements widely and pro-actively communicated through; Registrant Rights and Responsibilities document pro-actively and prominently circulated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endParaRPr lang="en-US" sz="2800" dirty="0" smtClean="0"/>
          </a:p>
          <a:p>
            <a:pPr marL="45720" lvl="0" indent="0">
              <a:buNone/>
            </a:pPr>
            <a:endParaRPr lang="en-US" sz="2800" dirty="0" smtClean="0"/>
          </a:p>
          <a:p>
            <a:pPr marL="4572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="" xmlns:p14="http://schemas.microsoft.com/office/powerpoint/2010/main" val="1390122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6258" y="252976"/>
            <a:ext cx="8307266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308947" y="1395976"/>
            <a:ext cx="8564723" cy="4888398"/>
          </a:xfrm>
        </p:spPr>
        <p:txBody>
          <a:bodyPr>
            <a:normAutofit fontScale="25000" lnSpcReduction="20000"/>
          </a:bodyPr>
          <a:lstStyle/>
          <a:p>
            <a:pPr marL="45720" lvl="0" indent="0">
              <a:buNone/>
            </a:pPr>
            <a:r>
              <a:rPr lang="en-US" sz="9600" b="1" dirty="0" smtClean="0"/>
              <a:t>10</a:t>
            </a:r>
            <a:r>
              <a:rPr lang="en-US" sz="5900" b="1" dirty="0" smtClean="0"/>
              <a:t>.</a:t>
            </a:r>
            <a:r>
              <a:rPr lang="en-US" sz="5900" dirty="0"/>
              <a:t> </a:t>
            </a:r>
            <a:r>
              <a:rPr lang="en-US" sz="9600" dirty="0" smtClean="0"/>
              <a:t>Data Access - Privacy services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9600" dirty="0" smtClean="0">
                <a:solidFill>
                  <a:schemeClr val="tx1"/>
                </a:solidFill>
              </a:rPr>
              <a:t>clear</a:t>
            </a:r>
            <a:r>
              <a:rPr lang="en-US" sz="9600" dirty="0">
                <a:solidFill>
                  <a:schemeClr val="tx1"/>
                </a:solidFill>
              </a:rPr>
              <a:t>, consistent and enforceable </a:t>
            </a:r>
            <a:r>
              <a:rPr lang="en-US" sz="9600" dirty="0" smtClean="0">
                <a:solidFill>
                  <a:schemeClr val="tx1"/>
                </a:solidFill>
              </a:rPr>
              <a:t>requirements that; strike an appropriate balance; include the interests of privacy</a:t>
            </a:r>
            <a:r>
              <a:rPr lang="en-US" sz="9600" dirty="0">
                <a:solidFill>
                  <a:schemeClr val="tx1"/>
                </a:solidFill>
              </a:rPr>
              <a:t>, </a:t>
            </a:r>
            <a:r>
              <a:rPr lang="en-US" sz="9600" dirty="0" smtClean="0">
                <a:solidFill>
                  <a:schemeClr val="tx1"/>
                </a:solidFill>
              </a:rPr>
              <a:t>LE and </a:t>
            </a:r>
            <a:r>
              <a:rPr lang="en-US" sz="9600" dirty="0">
                <a:solidFill>
                  <a:schemeClr val="tx1"/>
                </a:solidFill>
              </a:rPr>
              <a:t>the industry </a:t>
            </a:r>
            <a:r>
              <a:rPr lang="en-US" sz="9600" dirty="0" smtClean="0">
                <a:solidFill>
                  <a:schemeClr val="tx1"/>
                </a:solidFill>
              </a:rPr>
              <a:t>around LE; are clearly labeled as such; and that include (1) full </a:t>
            </a:r>
            <a:r>
              <a:rPr lang="en-US" sz="9600" dirty="0">
                <a:solidFill>
                  <a:schemeClr val="tx1"/>
                </a:solidFill>
              </a:rPr>
              <a:t>contact </a:t>
            </a:r>
            <a:r>
              <a:rPr lang="en-US" sz="9600" dirty="0" smtClean="0">
                <a:solidFill>
                  <a:schemeClr val="tx1"/>
                </a:solidFill>
              </a:rPr>
              <a:t>details; (2) standardized </a:t>
            </a:r>
            <a:r>
              <a:rPr lang="en-US" sz="9600" dirty="0">
                <a:solidFill>
                  <a:schemeClr val="tx1"/>
                </a:solidFill>
              </a:rPr>
              <a:t>relay and reveal processes and </a:t>
            </a:r>
            <a:r>
              <a:rPr lang="en-US" sz="9600" dirty="0" smtClean="0">
                <a:solidFill>
                  <a:schemeClr val="tx1"/>
                </a:solidFill>
              </a:rPr>
              <a:t>timeframes; (3) rules </a:t>
            </a:r>
            <a:r>
              <a:rPr lang="en-US" sz="9600" dirty="0">
                <a:solidFill>
                  <a:schemeClr val="tx1"/>
                </a:solidFill>
              </a:rPr>
              <a:t>for the appropriate level of publicly available </a:t>
            </a:r>
            <a:r>
              <a:rPr lang="en-US" sz="9600" dirty="0" smtClean="0">
                <a:solidFill>
                  <a:schemeClr val="tx1"/>
                </a:solidFill>
              </a:rPr>
              <a:t>information; (4) maintenance </a:t>
            </a:r>
            <a:r>
              <a:rPr lang="en-US" sz="9600" dirty="0">
                <a:solidFill>
                  <a:schemeClr val="tx1"/>
                </a:solidFill>
              </a:rPr>
              <a:t>of a dedicated abuse point of </a:t>
            </a:r>
            <a:r>
              <a:rPr lang="en-US" sz="9600" dirty="0" smtClean="0">
                <a:solidFill>
                  <a:schemeClr val="tx1"/>
                </a:solidFill>
              </a:rPr>
              <a:t>contact; and (5) periodic </a:t>
            </a:r>
            <a:r>
              <a:rPr lang="en-US" sz="9600" dirty="0">
                <a:solidFill>
                  <a:schemeClr val="tx1"/>
                </a:solidFill>
              </a:rPr>
              <a:t>due diligence checks on registrant contact </a:t>
            </a:r>
            <a:r>
              <a:rPr lang="en-US" sz="9600" dirty="0" smtClean="0">
                <a:solidFill>
                  <a:schemeClr val="tx1"/>
                </a:solidFill>
              </a:rPr>
              <a:t>information</a:t>
            </a:r>
          </a:p>
          <a:p>
            <a:pPr marL="45720" indent="0">
              <a:buNone/>
            </a:pPr>
            <a:endParaRPr lang="en-US" sz="9600" b="1" dirty="0" smtClean="0"/>
          </a:p>
          <a:p>
            <a:pPr marL="45720" indent="0">
              <a:buNone/>
            </a:pPr>
            <a:r>
              <a:rPr lang="en-US" sz="9600" b="1" dirty="0" smtClean="0"/>
              <a:t>11</a:t>
            </a:r>
            <a:r>
              <a:rPr lang="en-US" sz="9600" dirty="0" smtClean="0"/>
              <a:t>. Data Access – Privacy services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9600" dirty="0" smtClean="0"/>
              <a:t>develop graduated and enforceable series of penalties; with a clear path to de-accreditation for repeat, serial or otherwise serious breaches.</a:t>
            </a:r>
          </a:p>
          <a:p>
            <a:pPr marL="45720" lvl="0" indent="0">
              <a:buNone/>
            </a:pPr>
            <a:endParaRPr lang="en-US" sz="96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endParaRPr lang="en-US" sz="9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947203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2370" y="252976"/>
            <a:ext cx="7517732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7" y="1443536"/>
            <a:ext cx="8564723" cy="4259873"/>
          </a:xfrm>
        </p:spPr>
        <p:txBody>
          <a:bodyPr>
            <a:normAutofit/>
          </a:bodyPr>
          <a:lstStyle/>
          <a:p>
            <a:pPr marL="45720" lvl="0" indent="0">
              <a:buNone/>
            </a:pPr>
            <a:r>
              <a:rPr lang="en-US" sz="2800" b="1" dirty="0" smtClean="0"/>
              <a:t>12</a:t>
            </a:r>
            <a:r>
              <a:rPr lang="en-US" sz="2800" dirty="0" smtClean="0"/>
              <a:t>. Data Access – Proxy services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facilitate the review of existing practices by reaching out to proxy providers; create a discussion which sets out current processes</a:t>
            </a:r>
          </a:p>
          <a:p>
            <a:pPr marL="45720" lvl="0" indent="0">
              <a:buNone/>
            </a:pPr>
            <a:endParaRPr lang="en-US" sz="2800" dirty="0"/>
          </a:p>
          <a:p>
            <a:pPr marL="45720" lvl="0" indent="0">
              <a:buNone/>
            </a:pPr>
            <a:r>
              <a:rPr lang="en-US" sz="2800" b="1" dirty="0" smtClean="0"/>
              <a:t>13</a:t>
            </a:r>
            <a:r>
              <a:rPr lang="en-US" sz="2800" dirty="0" smtClean="0"/>
              <a:t>. Data Access – Proxy services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Registrars required </a:t>
            </a:r>
            <a:r>
              <a:rPr lang="en-US" sz="2800" dirty="0"/>
              <a:t>to </a:t>
            </a:r>
            <a:r>
              <a:rPr lang="en-US" sz="2800" dirty="0" smtClean="0"/>
              <a:t>disclose relationship </a:t>
            </a:r>
            <a:r>
              <a:rPr lang="en-US" sz="2800" dirty="0"/>
              <a:t>with any Affiliated Retail proxy service </a:t>
            </a:r>
            <a:r>
              <a:rPr lang="en-US" sz="2800" dirty="0" smtClean="0"/>
              <a:t>provider</a:t>
            </a:r>
            <a:endParaRPr lang="en-US" sz="2800" dirty="0"/>
          </a:p>
          <a:p>
            <a:pPr marL="4572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="" xmlns:p14="http://schemas.microsoft.com/office/powerpoint/2010/main" val="7083888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2370" y="252976"/>
            <a:ext cx="7517732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7" y="1186119"/>
            <a:ext cx="8564723" cy="5352256"/>
          </a:xfrm>
        </p:spPr>
        <p:txBody>
          <a:bodyPr>
            <a:noAutofit/>
          </a:bodyPr>
          <a:lstStyle/>
          <a:p>
            <a:pPr marL="45720" lvl="0" indent="0">
              <a:buNone/>
            </a:pPr>
            <a:r>
              <a:rPr lang="en-US" sz="2400" b="1" dirty="0" smtClean="0"/>
              <a:t>14</a:t>
            </a:r>
            <a:r>
              <a:rPr lang="en-US" sz="2000" dirty="0" smtClean="0"/>
              <a:t>. </a:t>
            </a:r>
            <a:r>
              <a:rPr lang="en-US" sz="2400" dirty="0" smtClean="0"/>
              <a:t>Data Access – Proxy services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400" dirty="0" smtClean="0"/>
              <a:t>voluntary </a:t>
            </a:r>
            <a:r>
              <a:rPr lang="en-US" sz="2400" dirty="0"/>
              <a:t>best practice </a:t>
            </a:r>
            <a:r>
              <a:rPr lang="en-US" sz="2400" dirty="0" smtClean="0"/>
              <a:t>guidelines; that strike an appropriate balance; include interests of privacy</a:t>
            </a:r>
            <a:r>
              <a:rPr lang="en-US" sz="2400" dirty="0"/>
              <a:t>, </a:t>
            </a:r>
            <a:r>
              <a:rPr lang="en-US" sz="2400" dirty="0" smtClean="0"/>
              <a:t>LE, and </a:t>
            </a:r>
            <a:r>
              <a:rPr lang="en-US" sz="2400" dirty="0"/>
              <a:t>the industry around </a:t>
            </a:r>
            <a:r>
              <a:rPr lang="en-US" sz="2400" dirty="0" smtClean="0"/>
              <a:t>LE; and that include 1) full contact details; (2)publication of process </a:t>
            </a:r>
            <a:r>
              <a:rPr lang="en-US" sz="2400" dirty="0"/>
              <a:t>for revealing and relaying </a:t>
            </a:r>
            <a:r>
              <a:rPr lang="en-US" sz="2400" dirty="0" smtClean="0"/>
              <a:t>information; (3)standardization </a:t>
            </a:r>
            <a:r>
              <a:rPr lang="en-US" sz="2400" dirty="0"/>
              <a:t>of reveal and relay processes and timeframes, consistent with national </a:t>
            </a:r>
            <a:r>
              <a:rPr lang="en-US" sz="2400" dirty="0" smtClean="0"/>
              <a:t>laws; (4) maintenance </a:t>
            </a:r>
            <a:r>
              <a:rPr lang="en-US" sz="2400" dirty="0"/>
              <a:t>of a dedicated abuse point of </a:t>
            </a:r>
            <a:r>
              <a:rPr lang="en-US" sz="2400" dirty="0" smtClean="0"/>
              <a:t>contact; (5) and due diligence checks on licensee contact information.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endParaRPr lang="en-US" sz="2400" dirty="0" smtClean="0"/>
          </a:p>
          <a:p>
            <a:pPr marL="45720" lvl="0" indent="0">
              <a:buNone/>
            </a:pPr>
            <a:r>
              <a:rPr lang="en-US" sz="2400" b="1" dirty="0" smtClean="0"/>
              <a:t>15.</a:t>
            </a:r>
            <a:r>
              <a:rPr lang="en-US" sz="2400" dirty="0" smtClean="0"/>
              <a:t> Data Access – Proxy services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400" dirty="0" smtClean="0"/>
              <a:t>encourage and incentivize registrars to interact with the retail service providers that adopt the best practices.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endParaRPr lang="en-US" sz="2400" dirty="0"/>
          </a:p>
        </p:txBody>
      </p:sp>
    </p:spTree>
    <p:extLst>
      <p:ext uri="{BB962C8B-B14F-4D97-AF65-F5344CB8AC3E}">
        <p14:creationId xmlns="" xmlns:p14="http://schemas.microsoft.com/office/powerpoint/2010/main" val="1902597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2370" y="252976"/>
            <a:ext cx="7517732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308944" y="1121399"/>
            <a:ext cx="8564723" cy="3510092"/>
          </a:xfrm>
        </p:spPr>
        <p:txBody>
          <a:bodyPr>
            <a:noAutofit/>
          </a:bodyPr>
          <a:lstStyle/>
          <a:p>
            <a:pPr marL="45720" indent="0">
              <a:buClr>
                <a:schemeClr val="tx2"/>
              </a:buClr>
              <a:buNone/>
            </a:pPr>
            <a:endParaRPr lang="en-US" sz="2400" dirty="0" smtClean="0"/>
          </a:p>
          <a:p>
            <a:pPr marL="45720" lvl="0" indent="0">
              <a:buClr>
                <a:schemeClr val="tx2"/>
              </a:buClr>
              <a:buNone/>
            </a:pPr>
            <a:r>
              <a:rPr lang="en-US" sz="2400" b="1" dirty="0"/>
              <a:t>16. </a:t>
            </a:r>
            <a:r>
              <a:rPr lang="en-US" sz="2400" dirty="0" smtClean="0"/>
              <a:t>Data Access –Proxy Services</a:t>
            </a:r>
          </a:p>
          <a:p>
            <a:pPr marL="45720" lvl="0" indent="0">
              <a:buClr>
                <a:schemeClr val="tx2"/>
              </a:buClr>
              <a:buNone/>
            </a:pPr>
            <a:r>
              <a:rPr lang="en-US" sz="2400" dirty="0" smtClean="0"/>
              <a:t>Include in the WHOIS Policy, referred to in Rec.1 above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400" dirty="0" smtClean="0"/>
              <a:t>an </a:t>
            </a:r>
            <a:r>
              <a:rPr lang="en-US" sz="2400" dirty="0"/>
              <a:t>affirmative statement that </a:t>
            </a:r>
            <a:r>
              <a:rPr lang="en-US" sz="2400" dirty="0" smtClean="0"/>
              <a:t>clarifies </a:t>
            </a:r>
            <a:r>
              <a:rPr lang="en-US" sz="2400" dirty="0"/>
              <a:t>that a proxy means a relationship in which the Registrant is acting on behalf of </a:t>
            </a:r>
            <a:r>
              <a:rPr lang="en-US" sz="2400" dirty="0" smtClean="0"/>
              <a:t>another; and that  </a:t>
            </a:r>
            <a:endParaRPr lang="en-US" sz="2400" dirty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400" dirty="0" smtClean="0"/>
              <a:t>the WHOIS </a:t>
            </a:r>
            <a:r>
              <a:rPr lang="en-US" sz="2400" dirty="0"/>
              <a:t>data is that of the agent, and the agent alone obtains all rights and assumes all responsibility for the domain </a:t>
            </a:r>
            <a:r>
              <a:rPr lang="en-US" sz="2400" dirty="0" smtClean="0"/>
              <a:t>name (reference Comment posted at https://community.icann.org/display/alacpolicydev/At-Large+WHOIS+Policy+Review+Team+Draft+Report+Workspace)</a:t>
            </a:r>
            <a:endParaRPr lang="en-US" sz="2400" dirty="0"/>
          </a:p>
          <a:p>
            <a:pPr>
              <a:buFont typeface="Wingdings" charset="2"/>
              <a:buChar char="§"/>
            </a:pPr>
            <a:endParaRPr lang="en-US" sz="2800" dirty="0" smtClean="0"/>
          </a:p>
          <a:p>
            <a:pPr>
              <a:buFont typeface="Wingdings" charset="2"/>
              <a:buChar char="§"/>
            </a:pPr>
            <a:endParaRPr lang="en-US" sz="2800" dirty="0"/>
          </a:p>
          <a:p>
            <a:pPr marL="45720" indent="0">
              <a:buNone/>
            </a:pPr>
            <a:endParaRPr lang="en-US" sz="2800" dirty="0" smtClean="0"/>
          </a:p>
          <a:p>
            <a:pPr marL="45720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15597394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765" y="252976"/>
            <a:ext cx="8564723" cy="1143000"/>
          </a:xfrm>
        </p:spPr>
        <p:txBody>
          <a:bodyPr/>
          <a:lstStyle/>
          <a:p>
            <a:pPr algn="ctr"/>
            <a:r>
              <a:rPr lang="en-US" sz="4000" dirty="0" err="1" smtClean="0"/>
              <a:t>Recommentations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257455" y="1395976"/>
            <a:ext cx="8564723" cy="3510092"/>
          </a:xfrm>
        </p:spPr>
        <p:txBody>
          <a:bodyPr>
            <a:noAutofit/>
          </a:bodyPr>
          <a:lstStyle/>
          <a:p>
            <a:pPr marL="45720" lvl="0" indent="0">
              <a:buNone/>
            </a:pPr>
            <a:r>
              <a:rPr lang="en-US" sz="2600" b="1" dirty="0" smtClean="0"/>
              <a:t>17. </a:t>
            </a:r>
            <a:r>
              <a:rPr lang="en-US" sz="2600" dirty="0" smtClean="0"/>
              <a:t>Data Access – Common interface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 to improve </a:t>
            </a:r>
            <a:r>
              <a:rPr lang="en-US" sz="2600" dirty="0"/>
              <a:t>access to the </a:t>
            </a:r>
            <a:r>
              <a:rPr lang="en-US" sz="2600" dirty="0" err="1"/>
              <a:t>Whois</a:t>
            </a:r>
            <a:r>
              <a:rPr lang="en-US" sz="2600" dirty="0"/>
              <a:t> data of .COM and .NET </a:t>
            </a:r>
            <a:r>
              <a:rPr lang="en-US" sz="2600" dirty="0" err="1"/>
              <a:t>gTLDs</a:t>
            </a:r>
            <a:r>
              <a:rPr lang="en-US" sz="2600" dirty="0"/>
              <a:t>, the only remaining Thin Registries, ICANN should set up a dedicated, multilingual interface website to provide thick WHOIS data for them</a:t>
            </a:r>
            <a:r>
              <a:rPr lang="en-US" sz="2600" dirty="0" smtClean="0"/>
              <a:t>.</a:t>
            </a:r>
            <a:endParaRPr lang="en-US" sz="2600" dirty="0"/>
          </a:p>
          <a:p>
            <a:pPr marL="45720" indent="0">
              <a:buNone/>
            </a:pPr>
            <a:r>
              <a:rPr lang="en-US" sz="2600" dirty="0"/>
              <a:t> </a:t>
            </a:r>
            <a:r>
              <a:rPr lang="en-US" sz="2600" dirty="0" smtClean="0"/>
              <a:t>ALTERNATIVE </a:t>
            </a:r>
            <a:r>
              <a:rPr lang="en-US" sz="2600" dirty="0"/>
              <a:t>for public comment: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to make WHOIS data more accessible for consumers, ICANN should set up a dedicated, multilingual interface website to allow  "unrestricted and public access to accurate and complete WHOIS information". Such interface should provide thick WHOIS data for all </a:t>
            </a:r>
            <a:r>
              <a:rPr lang="en-US" sz="2600" dirty="0" err="1" smtClean="0"/>
              <a:t>gTLD</a:t>
            </a:r>
            <a:r>
              <a:rPr lang="en-US" sz="2600" dirty="0" smtClean="0"/>
              <a:t> domain names.</a:t>
            </a:r>
          </a:p>
          <a:p>
            <a:pPr marL="45720" lvl="0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208415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765" y="252976"/>
            <a:ext cx="8564723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257455" y="1395976"/>
            <a:ext cx="8564723" cy="3510092"/>
          </a:xfrm>
        </p:spPr>
        <p:txBody>
          <a:bodyPr>
            <a:noAutofit/>
          </a:bodyPr>
          <a:lstStyle/>
          <a:p>
            <a:pPr marL="45720" indent="0">
              <a:buNone/>
            </a:pPr>
            <a:r>
              <a:rPr lang="en-US" sz="2600" b="1" dirty="0" smtClean="0"/>
              <a:t>18</a:t>
            </a:r>
            <a:r>
              <a:rPr lang="en-US" sz="2600" dirty="0" smtClean="0"/>
              <a:t>. Internationalized Domain Names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task a working group (WG) within 6 months to </a:t>
            </a:r>
            <a:r>
              <a:rPr lang="en-US" sz="2800" dirty="0"/>
              <a:t>finalize </a:t>
            </a:r>
            <a:r>
              <a:rPr lang="en-US" sz="2800" dirty="0" smtClean="0"/>
              <a:t>(</a:t>
            </a:r>
            <a:r>
              <a:rPr lang="en-US" sz="2800" dirty="0" err="1"/>
              <a:t>i</a:t>
            </a:r>
            <a:r>
              <a:rPr lang="en-US" sz="2800" dirty="0"/>
              <a:t>) encoding, (ii) modifications to data model, and (iii) internationalized </a:t>
            </a:r>
            <a:r>
              <a:rPr lang="en-US" sz="2800" dirty="0" smtClean="0"/>
              <a:t>services, to </a:t>
            </a:r>
            <a:r>
              <a:rPr lang="en-US" sz="2800" dirty="0"/>
              <a:t>give global access to gather, store and make available internationalized registration data. </a:t>
            </a:r>
            <a:endParaRPr lang="en-US" sz="28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r</a:t>
            </a:r>
            <a:r>
              <a:rPr lang="en-US" sz="2800" dirty="0" smtClean="0"/>
              <a:t>eport </a:t>
            </a:r>
            <a:r>
              <a:rPr lang="en-US" sz="2800" dirty="0"/>
              <a:t>no later than one year from formation, using existing IDN encoding. </a:t>
            </a:r>
            <a:endParaRPr lang="en-US" sz="28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aim </a:t>
            </a:r>
            <a:r>
              <a:rPr lang="en-US" sz="2800" dirty="0"/>
              <a:t>for consistency of approach across the </a:t>
            </a:r>
            <a:r>
              <a:rPr lang="en-US" sz="2800" dirty="0" err="1"/>
              <a:t>gTLD</a:t>
            </a:r>
            <a:r>
              <a:rPr lang="en-US" sz="2800" dirty="0"/>
              <a:t> and – on a voluntary basis – the </a:t>
            </a:r>
            <a:r>
              <a:rPr lang="en-US" sz="2800" dirty="0" err="1"/>
              <a:t>ccTLD</a:t>
            </a:r>
            <a:r>
              <a:rPr lang="en-US" sz="2800" dirty="0"/>
              <a:t> space.</a:t>
            </a:r>
          </a:p>
          <a:p>
            <a:pPr marL="45720" lvl="0" indent="0">
              <a:buClr>
                <a:schemeClr val="tx2"/>
              </a:buClr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1893069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765" y="252976"/>
            <a:ext cx="8564723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257455" y="1395976"/>
            <a:ext cx="8564723" cy="3510092"/>
          </a:xfrm>
        </p:spPr>
        <p:txBody>
          <a:bodyPr>
            <a:noAutofit/>
          </a:bodyPr>
          <a:lstStyle/>
          <a:p>
            <a:pPr marL="45720" lvl="0" indent="0">
              <a:buNone/>
            </a:pPr>
            <a:r>
              <a:rPr lang="en-US" sz="2600" b="1" dirty="0" smtClean="0"/>
              <a:t>19. </a:t>
            </a:r>
            <a:r>
              <a:rPr lang="en-US" sz="2600" dirty="0" smtClean="0"/>
              <a:t>Internationalized Domain Names</a:t>
            </a:r>
            <a:endParaRPr lang="en-US" sz="2800" dirty="0" smtClean="0"/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The final data model and services to be incorporated </a:t>
            </a:r>
            <a:r>
              <a:rPr lang="en-US" sz="2800" dirty="0"/>
              <a:t>and reflected in Registrar and Registry </a:t>
            </a:r>
            <a:r>
              <a:rPr lang="en-US" sz="2800" dirty="0" smtClean="0"/>
              <a:t>agreements within </a:t>
            </a:r>
            <a:r>
              <a:rPr lang="en-US" sz="2800" dirty="0"/>
              <a:t>6 months of adoption of the </a:t>
            </a:r>
            <a:r>
              <a:rPr lang="en-US" sz="2800" dirty="0" smtClean="0"/>
              <a:t>WG’s rec. </a:t>
            </a:r>
            <a:r>
              <a:rPr lang="en-US" sz="2800" dirty="0"/>
              <a:t>by the ICANN </a:t>
            </a:r>
            <a:r>
              <a:rPr lang="en-US" sz="2800" dirty="0" smtClean="0"/>
              <a:t>board; If rec. are </a:t>
            </a:r>
            <a:r>
              <a:rPr lang="en-US" sz="2800" dirty="0"/>
              <a:t>not finalized in time for the next revision of such agreements, explicit placeholders </a:t>
            </a:r>
            <a:r>
              <a:rPr lang="en-US" sz="2800" dirty="0" smtClean="0"/>
              <a:t>should </a:t>
            </a:r>
            <a:r>
              <a:rPr lang="en-US" sz="2800" dirty="0"/>
              <a:t>be put in place in the agreements for the new </a:t>
            </a:r>
            <a:r>
              <a:rPr lang="en-US" sz="2800" dirty="0" err="1"/>
              <a:t>gTLD</a:t>
            </a:r>
            <a:r>
              <a:rPr lang="en-US" sz="2800" dirty="0"/>
              <a:t> program at this time, and in the existing agreements when they come up for renewal (as is the case for adoption of consensus policies).  </a:t>
            </a:r>
          </a:p>
          <a:p>
            <a:pPr marL="45720" indent="0">
              <a:buClr>
                <a:schemeClr val="tx2"/>
              </a:buClr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454795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4765" y="252976"/>
            <a:ext cx="8564723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386139" y="1395976"/>
            <a:ext cx="8564723" cy="3510092"/>
          </a:xfrm>
        </p:spPr>
        <p:txBody>
          <a:bodyPr>
            <a:noAutofit/>
          </a:bodyPr>
          <a:lstStyle/>
          <a:p>
            <a:pPr marL="45720" indent="0">
              <a:buNone/>
            </a:pPr>
            <a:r>
              <a:rPr lang="en-US" sz="2600" b="1" dirty="0" smtClean="0"/>
              <a:t>20. </a:t>
            </a:r>
            <a:r>
              <a:rPr lang="en-US" sz="2600" dirty="0" smtClean="0"/>
              <a:t>Internationalized Domain Names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r</a:t>
            </a:r>
            <a:r>
              <a:rPr lang="en-US" sz="2800" dirty="0" smtClean="0"/>
              <a:t>equirements </a:t>
            </a:r>
            <a:r>
              <a:rPr lang="en-US" sz="2800" dirty="0"/>
              <a:t>for registration data accuracy and availability in local languages </a:t>
            </a:r>
            <a:r>
              <a:rPr lang="en-US" sz="2800" dirty="0" smtClean="0"/>
              <a:t>finalized along </a:t>
            </a:r>
            <a:r>
              <a:rPr lang="en-US" sz="2800" dirty="0"/>
              <a:t>with the efforts on internationalization of registration </a:t>
            </a:r>
            <a:r>
              <a:rPr lang="en-US" sz="2800" dirty="0" smtClean="0"/>
              <a:t>data; metrics to </a:t>
            </a:r>
            <a:r>
              <a:rPr lang="en-US" sz="2800" dirty="0"/>
              <a:t>measure accuracy and availability of data in local languages and (if needed) corresponding data in </a:t>
            </a:r>
            <a:r>
              <a:rPr lang="en-US" sz="2800" dirty="0" smtClean="0"/>
              <a:t>ASCII; compliance </a:t>
            </a:r>
            <a:r>
              <a:rPr lang="en-US" sz="2800" dirty="0"/>
              <a:t>methods and targets </a:t>
            </a:r>
            <a:r>
              <a:rPr lang="en-US" sz="2800" dirty="0" smtClean="0"/>
              <a:t>explicitly defined.  </a:t>
            </a:r>
            <a:endParaRPr lang="en-US" sz="2800" dirty="0"/>
          </a:p>
          <a:p>
            <a:pPr marL="45720" lvl="0" indent="0">
              <a:buClr>
                <a:schemeClr val="tx2"/>
              </a:buClr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15776620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32076" y="497671"/>
            <a:ext cx="8118465" cy="6075026"/>
          </a:xfrm>
        </p:spPr>
        <p:txBody>
          <a:bodyPr>
            <a:normAutofit fontScale="85000" lnSpcReduction="10000"/>
          </a:bodyPr>
          <a:lstStyle/>
          <a:p>
            <a:pPr>
              <a:buClr>
                <a:schemeClr val="tx2"/>
              </a:buClr>
            </a:pPr>
            <a:r>
              <a:rPr lang="en-US" sz="3600" dirty="0" smtClean="0"/>
              <a:t>Affirmation of Commitments (</a:t>
            </a:r>
            <a:r>
              <a:rPr lang="en-US" sz="3600" dirty="0" err="1" smtClean="0"/>
              <a:t>AoC</a:t>
            </a:r>
            <a:r>
              <a:rPr lang="en-US" sz="3600" dirty="0" smtClean="0"/>
              <a:t>) review</a:t>
            </a:r>
            <a:endParaRPr lang="en-US" sz="3400" dirty="0" smtClean="0"/>
          </a:p>
          <a:p>
            <a:pPr>
              <a:buClr>
                <a:schemeClr val="tx2"/>
              </a:buClr>
            </a:pPr>
            <a:endParaRPr lang="en-US" sz="3600" dirty="0" smtClean="0"/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2009 signed document between US </a:t>
            </a:r>
            <a:r>
              <a:rPr lang="en-US" sz="3400" dirty="0" err="1" smtClean="0"/>
              <a:t>DoC</a:t>
            </a:r>
            <a:r>
              <a:rPr lang="en-US" sz="3400" dirty="0" smtClean="0"/>
              <a:t> and ICANN</a:t>
            </a:r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Commits ICANN to enforce its “existing policy” relating to WHOIS “subject to applicable laws”</a:t>
            </a:r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Requires that ICANN implement measures to maintain timely unrestricted and public access to “accurate” and “complete” WHOIS information</a:t>
            </a:r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That includes registrant, technical, billing and administrative contact information</a:t>
            </a:r>
          </a:p>
          <a:p>
            <a:pPr lvl="1">
              <a:buFont typeface="Wingdings" charset="2"/>
              <a:buChar char="§"/>
            </a:pPr>
            <a:endParaRPr lang="en-US" sz="3400" dirty="0" smtClean="0"/>
          </a:p>
          <a:p>
            <a:pPr marL="365760" lvl="1" indent="0">
              <a:buNone/>
            </a:pPr>
            <a:endParaRPr lang="en-US" sz="3400" dirty="0"/>
          </a:p>
          <a:p>
            <a:pPr marL="1207008" lvl="4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4053470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635060" y="463349"/>
            <a:ext cx="7998318" cy="5972059"/>
          </a:xfrm>
        </p:spPr>
        <p:txBody>
          <a:bodyPr>
            <a:normAutofit fontScale="92500"/>
          </a:bodyPr>
          <a:lstStyle/>
          <a:p>
            <a:pPr>
              <a:buClr>
                <a:schemeClr val="tx2"/>
              </a:buClr>
            </a:pPr>
            <a:r>
              <a:rPr lang="en-US" sz="3000" dirty="0" smtClean="0"/>
              <a:t>20 recommendations (rec.)</a:t>
            </a:r>
          </a:p>
          <a:p>
            <a:pPr marL="45720" indent="0">
              <a:buClr>
                <a:schemeClr val="tx2"/>
              </a:buClr>
              <a:buNone/>
            </a:pPr>
            <a:endParaRPr lang="en-US" sz="2800" dirty="0"/>
          </a:p>
          <a:p>
            <a:pPr>
              <a:buClr>
                <a:schemeClr val="tx2"/>
              </a:buClr>
            </a:pPr>
            <a:r>
              <a:rPr lang="en-US" sz="3000" dirty="0" smtClean="0"/>
              <a:t>In addition, the RT seeks comment on: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Acceptable timeframes for implementation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Particular ICANN </a:t>
            </a:r>
            <a:r>
              <a:rPr lang="en-US" sz="2600" dirty="0" err="1" smtClean="0"/>
              <a:t>depts</a:t>
            </a:r>
            <a:r>
              <a:rPr lang="en-US" sz="2600" dirty="0" smtClean="0"/>
              <a:t>, staff or SOs which ought to be tasked with particular rec. (+ explanation);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Input on all rec., including rec. 17 in which 2 variations of scope are presented for the “common interface” rec.;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Input on efficient mechanisms for monitoring progress in implementing final recs. between completion of this report and start of the next RT;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Additional input &amp; notes.</a:t>
            </a:r>
          </a:p>
          <a:p>
            <a:pPr lvl="3"/>
            <a:endParaRPr lang="en-US" sz="2400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210063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0160" y="563131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smtClean="0"/>
              <a:t>Costa Rica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28625" y="1991881"/>
            <a:ext cx="8382000" cy="29238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Proposal: Let’s meet face-to-face in Costa Rica to discuss implementation details of these recommendations</a:t>
            </a:r>
            <a:endParaRPr lang="en-US" sz="3200" dirty="0"/>
          </a:p>
          <a:p>
            <a:endParaRPr lang="en-US" sz="2400" dirty="0" smtClean="0"/>
          </a:p>
          <a:p>
            <a:r>
              <a:rPr lang="en-US" sz="3200" dirty="0" smtClean="0"/>
              <a:t>Note: Interaction with the Community on Monday, 12 March – Time TBC</a:t>
            </a:r>
            <a:endParaRPr lang="en-US" sz="3200" dirty="0"/>
          </a:p>
        </p:txBody>
      </p:sp>
    </p:spTree>
    <p:extLst>
      <p:ext uri="{BB962C8B-B14F-4D97-AF65-F5344CB8AC3E}">
        <p14:creationId xmlns="" xmlns:p14="http://schemas.microsoft.com/office/powerpoint/2010/main" val="2755698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0160" y="309131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smtClean="0"/>
              <a:t>Your input is needed!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365125" y="1452131"/>
            <a:ext cx="8382000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Link to public comment period:</a:t>
            </a:r>
          </a:p>
          <a:p>
            <a:r>
              <a:rPr lang="en-US" sz="2400" dirty="0">
                <a:hlinkClick r:id="rId2"/>
              </a:rPr>
              <a:t>http://www.icann.org/en/public-comment/whois-rt-draft-final-report-05dec11-</a:t>
            </a:r>
            <a:r>
              <a:rPr lang="en-US" sz="2400" dirty="0" smtClean="0">
                <a:hlinkClick r:id="rId2"/>
              </a:rPr>
              <a:t>en.htm</a:t>
            </a:r>
            <a:r>
              <a:rPr lang="en-US" sz="2400" dirty="0" smtClean="0"/>
              <a:t> </a:t>
            </a:r>
          </a:p>
          <a:p>
            <a:endParaRPr lang="en-US" sz="2400" dirty="0" smtClean="0"/>
          </a:p>
          <a:p>
            <a:r>
              <a:rPr lang="en-US" sz="2400" dirty="0" smtClean="0"/>
              <a:t>Public comment email address:</a:t>
            </a:r>
          </a:p>
          <a:p>
            <a:r>
              <a:rPr lang="en-US" sz="2400" dirty="0">
                <a:hlinkClick r:id="rId3"/>
              </a:rPr>
              <a:t>whois-rt-draft-final-report@</a:t>
            </a:r>
            <a:r>
              <a:rPr lang="en-US" sz="2400" dirty="0" smtClean="0">
                <a:hlinkClick r:id="rId3"/>
              </a:rPr>
              <a:t>icann.org</a:t>
            </a:r>
            <a:endParaRPr lang="en-US" sz="2400" dirty="0" smtClean="0"/>
          </a:p>
          <a:p>
            <a:endParaRPr lang="en-US" sz="2400" dirty="0"/>
          </a:p>
          <a:p>
            <a:r>
              <a:rPr lang="en-US" sz="2400" dirty="0" smtClean="0"/>
              <a:t>Public comment close date: 18 March 2012</a:t>
            </a:r>
          </a:p>
          <a:p>
            <a:r>
              <a:rPr lang="en-US" sz="2400" dirty="0" smtClean="0"/>
              <a:t> </a:t>
            </a:r>
            <a:endParaRPr lang="en-US" sz="2400" dirty="0"/>
          </a:p>
          <a:p>
            <a:r>
              <a:rPr lang="en-US" sz="2400" dirty="0" smtClean="0"/>
              <a:t>WHOIS RT </a:t>
            </a:r>
            <a:r>
              <a:rPr lang="en-US" sz="2400" dirty="0"/>
              <a:t>Chair: Emily Taylor </a:t>
            </a:r>
            <a:r>
              <a:rPr lang="en-US" sz="2400" dirty="0" smtClean="0">
                <a:hlinkClick r:id="rId4"/>
              </a:rPr>
              <a:t>emily</a:t>
            </a:r>
            <a:r>
              <a:rPr lang="en-US" sz="2400" dirty="0">
                <a:hlinkClick r:id="rId4"/>
              </a:rPr>
              <a:t>@</a:t>
            </a:r>
            <a:r>
              <a:rPr lang="en-US" sz="2400" dirty="0" smtClean="0">
                <a:hlinkClick r:id="rId4"/>
              </a:rPr>
              <a:t>emilytaylor.eu</a:t>
            </a:r>
            <a:r>
              <a:rPr lang="en-US" sz="2400" dirty="0" smtClean="0"/>
              <a:t> </a:t>
            </a:r>
          </a:p>
          <a:p>
            <a:r>
              <a:rPr lang="en-US" sz="2400" dirty="0" smtClean="0"/>
              <a:t>WHOIS RT V-C: Kathy Kleiman </a:t>
            </a:r>
            <a:r>
              <a:rPr lang="en-US" sz="2400" dirty="0" smtClean="0">
                <a:hlinkClick r:id="rId5"/>
              </a:rPr>
              <a:t>kathy@kathykleiman.com</a:t>
            </a:r>
            <a:endParaRPr lang="en-US" sz="2400" dirty="0" smtClean="0"/>
          </a:p>
          <a:p>
            <a:r>
              <a:rPr lang="en-US" sz="2400" dirty="0" smtClean="0"/>
              <a:t> ALAC Representatives:  Lutz Donnerhacke </a:t>
            </a:r>
            <a:r>
              <a:rPr lang="en-US" sz="2400" dirty="0" smtClean="0">
                <a:hlinkClick r:id="rId6"/>
              </a:rPr>
              <a:t>lutz@fitug.de</a:t>
            </a:r>
            <a:r>
              <a:rPr lang="en-US" sz="2400" dirty="0" smtClean="0"/>
              <a:t>			      Seth Reiss </a:t>
            </a:r>
            <a:r>
              <a:rPr lang="en-US" sz="2400" dirty="0" smtClean="0">
                <a:hlinkClick r:id="rId7"/>
              </a:rPr>
              <a:t>seth.reiss@lex-ip.com</a:t>
            </a:r>
            <a:endParaRPr lang="en-US" sz="2400" dirty="0" smtClean="0"/>
          </a:p>
          <a:p>
            <a:endParaRPr lang="en-US" sz="2400" dirty="0" smtClean="0"/>
          </a:p>
          <a:p>
            <a:endParaRPr lang="en-US" sz="2400" dirty="0"/>
          </a:p>
        </p:txBody>
      </p:sp>
    </p:spTree>
    <p:extLst>
      <p:ext uri="{BB962C8B-B14F-4D97-AF65-F5344CB8AC3E}">
        <p14:creationId xmlns="" xmlns:p14="http://schemas.microsoft.com/office/powerpoint/2010/main" val="35301144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70160" y="2515756"/>
            <a:ext cx="6512511" cy="1143000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smtClean="0"/>
              <a:t>Thank you!</a:t>
            </a: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3236547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32076" y="497671"/>
            <a:ext cx="8118465" cy="6075026"/>
          </a:xfrm>
        </p:spPr>
        <p:txBody>
          <a:bodyPr>
            <a:normAutofit fontScale="92500"/>
          </a:bodyPr>
          <a:lstStyle/>
          <a:p>
            <a:pPr>
              <a:buClr>
                <a:schemeClr val="tx2"/>
              </a:buClr>
            </a:pPr>
            <a:r>
              <a:rPr lang="en-US" sz="3600" dirty="0" smtClean="0"/>
              <a:t>Affirmation of Commitments (</a:t>
            </a:r>
            <a:r>
              <a:rPr lang="en-US" sz="3600" dirty="0" err="1" smtClean="0"/>
              <a:t>AoC</a:t>
            </a:r>
            <a:r>
              <a:rPr lang="en-US" sz="3600" dirty="0" smtClean="0"/>
              <a:t>) review</a:t>
            </a:r>
            <a:endParaRPr lang="en-US" sz="3400" dirty="0" smtClean="0"/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WRT is 1 of 4 mandated </a:t>
            </a:r>
            <a:r>
              <a:rPr lang="en-US" sz="3400" dirty="0" err="1" smtClean="0"/>
              <a:t>AoC</a:t>
            </a:r>
            <a:r>
              <a:rPr lang="en-US" sz="3400" dirty="0" smtClean="0"/>
              <a:t> reviews</a:t>
            </a:r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Commits ICANN to convene a WRT within one year and every 3 years thereafter, to</a:t>
            </a:r>
          </a:p>
          <a:p>
            <a:pPr lvl="1">
              <a:buClr>
                <a:schemeClr val="tx2"/>
              </a:buClr>
            </a:pPr>
            <a:r>
              <a:rPr lang="en-US" sz="3400" dirty="0" smtClean="0"/>
              <a:t>Assess  the extent to which</a:t>
            </a:r>
          </a:p>
          <a:p>
            <a:pPr lvl="2">
              <a:buClr>
                <a:schemeClr val="tx2"/>
              </a:buClr>
            </a:pPr>
            <a:r>
              <a:rPr lang="en-US" sz="3200" dirty="0" smtClean="0"/>
              <a:t>(1) the WHOIS policy is effective</a:t>
            </a:r>
          </a:p>
          <a:p>
            <a:pPr lvl="2">
              <a:buClr>
                <a:schemeClr val="tx2"/>
              </a:buClr>
            </a:pPr>
            <a:r>
              <a:rPr lang="en-US" sz="3200" dirty="0" smtClean="0"/>
              <a:t>(2)</a:t>
            </a:r>
            <a:r>
              <a:rPr lang="en-US" sz="3400" dirty="0" smtClean="0"/>
              <a:t> its implementation</a:t>
            </a:r>
          </a:p>
          <a:p>
            <a:pPr lvl="3">
              <a:buClr>
                <a:schemeClr val="tx2"/>
              </a:buClr>
            </a:pPr>
            <a:r>
              <a:rPr lang="en-US" sz="3000" dirty="0" smtClean="0"/>
              <a:t>(a) meets the “legitimate needs of LE”</a:t>
            </a:r>
          </a:p>
          <a:p>
            <a:pPr lvl="3">
              <a:buClr>
                <a:schemeClr val="tx2"/>
              </a:buClr>
            </a:pPr>
            <a:r>
              <a:rPr lang="en-US" sz="2800" dirty="0" smtClean="0"/>
              <a:t>(b) “promotes consumer confidence”</a:t>
            </a:r>
          </a:p>
          <a:p>
            <a:pPr lvl="1">
              <a:buClr>
                <a:schemeClr val="tx2"/>
              </a:buClr>
            </a:pPr>
            <a:endParaRPr lang="en-US" sz="3400" dirty="0" smtClean="0"/>
          </a:p>
          <a:p>
            <a:pPr lvl="1">
              <a:buFont typeface="Wingdings" charset="2"/>
              <a:buChar char="§"/>
            </a:pPr>
            <a:endParaRPr lang="en-US" sz="3400" dirty="0" smtClean="0"/>
          </a:p>
          <a:p>
            <a:pPr marL="365760" lvl="1" indent="0">
              <a:buNone/>
            </a:pPr>
            <a:endParaRPr lang="en-US" sz="3400" dirty="0"/>
          </a:p>
          <a:p>
            <a:pPr marL="1207008" lvl="4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4053470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32076" y="497671"/>
            <a:ext cx="8118465" cy="6075026"/>
          </a:xfrm>
        </p:spPr>
        <p:txBody>
          <a:bodyPr>
            <a:normAutofit fontScale="77500" lnSpcReduction="20000"/>
          </a:bodyPr>
          <a:lstStyle/>
          <a:p>
            <a:pPr>
              <a:buClr>
                <a:schemeClr val="tx2"/>
              </a:buClr>
            </a:pPr>
            <a:r>
              <a:rPr lang="en-US" sz="3600" dirty="0" smtClean="0"/>
              <a:t>Affirmation of Commitments (</a:t>
            </a:r>
            <a:r>
              <a:rPr lang="en-US" sz="3600" dirty="0" err="1" smtClean="0"/>
              <a:t>AoC</a:t>
            </a:r>
            <a:r>
              <a:rPr lang="en-US" sz="3600" dirty="0" smtClean="0"/>
              <a:t>) review</a:t>
            </a:r>
            <a:endParaRPr lang="en-US" sz="3400" dirty="0" smtClean="0"/>
          </a:p>
          <a:p>
            <a:pPr>
              <a:buClr>
                <a:schemeClr val="tx2"/>
              </a:buClr>
            </a:pPr>
            <a:endParaRPr lang="en-US" sz="36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Began in October 2010</a:t>
            </a:r>
            <a:endParaRPr lang="en-US" sz="3400" dirty="0" smtClean="0"/>
          </a:p>
          <a:p>
            <a:pPr marL="365760" lvl="1" indent="0">
              <a:buClr>
                <a:schemeClr val="tx2"/>
              </a:buClr>
              <a:buNone/>
            </a:pPr>
            <a:endParaRPr lang="en-US" sz="34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Cross-community composition, law enforcement (LE) representative &amp; independent experts</a:t>
            </a:r>
          </a:p>
          <a:p>
            <a:pPr>
              <a:buClr>
                <a:schemeClr val="tx2"/>
              </a:buClr>
            </a:pPr>
            <a:endParaRPr lang="en-US" sz="36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Members  selected by GAC Chair and ICANN President</a:t>
            </a:r>
          </a:p>
          <a:p>
            <a:pPr>
              <a:buClr>
                <a:schemeClr val="tx2"/>
              </a:buClr>
            </a:pPr>
            <a:endParaRPr lang="en-US" sz="3600" dirty="0"/>
          </a:p>
          <a:p>
            <a:pPr>
              <a:buClr>
                <a:schemeClr val="tx2"/>
              </a:buClr>
            </a:pPr>
            <a:r>
              <a:rPr lang="en-US" sz="3600" dirty="0" smtClean="0"/>
              <a:t>Scope of work &amp; Roadmap </a:t>
            </a:r>
            <a:r>
              <a:rPr lang="en-US" sz="3600" dirty="0"/>
              <a:t>(January 2011) </a:t>
            </a:r>
            <a:r>
              <a:rPr lang="en-US" sz="3600" dirty="0">
                <a:hlinkClick r:id="rId2"/>
              </a:rPr>
              <a:t>https://community.icann.org/display/whoisreview/Scope+and+Roadmap+of+the+WHOIS+</a:t>
            </a:r>
            <a:r>
              <a:rPr lang="en-US" sz="3600" dirty="0" smtClean="0">
                <a:hlinkClick r:id="rId2"/>
              </a:rPr>
              <a:t>RT</a:t>
            </a:r>
            <a:r>
              <a:rPr lang="en-US" sz="3600" dirty="0" smtClean="0"/>
              <a:t> </a:t>
            </a:r>
          </a:p>
          <a:p>
            <a:endParaRPr lang="en-US" sz="3600" dirty="0" smtClean="0"/>
          </a:p>
          <a:p>
            <a:pPr lvl="1">
              <a:buFont typeface="Wingdings" charset="2"/>
              <a:buChar char="§"/>
            </a:pPr>
            <a:endParaRPr lang="en-US" sz="3400" dirty="0" smtClean="0"/>
          </a:p>
          <a:p>
            <a:pPr marL="365760" lvl="1" indent="0">
              <a:buNone/>
            </a:pPr>
            <a:endParaRPr lang="en-US" sz="3400" dirty="0"/>
          </a:p>
          <a:p>
            <a:pPr marL="1207008" lvl="4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40534701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32076" y="497671"/>
            <a:ext cx="8118465" cy="6075026"/>
          </a:xfrm>
        </p:spPr>
        <p:txBody>
          <a:bodyPr>
            <a:normAutofit fontScale="70000" lnSpcReduction="20000"/>
          </a:bodyPr>
          <a:lstStyle/>
          <a:p>
            <a:pPr>
              <a:buClr>
                <a:schemeClr val="tx2"/>
              </a:buClr>
            </a:pPr>
            <a:r>
              <a:rPr lang="en-US" sz="3600" dirty="0" smtClean="0"/>
              <a:t>Draft Report published on 5 Dec 2011</a:t>
            </a:r>
          </a:p>
          <a:p>
            <a:pPr marL="45720" indent="0">
              <a:buClr>
                <a:schemeClr val="tx2"/>
              </a:buClr>
              <a:buNone/>
            </a:pPr>
            <a:endParaRPr lang="en-US" sz="36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Set of appendices: 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3400" dirty="0" smtClean="0"/>
              <a:t>letter to ICANN compliance;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3400" dirty="0"/>
              <a:t>M</a:t>
            </a:r>
            <a:r>
              <a:rPr lang="en-US" sz="3400" dirty="0" smtClean="0"/>
              <a:t>ethodology &amp; Outreach;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3400" dirty="0" smtClean="0"/>
              <a:t>Background &amp; Glossary;</a:t>
            </a:r>
          </a:p>
          <a:p>
            <a:pPr lvl="2">
              <a:buClr>
                <a:schemeClr val="tx2"/>
              </a:buClr>
              <a:buFont typeface="Wingdings" charset="2"/>
              <a:buChar char="§"/>
            </a:pPr>
            <a:r>
              <a:rPr lang="en-US" sz="3400" dirty="0" smtClean="0"/>
              <a:t>User Insight Video.</a:t>
            </a:r>
          </a:p>
          <a:p>
            <a:pPr>
              <a:buClr>
                <a:schemeClr val="tx2"/>
              </a:buClr>
            </a:pPr>
            <a:endParaRPr lang="en-US" sz="36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Public comment period open</a:t>
            </a:r>
          </a:p>
          <a:p>
            <a:pPr marL="365760" lvl="1" indent="0">
              <a:buClr>
                <a:schemeClr val="tx2"/>
              </a:buClr>
              <a:buNone/>
            </a:pPr>
            <a:r>
              <a:rPr lang="en-US" sz="3400" dirty="0" smtClean="0">
                <a:solidFill>
                  <a:schemeClr val="tx2"/>
                </a:solidFill>
              </a:rPr>
              <a:t>Close date: 18 March 2012 – 23:59 UTC</a:t>
            </a:r>
          </a:p>
          <a:p>
            <a:pPr marL="365760" lvl="1" indent="0">
              <a:buClr>
                <a:schemeClr val="tx2"/>
              </a:buClr>
              <a:buNone/>
            </a:pPr>
            <a:r>
              <a:rPr lang="en-US" sz="3400" dirty="0">
                <a:hlinkClick r:id="rId2"/>
              </a:rPr>
              <a:t>http://www.icann.org/en/public-comment/whois-rt-draft-final-report-05dec11-</a:t>
            </a:r>
            <a:r>
              <a:rPr lang="en-US" sz="3400" dirty="0" smtClean="0">
                <a:hlinkClick r:id="rId2"/>
              </a:rPr>
              <a:t>en.htm</a:t>
            </a:r>
            <a:r>
              <a:rPr lang="en-US" sz="3400" dirty="0" smtClean="0"/>
              <a:t> </a:t>
            </a:r>
          </a:p>
          <a:p>
            <a:pPr marL="365760" lvl="1" indent="0">
              <a:buClr>
                <a:schemeClr val="tx2"/>
              </a:buClr>
              <a:buNone/>
            </a:pPr>
            <a:endParaRPr lang="en-US" sz="3400" dirty="0" smtClean="0"/>
          </a:p>
          <a:p>
            <a:pPr>
              <a:buClr>
                <a:schemeClr val="tx2"/>
              </a:buClr>
            </a:pPr>
            <a:r>
              <a:rPr lang="en-US" sz="3600" dirty="0" smtClean="0"/>
              <a:t>Final Report target date: 30 April 2012</a:t>
            </a:r>
          </a:p>
          <a:p>
            <a:pPr marL="365760" lvl="1" indent="0">
              <a:buNone/>
            </a:pPr>
            <a:endParaRPr lang="en-US" sz="3400" dirty="0"/>
          </a:p>
          <a:p>
            <a:pPr marL="1207008" lvl="4" indent="0">
              <a:buNone/>
            </a:pP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22227968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8526" y="262987"/>
            <a:ext cx="6512511" cy="955450"/>
          </a:xfrm>
        </p:spPr>
        <p:txBody>
          <a:bodyPr/>
          <a:lstStyle/>
          <a:p>
            <a:pPr algn="ctr"/>
            <a:r>
              <a:rPr lang="en-US" sz="4000" dirty="0" smtClean="0"/>
              <a:t>Findings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8" y="1218436"/>
            <a:ext cx="8341594" cy="5302777"/>
          </a:xfrm>
        </p:spPr>
        <p:txBody>
          <a:bodyPr>
            <a:normAutofit fontScale="92500" lnSpcReduction="10000"/>
          </a:bodyPr>
          <a:lstStyle/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No clear WHOIS Policy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In spite of many </a:t>
            </a:r>
            <a:r>
              <a:rPr lang="en-US" sz="2800" dirty="0"/>
              <a:t>efforts </a:t>
            </a:r>
            <a:r>
              <a:rPr lang="en-US" sz="2800" dirty="0" smtClean="0"/>
              <a:t>undertaken </a:t>
            </a:r>
            <a:r>
              <a:rPr lang="en-US" sz="2800" dirty="0"/>
              <a:t>to address the </a:t>
            </a:r>
            <a:r>
              <a:rPr lang="en-US" sz="2800" dirty="0" smtClean="0"/>
              <a:t>issue</a:t>
            </a:r>
            <a:r>
              <a:rPr lang="en-US" sz="2800" dirty="0"/>
              <a:t> </a:t>
            </a:r>
            <a:r>
              <a:rPr lang="en-US" sz="2800" dirty="0" smtClean="0"/>
              <a:t>(studies underway </a:t>
            </a:r>
            <a:r>
              <a:rPr lang="en-US" sz="2800" dirty="0" err="1" smtClean="0"/>
              <a:t>etc</a:t>
            </a:r>
            <a:r>
              <a:rPr lang="en-US" sz="2800" dirty="0" smtClean="0"/>
              <a:t>), new ideas/ways need </a:t>
            </a:r>
            <a:r>
              <a:rPr lang="en-US" sz="2800" dirty="0"/>
              <a:t>to be </a:t>
            </a:r>
            <a:r>
              <a:rPr lang="en-US" sz="2800" dirty="0" smtClean="0"/>
              <a:t>tried and communities </a:t>
            </a:r>
            <a:r>
              <a:rPr lang="en-US" sz="2800" dirty="0"/>
              <a:t>outside of the GNSO need to be included in the process of developing the rules. </a:t>
            </a:r>
            <a:endParaRPr lang="en-US" sz="28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Policy &amp; implementation have not kept pace with the real world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Over </a:t>
            </a:r>
            <a:r>
              <a:rPr lang="en-US" sz="2800" dirty="0"/>
              <a:t>20% of </a:t>
            </a:r>
            <a:r>
              <a:rPr lang="en-US" sz="2800" dirty="0" err="1"/>
              <a:t>gTLD</a:t>
            </a:r>
            <a:r>
              <a:rPr lang="en-US" sz="2800" dirty="0"/>
              <a:t> WHOIS data </a:t>
            </a:r>
            <a:r>
              <a:rPr lang="en-US" sz="2800" dirty="0" smtClean="0"/>
              <a:t>so </a:t>
            </a:r>
            <a:r>
              <a:rPr lang="en-US" sz="2800" dirty="0"/>
              <a:t>inaccurate that </a:t>
            </a:r>
            <a:r>
              <a:rPr lang="en-US" sz="2800" dirty="0" smtClean="0"/>
              <a:t>impossible </a:t>
            </a:r>
            <a:r>
              <a:rPr lang="en-US" sz="2800" dirty="0"/>
              <a:t>to reach the registrant </a:t>
            </a:r>
            <a:endParaRPr lang="en-US" sz="28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Users </a:t>
            </a:r>
            <a:r>
              <a:rPr lang="en-US" sz="2800" dirty="0"/>
              <a:t>of WHOIS, </a:t>
            </a:r>
            <a:r>
              <a:rPr lang="en-US" sz="2800" dirty="0" err="1" smtClean="0"/>
              <a:t>includ</a:t>
            </a:r>
            <a:r>
              <a:rPr lang="en-US" sz="2800" dirty="0" smtClean="0"/>
              <a:t>. LE, the </a:t>
            </a:r>
            <a:r>
              <a:rPr lang="en-US" sz="2800" dirty="0"/>
              <a:t>private industry around </a:t>
            </a:r>
            <a:r>
              <a:rPr lang="en-US" sz="2800" dirty="0" smtClean="0"/>
              <a:t>LE </a:t>
            </a:r>
            <a:r>
              <a:rPr lang="en-US" sz="2800" dirty="0"/>
              <a:t>and the security industry, have difficulty finding those responsible for websites. </a:t>
            </a:r>
            <a:endParaRPr lang="en-US" sz="2800" dirty="0" smtClean="0"/>
          </a:p>
        </p:txBody>
      </p:sp>
    </p:spTree>
    <p:extLst>
      <p:ext uri="{BB962C8B-B14F-4D97-AF65-F5344CB8AC3E}">
        <p14:creationId xmlns="" xmlns:p14="http://schemas.microsoft.com/office/powerpoint/2010/main" val="16207832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8526" y="262987"/>
            <a:ext cx="6512511" cy="955450"/>
          </a:xfrm>
        </p:spPr>
        <p:txBody>
          <a:bodyPr/>
          <a:lstStyle/>
          <a:p>
            <a:pPr algn="ctr"/>
            <a:r>
              <a:rPr lang="en-US" sz="4000" dirty="0" smtClean="0"/>
              <a:t>Findings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8" y="1218436"/>
            <a:ext cx="8341594" cy="5302777"/>
          </a:xfrm>
        </p:spPr>
        <p:txBody>
          <a:bodyPr>
            <a:normAutofit/>
          </a:bodyPr>
          <a:lstStyle/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ICANN policy with respect to privacy and proxy services must be clarified and codified 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ICANN </a:t>
            </a:r>
            <a:r>
              <a:rPr lang="en-US" sz="2800" dirty="0"/>
              <a:t>has neglected to respond to the needs of this </a:t>
            </a:r>
            <a:r>
              <a:rPr lang="en-US" sz="2800" dirty="0" smtClean="0"/>
              <a:t>community in </a:t>
            </a:r>
            <a:r>
              <a:rPr lang="en-US" sz="2800" dirty="0"/>
              <a:t>the accuracy of WHOIS </a:t>
            </a:r>
            <a:r>
              <a:rPr lang="en-US" sz="2800" dirty="0" smtClean="0"/>
              <a:t>data and in response times for access and action</a:t>
            </a:r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C</a:t>
            </a:r>
            <a:r>
              <a:rPr lang="en-US" sz="2800" dirty="0" smtClean="0"/>
              <a:t>urrent implementation </a:t>
            </a:r>
            <a:r>
              <a:rPr lang="en-US" sz="2800" dirty="0"/>
              <a:t>of WHOIS services does not help to build consumer trust, and more could be done to raise awareness of the service, and to improve its user-friendliness </a:t>
            </a:r>
            <a:endParaRPr lang="en-US" sz="2800" dirty="0" smtClean="0"/>
          </a:p>
          <a:p>
            <a:pPr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ICANN Compliance needs more resources </a:t>
            </a:r>
            <a:r>
              <a:rPr lang="en-US" sz="2800" dirty="0" smtClean="0">
                <a:sym typeface="Wingdings"/>
              </a:rPr>
              <a:t> letter (Appendices – Part I)</a:t>
            </a:r>
            <a:endParaRPr lang="en-US" sz="2800" dirty="0"/>
          </a:p>
          <a:p>
            <a:pPr>
              <a:buFont typeface="Wingdings" charset="2"/>
              <a:buChar char="§"/>
            </a:pPr>
            <a:endParaRPr lang="en-US" sz="2800" dirty="0"/>
          </a:p>
        </p:txBody>
      </p:sp>
    </p:spTree>
    <p:extLst>
      <p:ext uri="{BB962C8B-B14F-4D97-AF65-F5344CB8AC3E}">
        <p14:creationId xmlns="" xmlns:p14="http://schemas.microsoft.com/office/powerpoint/2010/main" val="24838121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88526" y="451759"/>
            <a:ext cx="6512511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566404" y="1837426"/>
            <a:ext cx="8341594" cy="4427224"/>
          </a:xfrm>
        </p:spPr>
        <p:txBody>
          <a:bodyPr>
            <a:normAutofit/>
          </a:bodyPr>
          <a:lstStyle/>
          <a:p>
            <a:pPr marL="45720" lvl="0" indent="0">
              <a:buNone/>
            </a:pPr>
            <a:r>
              <a:rPr lang="en-US" sz="2800" dirty="0" smtClean="0">
                <a:solidFill>
                  <a:srgbClr val="000000"/>
                </a:solidFill>
              </a:rPr>
              <a:t>1</a:t>
            </a:r>
            <a:r>
              <a:rPr lang="en-US" sz="2800" dirty="0" smtClean="0"/>
              <a:t>. Create/Clarify Single WHOIS Policy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 smtClean="0"/>
              <a:t>single Policy document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t</a:t>
            </a:r>
            <a:r>
              <a:rPr lang="en-US" sz="2800" dirty="0" smtClean="0"/>
              <a:t>o be referenced in agreements with contracted parties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r>
              <a:rPr lang="en-US" sz="2800" dirty="0"/>
              <a:t>r</a:t>
            </a:r>
            <a:r>
              <a:rPr lang="en-US" sz="2800" dirty="0" smtClean="0"/>
              <a:t>epository of current policy, including consensus policies.</a:t>
            </a:r>
            <a:endParaRPr lang="en-US" sz="2800" dirty="0"/>
          </a:p>
          <a:p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504533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270668"/>
            <a:ext cx="6512511" cy="1143000"/>
          </a:xfrm>
        </p:spPr>
        <p:txBody>
          <a:bodyPr/>
          <a:lstStyle/>
          <a:p>
            <a:pPr algn="ctr"/>
            <a:r>
              <a:rPr lang="en-US" sz="4000" dirty="0" smtClean="0"/>
              <a:t>Recommendations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>
          <a:xfrm>
            <a:off x="446257" y="1647645"/>
            <a:ext cx="8564723" cy="4599172"/>
          </a:xfrm>
        </p:spPr>
        <p:txBody>
          <a:bodyPr>
            <a:normAutofit fontScale="92500" lnSpcReduction="20000"/>
          </a:bodyPr>
          <a:lstStyle/>
          <a:p>
            <a:pPr marL="45720" lvl="0" indent="0">
              <a:buNone/>
            </a:pPr>
            <a:r>
              <a:rPr lang="en-US" sz="2800" b="1" dirty="0" smtClean="0">
                <a:solidFill>
                  <a:schemeClr val="tx1"/>
                </a:solidFill>
              </a:rPr>
              <a:t>2. </a:t>
            </a:r>
            <a:r>
              <a:rPr lang="en-US" sz="2800" dirty="0" smtClean="0"/>
              <a:t>Reconsider WHOIS Data Reminder Policy</a:t>
            </a:r>
          </a:p>
          <a:p>
            <a:pPr lvl="1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/>
              <a:t>m</a:t>
            </a:r>
            <a:r>
              <a:rPr lang="en-US" sz="2600" dirty="0" smtClean="0"/>
              <a:t>etrics to track the impact of annual WHOIS Data Reminder Policy notices; to inform published performance targets for improvement in data accuracy; or develop an alternative to improve data quality</a:t>
            </a:r>
          </a:p>
          <a:p>
            <a:pPr marL="45720" lvl="0" indent="0">
              <a:buNone/>
            </a:pPr>
            <a:endParaRPr lang="en-US" sz="2800" dirty="0" smtClean="0"/>
          </a:p>
          <a:p>
            <a:pPr marL="45720" lvl="0" indent="0">
              <a:buNone/>
            </a:pPr>
            <a:r>
              <a:rPr lang="en-US" sz="2800" b="1" dirty="0" smtClean="0"/>
              <a:t>3. </a:t>
            </a:r>
            <a:r>
              <a:rPr lang="en-US" sz="2800" dirty="0" smtClean="0"/>
              <a:t>Make WHOIS a strategic priority.</a:t>
            </a:r>
          </a:p>
          <a:p>
            <a:pPr lvl="1">
              <a:buClr>
                <a:schemeClr val="tx2"/>
              </a:buClr>
              <a:buFont typeface="Wingdings" charset="2"/>
              <a:buChar char="§"/>
            </a:pPr>
            <a:r>
              <a:rPr lang="en-US" sz="2600" dirty="0" smtClean="0"/>
              <a:t>allocate sufficient resources; ICANN compliance staff fully resourced; proactive regulatory role; encourage a culture of compliance; Board to ensure that a senior executive is responsible for overseeing WHOIS compliance. </a:t>
            </a:r>
          </a:p>
          <a:p>
            <a:pPr lvl="0">
              <a:buClr>
                <a:schemeClr val="tx2"/>
              </a:buClr>
              <a:buFont typeface="Wingdings" charset="2"/>
              <a:buChar char="§"/>
            </a:pPr>
            <a:endParaRPr lang="en-US" sz="2800" dirty="0"/>
          </a:p>
          <a:p>
            <a:pPr>
              <a:buClr>
                <a:schemeClr val="tx2"/>
              </a:buClr>
            </a:pPr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2459553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pstream">
  <a:themeElements>
    <a:clrScheme name="Essential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Slipstream">
      <a:majorFont>
        <a:latin typeface="Trebuchet MS"/>
        <a:ea typeface=""/>
        <a:cs typeface=""/>
        <a:font script="Jpan" typeface="ＭＳ ゴシック"/>
        <a:font script="Hang" typeface="HY그래픽B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ＭＳ ゴシック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Slipstream.thmx</Template>
  <TotalTime>355</TotalTime>
  <Words>1513</Words>
  <Application>Microsoft Office PowerPoint</Application>
  <PresentationFormat>On-screen Show (4:3)</PresentationFormat>
  <Paragraphs>152</Paragraphs>
  <Slides>23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Slipstream</vt:lpstr>
      <vt:lpstr>WHOIS Policy Review Team Draft Report</vt:lpstr>
      <vt:lpstr>Slide 2</vt:lpstr>
      <vt:lpstr>Slide 3</vt:lpstr>
      <vt:lpstr>Slide 4</vt:lpstr>
      <vt:lpstr>Slide 5</vt:lpstr>
      <vt:lpstr>Findings</vt:lpstr>
      <vt:lpstr>Findings</vt:lpstr>
      <vt:lpstr>Recommendations</vt:lpstr>
      <vt:lpstr>Recommendations</vt:lpstr>
      <vt:lpstr>Recommendations</vt:lpstr>
      <vt:lpstr>Recommendations</vt:lpstr>
      <vt:lpstr>Recommendations</vt:lpstr>
      <vt:lpstr>Recommendations</vt:lpstr>
      <vt:lpstr>Recommendations</vt:lpstr>
      <vt:lpstr>Recommendations</vt:lpstr>
      <vt:lpstr>Recommentations</vt:lpstr>
      <vt:lpstr>Recommendations</vt:lpstr>
      <vt:lpstr>Recommendations</vt:lpstr>
      <vt:lpstr>Recommendations</vt:lpstr>
      <vt:lpstr>Slide 20</vt:lpstr>
      <vt:lpstr>Costa Rica</vt:lpstr>
      <vt:lpstr>Your input is needed!</vt:lpstr>
      <vt:lpstr>Thank you!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WHOIS Policy Review Team Draft Report</dc:title>
  <dc:creator>Alice Jansen</dc:creator>
  <cp:lastModifiedBy>HU</cp:lastModifiedBy>
  <cp:revision>57</cp:revision>
  <dcterms:created xsi:type="dcterms:W3CDTF">2012-01-17T09:36:23Z</dcterms:created>
  <dcterms:modified xsi:type="dcterms:W3CDTF">2012-01-31T04:19:59Z</dcterms:modified>
</cp:coreProperties>
</file>

<file path=docProps/thumbnail.jpeg>
</file>