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P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2802" y="96"/>
      </p:cViewPr>
      <p:guideLst>
        <p:guide orient="horz" pos="1188"/>
        <p:guide pos="4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P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00125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30333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38661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48731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0877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76352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4659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93644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0105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32713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6808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3F28C-3949-467A-8A73-46C31175148E}" type="datetimeFigureOut">
              <a:rPr lang="es-PR" smtClean="0"/>
              <a:t>20/02/2014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9EEE-5670-48F3-B951-283192CD8EE5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796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Brace 5"/>
          <p:cNvSpPr/>
          <p:nvPr/>
        </p:nvSpPr>
        <p:spPr>
          <a:xfrm rot="5400000">
            <a:off x="4229100" y="762000"/>
            <a:ext cx="685800" cy="8458200"/>
          </a:xfrm>
          <a:prstGeom prst="rightBrace">
            <a:avLst>
              <a:gd name="adj1" fmla="val 8333"/>
              <a:gd name="adj2" fmla="val 49617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7" name="TextBox 6"/>
          <p:cNvSpPr txBox="1"/>
          <p:nvPr/>
        </p:nvSpPr>
        <p:spPr>
          <a:xfrm>
            <a:off x="4160521" y="5334001"/>
            <a:ext cx="853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ROI</a:t>
            </a:r>
            <a:endParaRPr lang="es-PR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518666"/>
            <a:ext cx="1240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[Cheryl Langdon]</a:t>
            </a:r>
            <a:endParaRPr lang="es-PR" sz="1200" dirty="0"/>
          </a:p>
        </p:txBody>
      </p:sp>
      <p:sp>
        <p:nvSpPr>
          <p:cNvPr id="9" name="Down Arrow 8"/>
          <p:cNvSpPr/>
          <p:nvPr/>
        </p:nvSpPr>
        <p:spPr>
          <a:xfrm>
            <a:off x="4396740" y="5990938"/>
            <a:ext cx="381000" cy="26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10" name="TextBox 9"/>
          <p:cNvSpPr txBox="1"/>
          <p:nvPr/>
        </p:nvSpPr>
        <p:spPr>
          <a:xfrm>
            <a:off x="3065150" y="6211669"/>
            <a:ext cx="3087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Next Steps Plan</a:t>
            </a:r>
            <a:endParaRPr lang="es-PR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294948" y="161501"/>
            <a:ext cx="4300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ATLAS II – WG </a:t>
            </a:r>
            <a:r>
              <a:rPr lang="en-US" sz="3600" dirty="0" smtClean="0"/>
              <a:t>Charter</a:t>
            </a:r>
            <a:endParaRPr lang="es-PR" sz="3600" dirty="0"/>
          </a:p>
        </p:txBody>
      </p:sp>
      <p:grpSp>
        <p:nvGrpSpPr>
          <p:cNvPr id="86" name="Group 85"/>
          <p:cNvGrpSpPr/>
          <p:nvPr/>
        </p:nvGrpSpPr>
        <p:grpSpPr>
          <a:xfrm>
            <a:off x="327375" y="1082582"/>
            <a:ext cx="1698279" cy="3794215"/>
            <a:chOff x="327375" y="1082584"/>
            <a:chExt cx="1698279" cy="3794215"/>
          </a:xfrm>
        </p:grpSpPr>
        <p:sp>
          <p:nvSpPr>
            <p:cNvPr id="11" name="Rectangle 10"/>
            <p:cNvSpPr/>
            <p:nvPr/>
          </p:nvSpPr>
          <p:spPr>
            <a:xfrm>
              <a:off x="327375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Survey</a:t>
              </a:r>
              <a:endParaRPr lang="es-PR" dirty="0"/>
            </a:p>
          </p:txBody>
        </p:sp>
        <p:sp>
          <p:nvSpPr>
            <p:cNvPr id="17" name="Left Brace 16"/>
            <p:cNvSpPr/>
            <p:nvPr/>
          </p:nvSpPr>
          <p:spPr>
            <a:xfrm rot="16200000">
              <a:off x="841725" y="1047750"/>
              <a:ext cx="342900" cy="1371600"/>
            </a:xfrm>
            <a:prstGeom prst="leftBrace">
              <a:avLst>
                <a:gd name="adj1" fmla="val 8333"/>
                <a:gd name="adj2" fmla="val 898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R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7719" y="1461670"/>
              <a:ext cx="990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Wolf  Ludwig</a:t>
              </a:r>
              <a:endParaRPr lang="es-PR" sz="1200" dirty="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327375" y="1562100"/>
              <a:ext cx="1698279" cy="3314699"/>
              <a:chOff x="609600" y="1562100"/>
              <a:chExt cx="1698279" cy="3314699"/>
            </a:xfrm>
          </p:grpSpPr>
          <p:sp>
            <p:nvSpPr>
              <p:cNvPr id="30" name="Left Brace 29"/>
              <p:cNvSpPr/>
              <p:nvPr/>
            </p:nvSpPr>
            <p:spPr>
              <a:xfrm rot="16200000">
                <a:off x="1123950" y="1047750"/>
                <a:ext cx="342900" cy="1371600"/>
              </a:xfrm>
              <a:prstGeom prst="leftBrace">
                <a:avLst>
                  <a:gd name="adj1" fmla="val 8333"/>
                  <a:gd name="adj2" fmla="val 8986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PR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66724" y="1885406"/>
                <a:ext cx="1641155" cy="2492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Central Theme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Global Issues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Regional Interests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Capacity Building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/>
                  <a:t>I</a:t>
                </a:r>
                <a:r>
                  <a:rPr lang="en-US" sz="1200" dirty="0" smtClean="0"/>
                  <a:t>mprovement Ideas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Outreach Ideas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Summit Feedback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Plenary Themes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Workshops Themes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Regional GAs Focus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Feedback Forms</a:t>
                </a:r>
                <a:endParaRPr lang="es-PR" sz="12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733557" y="1955134"/>
                <a:ext cx="0" cy="29216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Right Arrow 52"/>
          <p:cNvSpPr/>
          <p:nvPr/>
        </p:nvSpPr>
        <p:spPr>
          <a:xfrm>
            <a:off x="1764235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grpSp>
        <p:nvGrpSpPr>
          <p:cNvPr id="85" name="Group 84"/>
          <p:cNvGrpSpPr/>
          <p:nvPr/>
        </p:nvGrpSpPr>
        <p:grpSpPr>
          <a:xfrm>
            <a:off x="2024972" y="1082582"/>
            <a:ext cx="1680925" cy="3794214"/>
            <a:chOff x="2024972" y="1082584"/>
            <a:chExt cx="1680925" cy="3794214"/>
          </a:xfrm>
        </p:grpSpPr>
        <p:sp>
          <p:nvSpPr>
            <p:cNvPr id="14" name="Rectangle 13"/>
            <p:cNvSpPr/>
            <p:nvPr/>
          </p:nvSpPr>
          <p:spPr>
            <a:xfrm>
              <a:off x="2024972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Events</a:t>
              </a:r>
              <a:endParaRPr lang="es-PR" dirty="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2024972" y="1562099"/>
              <a:ext cx="1680925" cy="3314699"/>
              <a:chOff x="2555555" y="1562099"/>
              <a:chExt cx="1680925" cy="3314699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2600711" y="1885406"/>
                <a:ext cx="1635769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Plenary Conferences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Workshops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Regional GAs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Showcase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ICANN specific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Other  Networking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Mentoring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smtClean="0"/>
                  <a:t>Speaker Pool</a:t>
                </a:r>
                <a:endParaRPr lang="en-US" sz="1200" dirty="0" smtClean="0"/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Summit Schedule</a:t>
                </a: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63" name="Left Brace 62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8" name="Group 87"/>
          <p:cNvGrpSpPr/>
          <p:nvPr/>
        </p:nvGrpSpPr>
        <p:grpSpPr>
          <a:xfrm>
            <a:off x="3759192" y="1082582"/>
            <a:ext cx="1826541" cy="3794215"/>
            <a:chOff x="4244619" y="1082584"/>
            <a:chExt cx="1826541" cy="3794215"/>
          </a:xfrm>
        </p:grpSpPr>
        <p:sp>
          <p:nvSpPr>
            <p:cNvPr id="13" name="Rectangle 12"/>
            <p:cNvSpPr/>
            <p:nvPr/>
          </p:nvSpPr>
          <p:spPr>
            <a:xfrm>
              <a:off x="4244619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Sponsors</a:t>
              </a:r>
              <a:endParaRPr lang="es-PR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4244619" y="1562100"/>
              <a:ext cx="1826541" cy="3314699"/>
              <a:chOff x="2555555" y="1562099"/>
              <a:chExt cx="1826541" cy="3314699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2600711" y="1885406"/>
                <a:ext cx="1781385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$ Objective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Engagement  Template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Engage Sponsors</a:t>
                </a:r>
              </a:p>
              <a:p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Sponsor List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Pledge $$ </a:t>
                </a:r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71" name="Left Brace 70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0" name="Group 89"/>
          <p:cNvGrpSpPr/>
          <p:nvPr/>
        </p:nvGrpSpPr>
        <p:grpSpPr>
          <a:xfrm>
            <a:off x="5503324" y="1082582"/>
            <a:ext cx="1877965" cy="3794217"/>
            <a:chOff x="6146797" y="1082582"/>
            <a:chExt cx="1877965" cy="3794217"/>
          </a:xfrm>
        </p:grpSpPr>
        <p:sp>
          <p:nvSpPr>
            <p:cNvPr id="12" name="Rectangle 11"/>
            <p:cNvSpPr/>
            <p:nvPr/>
          </p:nvSpPr>
          <p:spPr>
            <a:xfrm>
              <a:off x="6146797" y="1082582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Logistics</a:t>
              </a:r>
              <a:endParaRPr lang="es-PR" dirty="0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6146797" y="1562100"/>
              <a:ext cx="1877965" cy="3314699"/>
              <a:chOff x="2555555" y="1562099"/>
              <a:chExt cx="1877965" cy="3314699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2600711" y="1885406"/>
                <a:ext cx="1832809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AT-Large Count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Travel/Hotel/$$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Meeting Rooms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Interpretation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Connectivity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Printed Material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Mailing Lists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Wikis	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Invoicing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Budget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 smtClean="0"/>
              </a:p>
              <a:p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On-going Support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On-going Coordination</a:t>
                </a:r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77" name="Left Brace 76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7" name="Right Arrow 86"/>
          <p:cNvSpPr/>
          <p:nvPr/>
        </p:nvSpPr>
        <p:spPr>
          <a:xfrm>
            <a:off x="3469525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89" name="Right Arrow 88"/>
          <p:cNvSpPr/>
          <p:nvPr/>
        </p:nvSpPr>
        <p:spPr>
          <a:xfrm>
            <a:off x="5204398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grpSp>
        <p:nvGrpSpPr>
          <p:cNvPr id="97" name="Group 96"/>
          <p:cNvGrpSpPr/>
          <p:nvPr/>
        </p:nvGrpSpPr>
        <p:grpSpPr>
          <a:xfrm>
            <a:off x="7253111" y="1082582"/>
            <a:ext cx="1877965" cy="3786325"/>
            <a:chOff x="7253111" y="1090474"/>
            <a:chExt cx="1877965" cy="3786325"/>
          </a:xfrm>
        </p:grpSpPr>
        <p:sp>
          <p:nvSpPr>
            <p:cNvPr id="15" name="Rectangle 14"/>
            <p:cNvSpPr/>
            <p:nvPr/>
          </p:nvSpPr>
          <p:spPr>
            <a:xfrm>
              <a:off x="7253111" y="109047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Public Relations</a:t>
              </a:r>
              <a:endParaRPr lang="es-PR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298267" y="1902176"/>
              <a:ext cx="183280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Media Tour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Press Kits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In-house Promotion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Video Promotions</a:t>
              </a:r>
            </a:p>
            <a:p>
              <a:endParaRPr lang="en-US" sz="1200" dirty="0"/>
            </a:p>
            <a:p>
              <a:pPr algn="ctr"/>
              <a:r>
                <a:rPr lang="en-US" sz="1200" b="1" dirty="0" smtClean="0"/>
                <a:t>OUTCOME</a:t>
              </a:r>
            </a:p>
            <a:p>
              <a:pPr marL="228600" indent="-228600">
                <a:buFont typeface="Wingdings" pitchFamily="2" charset="2"/>
                <a:buChar char="Ø"/>
              </a:pPr>
              <a:r>
                <a:rPr lang="en-US" sz="1200" dirty="0" smtClean="0"/>
                <a:t>On-going Support</a:t>
              </a:r>
            </a:p>
            <a:p>
              <a:pPr marL="228600" indent="-228600">
                <a:buFont typeface="Wingdings" pitchFamily="2" charset="2"/>
                <a:buChar char="Ø"/>
              </a:pPr>
              <a:r>
                <a:rPr lang="en-US" sz="1200" dirty="0" smtClean="0"/>
                <a:t>On-going Coordination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298267" y="1466165"/>
              <a:ext cx="13518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Murray </a:t>
              </a:r>
              <a:r>
                <a:rPr lang="en-US" sz="1200" dirty="0" err="1" smtClean="0"/>
                <a:t>McKercher</a:t>
              </a:r>
              <a:endParaRPr lang="es-PR" sz="1200" dirty="0"/>
            </a:p>
          </p:txBody>
        </p:sp>
        <p:sp>
          <p:nvSpPr>
            <p:cNvPr id="95" name="Left Brace 94"/>
            <p:cNvSpPr/>
            <p:nvPr/>
          </p:nvSpPr>
          <p:spPr>
            <a:xfrm rot="16200000">
              <a:off x="7767461" y="1039562"/>
              <a:ext cx="342900" cy="1371600"/>
            </a:xfrm>
            <a:prstGeom prst="leftBrace">
              <a:avLst>
                <a:gd name="adj1" fmla="val 8333"/>
                <a:gd name="adj2" fmla="val 898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R"/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7377068" y="1955134"/>
              <a:ext cx="0" cy="29216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2063288" y="1441012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Tijiani</a:t>
            </a:r>
            <a:r>
              <a:rPr lang="en-US" sz="1200" dirty="0" smtClean="0"/>
              <a:t> Ben </a:t>
            </a:r>
            <a:r>
              <a:rPr lang="en-US" sz="1200" dirty="0" err="1" smtClean="0"/>
              <a:t>Jemaa</a:t>
            </a:r>
            <a:endParaRPr lang="es-PR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3690619" y="1472244"/>
            <a:ext cx="1508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Olivier </a:t>
            </a:r>
            <a:r>
              <a:rPr lang="en-US" sz="1100" dirty="0" err="1" smtClean="0"/>
              <a:t>Crepin-Leblond</a:t>
            </a:r>
            <a:r>
              <a:rPr lang="en-US" sz="1100" dirty="0" smtClean="0"/>
              <a:t>]</a:t>
            </a:r>
            <a:endParaRPr lang="es-PR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5764203" y="147312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At-Large Staff</a:t>
            </a:r>
            <a:endParaRPr lang="es-PR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100040" y="6446520"/>
            <a:ext cx="1471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Rev: 20/02/14</a:t>
            </a:r>
            <a:endParaRPr lang="es-PR" sz="1200" dirty="0"/>
          </a:p>
        </p:txBody>
      </p:sp>
    </p:spTree>
    <p:extLst>
      <p:ext uri="{BB962C8B-B14F-4D97-AF65-F5344CB8AC3E}">
        <p14:creationId xmlns:p14="http://schemas.microsoft.com/office/powerpoint/2010/main" val="419711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Brace 5"/>
          <p:cNvSpPr/>
          <p:nvPr/>
        </p:nvSpPr>
        <p:spPr>
          <a:xfrm rot="5400000">
            <a:off x="4229100" y="762000"/>
            <a:ext cx="685800" cy="8458200"/>
          </a:xfrm>
          <a:prstGeom prst="rightBrace">
            <a:avLst>
              <a:gd name="adj1" fmla="val 8333"/>
              <a:gd name="adj2" fmla="val 49617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7" name="TextBox 6"/>
          <p:cNvSpPr txBox="1"/>
          <p:nvPr/>
        </p:nvSpPr>
        <p:spPr>
          <a:xfrm>
            <a:off x="4160521" y="5334001"/>
            <a:ext cx="853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ROI</a:t>
            </a:r>
            <a:endParaRPr lang="es-PR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518666"/>
            <a:ext cx="1240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[Cheryl Langdon]</a:t>
            </a:r>
            <a:endParaRPr lang="es-PR" sz="1200" dirty="0"/>
          </a:p>
        </p:txBody>
      </p:sp>
      <p:sp>
        <p:nvSpPr>
          <p:cNvPr id="9" name="Down Arrow 8"/>
          <p:cNvSpPr/>
          <p:nvPr/>
        </p:nvSpPr>
        <p:spPr>
          <a:xfrm>
            <a:off x="4396740" y="5990938"/>
            <a:ext cx="381000" cy="26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10" name="TextBox 9"/>
          <p:cNvSpPr txBox="1"/>
          <p:nvPr/>
        </p:nvSpPr>
        <p:spPr>
          <a:xfrm>
            <a:off x="3065150" y="6211669"/>
            <a:ext cx="3087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Next Steps Plan</a:t>
            </a:r>
            <a:endParaRPr lang="es-PR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458958" y="169333"/>
            <a:ext cx="4300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ATLAS II – WG Charter</a:t>
            </a:r>
            <a:endParaRPr lang="es-PR" sz="3600" dirty="0"/>
          </a:p>
        </p:txBody>
      </p:sp>
      <p:grpSp>
        <p:nvGrpSpPr>
          <p:cNvPr id="86" name="Group 85"/>
          <p:cNvGrpSpPr/>
          <p:nvPr/>
        </p:nvGrpSpPr>
        <p:grpSpPr>
          <a:xfrm>
            <a:off x="327375" y="1082582"/>
            <a:ext cx="1698279" cy="3794215"/>
            <a:chOff x="327375" y="1082584"/>
            <a:chExt cx="1698279" cy="3794215"/>
          </a:xfrm>
        </p:grpSpPr>
        <p:sp>
          <p:nvSpPr>
            <p:cNvPr id="11" name="Rectangle 10"/>
            <p:cNvSpPr/>
            <p:nvPr/>
          </p:nvSpPr>
          <p:spPr>
            <a:xfrm>
              <a:off x="327375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Survey</a:t>
              </a:r>
              <a:endParaRPr lang="es-PR" dirty="0"/>
            </a:p>
          </p:txBody>
        </p:sp>
        <p:sp>
          <p:nvSpPr>
            <p:cNvPr id="17" name="Left Brace 16"/>
            <p:cNvSpPr/>
            <p:nvPr/>
          </p:nvSpPr>
          <p:spPr>
            <a:xfrm rot="16200000">
              <a:off x="841725" y="1047750"/>
              <a:ext cx="342900" cy="1371600"/>
            </a:xfrm>
            <a:prstGeom prst="leftBrace">
              <a:avLst>
                <a:gd name="adj1" fmla="val 8333"/>
                <a:gd name="adj2" fmla="val 898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R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7719" y="1461670"/>
              <a:ext cx="990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Wolf  Ludwig</a:t>
              </a:r>
              <a:endParaRPr lang="es-PR" sz="1200" dirty="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327375" y="1562100"/>
              <a:ext cx="1698279" cy="3314699"/>
              <a:chOff x="609600" y="1562100"/>
              <a:chExt cx="1698279" cy="3314699"/>
            </a:xfrm>
          </p:grpSpPr>
          <p:sp>
            <p:nvSpPr>
              <p:cNvPr id="30" name="Left Brace 29"/>
              <p:cNvSpPr/>
              <p:nvPr/>
            </p:nvSpPr>
            <p:spPr>
              <a:xfrm rot="16200000">
                <a:off x="1123950" y="1047750"/>
                <a:ext cx="342900" cy="1371600"/>
              </a:xfrm>
              <a:prstGeom prst="leftBrace">
                <a:avLst>
                  <a:gd name="adj1" fmla="val 8333"/>
                  <a:gd name="adj2" fmla="val 8986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PR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66724" y="1885406"/>
                <a:ext cx="1641155" cy="2492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Central Theme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Global Issues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Regional Interests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Capacity Building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/>
                  <a:t>I</a:t>
                </a:r>
                <a:r>
                  <a:rPr lang="en-US" sz="1200" dirty="0" smtClean="0"/>
                  <a:t>mprovement Ideas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Outreach Ideas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Summit Feedback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Plenary Themes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Workshops Themes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Regional GAs Focus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Feedback Forms</a:t>
                </a:r>
                <a:endParaRPr lang="es-PR" sz="12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733557" y="1955134"/>
                <a:ext cx="0" cy="29216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Right Arrow 52"/>
          <p:cNvSpPr/>
          <p:nvPr/>
        </p:nvSpPr>
        <p:spPr>
          <a:xfrm>
            <a:off x="1764235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grpSp>
        <p:nvGrpSpPr>
          <p:cNvPr id="85" name="Group 84"/>
          <p:cNvGrpSpPr/>
          <p:nvPr/>
        </p:nvGrpSpPr>
        <p:grpSpPr>
          <a:xfrm>
            <a:off x="2024972" y="1082582"/>
            <a:ext cx="1680925" cy="3794214"/>
            <a:chOff x="2024972" y="1082584"/>
            <a:chExt cx="1680925" cy="3794214"/>
          </a:xfrm>
        </p:grpSpPr>
        <p:sp>
          <p:nvSpPr>
            <p:cNvPr id="14" name="Rectangle 13"/>
            <p:cNvSpPr/>
            <p:nvPr/>
          </p:nvSpPr>
          <p:spPr>
            <a:xfrm>
              <a:off x="2024972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Events</a:t>
              </a:r>
              <a:endParaRPr lang="es-PR" dirty="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2024972" y="1562099"/>
              <a:ext cx="1680925" cy="3314699"/>
              <a:chOff x="2555555" y="1562099"/>
              <a:chExt cx="1680925" cy="3314699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2600711" y="1885406"/>
                <a:ext cx="1635769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Plenary Conferences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Workshops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Regional GAs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Showcase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ICANN specific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Other  Networking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Mentoring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smtClean="0"/>
                  <a:t>Speaker Pool</a:t>
                </a:r>
                <a:endParaRPr lang="en-US" sz="1200" dirty="0" smtClean="0"/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Summit Schedule</a:t>
                </a: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63" name="Left Brace 62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8" name="Group 87"/>
          <p:cNvGrpSpPr/>
          <p:nvPr/>
        </p:nvGrpSpPr>
        <p:grpSpPr>
          <a:xfrm>
            <a:off x="3759192" y="1082582"/>
            <a:ext cx="1826541" cy="3794215"/>
            <a:chOff x="4244619" y="1082584"/>
            <a:chExt cx="1826541" cy="3794215"/>
          </a:xfrm>
        </p:grpSpPr>
        <p:sp>
          <p:nvSpPr>
            <p:cNvPr id="13" name="Rectangle 12"/>
            <p:cNvSpPr/>
            <p:nvPr/>
          </p:nvSpPr>
          <p:spPr>
            <a:xfrm>
              <a:off x="4244619" y="108258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Sponsors</a:t>
              </a:r>
              <a:endParaRPr lang="es-PR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4244619" y="1562100"/>
              <a:ext cx="1826541" cy="3314699"/>
              <a:chOff x="2555555" y="1562099"/>
              <a:chExt cx="1826541" cy="3314699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2600711" y="1885406"/>
                <a:ext cx="1781385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$ Objective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Engagement  Template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Engage Sponsors</a:t>
                </a:r>
              </a:p>
              <a:p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Sponsor List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Pledge $$ </a:t>
                </a:r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71" name="Left Brace 70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0" name="Group 89"/>
          <p:cNvGrpSpPr/>
          <p:nvPr/>
        </p:nvGrpSpPr>
        <p:grpSpPr>
          <a:xfrm>
            <a:off x="5503324" y="1082582"/>
            <a:ext cx="1877965" cy="3794217"/>
            <a:chOff x="6146797" y="1082582"/>
            <a:chExt cx="1877965" cy="3794217"/>
          </a:xfrm>
        </p:grpSpPr>
        <p:sp>
          <p:nvSpPr>
            <p:cNvPr id="12" name="Rectangle 11"/>
            <p:cNvSpPr/>
            <p:nvPr/>
          </p:nvSpPr>
          <p:spPr>
            <a:xfrm>
              <a:off x="6146797" y="1082582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Logistics</a:t>
              </a:r>
              <a:endParaRPr lang="es-PR" dirty="0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6146797" y="1562100"/>
              <a:ext cx="1877965" cy="3314699"/>
              <a:chOff x="2555555" y="1562099"/>
              <a:chExt cx="1877965" cy="3314699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2600711" y="1885406"/>
                <a:ext cx="1832809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AT-Large Count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Travel/Hotel/$$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Meeting Rooms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Interpretation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Connectivity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Printed Material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Mailing Lists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Wikis	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Invoicing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r>
                  <a:rPr lang="en-US" sz="1200" dirty="0" smtClean="0"/>
                  <a:t>Budget</a:t>
                </a:r>
              </a:p>
              <a:p>
                <a:pPr marL="171450" indent="-171450">
                  <a:buFont typeface="Wingdings" pitchFamily="2" charset="2"/>
                  <a:buChar char="ü"/>
                </a:pPr>
                <a:endParaRPr lang="en-US" sz="1200" dirty="0" smtClean="0"/>
              </a:p>
              <a:p>
                <a:endParaRPr lang="en-US" sz="1200" dirty="0"/>
              </a:p>
              <a:p>
                <a:pPr algn="ctr"/>
                <a:r>
                  <a:rPr lang="en-US" sz="1200" b="1" dirty="0" smtClean="0"/>
                  <a:t>OUTCOME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On-going Support</a:t>
                </a:r>
              </a:p>
              <a:p>
                <a:pPr marL="228600" indent="-228600">
                  <a:buFont typeface="Wingdings" pitchFamily="2" charset="2"/>
                  <a:buChar char="Ø"/>
                </a:pPr>
                <a:r>
                  <a:rPr lang="en-US" sz="1200" dirty="0" smtClean="0"/>
                  <a:t>On-going Coordination</a:t>
                </a:r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2555555" y="1562099"/>
                <a:ext cx="1371600" cy="3314699"/>
                <a:chOff x="609600" y="1562100"/>
                <a:chExt cx="1371600" cy="3314699"/>
              </a:xfrm>
            </p:grpSpPr>
            <p:sp>
              <p:nvSpPr>
                <p:cNvPr id="77" name="Left Brace 76"/>
                <p:cNvSpPr/>
                <p:nvPr/>
              </p:nvSpPr>
              <p:spPr>
                <a:xfrm rot="16200000">
                  <a:off x="1123950" y="1047750"/>
                  <a:ext cx="342900" cy="1371600"/>
                </a:xfrm>
                <a:prstGeom prst="leftBrace">
                  <a:avLst>
                    <a:gd name="adj1" fmla="val 8333"/>
                    <a:gd name="adj2" fmla="val 898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PR"/>
                </a:p>
              </p:txBody>
            </p: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733557" y="1955134"/>
                  <a:ext cx="0" cy="292166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7" name="Right Arrow 86"/>
          <p:cNvSpPr/>
          <p:nvPr/>
        </p:nvSpPr>
        <p:spPr>
          <a:xfrm>
            <a:off x="3469525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sp>
        <p:nvSpPr>
          <p:cNvPr id="89" name="Right Arrow 88"/>
          <p:cNvSpPr/>
          <p:nvPr/>
        </p:nvSpPr>
        <p:spPr>
          <a:xfrm>
            <a:off x="5204398" y="1082582"/>
            <a:ext cx="174279" cy="289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  <p:grpSp>
        <p:nvGrpSpPr>
          <p:cNvPr id="97" name="Group 96"/>
          <p:cNvGrpSpPr/>
          <p:nvPr/>
        </p:nvGrpSpPr>
        <p:grpSpPr>
          <a:xfrm>
            <a:off x="7253111" y="1082582"/>
            <a:ext cx="1877965" cy="3786325"/>
            <a:chOff x="7253111" y="1090474"/>
            <a:chExt cx="1877965" cy="3786325"/>
          </a:xfrm>
        </p:grpSpPr>
        <p:sp>
          <p:nvSpPr>
            <p:cNvPr id="15" name="Rectangle 14"/>
            <p:cNvSpPr/>
            <p:nvPr/>
          </p:nvSpPr>
          <p:spPr>
            <a:xfrm>
              <a:off x="7253111" y="1090474"/>
              <a:ext cx="1371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Public Relations</a:t>
              </a:r>
              <a:endParaRPr lang="es-PR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298267" y="1902176"/>
              <a:ext cx="183280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Media Tour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Press Kits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In-house Promotion</a:t>
              </a:r>
            </a:p>
            <a:p>
              <a:pPr marL="171450" indent="-171450">
                <a:buFont typeface="Wingdings" pitchFamily="2" charset="2"/>
                <a:buChar char="ü"/>
              </a:pPr>
              <a:r>
                <a:rPr lang="en-US" sz="1200" dirty="0" smtClean="0"/>
                <a:t>Video Promotions</a:t>
              </a:r>
            </a:p>
            <a:p>
              <a:endParaRPr lang="en-US" sz="1200" dirty="0"/>
            </a:p>
            <a:p>
              <a:pPr algn="ctr"/>
              <a:r>
                <a:rPr lang="en-US" sz="1200" b="1" dirty="0" smtClean="0"/>
                <a:t>OUTCOME</a:t>
              </a:r>
            </a:p>
            <a:p>
              <a:pPr marL="228600" indent="-228600">
                <a:buFont typeface="Wingdings" pitchFamily="2" charset="2"/>
                <a:buChar char="Ø"/>
              </a:pPr>
              <a:r>
                <a:rPr lang="en-US" sz="1200" dirty="0" smtClean="0"/>
                <a:t>On-going Support</a:t>
              </a:r>
            </a:p>
            <a:p>
              <a:pPr marL="228600" indent="-228600">
                <a:buFont typeface="Wingdings" pitchFamily="2" charset="2"/>
                <a:buChar char="Ø"/>
              </a:pPr>
              <a:r>
                <a:rPr lang="en-US" sz="1200" dirty="0" smtClean="0"/>
                <a:t>On-going Coordination</a:t>
              </a:r>
            </a:p>
          </p:txBody>
        </p:sp>
        <p:sp>
          <p:nvSpPr>
            <p:cNvPr id="95" name="Left Brace 94"/>
            <p:cNvSpPr/>
            <p:nvPr/>
          </p:nvSpPr>
          <p:spPr>
            <a:xfrm rot="16200000">
              <a:off x="7767461" y="1039562"/>
              <a:ext cx="342900" cy="1371600"/>
            </a:xfrm>
            <a:prstGeom prst="leftBrace">
              <a:avLst>
                <a:gd name="adj1" fmla="val 8333"/>
                <a:gd name="adj2" fmla="val 898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R"/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7377068" y="1955134"/>
              <a:ext cx="0" cy="29216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2063288" y="1441012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Tijiani</a:t>
            </a:r>
            <a:r>
              <a:rPr lang="en-US" sz="1200" dirty="0" smtClean="0"/>
              <a:t> Ben </a:t>
            </a:r>
            <a:r>
              <a:rPr lang="en-US" sz="1200" dirty="0" err="1" smtClean="0"/>
              <a:t>Jemaa</a:t>
            </a:r>
            <a:endParaRPr lang="es-PR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3690619" y="1472244"/>
            <a:ext cx="1508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Olivier </a:t>
            </a:r>
            <a:r>
              <a:rPr lang="en-US" sz="1100" dirty="0" err="1" smtClean="0"/>
              <a:t>Crepin-Leblond</a:t>
            </a:r>
            <a:r>
              <a:rPr lang="en-US" sz="1100" dirty="0" smtClean="0"/>
              <a:t>]</a:t>
            </a:r>
            <a:endParaRPr lang="es-PR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5461760" y="1475336"/>
            <a:ext cx="1470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Olivier , Eduardo, Staff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03774" y="1461308"/>
            <a:ext cx="1470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Olivier , Eduardo, Staff</a:t>
            </a:r>
          </a:p>
        </p:txBody>
      </p:sp>
    </p:spTree>
    <p:extLst>
      <p:ext uri="{BB962C8B-B14F-4D97-AF65-F5344CB8AC3E}">
        <p14:creationId xmlns:p14="http://schemas.microsoft.com/office/powerpoint/2010/main" val="137765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5173</TotalTime>
  <Words>225</Words>
  <Application>Microsoft Office PowerPoint</Application>
  <PresentationFormat>On-screen Show (4:3)</PresentationFormat>
  <Paragraphs>137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Diaz</dc:creator>
  <cp:lastModifiedBy>Eduardo Diaz</cp:lastModifiedBy>
  <cp:revision>32</cp:revision>
  <dcterms:created xsi:type="dcterms:W3CDTF">2013-03-29T22:50:27Z</dcterms:created>
  <dcterms:modified xsi:type="dcterms:W3CDTF">2014-02-20T21:08:10Z</dcterms:modified>
</cp:coreProperties>
</file>