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5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2" r:id="rId3"/>
    <p:sldMasterId id="2147483664" r:id="rId4"/>
    <p:sldMasterId id="2147483672" r:id="rId5"/>
    <p:sldMasterId id="2147483943" r:id="rId6"/>
  </p:sldMasterIdLst>
  <p:notesMasterIdLst>
    <p:notesMasterId r:id="rId19"/>
  </p:notesMasterIdLst>
  <p:handoutMasterIdLst>
    <p:handoutMasterId r:id="rId20"/>
  </p:handoutMasterIdLst>
  <p:sldIdLst>
    <p:sldId id="256" r:id="rId7"/>
    <p:sldId id="427" r:id="rId8"/>
    <p:sldId id="428" r:id="rId9"/>
    <p:sldId id="378" r:id="rId10"/>
    <p:sldId id="444" r:id="rId11"/>
    <p:sldId id="442" r:id="rId12"/>
    <p:sldId id="443" r:id="rId13"/>
    <p:sldId id="439" r:id="rId14"/>
    <p:sldId id="441" r:id="rId15"/>
    <p:sldId id="440" r:id="rId16"/>
    <p:sldId id="429" r:id="rId17"/>
    <p:sldId id="423" r:id="rId18"/>
  </p:sldIdLst>
  <p:sldSz cx="9144000" cy="6858000" type="screen4x3"/>
  <p:notesSz cx="68580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ynn Lipinski" initials="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1795" autoAdjust="0"/>
    <p:restoredTop sz="95846" autoAdjust="0"/>
  </p:normalViewPr>
  <p:slideViewPr>
    <p:cSldViewPr snapToObjects="1">
      <p:cViewPr>
        <p:scale>
          <a:sx n="120" d="100"/>
          <a:sy n="120" d="100"/>
        </p:scale>
        <p:origin x="688" y="312"/>
      </p:cViewPr>
      <p:guideLst>
        <p:guide orient="horz" pos="1008"/>
        <p:guide pos="1920"/>
      </p:guideLst>
    </p:cSldViewPr>
  </p:slideViewPr>
  <p:outlineViewPr>
    <p:cViewPr>
      <p:scale>
        <a:sx n="33" d="100"/>
        <a:sy n="33" d="100"/>
      </p:scale>
      <p:origin x="0" y="46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2" d="100"/>
          <a:sy n="82" d="100"/>
        </p:scale>
        <p:origin x="-2472" y="-102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commentAuthors" Target="commentAuthors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6" y="0"/>
            <a:ext cx="2971643" cy="464820"/>
          </a:xfrm>
          <a:prstGeom prst="rect">
            <a:avLst/>
          </a:prstGeom>
        </p:spPr>
        <p:txBody>
          <a:bodyPr vert="horz" lIns="92258" tIns="46128" rIns="92258" bIns="4612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190" y="0"/>
            <a:ext cx="2971643" cy="464820"/>
          </a:xfrm>
          <a:prstGeom prst="rect">
            <a:avLst/>
          </a:prstGeom>
        </p:spPr>
        <p:txBody>
          <a:bodyPr vert="horz" wrap="square" lIns="92258" tIns="46128" rIns="92258" bIns="46128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34813BC-F14C-4270-A43F-B0AEC37C3AA1}" type="datetimeFigureOut">
              <a:rPr lang="en-US"/>
              <a:pPr>
                <a:defRPr/>
              </a:pPr>
              <a:t>3/5/13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6" y="8829468"/>
            <a:ext cx="2971643" cy="464820"/>
          </a:xfrm>
          <a:prstGeom prst="rect">
            <a:avLst/>
          </a:prstGeom>
        </p:spPr>
        <p:txBody>
          <a:bodyPr vert="horz" lIns="92258" tIns="46128" rIns="92258" bIns="4612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190" y="8829468"/>
            <a:ext cx="2971643" cy="464820"/>
          </a:xfrm>
          <a:prstGeom prst="rect">
            <a:avLst/>
          </a:prstGeom>
        </p:spPr>
        <p:txBody>
          <a:bodyPr vert="horz" wrap="square" lIns="92258" tIns="46128" rIns="92258" bIns="46128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B66A616-6733-4866-8202-C01A7CC95F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0447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6" y="0"/>
            <a:ext cx="2971643" cy="464820"/>
          </a:xfrm>
          <a:prstGeom prst="rect">
            <a:avLst/>
          </a:prstGeom>
        </p:spPr>
        <p:txBody>
          <a:bodyPr vert="horz" lIns="92258" tIns="46128" rIns="92258" bIns="4612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190" y="0"/>
            <a:ext cx="2971643" cy="464820"/>
          </a:xfrm>
          <a:prstGeom prst="rect">
            <a:avLst/>
          </a:prstGeom>
        </p:spPr>
        <p:txBody>
          <a:bodyPr vert="horz" wrap="square" lIns="92258" tIns="46128" rIns="92258" bIns="46128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DB4F03D-E73B-4B38-A83B-44559AB75FDA}" type="datetimeFigureOut">
              <a:rPr lang="en-US"/>
              <a:pPr>
                <a:defRPr/>
              </a:pPr>
              <a:t>3/5/13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698500"/>
            <a:ext cx="4646612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58" tIns="46128" rIns="92258" bIns="4612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041" y="4415790"/>
            <a:ext cx="5485930" cy="4183380"/>
          </a:xfrm>
          <a:prstGeom prst="rect">
            <a:avLst/>
          </a:prstGeom>
        </p:spPr>
        <p:txBody>
          <a:bodyPr vert="horz" lIns="92258" tIns="46128" rIns="92258" bIns="46128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6" y="8829468"/>
            <a:ext cx="2971643" cy="464820"/>
          </a:xfrm>
          <a:prstGeom prst="rect">
            <a:avLst/>
          </a:prstGeom>
        </p:spPr>
        <p:txBody>
          <a:bodyPr vert="horz" lIns="92258" tIns="46128" rIns="92258" bIns="4612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190" y="8829468"/>
            <a:ext cx="2971643" cy="464820"/>
          </a:xfrm>
          <a:prstGeom prst="rect">
            <a:avLst/>
          </a:prstGeom>
        </p:spPr>
        <p:txBody>
          <a:bodyPr vert="horz" wrap="square" lIns="92258" tIns="46128" rIns="92258" bIns="46128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52E297-0EA6-4E24-B697-BFB3C6A15E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4619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2E297-0EA6-4E24-B697-BFB3C6A15E3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986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2E297-0EA6-4E24-B697-BFB3C6A15E3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3876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2E297-0EA6-4E24-B697-BFB3C6A15E3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806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2E297-0EA6-4E24-B697-BFB3C6A15E3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387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2E297-0EA6-4E24-B697-BFB3C6A15E3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3876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2E297-0EA6-4E24-B697-BFB3C6A15E3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3876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2E297-0EA6-4E24-B697-BFB3C6A15E3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387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2E297-0EA6-4E24-B697-BFB3C6A15E3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3876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2E297-0EA6-4E24-B697-BFB3C6A15E3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3876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2E297-0EA6-4E24-B697-BFB3C6A15E3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3876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2E297-0EA6-4E24-B697-BFB3C6A15E3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387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emf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0450"/>
            <a:ext cx="6400800" cy="2038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66124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8534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6BBDE3F-03CC-4E85-95D0-C2BF52323D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3842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04800" y="1600199"/>
            <a:ext cx="2133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048000" y="1600200"/>
            <a:ext cx="5638800" cy="4525962"/>
          </a:xfrm>
          <a:prstGeom prst="rect">
            <a:avLst/>
          </a:prstGeom>
        </p:spPr>
        <p:txBody>
          <a:bodyPr vert="horz"/>
          <a:lstStyle>
            <a:lvl1pPr marL="0" indent="0" algn="l">
              <a:buFont typeface="+mj-lt"/>
              <a:buNone/>
              <a:defRPr/>
            </a:lvl1pPr>
            <a:lvl2pPr marL="53975" indent="0" algn="l">
              <a:buFont typeface="+mj-lt"/>
              <a:buNone/>
              <a:defRPr/>
            </a:lvl2pPr>
            <a:lvl3pPr marL="1371600" indent="-457200" algn="l">
              <a:buFont typeface="+mj-lt"/>
              <a:buNone/>
              <a:defRPr/>
            </a:lvl3pPr>
            <a:lvl4pPr marL="1828800" indent="-457200" algn="l">
              <a:buFont typeface="+mj-lt"/>
              <a:buNone/>
              <a:defRPr/>
            </a:lvl4pPr>
            <a:lvl5pPr marL="2286000" indent="-457200" algn="l">
              <a:buFont typeface="+mj-lt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47D2B6C-9B27-4C38-9620-88EA5EB4FD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58910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945DA-6130-4AA5-A64A-7C2B7B02A3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68970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697CE-25D4-4D78-9478-53FBE9491A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29962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87C23-A721-4715-9B7F-D4435D6DC4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0334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28B5D-7C31-4972-890B-1B121FD2F2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18321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E3929-D131-4381-83EA-D5356166FC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69164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80426-28B1-44AB-AE8C-DEB3F30238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23796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6100F-D7C4-4728-BD5A-04E2F1446E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50238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1752600" cy="1993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E0FA8-247D-4286-8A78-CC3C085747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45647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6478" y="2057400"/>
            <a:ext cx="6162722" cy="12414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429000"/>
            <a:ext cx="6172200" cy="17526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b="0" i="1">
                <a:solidFill>
                  <a:schemeClr val="tx1"/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0863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FFFFFF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4998DB9-1FA2-4F82-B8C4-26B23AD4A44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10054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EBEA2-D779-4ADD-8EC7-5A91B81F1E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9253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9D7D2-9C2F-44C2-8778-8B7105DCB2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09064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02CB8-0AE3-491C-9D40-4D7D3DF718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2726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3F478-6F8E-462F-82F1-9D7077AB91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536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2450" y="6457950"/>
            <a:ext cx="213360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B015386F-5599-4FD1-A3E5-EE5123A748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6231361"/>
            <a:ext cx="1447800" cy="626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5459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FC5F6-A672-40D8-88B5-20441E883C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867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C33BE-D524-447E-8FAD-B2591EAF6A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2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516C1-BBF6-46CD-9C1F-BA51B76350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425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759D4-C769-4E63-AC11-713B2B0D20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6231361"/>
            <a:ext cx="1447800" cy="626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3122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2450" y="6457950"/>
            <a:ext cx="213360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B015386F-5599-4FD1-A3E5-EE5123A748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6231361"/>
            <a:ext cx="1447800" cy="626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1714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04800" y="1600199"/>
            <a:ext cx="2133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048000" y="1600200"/>
            <a:ext cx="5638800" cy="4525962"/>
          </a:xfrm>
          <a:prstGeom prst="rect">
            <a:avLst/>
          </a:prstGeom>
        </p:spPr>
        <p:txBody>
          <a:bodyPr vert="horz"/>
          <a:lstStyle>
            <a:lvl1pPr marL="0" indent="0" algn="l">
              <a:buFont typeface="+mj-lt"/>
              <a:buNone/>
              <a:defRPr/>
            </a:lvl1pPr>
            <a:lvl2pPr marL="53975" indent="0" algn="l">
              <a:buFont typeface="+mj-lt"/>
              <a:buNone/>
              <a:defRPr/>
            </a:lvl2pPr>
            <a:lvl3pPr marL="1371600" indent="-457200" algn="l">
              <a:buFont typeface="+mj-lt"/>
              <a:buNone/>
              <a:defRPr/>
            </a:lvl3pPr>
            <a:lvl4pPr marL="1828800" indent="-457200" algn="l">
              <a:buFont typeface="+mj-lt"/>
              <a:buNone/>
              <a:defRPr/>
            </a:lvl4pPr>
            <a:lvl5pPr marL="2286000" indent="-457200" algn="l">
              <a:buFont typeface="+mj-lt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FFFFFF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6799421-13D5-40E0-9A5F-7869C1D3164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04742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5A958-D8DC-44A9-B6E1-C9E3E54F50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70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571625"/>
            <a:ext cx="8534400" cy="434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B015386F-5599-4FD1-A3E5-EE5123A748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6231361"/>
            <a:ext cx="1447800" cy="626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2834202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04800" y="1600199"/>
            <a:ext cx="2133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048000" y="1600200"/>
            <a:ext cx="5638800" cy="4525962"/>
          </a:xfrm>
          <a:prstGeom prst="rect">
            <a:avLst/>
          </a:prstGeom>
        </p:spPr>
        <p:txBody>
          <a:bodyPr vert="horz"/>
          <a:lstStyle>
            <a:lvl1pPr marL="0" indent="0" algn="l">
              <a:buFont typeface="+mj-lt"/>
              <a:buNone/>
              <a:defRPr/>
            </a:lvl1pPr>
            <a:lvl2pPr marL="53975" indent="0" algn="l">
              <a:buFont typeface="+mj-lt"/>
              <a:buNone/>
              <a:defRPr/>
            </a:lvl2pPr>
            <a:lvl3pPr marL="1371600" indent="-457200" algn="l">
              <a:buFont typeface="+mj-lt"/>
              <a:buNone/>
              <a:defRPr/>
            </a:lvl3pPr>
            <a:lvl4pPr marL="1828800" indent="-457200" algn="l">
              <a:buFont typeface="+mj-lt"/>
              <a:buNone/>
              <a:defRPr/>
            </a:lvl4pPr>
            <a:lvl5pPr marL="2286000" indent="-457200" algn="l">
              <a:buFont typeface="+mj-lt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FFFFFF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8F86A9C-966D-4FA4-8652-35DEC1DBA45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62170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304800" y="1600200"/>
            <a:ext cx="2133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dirty="0" smtClean="0">
                <a:latin typeface="Trebuchet MS" pitchFamily="34" charset="0"/>
                <a:ea typeface="+mn-ea"/>
              </a:rPr>
              <a:t> </a:t>
            </a:r>
          </a:p>
          <a:p>
            <a:pPr eaLnBrk="1" hangingPunct="1">
              <a:defRPr/>
            </a:pPr>
            <a:endParaRPr lang="en-US" dirty="0" smtClean="0">
              <a:latin typeface="Calibri" pitchFamily="34" charset="0"/>
              <a:ea typeface="+mn-ea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200"/>
            <a:ext cx="5486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FFFFFF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1D44D63-1AB8-41E9-B8B4-78872555220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18503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304800" y="1600200"/>
            <a:ext cx="2133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dirty="0" smtClean="0">
                <a:latin typeface="Trebuchet MS" pitchFamily="34" charset="0"/>
                <a:ea typeface="+mn-ea"/>
              </a:rPr>
              <a:t> </a:t>
            </a:r>
          </a:p>
          <a:p>
            <a:pPr eaLnBrk="1" hangingPunct="1">
              <a:defRPr/>
            </a:pPr>
            <a:endParaRPr lang="en-US" dirty="0" smtClean="0">
              <a:latin typeface="Calibri" pitchFamily="34" charset="0"/>
              <a:ea typeface="+mn-ea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1600200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/>
          </p:nvPr>
        </p:nvSpPr>
        <p:spPr>
          <a:xfrm>
            <a:off x="6066556" y="1600622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6A4A2F3-4340-42B0-8EB0-7ABFAF8D40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87354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21336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3048000" y="1600201"/>
            <a:ext cx="5685556" cy="4343400"/>
          </a:xfrm>
          <a:prstGeom prst="rect">
            <a:avLst/>
          </a:prstGeom>
        </p:spPr>
        <p:txBody>
          <a:bodyPr anchor="t"/>
          <a:lstStyle>
            <a:lvl1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/>
            </a:lvl1pPr>
            <a:lvl2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/>
            </a:lvl2pPr>
            <a:lvl3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/>
            </a:lvl3pPr>
            <a:lvl4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/>
            </a:lvl4pPr>
            <a:lvl5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F9E38C-2212-4859-8B58-47D5455954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26003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3048000" y="4495800"/>
            <a:ext cx="55324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sz="2800" dirty="0" smtClean="0">
                <a:latin typeface="Calibri" pitchFamily="34" charset="0"/>
                <a:ea typeface="+mn-ea"/>
              </a:rPr>
              <a:t>Keep body copy short. Avoid reading the text to your audience</a:t>
            </a:r>
          </a:p>
        </p:txBody>
      </p:sp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304800" y="1600200"/>
            <a:ext cx="2133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dirty="0" smtClean="0">
                <a:latin typeface="Trebuchet MS" pitchFamily="34" charset="0"/>
                <a:ea typeface="+mn-ea"/>
              </a:rPr>
              <a:t> </a:t>
            </a:r>
          </a:p>
          <a:p>
            <a:pPr eaLnBrk="1" hangingPunct="1">
              <a:defRPr/>
            </a:pPr>
            <a:endParaRPr lang="en-US" dirty="0" smtClean="0">
              <a:latin typeface="Calibri" pitchFamily="34" charset="0"/>
              <a:ea typeface="+mn-ea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667000" cy="2667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5914156" y="1601044"/>
            <a:ext cx="2667000" cy="2666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7D6AC84-884D-4A99-9DBE-60192991E5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4966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304800" y="1600200"/>
            <a:ext cx="2133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dirty="0" smtClean="0">
                <a:latin typeface="Trebuchet MS" pitchFamily="34" charset="0"/>
                <a:ea typeface="+mn-ea"/>
              </a:rPr>
              <a:t> </a:t>
            </a:r>
          </a:p>
          <a:p>
            <a:pPr eaLnBrk="1" hangingPunct="1">
              <a:defRPr/>
            </a:pPr>
            <a:endParaRPr lang="en-US" dirty="0" smtClean="0">
              <a:latin typeface="Calibri" pitchFamily="34" charset="0"/>
              <a:ea typeface="+mn-ea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971800" cy="4190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9931425-077E-4B79-8B99-7A06DD8735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216760"/>
      </p:ext>
    </p:extLst>
  </p:cSld>
  <p:clrMapOvr>
    <a:masterClrMapping/>
  </p:clrMapOvr>
  <p:transition xmlns:p14="http://schemas.microsoft.com/office/powerpoint/2010/main"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theme" Target="../theme/theme3.xml"/><Relationship Id="rId8" Type="http://schemas.openxmlformats.org/officeDocument/2006/relationships/image" Target="../media/image2.jpeg"/><Relationship Id="rId9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theme" Target="../theme/theme6.xml"/><Relationship Id="rId11" Type="http://schemas.openxmlformats.org/officeDocument/2006/relationships/image" Target="../media/image2.jpe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title_page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7" r:id="rId1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bkg1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3" descr="tagline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1295400"/>
            <a:ext cx="1233487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14" descr="shadow_rule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611188"/>
            <a:ext cx="349250" cy="540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50" r:id="rId1"/>
    <p:sldLayoutId id="2147484451" r:id="rId2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7F7F7F"/>
          </a:solidFill>
          <a:latin typeface="+mj-lt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0" descr="bkg1.jp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8" descr="shadow_rule.jp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1371600"/>
            <a:ext cx="34925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52" r:id="rId1"/>
    <p:sldLayoutId id="2147484453" r:id="rId2"/>
    <p:sldLayoutId id="2147484454" r:id="rId3"/>
    <p:sldLayoutId id="2147484455" r:id="rId4"/>
    <p:sldLayoutId id="2147484456" r:id="rId5"/>
    <p:sldLayoutId id="2147484457" r:id="rId6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0" descr="bkg1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58" r:id="rId1"/>
    <p:sldLayoutId id="2147484460" r:id="rId2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Trebuchet MS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Trebuchet MS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539FC41-F0F3-48E7-B0E5-41F07CC3F7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8" r:id="rId1"/>
    <p:sldLayoutId id="2147484429" r:id="rId2"/>
    <p:sldLayoutId id="2147484430" r:id="rId3"/>
    <p:sldLayoutId id="2147484431" r:id="rId4"/>
    <p:sldLayoutId id="2147484432" r:id="rId5"/>
    <p:sldLayoutId id="2147484433" r:id="rId6"/>
    <p:sldLayoutId id="2147484434" r:id="rId7"/>
    <p:sldLayoutId id="2147484435" r:id="rId8"/>
    <p:sldLayoutId id="2147484436" r:id="rId9"/>
    <p:sldLayoutId id="2147484437" r:id="rId10"/>
    <p:sldLayoutId id="2147484438" r:id="rId11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D5808AF-6F69-422E-AD0D-B43A5B8F0B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151" name="Picture 10" descr="bkg1.jp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39" r:id="rId1"/>
    <p:sldLayoutId id="2147484440" r:id="rId2"/>
    <p:sldLayoutId id="2147484441" r:id="rId3"/>
    <p:sldLayoutId id="2147484442" r:id="rId4"/>
    <p:sldLayoutId id="2147484443" r:id="rId5"/>
    <p:sldLayoutId id="2147484444" r:id="rId6"/>
    <p:sldLayoutId id="2147484445" r:id="rId7"/>
    <p:sldLayoutId id="2147484449" r:id="rId8"/>
    <p:sldLayoutId id="2147484461" r:id="rId9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community.icann.org/display/projfinadhocws/Community+Ad+Hoc+Group+Workspace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ctrTitle"/>
          </p:nvPr>
        </p:nvSpPr>
        <p:spPr bwMode="auto">
          <a:xfrm>
            <a:off x="685800" y="1983858"/>
            <a:ext cx="7772400" cy="1600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800" dirty="0" smtClean="0">
                <a:latin typeface="Trebuchet MS" pitchFamily="34" charset="0"/>
                <a:ea typeface="ＭＳ Ｐゴシック" pitchFamily="34" charset="-128"/>
              </a:rPr>
              <a:t>FY14 Budget Process</a:t>
            </a:r>
          </a:p>
        </p:txBody>
      </p:sp>
      <p:sp>
        <p:nvSpPr>
          <p:cNvPr id="36867" name="Subtitle 2"/>
          <p:cNvSpPr>
            <a:spLocks noGrp="1"/>
          </p:cNvSpPr>
          <p:nvPr>
            <p:ph type="subTitle" idx="1"/>
          </p:nvPr>
        </p:nvSpPr>
        <p:spPr bwMode="auto">
          <a:xfrm>
            <a:off x="1070344" y="3619500"/>
            <a:ext cx="6858000" cy="1104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000" dirty="0" smtClean="0">
                <a:latin typeface="Trebuchet MS" pitchFamily="34" charset="0"/>
                <a:ea typeface="ＭＳ Ｐゴシック" pitchFamily="34" charset="-128"/>
              </a:rPr>
              <a:t/>
            </a:r>
            <a:br>
              <a:rPr lang="en-US" sz="2000" dirty="0" smtClean="0">
                <a:latin typeface="Trebuchet MS" pitchFamily="34" charset="0"/>
                <a:ea typeface="ＭＳ Ｐゴシック" pitchFamily="34" charset="-128"/>
              </a:rPr>
            </a:br>
            <a:r>
              <a:rPr lang="en-US" sz="2000" dirty="0">
                <a:latin typeface="Trebuchet MS" pitchFamily="34" charset="0"/>
                <a:ea typeface="ＭＳ Ｐゴシック" pitchFamily="34" charset="-128"/>
              </a:rPr>
              <a:t>Community Review – </a:t>
            </a:r>
            <a:r>
              <a:rPr lang="en-US" sz="2000" dirty="0" smtClean="0">
                <a:latin typeface="Trebuchet MS" pitchFamily="34" charset="0"/>
                <a:ea typeface="ＭＳ Ｐゴシック" pitchFamily="34" charset="-128"/>
              </a:rPr>
              <a:t>March 5</a:t>
            </a:r>
            <a:r>
              <a:rPr lang="en-US" sz="2000" baseline="30000" dirty="0" smtClean="0">
                <a:latin typeface="Trebuchet MS" pitchFamily="34" charset="0"/>
                <a:ea typeface="ＭＳ Ｐゴシック" pitchFamily="34" charset="-128"/>
              </a:rPr>
              <a:t>th</a:t>
            </a:r>
            <a:r>
              <a:rPr lang="en-US" sz="2000" dirty="0" smtClean="0">
                <a:latin typeface="Trebuchet MS" pitchFamily="34" charset="0"/>
                <a:ea typeface="ＭＳ Ｐゴシック" pitchFamily="34" charset="-128"/>
              </a:rPr>
              <a:t> </a:t>
            </a:r>
            <a:r>
              <a:rPr lang="en-US" sz="2000" dirty="0">
                <a:latin typeface="Trebuchet MS" pitchFamily="34" charset="0"/>
                <a:ea typeface="ＭＳ Ｐゴシック" pitchFamily="34" charset="-128"/>
              </a:rPr>
              <a:t>2013</a:t>
            </a: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15386F-5599-4FD1-A3E5-EE5123A74840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23" name="Title 2"/>
          <p:cNvSpPr txBox="1">
            <a:spLocks/>
          </p:cNvSpPr>
          <p:nvPr/>
        </p:nvSpPr>
        <p:spPr bwMode="auto">
          <a:xfrm>
            <a:off x="304800" y="138545"/>
            <a:ext cx="8534400" cy="69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4000" dirty="0" smtClean="0"/>
              <a:t>SO/AC Special Budget Request</a:t>
            </a:r>
            <a:endParaRPr lang="en-US" sz="4000" dirty="0">
              <a:solidFill>
                <a:srgbClr val="7F7F7F"/>
              </a:solidFill>
              <a:ea typeface="ＭＳ Ｐゴシック" pitchFamily="34" charset="-128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57200" y="1219200"/>
            <a:ext cx="84582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>
              <a:buFont typeface="Arial" pitchFamily="34" charset="0"/>
              <a:buChar char="•"/>
            </a:pPr>
            <a:r>
              <a:rPr lang="en-US" dirty="0" smtClean="0"/>
              <a:t>SO/AC Special Budget template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dirty="0" smtClean="0"/>
              <a:t>Wiki workspace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dirty="0"/>
              <a:t>Fast </a:t>
            </a:r>
            <a:r>
              <a:rPr lang="en-US" dirty="0" smtClean="0"/>
              <a:t>Track Request </a:t>
            </a:r>
            <a:r>
              <a:rPr lang="en-US" dirty="0"/>
              <a:t>– </a:t>
            </a:r>
            <a:r>
              <a:rPr lang="en-US" i="1" dirty="0">
                <a:solidFill>
                  <a:srgbClr val="FF0000"/>
                </a:solidFill>
              </a:rPr>
              <a:t>due Fri 3/22/13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dirty="0"/>
              <a:t>Regular </a:t>
            </a:r>
            <a:r>
              <a:rPr lang="en-US" dirty="0" smtClean="0"/>
              <a:t>Track Request – </a:t>
            </a:r>
            <a:r>
              <a:rPr lang="en-US" i="1" dirty="0" smtClean="0">
                <a:solidFill>
                  <a:srgbClr val="FF0000"/>
                </a:solidFill>
              </a:rPr>
              <a:t>due Fri </a:t>
            </a:r>
            <a:r>
              <a:rPr lang="en-US" i="1" dirty="0">
                <a:solidFill>
                  <a:srgbClr val="FF0000"/>
                </a:solidFill>
              </a:rPr>
              <a:t>4/19/13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dirty="0" smtClean="0"/>
              <a:t>Evaluation process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dirty="0" smtClean="0"/>
              <a:t>Implementation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dirty="0" smtClean="0"/>
              <a:t>Procurement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dirty="0" smtClean="0"/>
              <a:t>Deliverables / Metrics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9071680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15386F-5599-4FD1-A3E5-EE5123A7484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23" name="Title 2"/>
          <p:cNvSpPr txBox="1">
            <a:spLocks/>
          </p:cNvSpPr>
          <p:nvPr/>
        </p:nvSpPr>
        <p:spPr bwMode="auto">
          <a:xfrm>
            <a:off x="304800" y="138545"/>
            <a:ext cx="8534400" cy="69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4000" dirty="0" smtClean="0"/>
              <a:t>Next Steps</a:t>
            </a:r>
            <a:endParaRPr lang="en-US" sz="4000" dirty="0">
              <a:solidFill>
                <a:srgbClr val="7F7F7F"/>
              </a:solidFill>
              <a:ea typeface="ＭＳ Ｐゴシック" pitchFamily="34" charset="-128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838200" y="1447800"/>
            <a:ext cx="80772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/>
              <a:t>Community feedback on </a:t>
            </a:r>
            <a:r>
              <a:rPr lang="en-US" dirty="0" smtClean="0"/>
              <a:t>FY14 Programs</a:t>
            </a:r>
            <a:endParaRPr lang="en-US" dirty="0"/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/>
              <a:t>Beijing Meeting Finance </a:t>
            </a:r>
            <a:r>
              <a:rPr lang="en-US" dirty="0" smtClean="0"/>
              <a:t>update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FY14 draft Ops Plan and Budget Published</a:t>
            </a:r>
            <a:endParaRPr lang="en-US" dirty="0"/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5340618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981200"/>
            <a:ext cx="5715000" cy="990600"/>
          </a:xfrm>
        </p:spPr>
        <p:txBody>
          <a:bodyPr/>
          <a:lstStyle/>
          <a:p>
            <a:pPr marL="0" indent="0">
              <a:buNone/>
            </a:pPr>
            <a:r>
              <a:rPr lang="en-US" sz="4400" dirty="0" smtClean="0"/>
              <a:t>Questions &amp; Discussion</a:t>
            </a:r>
          </a:p>
          <a:p>
            <a:pPr marL="0" indent="0">
              <a:buNone/>
            </a:pPr>
            <a:endParaRPr lang="en-US" sz="4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15386F-5599-4FD1-A3E5-EE5123A74840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67713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85800"/>
          </a:xfrm>
        </p:spPr>
        <p:txBody>
          <a:bodyPr/>
          <a:lstStyle/>
          <a:p>
            <a:pPr algn="ctr"/>
            <a:r>
              <a:rPr lang="en-US" dirty="0"/>
              <a:t>A</a:t>
            </a:r>
            <a:r>
              <a:rPr lang="en-US" dirty="0" smtClean="0"/>
              <a:t>genda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15386F-5599-4FD1-A3E5-EE5123A7484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2743200" y="1143000"/>
            <a:ext cx="6292850" cy="5105400"/>
          </a:xfrm>
          <a:prstGeom prst="rect">
            <a:avLst/>
          </a:prstGeom>
        </p:spPr>
        <p:txBody>
          <a:bodyPr/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ts val="2600"/>
              </a:lnSpc>
              <a:buFont typeface="Arial" pitchFamily="34" charset="0"/>
              <a:buChar char="•"/>
            </a:pPr>
            <a:r>
              <a:rPr lang="en-US" sz="1800" dirty="0" smtClean="0"/>
              <a:t>Introduction –  Janice &amp; Maya  (5 min)</a:t>
            </a:r>
          </a:p>
          <a:p>
            <a:pPr marL="800100" lvl="1" indent="-342900">
              <a:lnSpc>
                <a:spcPts val="2600"/>
              </a:lnSpc>
              <a:buFont typeface="Arial" pitchFamily="34" charset="0"/>
              <a:buChar char="•"/>
            </a:pPr>
            <a:r>
              <a:rPr lang="en-US" sz="1400" dirty="0"/>
              <a:t>Welcome and roll call</a:t>
            </a:r>
          </a:p>
          <a:p>
            <a:pPr marL="800100" lvl="1" indent="-342900">
              <a:lnSpc>
                <a:spcPts val="2600"/>
              </a:lnSpc>
              <a:buFont typeface="Arial" pitchFamily="34" charset="0"/>
              <a:buChar char="•"/>
            </a:pPr>
            <a:r>
              <a:rPr lang="en-US" sz="1400" dirty="0"/>
              <a:t>Session guidelines (Q&amp;A, Wiki link, etc…)</a:t>
            </a:r>
          </a:p>
          <a:p>
            <a:pPr marL="342900" indent="-342900">
              <a:lnSpc>
                <a:spcPts val="2600"/>
              </a:lnSpc>
              <a:buFont typeface="Arial" pitchFamily="34" charset="0"/>
              <a:buChar char="•"/>
            </a:pPr>
            <a:r>
              <a:rPr lang="en-US" sz="1800" dirty="0" smtClean="0"/>
              <a:t>Update on FY14 Budget Process Timeline – Aba  (</a:t>
            </a:r>
            <a:r>
              <a:rPr lang="en-US" sz="1800" dirty="0"/>
              <a:t>5</a:t>
            </a:r>
            <a:r>
              <a:rPr lang="en-US" sz="1800" dirty="0" smtClean="0"/>
              <a:t> min)</a:t>
            </a:r>
          </a:p>
          <a:p>
            <a:pPr marL="342900" indent="-342900">
              <a:lnSpc>
                <a:spcPts val="2600"/>
              </a:lnSpc>
              <a:buFont typeface="Arial" pitchFamily="34" charset="0"/>
              <a:buChar char="•"/>
            </a:pPr>
            <a:r>
              <a:rPr lang="en-US" sz="1800" dirty="0" smtClean="0"/>
              <a:t>FY13 Portfolio Management Update – Carole (10 min)</a:t>
            </a:r>
          </a:p>
          <a:p>
            <a:pPr marL="342900" indent="-342900">
              <a:lnSpc>
                <a:spcPts val="2600"/>
              </a:lnSpc>
              <a:buFont typeface="Arial" pitchFamily="34" charset="0"/>
              <a:buChar char="•"/>
            </a:pPr>
            <a:r>
              <a:rPr lang="en-US" sz="1800" dirty="0" smtClean="0"/>
              <a:t>FY14 Revenue Target </a:t>
            </a:r>
            <a:r>
              <a:rPr lang="en-US" sz="1800" dirty="0"/>
              <a:t>– </a:t>
            </a:r>
            <a:r>
              <a:rPr lang="en-US" sz="1800" dirty="0" smtClean="0"/>
              <a:t>Ken (</a:t>
            </a:r>
            <a:r>
              <a:rPr lang="en-US" sz="1800" dirty="0"/>
              <a:t>5</a:t>
            </a:r>
            <a:r>
              <a:rPr lang="en-US" sz="1800" dirty="0" smtClean="0"/>
              <a:t> min)</a:t>
            </a:r>
            <a:endParaRPr lang="en-US" sz="1800" dirty="0"/>
          </a:p>
          <a:p>
            <a:pPr marL="342900" indent="-342900">
              <a:lnSpc>
                <a:spcPts val="2600"/>
              </a:lnSpc>
              <a:buFont typeface="Arial" pitchFamily="34" charset="0"/>
              <a:buChar char="•"/>
            </a:pPr>
            <a:r>
              <a:rPr lang="en-US" sz="1800" dirty="0" smtClean="0"/>
              <a:t>SO/AC/SG budget request /status  –   Aba (5 min)</a:t>
            </a:r>
          </a:p>
          <a:p>
            <a:pPr marL="342900" indent="-342900">
              <a:lnSpc>
                <a:spcPts val="2600"/>
              </a:lnSpc>
              <a:buFont typeface="Arial" pitchFamily="34" charset="0"/>
              <a:buChar char="•"/>
            </a:pPr>
            <a:r>
              <a:rPr lang="en-US" sz="1800" dirty="0" smtClean="0"/>
              <a:t>Next steps per revised timeline – Xavier  (</a:t>
            </a:r>
            <a:r>
              <a:rPr lang="en-US" sz="1800" dirty="0"/>
              <a:t>5</a:t>
            </a:r>
            <a:r>
              <a:rPr lang="en-US" sz="1800" dirty="0" smtClean="0"/>
              <a:t> min)</a:t>
            </a:r>
          </a:p>
          <a:p>
            <a:pPr marL="342900" indent="-342900">
              <a:lnSpc>
                <a:spcPts val="2600"/>
              </a:lnSpc>
              <a:buFont typeface="Arial" pitchFamily="34" charset="0"/>
              <a:buChar char="•"/>
            </a:pPr>
            <a:r>
              <a:rPr lang="en-US" sz="1800" dirty="0" smtClean="0"/>
              <a:t>Question and Discussion  (25 min)</a:t>
            </a:r>
          </a:p>
          <a:p>
            <a:pPr marL="800100" lvl="1" indent="-342900">
              <a:lnSpc>
                <a:spcPts val="2600"/>
              </a:lnSpc>
              <a:buFont typeface="Arial" pitchFamily="34" charset="0"/>
              <a:buChar char="•"/>
            </a:pPr>
            <a:endParaRPr lang="en-US" sz="1400" dirty="0"/>
          </a:p>
          <a:p>
            <a:pPr marL="800100" lvl="1" indent="-342900">
              <a:lnSpc>
                <a:spcPts val="2600"/>
              </a:lnSpc>
              <a:buFont typeface="Arial" pitchFamily="34" charset="0"/>
              <a:buChar char="•"/>
            </a:pPr>
            <a:endParaRPr lang="en-US" sz="1800" dirty="0"/>
          </a:p>
          <a:p>
            <a:pPr marL="800100" lvl="1" indent="-342900">
              <a:lnSpc>
                <a:spcPts val="2600"/>
              </a:lnSpc>
              <a:buFont typeface="Arial" pitchFamily="34" charset="0"/>
              <a:buChar char="•"/>
            </a:pPr>
            <a:endParaRPr lang="en-US" sz="1800" dirty="0"/>
          </a:p>
          <a:p>
            <a:pPr>
              <a:lnSpc>
                <a:spcPts val="2600"/>
              </a:lnSpc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425652322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15386F-5599-4FD1-A3E5-EE5123A7484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23" name="Title 2"/>
          <p:cNvSpPr txBox="1">
            <a:spLocks/>
          </p:cNvSpPr>
          <p:nvPr/>
        </p:nvSpPr>
        <p:spPr bwMode="auto">
          <a:xfrm>
            <a:off x="381000" y="228600"/>
            <a:ext cx="8534400" cy="69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4000" dirty="0" smtClean="0"/>
              <a:t>Introduction – </a:t>
            </a:r>
            <a:r>
              <a:rPr lang="en-US" sz="4000" dirty="0"/>
              <a:t>S</a:t>
            </a:r>
            <a:r>
              <a:rPr lang="en-US" sz="4000" dirty="0" smtClean="0"/>
              <a:t>ession Guidelines</a:t>
            </a:r>
            <a:endParaRPr lang="en-US" sz="4000" dirty="0">
              <a:solidFill>
                <a:srgbClr val="7F7F7F"/>
              </a:solidFill>
              <a:ea typeface="ＭＳ Ｐゴシック" pitchFamily="34" charset="-128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80060" y="1295399"/>
            <a:ext cx="8458200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Q &amp; A session at the end of the presentation</a:t>
            </a:r>
          </a:p>
          <a:p>
            <a:pPr marL="457200" indent="-457200">
              <a:buFont typeface="Arial" pitchFamily="34" charset="0"/>
              <a:buChar char="•"/>
            </a:pP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/>
              <a:t>Please </a:t>
            </a:r>
            <a:r>
              <a:rPr lang="en-US" dirty="0" smtClean="0"/>
              <a:t>visit the community wiki page:</a:t>
            </a:r>
            <a:r>
              <a:rPr lang="en-US" dirty="0"/>
              <a:t/>
            </a:r>
            <a:br>
              <a:rPr lang="en-US" dirty="0"/>
            </a:br>
            <a:r>
              <a:rPr lang="en-US" sz="2400" dirty="0">
                <a:hlinkClick r:id="rId3"/>
              </a:rPr>
              <a:t>https://</a:t>
            </a:r>
            <a:r>
              <a:rPr lang="en-US" sz="2400" dirty="0" smtClean="0">
                <a:hlinkClick r:id="rId3"/>
              </a:rPr>
              <a:t>community.icann.org/display/projfinadhocws</a:t>
            </a:r>
            <a:endParaRPr lang="en-US" dirty="0"/>
          </a:p>
          <a:p>
            <a:pPr marL="457200" indent="-457200">
              <a:buFont typeface="Arial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5340618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15386F-5599-4FD1-A3E5-EE5123A7484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23" name="Title 2"/>
          <p:cNvSpPr txBox="1">
            <a:spLocks/>
          </p:cNvSpPr>
          <p:nvPr/>
        </p:nvSpPr>
        <p:spPr bwMode="auto">
          <a:xfrm>
            <a:off x="304800" y="76200"/>
            <a:ext cx="8534400" cy="561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4000" dirty="0" smtClean="0"/>
              <a:t>FY14 Budget Process and Timeline</a:t>
            </a:r>
            <a:endParaRPr lang="en-US" sz="4000" dirty="0">
              <a:solidFill>
                <a:srgbClr val="7F7F7F"/>
              </a:solidFill>
              <a:ea typeface="ＭＳ Ｐゴシック" pitchFamily="34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27" y="762000"/>
            <a:ext cx="8622173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0263242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15386F-5599-4FD1-A3E5-EE5123A7484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23" name="Title 2"/>
          <p:cNvSpPr txBox="1">
            <a:spLocks/>
          </p:cNvSpPr>
          <p:nvPr/>
        </p:nvSpPr>
        <p:spPr bwMode="auto">
          <a:xfrm>
            <a:off x="304800" y="76200"/>
            <a:ext cx="8534400" cy="561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4000" dirty="0"/>
              <a:t>PORTFOLIO MANAGEMENT DISCIPLINE</a:t>
            </a:r>
          </a:p>
        </p:txBody>
      </p:sp>
      <p:sp>
        <p:nvSpPr>
          <p:cNvPr id="5" name="Frame 4"/>
          <p:cNvSpPr/>
          <p:nvPr/>
        </p:nvSpPr>
        <p:spPr>
          <a:xfrm>
            <a:off x="5410200" y="1320866"/>
            <a:ext cx="1992239" cy="4607510"/>
          </a:xfrm>
          <a:prstGeom prst="frame">
            <a:avLst>
              <a:gd name="adj1" fmla="val 9325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995122" y="1647035"/>
            <a:ext cx="5959237" cy="1490470"/>
            <a:chOff x="2995122" y="2708532"/>
            <a:chExt cx="5959237" cy="149047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l="31693" t="10621" r="31121" b="3167"/>
            <a:stretch/>
          </p:blipFill>
          <p:spPr>
            <a:xfrm rot="5400000" flipH="1">
              <a:off x="6754677" y="2542821"/>
              <a:ext cx="219822" cy="58675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l="31693" t="10621" r="31121" b="3167"/>
            <a:stretch/>
          </p:blipFill>
          <p:spPr>
            <a:xfrm rot="5400000" flipH="1">
              <a:off x="4966882" y="2525065"/>
              <a:ext cx="219822" cy="58675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l="31693" t="10621" r="31121" b="3167"/>
            <a:stretch/>
          </p:blipFill>
          <p:spPr>
            <a:xfrm rot="5400000" flipH="1">
              <a:off x="8551070" y="2541986"/>
              <a:ext cx="219822" cy="58675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/>
            <a:srcRect l="31693" t="10621" r="31121" b="3167"/>
            <a:stretch/>
          </p:blipFill>
          <p:spPr>
            <a:xfrm rot="5400000" flipH="1">
              <a:off x="3178589" y="3795713"/>
              <a:ext cx="219822" cy="586756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123774" y="2868033"/>
            <a:ext cx="3463876" cy="2662042"/>
            <a:chOff x="123774" y="3938408"/>
            <a:chExt cx="3463876" cy="2662042"/>
          </a:xfrm>
        </p:grpSpPr>
        <p:sp>
          <p:nvSpPr>
            <p:cNvPr id="12" name="TextBox 11"/>
            <p:cNvSpPr txBox="1"/>
            <p:nvPr/>
          </p:nvSpPr>
          <p:spPr>
            <a:xfrm>
              <a:off x="361856" y="4405382"/>
              <a:ext cx="1345240" cy="210057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EEECE1">
                      <a:lumMod val="25000"/>
                    </a:srgbClr>
                  </a:solidFill>
                  <a:cs typeface="Futura Condensed"/>
                </a:rPr>
                <a:t>OBJECTIVE</a:t>
              </a:r>
              <a:endParaRPr lang="en-US" sz="1600" b="1" dirty="0" smtClean="0">
                <a:solidFill>
                  <a:schemeClr val="bg2">
                    <a:lumMod val="25000"/>
                  </a:schemeClr>
                </a:solidFill>
                <a:cs typeface="Futura Condensed"/>
              </a:endParaRPr>
            </a:p>
            <a:p>
              <a:pPr algn="ctr"/>
              <a:endParaRPr lang="en-US" sz="2000" dirty="0" smtClean="0">
                <a:solidFill>
                  <a:srgbClr val="EEECE1">
                    <a:lumMod val="25000"/>
                  </a:srgbClr>
                </a:solidFill>
                <a:latin typeface="Futura Condensed"/>
                <a:cs typeface="Futura Condensed"/>
              </a:endParaRPr>
            </a:p>
            <a:p>
              <a:pPr algn="ctr"/>
              <a:endParaRPr lang="en-US" sz="1400" dirty="0" smtClean="0">
                <a:solidFill>
                  <a:schemeClr val="bg2">
                    <a:lumMod val="25000"/>
                  </a:schemeClr>
                </a:solidFill>
                <a:latin typeface="Futura Condensed"/>
                <a:cs typeface="Futura Condensed"/>
              </a:endParaRPr>
            </a:p>
            <a:p>
              <a:pPr algn="ctr"/>
              <a:r>
                <a:rPr lang="en-US" sz="1400" dirty="0" smtClean="0">
                  <a:solidFill>
                    <a:schemeClr val="bg2">
                      <a:lumMod val="25000"/>
                    </a:schemeClr>
                  </a:solidFill>
                  <a:cs typeface="Futura Condensed"/>
                </a:rPr>
                <a:t>Description</a:t>
              </a:r>
            </a:p>
            <a:p>
              <a:pPr algn="ctr"/>
              <a:r>
                <a:rPr lang="en-US" sz="1400" dirty="0" smtClean="0">
                  <a:solidFill>
                    <a:schemeClr val="bg2">
                      <a:lumMod val="25000"/>
                    </a:schemeClr>
                  </a:solidFill>
                  <a:cs typeface="Futura Condensed"/>
                </a:rPr>
                <a:t>Owner</a:t>
              </a:r>
            </a:p>
            <a:p>
              <a:pPr algn="ctr"/>
              <a:r>
                <a:rPr lang="en-US" sz="1400" i="1" dirty="0" smtClean="0">
                  <a:solidFill>
                    <a:srgbClr val="800000"/>
                  </a:solidFill>
                  <a:latin typeface="Futura Condensed"/>
                  <a:cs typeface="Futura Condensed"/>
                </a:rPr>
                <a:t/>
              </a:r>
              <a:br>
                <a:rPr lang="en-US" sz="1400" i="1" dirty="0" smtClean="0">
                  <a:solidFill>
                    <a:srgbClr val="800000"/>
                  </a:solidFill>
                  <a:latin typeface="Futura Condensed"/>
                  <a:cs typeface="Futura Condensed"/>
                </a:rPr>
              </a:br>
              <a:endParaRPr lang="en-US" sz="1400" i="1" dirty="0" smtClean="0">
                <a:solidFill>
                  <a:srgbClr val="800000"/>
                </a:solidFill>
                <a:latin typeface="Futura Condensed"/>
                <a:cs typeface="Futura Condensed"/>
              </a:endParaRPr>
            </a:p>
            <a:p>
              <a:pPr algn="ctr"/>
              <a:endParaRPr lang="en-US" sz="1400" i="1" dirty="0" smtClean="0">
                <a:solidFill>
                  <a:srgbClr val="800000"/>
                </a:solidFill>
                <a:latin typeface="Futura Condensed"/>
                <a:cs typeface="Futura Condensed"/>
              </a:endParaRPr>
            </a:p>
            <a:p>
              <a:pPr algn="ctr"/>
              <a:endParaRPr lang="en-US" sz="105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3" name="Frame 12"/>
            <p:cNvSpPr/>
            <p:nvPr/>
          </p:nvSpPr>
          <p:spPr>
            <a:xfrm>
              <a:off x="305333" y="4199002"/>
              <a:ext cx="1469049" cy="2401448"/>
            </a:xfrm>
            <a:prstGeom prst="frame">
              <a:avLst/>
            </a:prstGeom>
            <a:gradFill>
              <a:gsLst>
                <a:gs pos="0">
                  <a:schemeClr val="bg2">
                    <a:lumMod val="2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164493" y="4403179"/>
              <a:ext cx="1342162" cy="217585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1600" b="1" dirty="0" smtClean="0">
                  <a:solidFill>
                    <a:srgbClr val="EEECE1">
                      <a:lumMod val="25000"/>
                    </a:srgbClr>
                  </a:solidFill>
                  <a:cs typeface="Futura Condensed"/>
                </a:rPr>
                <a:t>GOAL</a:t>
              </a:r>
            </a:p>
            <a:p>
              <a:pPr algn="ctr"/>
              <a:endParaRPr lang="en-US" sz="1400" dirty="0">
                <a:solidFill>
                  <a:schemeClr val="bg2">
                    <a:lumMod val="25000"/>
                  </a:schemeClr>
                </a:solidFill>
                <a:latin typeface="Futura Condensed"/>
                <a:cs typeface="Futura Condensed"/>
              </a:endParaRPr>
            </a:p>
            <a:p>
              <a:pPr algn="ctr"/>
              <a:endParaRPr lang="en-US" sz="1400" dirty="0" smtClean="0">
                <a:solidFill>
                  <a:schemeClr val="bg2">
                    <a:lumMod val="25000"/>
                  </a:schemeClr>
                </a:solidFill>
                <a:latin typeface="Futura Condensed"/>
                <a:cs typeface="Futura Condensed"/>
              </a:endParaRPr>
            </a:p>
            <a:p>
              <a:pPr algn="ctr"/>
              <a:r>
                <a:rPr lang="en-US" sz="1400" dirty="0" smtClean="0">
                  <a:solidFill>
                    <a:schemeClr val="bg2">
                      <a:lumMod val="25000"/>
                    </a:schemeClr>
                  </a:solidFill>
                  <a:cs typeface="Futura Condensed"/>
                </a:rPr>
                <a:t>Description</a:t>
              </a:r>
            </a:p>
            <a:p>
              <a:pPr algn="ctr"/>
              <a:r>
                <a:rPr lang="en-US" sz="1400" dirty="0" smtClean="0">
                  <a:solidFill>
                    <a:schemeClr val="bg2">
                      <a:lumMod val="25000"/>
                    </a:schemeClr>
                  </a:solidFill>
                  <a:cs typeface="Futura Condensed"/>
                </a:rPr>
                <a:t>Owner</a:t>
              </a:r>
            </a:p>
            <a:p>
              <a:pPr algn="ctr"/>
              <a:r>
                <a:rPr lang="en-US" sz="1400" dirty="0" smtClean="0">
                  <a:solidFill>
                    <a:schemeClr val="bg2">
                      <a:lumMod val="25000"/>
                    </a:schemeClr>
                  </a:solidFill>
                  <a:cs typeface="Futura Condensed"/>
                </a:rPr>
                <a:t>Metrics</a:t>
              </a:r>
            </a:p>
          </p:txBody>
        </p:sp>
        <p:sp>
          <p:nvSpPr>
            <p:cNvPr id="15" name="Frame 14"/>
            <p:cNvSpPr/>
            <p:nvPr/>
          </p:nvSpPr>
          <p:spPr>
            <a:xfrm>
              <a:off x="2118601" y="4192407"/>
              <a:ext cx="1469049" cy="2401447"/>
            </a:xfrm>
            <a:prstGeom prst="frame">
              <a:avLst/>
            </a:prstGeom>
            <a:gradFill>
              <a:gsLst>
                <a:gs pos="0">
                  <a:schemeClr val="bg2">
                    <a:lumMod val="2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cxnSp>
          <p:nvCxnSpPr>
            <p:cNvPr id="16" name="Straight Connector 15"/>
            <p:cNvCxnSpPr>
              <a:stCxn id="15" idx="1"/>
              <a:endCxn id="13" idx="3"/>
            </p:cNvCxnSpPr>
            <p:nvPr/>
          </p:nvCxnSpPr>
          <p:spPr>
            <a:xfrm flipH="1">
              <a:off x="1774382" y="5393131"/>
              <a:ext cx="344219" cy="6595"/>
            </a:xfrm>
            <a:prstGeom prst="line">
              <a:avLst/>
            </a:prstGeom>
            <a:ln w="12700" cmpd="sng">
              <a:solidFill>
                <a:srgbClr val="7F7F7F"/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57"/>
            <p:cNvSpPr>
              <a:spLocks/>
            </p:cNvSpPr>
            <p:nvPr/>
          </p:nvSpPr>
          <p:spPr bwMode="auto">
            <a:xfrm>
              <a:off x="123774" y="3938408"/>
              <a:ext cx="381000" cy="381000"/>
            </a:xfrm>
            <a:prstGeom prst="ellipse">
              <a:avLst/>
            </a:prstGeom>
            <a:solidFill>
              <a:srgbClr val="494429"/>
            </a:solidFill>
            <a:ln>
              <a:noFill/>
            </a:ln>
            <a:effectLst>
              <a:outerShdw blurRad="38100" dist="23000" dir="5400000" algn="ctr" rotWithShape="0">
                <a:srgbClr val="00000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Rectangle 58"/>
            <p:cNvSpPr>
              <a:spLocks/>
            </p:cNvSpPr>
            <p:nvPr/>
          </p:nvSpPr>
          <p:spPr bwMode="auto">
            <a:xfrm>
              <a:off x="135680" y="4029689"/>
              <a:ext cx="357188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utura Condensed"/>
                  <a:ea typeface="ＭＳ Ｐゴシック" charset="0"/>
                  <a:cs typeface="Futura Condensed"/>
                  <a:sym typeface="Futura Condensed" charset="0"/>
                </a:rPr>
                <a:t>4</a:t>
              </a:r>
            </a:p>
          </p:txBody>
        </p:sp>
        <p:sp>
          <p:nvSpPr>
            <p:cNvPr id="19" name="Oval 57"/>
            <p:cNvSpPr>
              <a:spLocks/>
            </p:cNvSpPr>
            <p:nvPr/>
          </p:nvSpPr>
          <p:spPr bwMode="auto">
            <a:xfrm>
              <a:off x="1909361" y="3950372"/>
              <a:ext cx="381000" cy="381000"/>
            </a:xfrm>
            <a:prstGeom prst="ellipse">
              <a:avLst/>
            </a:prstGeom>
            <a:solidFill>
              <a:srgbClr val="494429"/>
            </a:solidFill>
            <a:ln>
              <a:noFill/>
            </a:ln>
            <a:effectLst>
              <a:outerShdw blurRad="38100" dist="23000" dir="5400000" algn="ctr" rotWithShape="0">
                <a:srgbClr val="00000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Rectangle 58"/>
            <p:cNvSpPr>
              <a:spLocks/>
            </p:cNvSpPr>
            <p:nvPr/>
          </p:nvSpPr>
          <p:spPr bwMode="auto">
            <a:xfrm>
              <a:off x="1921267" y="4041653"/>
              <a:ext cx="357188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utura Condensed"/>
                  <a:ea typeface="ＭＳ Ｐゴシック" charset="0"/>
                  <a:cs typeface="Futura Condensed"/>
                  <a:sym typeface="Futura Condensed" charset="0"/>
                </a:rPr>
                <a:t>16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428999" y="1670551"/>
            <a:ext cx="5525359" cy="3934438"/>
            <a:chOff x="3568910" y="2728158"/>
            <a:chExt cx="5383582" cy="3934438"/>
          </a:xfrm>
        </p:grpSpPr>
        <p:grpSp>
          <p:nvGrpSpPr>
            <p:cNvPr id="22" name="Group 21"/>
            <p:cNvGrpSpPr/>
            <p:nvPr/>
          </p:nvGrpSpPr>
          <p:grpSpPr>
            <a:xfrm>
              <a:off x="3568910" y="2939879"/>
              <a:ext cx="5383582" cy="3722717"/>
              <a:chOff x="3568910" y="2939879"/>
              <a:chExt cx="5383582" cy="3722717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5715551" y="3077250"/>
                <a:ext cx="1414994" cy="3293209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solidFill>
                      <a:srgbClr val="EEECE1">
                        <a:lumMod val="25000"/>
                      </a:srgbClr>
                    </a:solidFill>
                    <a:cs typeface="Futura Condensed"/>
                  </a:rPr>
                  <a:t>PROGRAM</a:t>
                </a:r>
              </a:p>
              <a:p>
                <a:pPr algn="ctr"/>
                <a:endParaRPr lang="en-US" sz="1600" b="1" dirty="0">
                  <a:solidFill>
                    <a:schemeClr val="bg2">
                      <a:lumMod val="25000"/>
                    </a:schemeClr>
                  </a:solidFill>
                  <a:cs typeface="Futura Condensed"/>
                </a:endParaRPr>
              </a:p>
              <a:p>
                <a:pPr algn="ctr"/>
                <a:r>
                  <a:rPr lang="en-US" sz="1400" dirty="0" smtClean="0">
                    <a:solidFill>
                      <a:schemeClr val="bg2">
                        <a:lumMod val="25000"/>
                      </a:schemeClr>
                    </a:solidFill>
                    <a:cs typeface="Futura Condensed"/>
                  </a:rPr>
                  <a:t>Description</a:t>
                </a:r>
              </a:p>
              <a:p>
                <a:pPr algn="ctr"/>
                <a:r>
                  <a:rPr lang="en-US" sz="1400" dirty="0" smtClean="0">
                    <a:solidFill>
                      <a:schemeClr val="bg2">
                        <a:lumMod val="25000"/>
                      </a:schemeClr>
                    </a:solidFill>
                    <a:cs typeface="Futura Condensed"/>
                  </a:rPr>
                  <a:t>Owner</a:t>
                </a:r>
              </a:p>
              <a:p>
                <a:pPr algn="ctr"/>
                <a:r>
                  <a:rPr lang="en-US" sz="1400" dirty="0">
                    <a:solidFill>
                      <a:schemeClr val="bg2">
                        <a:lumMod val="25000"/>
                      </a:schemeClr>
                    </a:solidFill>
                    <a:cs typeface="Futura Condensed"/>
                  </a:rPr>
                  <a:t>Timeline</a:t>
                </a:r>
              </a:p>
              <a:p>
                <a:pPr lvl="0" algn="ctr"/>
                <a:r>
                  <a:rPr lang="en-US" sz="1100" dirty="0" smtClean="0">
                    <a:solidFill>
                      <a:srgbClr val="EEECE1">
                        <a:lumMod val="25000"/>
                      </a:srgbClr>
                    </a:solidFill>
                    <a:cs typeface="Futura Condensed"/>
                  </a:rPr>
                  <a:t>(e.g. FY14 T3)</a:t>
                </a:r>
                <a:endParaRPr lang="en-US" sz="1100" dirty="0">
                  <a:solidFill>
                    <a:schemeClr val="bg2">
                      <a:lumMod val="25000"/>
                    </a:schemeClr>
                  </a:solidFill>
                  <a:cs typeface="Futura Condensed"/>
                </a:endParaRPr>
              </a:p>
              <a:p>
                <a:pPr algn="ctr"/>
                <a:r>
                  <a:rPr lang="en-US" sz="1400" dirty="0" smtClean="0">
                    <a:solidFill>
                      <a:schemeClr val="bg2">
                        <a:lumMod val="25000"/>
                      </a:schemeClr>
                    </a:solidFill>
                    <a:cs typeface="Futura Condensed"/>
                  </a:rPr>
                  <a:t>Metrics</a:t>
                </a:r>
              </a:p>
              <a:p>
                <a:pPr algn="ctr"/>
                <a:r>
                  <a:rPr lang="en-US" sz="1400" dirty="0" smtClean="0">
                    <a:solidFill>
                      <a:schemeClr val="bg2">
                        <a:lumMod val="25000"/>
                      </a:schemeClr>
                    </a:solidFill>
                    <a:cs typeface="Futura Condensed"/>
                  </a:rPr>
                  <a:t>Priority</a:t>
                </a:r>
              </a:p>
              <a:p>
                <a:pPr lvl="0" algn="ctr"/>
                <a:r>
                  <a:rPr lang="en-US" sz="1100" dirty="0" smtClean="0">
                    <a:solidFill>
                      <a:srgbClr val="EEECE1">
                        <a:lumMod val="25000"/>
                      </a:srgbClr>
                    </a:solidFill>
                    <a:cs typeface="Futura Condensed"/>
                  </a:rPr>
                  <a:t>(within Portfolio)</a:t>
                </a:r>
                <a:endParaRPr lang="en-US" sz="1100" dirty="0" smtClean="0">
                  <a:solidFill>
                    <a:schemeClr val="bg2">
                      <a:lumMod val="25000"/>
                    </a:schemeClr>
                  </a:solidFill>
                  <a:cs typeface="Futura Condensed"/>
                </a:endParaRPr>
              </a:p>
              <a:p>
                <a:pPr algn="ctr"/>
                <a:r>
                  <a:rPr lang="en-US" sz="1400" dirty="0" smtClean="0">
                    <a:solidFill>
                      <a:schemeClr val="bg2">
                        <a:lumMod val="25000"/>
                      </a:schemeClr>
                    </a:solidFill>
                    <a:cs typeface="Futura Condensed"/>
                  </a:rPr>
                  <a:t>Dependencies</a:t>
                </a:r>
              </a:p>
              <a:p>
                <a:pPr algn="ctr"/>
                <a:r>
                  <a:rPr lang="en-US" sz="1400" dirty="0" smtClean="0">
                    <a:solidFill>
                      <a:schemeClr val="bg2">
                        <a:lumMod val="25000"/>
                      </a:schemeClr>
                    </a:solidFill>
                    <a:cs typeface="Futura Condensed"/>
                  </a:rPr>
                  <a:t>Risks</a:t>
                </a:r>
              </a:p>
              <a:p>
                <a:pPr algn="ctr"/>
                <a:r>
                  <a:rPr lang="en-US" sz="1400" dirty="0" smtClean="0">
                    <a:solidFill>
                      <a:schemeClr val="bg2">
                        <a:lumMod val="25000"/>
                      </a:schemeClr>
                    </a:solidFill>
                    <a:cs typeface="Futura Condensed"/>
                  </a:rPr>
                  <a:t>Stakeholders</a:t>
                </a:r>
              </a:p>
              <a:p>
                <a:pPr algn="ctr"/>
                <a:r>
                  <a:rPr lang="en-US" sz="1400" i="1" dirty="0" smtClean="0">
                    <a:solidFill>
                      <a:schemeClr val="accent2">
                        <a:lumMod val="75000"/>
                      </a:schemeClr>
                    </a:solidFill>
                    <a:cs typeface="Futura Condensed"/>
                  </a:rPr>
                  <a:t>Budget</a:t>
                </a:r>
                <a:br>
                  <a:rPr lang="en-US" sz="1400" i="1" dirty="0" smtClean="0">
                    <a:solidFill>
                      <a:schemeClr val="accent2">
                        <a:lumMod val="75000"/>
                      </a:schemeClr>
                    </a:solidFill>
                    <a:cs typeface="Futura Condensed"/>
                  </a:rPr>
                </a:br>
                <a:r>
                  <a:rPr lang="en-US" sz="1400" i="1" dirty="0" smtClean="0">
                    <a:solidFill>
                      <a:schemeClr val="accent2">
                        <a:lumMod val="75000"/>
                      </a:schemeClr>
                    </a:solidFill>
                    <a:cs typeface="Futura Condensed"/>
                  </a:rPr>
                  <a:t/>
                </a:r>
                <a:br>
                  <a:rPr lang="en-US" sz="1400" i="1" dirty="0" smtClean="0">
                    <a:solidFill>
                      <a:schemeClr val="accent2">
                        <a:lumMod val="75000"/>
                      </a:schemeClr>
                    </a:solidFill>
                    <a:cs typeface="Futura Condensed"/>
                  </a:rPr>
                </a:br>
                <a:endParaRPr lang="en-US" sz="1400" i="1" dirty="0">
                  <a:solidFill>
                    <a:schemeClr val="accent2">
                      <a:lumMod val="75000"/>
                    </a:schemeClr>
                  </a:solidFill>
                  <a:cs typeface="Futura Condensed"/>
                </a:endParaRPr>
              </a:p>
            </p:txBody>
          </p:sp>
          <p:sp>
            <p:nvSpPr>
              <p:cNvPr id="30" name="Frame 29"/>
              <p:cNvSpPr/>
              <p:nvPr/>
            </p:nvSpPr>
            <p:spPr>
              <a:xfrm>
                <a:off x="5715551" y="2952234"/>
                <a:ext cx="1469049" cy="3706703"/>
              </a:xfrm>
              <a:prstGeom prst="frame">
                <a:avLst>
                  <a:gd name="adj1" fmla="val 10137"/>
                </a:avLst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1" name="Straight Connector 30"/>
              <p:cNvCxnSpPr>
                <a:stCxn id="30" idx="1"/>
              </p:cNvCxnSpPr>
              <p:nvPr/>
            </p:nvCxnSpPr>
            <p:spPr>
              <a:xfrm flipH="1" flipV="1">
                <a:off x="5390074" y="4788284"/>
                <a:ext cx="325478" cy="17302"/>
              </a:xfrm>
              <a:prstGeom prst="line">
                <a:avLst/>
              </a:prstGeom>
              <a:ln w="12700" cmpd="sng">
                <a:solidFill>
                  <a:srgbClr val="7F7F7F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4041325" y="3077251"/>
                <a:ext cx="1348748" cy="3377487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square" rtlCol="0">
                <a:noAutofit/>
              </a:bodyPr>
              <a:lstStyle/>
              <a:p>
                <a:pPr algn="ctr"/>
                <a:r>
                  <a:rPr lang="en-US" sz="1600" b="1" dirty="0" smtClean="0">
                    <a:solidFill>
                      <a:srgbClr val="EEECE1">
                        <a:lumMod val="25000"/>
                      </a:srgbClr>
                    </a:solidFill>
                    <a:cs typeface="Futura Condensed"/>
                  </a:rPr>
                  <a:t>PORTFOLIO</a:t>
                </a:r>
                <a:endParaRPr lang="en-US" sz="1600" b="1" dirty="0">
                  <a:solidFill>
                    <a:schemeClr val="bg2">
                      <a:lumMod val="25000"/>
                    </a:schemeClr>
                  </a:solidFill>
                  <a:cs typeface="Futura Condensed"/>
                </a:endParaRPr>
              </a:p>
              <a:p>
                <a:pPr algn="ctr"/>
                <a:endParaRPr lang="en-US" sz="1400" dirty="0" smtClean="0">
                  <a:solidFill>
                    <a:schemeClr val="bg2">
                      <a:lumMod val="25000"/>
                    </a:schemeClr>
                  </a:solidFill>
                  <a:cs typeface="Futura Condensed"/>
                </a:endParaRPr>
              </a:p>
              <a:p>
                <a:pPr algn="ctr"/>
                <a:endParaRPr lang="en-US" sz="1400" dirty="0">
                  <a:solidFill>
                    <a:schemeClr val="bg2">
                      <a:lumMod val="25000"/>
                    </a:schemeClr>
                  </a:solidFill>
                  <a:cs typeface="Futura Condensed"/>
                </a:endParaRPr>
              </a:p>
              <a:p>
                <a:pPr algn="ctr"/>
                <a:r>
                  <a:rPr lang="en-US" sz="1400" dirty="0" smtClean="0">
                    <a:solidFill>
                      <a:schemeClr val="bg2">
                        <a:lumMod val="25000"/>
                      </a:schemeClr>
                    </a:solidFill>
                    <a:cs typeface="Futura Condensed"/>
                  </a:rPr>
                  <a:t>Description</a:t>
                </a:r>
              </a:p>
              <a:p>
                <a:pPr algn="ctr"/>
                <a:r>
                  <a:rPr lang="en-US" sz="1400" dirty="0" smtClean="0">
                    <a:solidFill>
                      <a:schemeClr val="bg2">
                        <a:lumMod val="25000"/>
                      </a:schemeClr>
                    </a:solidFill>
                    <a:cs typeface="Futura Condensed"/>
                  </a:rPr>
                  <a:t>Owner</a:t>
                </a:r>
              </a:p>
              <a:p>
                <a:pPr algn="ctr"/>
                <a:r>
                  <a:rPr lang="en-US" sz="1400" dirty="0" smtClean="0">
                    <a:solidFill>
                      <a:schemeClr val="bg2">
                        <a:lumMod val="25000"/>
                      </a:schemeClr>
                    </a:solidFill>
                    <a:cs typeface="Futura Condensed"/>
                  </a:rPr>
                  <a:t>Timeline</a:t>
                </a:r>
              </a:p>
              <a:p>
                <a:pPr lvl="0" algn="ctr"/>
                <a:r>
                  <a:rPr lang="en-US" sz="1100" dirty="0" smtClean="0">
                    <a:solidFill>
                      <a:srgbClr val="EEECE1">
                        <a:lumMod val="25000"/>
                      </a:srgbClr>
                    </a:solidFill>
                    <a:cs typeface="Futura Condensed"/>
                  </a:rPr>
                  <a:t>(e.g.  FY14)</a:t>
                </a:r>
                <a:endParaRPr lang="en-US" sz="1400" dirty="0">
                  <a:solidFill>
                    <a:schemeClr val="bg2">
                      <a:lumMod val="25000"/>
                    </a:schemeClr>
                  </a:solidFill>
                  <a:cs typeface="Futura Condensed"/>
                </a:endParaRPr>
              </a:p>
              <a:p>
                <a:pPr algn="ctr"/>
                <a:r>
                  <a:rPr lang="en-US" sz="1400" dirty="0" smtClean="0">
                    <a:solidFill>
                      <a:schemeClr val="bg2">
                        <a:lumMod val="25000"/>
                      </a:schemeClr>
                    </a:solidFill>
                    <a:cs typeface="Futura Condensed"/>
                  </a:rPr>
                  <a:t>Metric</a:t>
                </a:r>
              </a:p>
              <a:p>
                <a:pPr algn="ctr"/>
                <a:endParaRPr lang="en-US" sz="1400" dirty="0" smtClean="0">
                  <a:solidFill>
                    <a:schemeClr val="bg2">
                      <a:lumMod val="25000"/>
                    </a:schemeClr>
                  </a:solidFill>
                  <a:cs typeface="Futura Condensed"/>
                </a:endParaRPr>
              </a:p>
              <a:p>
                <a:pPr algn="ctr"/>
                <a:endParaRPr lang="en-US" sz="1400" dirty="0">
                  <a:solidFill>
                    <a:schemeClr val="bg2">
                      <a:lumMod val="25000"/>
                    </a:schemeClr>
                  </a:solidFill>
                  <a:cs typeface="Futura Condensed"/>
                </a:endParaRPr>
              </a:p>
            </p:txBody>
          </p:sp>
          <p:sp>
            <p:nvSpPr>
              <p:cNvPr id="33" name="Frame 32"/>
              <p:cNvSpPr/>
              <p:nvPr/>
            </p:nvSpPr>
            <p:spPr>
              <a:xfrm>
                <a:off x="3971223" y="2939879"/>
                <a:ext cx="1469049" cy="3665501"/>
              </a:xfrm>
              <a:prstGeom prst="frame">
                <a:avLst>
                  <a:gd name="adj1" fmla="val 8562"/>
                </a:avLst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 flipH="1">
                <a:off x="3568910" y="4763428"/>
                <a:ext cx="344369" cy="0"/>
              </a:xfrm>
              <a:prstGeom prst="line">
                <a:avLst/>
              </a:prstGeom>
              <a:ln w="12700" cmpd="sng">
                <a:solidFill>
                  <a:srgbClr val="7F7F7F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/>
              <p:cNvSpPr txBox="1"/>
              <p:nvPr/>
            </p:nvSpPr>
            <p:spPr>
              <a:xfrm>
                <a:off x="7595844" y="3115967"/>
                <a:ext cx="1319556" cy="337365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square" rtlCol="0">
                <a:noAutofit/>
              </a:bodyPr>
              <a:lstStyle/>
              <a:p>
                <a:pPr algn="ctr"/>
                <a:r>
                  <a:rPr lang="en-US" sz="1600" b="1" dirty="0" smtClean="0">
                    <a:solidFill>
                      <a:srgbClr val="EEECE1">
                        <a:lumMod val="25000"/>
                      </a:srgbClr>
                    </a:solidFill>
                    <a:cs typeface="Futura Condensed"/>
                  </a:rPr>
                  <a:t>PROJECT/</a:t>
                </a:r>
                <a:br>
                  <a:rPr lang="en-US" sz="1600" b="1" dirty="0" smtClean="0">
                    <a:solidFill>
                      <a:srgbClr val="EEECE1">
                        <a:lumMod val="25000"/>
                      </a:srgbClr>
                    </a:solidFill>
                    <a:cs typeface="Futura Condensed"/>
                  </a:rPr>
                </a:br>
                <a:r>
                  <a:rPr lang="en-US" sz="1600" b="1" dirty="0" smtClean="0">
                    <a:solidFill>
                      <a:srgbClr val="EEECE1">
                        <a:lumMod val="25000"/>
                      </a:srgbClr>
                    </a:solidFill>
                    <a:cs typeface="Futura Condensed"/>
                  </a:rPr>
                  <a:t>ACTIVITY</a:t>
                </a:r>
                <a:endParaRPr lang="en-US" sz="1600" b="1" dirty="0" smtClean="0">
                  <a:solidFill>
                    <a:schemeClr val="bg2">
                      <a:lumMod val="25000"/>
                    </a:schemeClr>
                  </a:solidFill>
                  <a:cs typeface="BlairMdITC TT-Medium"/>
                </a:endParaRPr>
              </a:p>
              <a:p>
                <a:pPr algn="ctr"/>
                <a:endParaRPr lang="en-US" sz="1000" dirty="0">
                  <a:solidFill>
                    <a:schemeClr val="bg2">
                      <a:lumMod val="25000"/>
                    </a:schemeClr>
                  </a:solidFill>
                  <a:latin typeface="Futura Condensed"/>
                  <a:cs typeface="Futura Condensed"/>
                </a:endParaRPr>
              </a:p>
              <a:p>
                <a:pPr algn="ctr"/>
                <a:r>
                  <a:rPr lang="en-US" sz="1400" dirty="0">
                    <a:solidFill>
                      <a:schemeClr val="bg2">
                        <a:lumMod val="25000"/>
                      </a:schemeClr>
                    </a:solidFill>
                    <a:cs typeface="Futura Condensed"/>
                  </a:rPr>
                  <a:t>Description</a:t>
                </a:r>
              </a:p>
              <a:p>
                <a:pPr algn="ctr"/>
                <a:r>
                  <a:rPr lang="en-US" sz="1400" dirty="0">
                    <a:solidFill>
                      <a:schemeClr val="bg2">
                        <a:lumMod val="25000"/>
                      </a:schemeClr>
                    </a:solidFill>
                    <a:cs typeface="Futura Condensed"/>
                  </a:rPr>
                  <a:t>Owner</a:t>
                </a:r>
              </a:p>
              <a:p>
                <a:pPr algn="ctr"/>
                <a:r>
                  <a:rPr lang="en-US" sz="1400" dirty="0">
                    <a:solidFill>
                      <a:schemeClr val="bg2">
                        <a:lumMod val="25000"/>
                      </a:schemeClr>
                    </a:solidFill>
                    <a:cs typeface="Futura Condensed"/>
                  </a:rPr>
                  <a:t>Timeline</a:t>
                </a:r>
              </a:p>
              <a:p>
                <a:pPr lvl="0" algn="ctr"/>
                <a:r>
                  <a:rPr lang="en-US" sz="1100" dirty="0" smtClean="0">
                    <a:solidFill>
                      <a:srgbClr val="EEECE1">
                        <a:lumMod val="25000"/>
                      </a:srgbClr>
                    </a:solidFill>
                    <a:cs typeface="Futura Condensed"/>
                  </a:rPr>
                  <a:t>(start &amp; end date)</a:t>
                </a:r>
                <a:endParaRPr lang="en-US" sz="1100" dirty="0">
                  <a:solidFill>
                    <a:schemeClr val="bg2">
                      <a:lumMod val="25000"/>
                    </a:schemeClr>
                  </a:solidFill>
                  <a:cs typeface="Futura Condensed"/>
                </a:endParaRPr>
              </a:p>
              <a:p>
                <a:pPr algn="ctr"/>
                <a:r>
                  <a:rPr lang="en-US" sz="1400" dirty="0">
                    <a:solidFill>
                      <a:schemeClr val="bg2">
                        <a:lumMod val="25000"/>
                      </a:schemeClr>
                    </a:solidFill>
                    <a:cs typeface="Futura Condensed"/>
                  </a:rPr>
                  <a:t>Metrics</a:t>
                </a:r>
              </a:p>
              <a:p>
                <a:pPr algn="ctr"/>
                <a:r>
                  <a:rPr lang="en-US" sz="1400" dirty="0">
                    <a:solidFill>
                      <a:schemeClr val="bg2">
                        <a:lumMod val="25000"/>
                      </a:schemeClr>
                    </a:solidFill>
                    <a:cs typeface="Futura Condensed"/>
                  </a:rPr>
                  <a:t>Priority</a:t>
                </a:r>
              </a:p>
              <a:p>
                <a:pPr lvl="0" algn="ctr"/>
                <a:r>
                  <a:rPr lang="en-US" sz="1100" dirty="0" smtClean="0">
                    <a:solidFill>
                      <a:srgbClr val="EEECE1">
                        <a:lumMod val="25000"/>
                      </a:srgbClr>
                    </a:solidFill>
                    <a:cs typeface="Futura Condensed"/>
                  </a:rPr>
                  <a:t>(e.g. urgent, high, normal, low)</a:t>
                </a:r>
                <a:endParaRPr lang="en-US" sz="1100" dirty="0" smtClean="0">
                  <a:solidFill>
                    <a:schemeClr val="bg2">
                      <a:lumMod val="25000"/>
                    </a:schemeClr>
                  </a:solidFill>
                  <a:cs typeface="Futura Condensed"/>
                </a:endParaRPr>
              </a:p>
              <a:p>
                <a:pPr algn="ctr"/>
                <a:r>
                  <a:rPr lang="en-US" sz="1400" dirty="0" smtClean="0">
                    <a:solidFill>
                      <a:schemeClr val="bg2">
                        <a:lumMod val="25000"/>
                      </a:schemeClr>
                    </a:solidFill>
                    <a:cs typeface="Futura Condensed"/>
                  </a:rPr>
                  <a:t>Team</a:t>
                </a:r>
              </a:p>
              <a:p>
                <a:pPr algn="ctr"/>
                <a:r>
                  <a:rPr lang="en-US" sz="1400" i="1" dirty="0" smtClean="0">
                    <a:solidFill>
                      <a:schemeClr val="accent2">
                        <a:lumMod val="75000"/>
                      </a:schemeClr>
                    </a:solidFill>
                    <a:cs typeface="Futura Condensed"/>
                  </a:rPr>
                  <a:t>Budget</a:t>
                </a:r>
                <a:endParaRPr lang="en-US" sz="1100" dirty="0" smtClean="0">
                  <a:solidFill>
                    <a:schemeClr val="bg2">
                      <a:lumMod val="25000"/>
                    </a:schemeClr>
                  </a:solidFill>
                  <a:latin typeface="Futura Condensed"/>
                  <a:cs typeface="Futura Condensed"/>
                </a:endParaRPr>
              </a:p>
            </p:txBody>
          </p:sp>
          <p:sp>
            <p:nvSpPr>
              <p:cNvPr id="36" name="Frame 35"/>
              <p:cNvSpPr/>
              <p:nvPr/>
            </p:nvSpPr>
            <p:spPr>
              <a:xfrm>
                <a:off x="7483443" y="2963031"/>
                <a:ext cx="1469049" cy="3699565"/>
              </a:xfrm>
              <a:prstGeom prst="frame">
                <a:avLst>
                  <a:gd name="adj1" fmla="val 10137"/>
                </a:avLst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7" name="Straight Connector 36"/>
              <p:cNvCxnSpPr>
                <a:stCxn id="36" idx="1"/>
                <a:endCxn id="30" idx="3"/>
              </p:cNvCxnSpPr>
              <p:nvPr/>
            </p:nvCxnSpPr>
            <p:spPr>
              <a:xfrm flipH="1" flipV="1">
                <a:off x="7184601" y="4805586"/>
                <a:ext cx="298842" cy="7228"/>
              </a:xfrm>
              <a:prstGeom prst="line">
                <a:avLst/>
              </a:prstGeom>
              <a:ln w="12700" cmpd="sng">
                <a:solidFill>
                  <a:srgbClr val="7F7F7F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/>
          </p:nvGrpSpPr>
          <p:grpSpPr>
            <a:xfrm>
              <a:off x="3703889" y="2728158"/>
              <a:ext cx="2221786" cy="390696"/>
              <a:chOff x="3703889" y="2728158"/>
              <a:chExt cx="2221786" cy="390696"/>
            </a:xfrm>
          </p:grpSpPr>
          <p:sp>
            <p:nvSpPr>
              <p:cNvPr id="25" name="Oval 57"/>
              <p:cNvSpPr>
                <a:spLocks/>
              </p:cNvSpPr>
              <p:nvPr/>
            </p:nvSpPr>
            <p:spPr bwMode="auto">
              <a:xfrm>
                <a:off x="3703889" y="2737854"/>
                <a:ext cx="381000" cy="381000"/>
              </a:xfrm>
              <a:prstGeom prst="ellipse">
                <a:avLst/>
              </a:prstGeom>
              <a:solidFill>
                <a:srgbClr val="494429"/>
              </a:solidFill>
              <a:ln>
                <a:noFill/>
              </a:ln>
              <a:effectLst>
                <a:outerShdw blurRad="38100" dist="23000" dir="5400000" algn="ctr" rotWithShape="0">
                  <a:srgbClr val="000000">
                    <a:alpha val="34999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Rectangle 58"/>
              <p:cNvSpPr>
                <a:spLocks/>
              </p:cNvSpPr>
              <p:nvPr/>
            </p:nvSpPr>
            <p:spPr bwMode="auto">
              <a:xfrm>
                <a:off x="3715795" y="2829135"/>
                <a:ext cx="357188" cy="1984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Futura Condensed"/>
                    <a:ea typeface="ＭＳ Ｐゴシック" charset="0"/>
                    <a:cs typeface="Futura Condensed"/>
                    <a:sym typeface="Futura Condensed" charset="0"/>
                  </a:rPr>
                  <a:t>65</a:t>
                </a:r>
              </a:p>
            </p:txBody>
          </p:sp>
          <p:sp>
            <p:nvSpPr>
              <p:cNvPr id="27" name="Oval 57"/>
              <p:cNvSpPr>
                <a:spLocks/>
              </p:cNvSpPr>
              <p:nvPr/>
            </p:nvSpPr>
            <p:spPr bwMode="auto">
              <a:xfrm>
                <a:off x="5488723" y="2728158"/>
                <a:ext cx="381000" cy="381000"/>
              </a:xfrm>
              <a:prstGeom prst="ellipse">
                <a:avLst/>
              </a:prstGeom>
              <a:solidFill>
                <a:srgbClr val="494429"/>
              </a:solidFill>
              <a:ln>
                <a:noFill/>
              </a:ln>
              <a:effectLst>
                <a:outerShdw blurRad="38100" dist="23000" dir="5400000" algn="ctr" rotWithShape="0">
                  <a:srgbClr val="000000">
                    <a:alpha val="34999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Rectangle 58"/>
              <p:cNvSpPr>
                <a:spLocks/>
              </p:cNvSpPr>
              <p:nvPr/>
            </p:nvSpPr>
            <p:spPr bwMode="auto">
              <a:xfrm>
                <a:off x="5411738" y="2800048"/>
                <a:ext cx="513937" cy="2341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Futura Condensed"/>
                    <a:ea typeface="ＭＳ Ｐゴシック" charset="0"/>
                    <a:cs typeface="Futura Condensed"/>
                    <a:sym typeface="Futura Condensed" charset="0"/>
                  </a:rPr>
                  <a:t>165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4686586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15386F-5599-4FD1-A3E5-EE5123A7484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23" name="Title 2"/>
          <p:cNvSpPr txBox="1">
            <a:spLocks/>
          </p:cNvSpPr>
          <p:nvPr/>
        </p:nvSpPr>
        <p:spPr bwMode="auto">
          <a:xfrm>
            <a:off x="304800" y="138545"/>
            <a:ext cx="8534400" cy="69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4000" dirty="0"/>
              <a:t>Explanation of Nomenclature </a:t>
            </a:r>
            <a:endParaRPr lang="en-US" sz="4000" dirty="0">
              <a:solidFill>
                <a:srgbClr val="7F7F7F"/>
              </a:solidFill>
              <a:ea typeface="ＭＳ Ｐゴシック" pitchFamily="34" charset="-128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57200" y="1219200"/>
            <a:ext cx="84582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>
              <a:buFont typeface="Arial" pitchFamily="34" charset="0"/>
              <a:buChar char="•"/>
            </a:pPr>
            <a:endParaRPr lang="en-US" dirty="0"/>
          </a:p>
          <a:p>
            <a:endParaRPr lang="en-US" dirty="0" smtClean="0"/>
          </a:p>
        </p:txBody>
      </p:sp>
      <p:graphicFrame>
        <p:nvGraphicFramePr>
          <p:cNvPr id="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5640022"/>
              </p:ext>
            </p:extLst>
          </p:nvPr>
        </p:nvGraphicFramePr>
        <p:xfrm>
          <a:off x="381000" y="990600"/>
          <a:ext cx="8229599" cy="5013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96305"/>
                <a:gridCol w="5833294"/>
              </a:tblGrid>
              <a:tr h="290002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ICANN Definitions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79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Objective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Core foundational strategies upon which measurable targets are </a:t>
                      </a:r>
                      <a:r>
                        <a:rPr lang="en-US" sz="1400" dirty="0" smtClean="0">
                          <a:effectLst/>
                        </a:rPr>
                        <a:t>based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866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Goal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Desired achievable outcome to meet an organization-wide </a:t>
                      </a:r>
                      <a:r>
                        <a:rPr lang="en-US" sz="1400" dirty="0" smtClean="0">
                          <a:effectLst/>
                        </a:rPr>
                        <a:t>objective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72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Portfolio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Cross-functional </a:t>
                      </a:r>
                      <a:r>
                        <a:rPr lang="en-US" sz="1400" dirty="0" smtClean="0">
                          <a:effectLst/>
                        </a:rPr>
                        <a:t>work </a:t>
                      </a:r>
                      <a:r>
                        <a:rPr lang="en-US" sz="1400" dirty="0">
                          <a:effectLst/>
                        </a:rPr>
                        <a:t>undertaken in support of goals (above) to fulfill core deliverables and services</a:t>
                      </a:r>
                      <a:r>
                        <a:rPr lang="en-US" sz="1400" dirty="0" smtClean="0">
                          <a:effectLst/>
                        </a:rPr>
                        <a:t>.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974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Program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 group of interdependent </a:t>
                      </a:r>
                      <a:r>
                        <a:rPr lang="en-US" sz="1400" dirty="0" smtClean="0">
                          <a:effectLst/>
                        </a:rPr>
                        <a:t>projects/activities </a:t>
                      </a:r>
                      <a:r>
                        <a:rPr lang="en-US" sz="1400" dirty="0">
                          <a:effectLst/>
                        </a:rPr>
                        <a:t>managed in a coordinated way to obtain benefits and control not available from managing them individually.  Programs may include elements of related work (ongoing operational efforts) outside of the scope of discrete </a:t>
                      </a:r>
                      <a:r>
                        <a:rPr lang="en-US" sz="1400" dirty="0" smtClean="0">
                          <a:effectLst/>
                        </a:rPr>
                        <a:t>projects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67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Project </a:t>
                      </a:r>
                      <a:r>
                        <a:rPr lang="en-US" sz="1400" dirty="0" smtClean="0">
                          <a:effectLst/>
                        </a:rPr>
                        <a:t>/ Activity</a:t>
                      </a:r>
                      <a:endParaRPr lang="en-US" sz="14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n-US" sz="1400" dirty="0">
                          <a:effectLst/>
                        </a:rPr>
                        <a:t>A temporary endeavor </a:t>
                      </a:r>
                      <a:r>
                        <a:rPr lang="en-US" sz="1400" dirty="0" smtClean="0">
                          <a:effectLst/>
                        </a:rPr>
                        <a:t>that </a:t>
                      </a:r>
                      <a:r>
                        <a:rPr lang="en-US" sz="1400" dirty="0">
                          <a:effectLst/>
                        </a:rPr>
                        <a:t>has a defined beginning and end to bring about beneficial change or added value to a program or initiative and that uses cross-functional </a:t>
                      </a:r>
                      <a:r>
                        <a:rPr lang="en-US" sz="1400" dirty="0" smtClean="0">
                          <a:effectLst/>
                        </a:rPr>
                        <a:t>resources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 smtClean="0">
                        <a:effectLst/>
                      </a:endParaRPr>
                    </a:p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n-US" sz="1400" dirty="0" smtClean="0">
                          <a:effectLst/>
                        </a:rPr>
                        <a:t>Cyclical Projects (aka ongoing work) that are accomplished in a fiscal year timeframe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179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Task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A specific piece of work or duty assigned, of typically less than 90 days duration to a person(s)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022004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15386F-5599-4FD1-A3E5-EE5123A7484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23" name="Title 2"/>
          <p:cNvSpPr txBox="1">
            <a:spLocks/>
          </p:cNvSpPr>
          <p:nvPr/>
        </p:nvSpPr>
        <p:spPr bwMode="auto">
          <a:xfrm>
            <a:off x="304800" y="138545"/>
            <a:ext cx="8534400" cy="69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4000" dirty="0"/>
              <a:t>Nomenclature for Program </a:t>
            </a:r>
            <a:endParaRPr lang="en-US" sz="4000" dirty="0">
              <a:solidFill>
                <a:srgbClr val="7F7F7F"/>
              </a:solidFill>
              <a:ea typeface="ＭＳ Ｐゴシック" pitchFamily="34" charset="-128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57200" y="990600"/>
            <a:ext cx="8458200" cy="3581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800" b="1" dirty="0"/>
              <a:t>Description </a:t>
            </a:r>
            <a:r>
              <a:rPr lang="en-US" sz="1800" dirty="0"/>
              <a:t>– a </a:t>
            </a:r>
            <a:r>
              <a:rPr lang="en-US" sz="1600" dirty="0"/>
              <a:t>detailed definition of the scope of work</a:t>
            </a:r>
          </a:p>
          <a:p>
            <a:pPr>
              <a:lnSpc>
                <a:spcPct val="150000"/>
              </a:lnSpc>
            </a:pPr>
            <a:r>
              <a:rPr lang="en-US" sz="1800" b="1" dirty="0"/>
              <a:t>Owner</a:t>
            </a:r>
            <a:r>
              <a:rPr lang="en-US" sz="1800" dirty="0"/>
              <a:t> – </a:t>
            </a:r>
            <a:r>
              <a:rPr lang="en-US" sz="1600" dirty="0"/>
              <a:t>name identified with each entry that is responsible for the work at ICANN</a:t>
            </a:r>
          </a:p>
          <a:p>
            <a:pPr>
              <a:lnSpc>
                <a:spcPct val="150000"/>
              </a:lnSpc>
            </a:pPr>
            <a:r>
              <a:rPr lang="en-US" sz="1800" b="1" dirty="0"/>
              <a:t>Timeline </a:t>
            </a:r>
            <a:r>
              <a:rPr lang="en-US" sz="1800" dirty="0"/>
              <a:t>– </a:t>
            </a:r>
            <a:r>
              <a:rPr lang="en-US" sz="1600" dirty="0"/>
              <a:t>target date designation </a:t>
            </a:r>
          </a:p>
          <a:p>
            <a:r>
              <a:rPr lang="en-US" sz="1600" dirty="0"/>
              <a:t>	Portfolio – Fiscal Year </a:t>
            </a:r>
          </a:p>
          <a:p>
            <a:r>
              <a:rPr lang="en-US" sz="1600" dirty="0"/>
              <a:t>	Program – the last trimester of the current year e.g. FY13 T3</a:t>
            </a:r>
          </a:p>
          <a:p>
            <a:pPr>
              <a:lnSpc>
                <a:spcPct val="150000"/>
              </a:lnSpc>
            </a:pPr>
            <a:r>
              <a:rPr lang="en-US" sz="1800" b="1" dirty="0"/>
              <a:t>Metric </a:t>
            </a:r>
            <a:r>
              <a:rPr lang="en-US" sz="1800" dirty="0"/>
              <a:t>– </a:t>
            </a:r>
            <a:r>
              <a:rPr lang="en-US" sz="1600" dirty="0"/>
              <a:t>description of quantifiable measurement of success</a:t>
            </a:r>
          </a:p>
          <a:p>
            <a:pPr>
              <a:lnSpc>
                <a:spcPct val="150000"/>
              </a:lnSpc>
            </a:pPr>
            <a:r>
              <a:rPr lang="en-US" sz="1800" b="1" dirty="0"/>
              <a:t>Priority</a:t>
            </a:r>
            <a:r>
              <a:rPr lang="en-US" sz="1800" dirty="0"/>
              <a:t> – </a:t>
            </a:r>
            <a:r>
              <a:rPr lang="en-US" sz="1600" dirty="0"/>
              <a:t>indicates level of priority within the fiscal year (e.g. Urgent, High, Normal and Low</a:t>
            </a:r>
            <a:r>
              <a:rPr lang="en-US" sz="16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sz="1800" b="1" dirty="0"/>
              <a:t>Budget</a:t>
            </a:r>
            <a:r>
              <a:rPr lang="en-US" sz="1800" dirty="0"/>
              <a:t> – </a:t>
            </a:r>
            <a:r>
              <a:rPr lang="en-US" sz="1600" dirty="0"/>
              <a:t>approved budget amount in US </a:t>
            </a:r>
            <a:r>
              <a:rPr lang="en-US" sz="1600" dirty="0" smtClean="0"/>
              <a:t>dollars</a:t>
            </a:r>
            <a:endParaRPr lang="en-US" sz="1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4800600"/>
            <a:ext cx="8458200" cy="13716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600" b="1" i="1" dirty="0" smtClean="0"/>
              <a:t>Dependencies</a:t>
            </a:r>
            <a:r>
              <a:rPr lang="en-US" sz="1600" i="1" dirty="0" smtClean="0"/>
              <a:t> </a:t>
            </a:r>
            <a:r>
              <a:rPr lang="en-US" sz="1600" i="1" dirty="0"/>
              <a:t>– </a:t>
            </a:r>
            <a:r>
              <a:rPr lang="en-US" sz="1400" i="1" dirty="0"/>
              <a:t>resource or activity that is critical to the success for completing the work</a:t>
            </a:r>
          </a:p>
          <a:p>
            <a:pPr>
              <a:lnSpc>
                <a:spcPct val="150000"/>
              </a:lnSpc>
            </a:pPr>
            <a:r>
              <a:rPr lang="en-US" sz="1600" b="1" i="1" dirty="0"/>
              <a:t>Risks</a:t>
            </a:r>
            <a:r>
              <a:rPr lang="en-US" sz="1600" i="1" dirty="0"/>
              <a:t> – </a:t>
            </a:r>
            <a:r>
              <a:rPr lang="en-US" sz="1400" i="1" dirty="0"/>
              <a:t>factors that may have a negative impact on the completion of the work</a:t>
            </a:r>
          </a:p>
          <a:p>
            <a:pPr>
              <a:lnSpc>
                <a:spcPct val="150000"/>
              </a:lnSpc>
            </a:pPr>
            <a:r>
              <a:rPr lang="en-US" sz="1600" b="1" i="1" dirty="0"/>
              <a:t>Stakeholders </a:t>
            </a:r>
            <a:r>
              <a:rPr lang="en-US" sz="1400" i="1" dirty="0"/>
              <a:t>– community members that are either interested or impacted by the </a:t>
            </a:r>
            <a:r>
              <a:rPr lang="en-US" sz="1400" i="1" dirty="0" smtClean="0"/>
              <a:t>work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420022004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15386F-5599-4FD1-A3E5-EE5123A74840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23" name="Title 2"/>
          <p:cNvSpPr txBox="1">
            <a:spLocks/>
          </p:cNvSpPr>
          <p:nvPr/>
        </p:nvSpPr>
        <p:spPr bwMode="auto">
          <a:xfrm>
            <a:off x="228600" y="138544"/>
            <a:ext cx="8534400" cy="69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it-IT" sz="4000" dirty="0"/>
              <a:t>Portfolio Management Data via AtTask</a:t>
            </a:r>
            <a:endParaRPr lang="en-US" sz="4000" dirty="0">
              <a:solidFill>
                <a:srgbClr val="7F7F7F"/>
              </a:solidFill>
              <a:ea typeface="ＭＳ Ｐゴシック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187" y="802340"/>
            <a:ext cx="8018613" cy="5294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511889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15386F-5599-4FD1-A3E5-EE5123A7484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23" name="Title 2"/>
          <p:cNvSpPr txBox="1">
            <a:spLocks/>
          </p:cNvSpPr>
          <p:nvPr/>
        </p:nvSpPr>
        <p:spPr bwMode="auto">
          <a:xfrm>
            <a:off x="304800" y="138545"/>
            <a:ext cx="8534400" cy="69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4000" dirty="0" smtClean="0"/>
              <a:t>Top-Down Preliminary Revenue Target</a:t>
            </a:r>
            <a:endParaRPr lang="en-US" sz="4000" dirty="0">
              <a:solidFill>
                <a:srgbClr val="7F7F7F"/>
              </a:solidFill>
              <a:ea typeface="ＭＳ Ｐゴシック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91262" y="2133600"/>
            <a:ext cx="845404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spc="0" dirty="0" smtClean="0">
                <a:ln w="0"/>
                <a:solidFill>
                  <a:schemeClr val="bg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To be provided at the time of the presentation</a:t>
            </a:r>
            <a:endParaRPr lang="en-US" sz="2400" b="1" cap="all" spc="0" dirty="0">
              <a:ln w="0"/>
              <a:solidFill>
                <a:schemeClr val="bg1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437274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11253</TotalTime>
  <Words>494</Words>
  <Application>Microsoft Macintosh PowerPoint</Application>
  <PresentationFormat>On-screen Show (4:3)</PresentationFormat>
  <Paragraphs>137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Office Theme</vt:lpstr>
      <vt:lpstr>1_Office Theme</vt:lpstr>
      <vt:lpstr>2_Office Theme</vt:lpstr>
      <vt:lpstr>3_Office Theme</vt:lpstr>
      <vt:lpstr>4_Office Theme</vt:lpstr>
      <vt:lpstr>5_Office Theme</vt:lpstr>
      <vt:lpstr>FY14 Budget Process</vt:lpstr>
      <vt:lpstr>Agenda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 Hodgson</dc:creator>
  <cp:lastModifiedBy>Maya Reynolds</cp:lastModifiedBy>
  <cp:revision>449</cp:revision>
  <cp:lastPrinted>2013-03-01T00:28:14Z</cp:lastPrinted>
  <dcterms:created xsi:type="dcterms:W3CDTF">2012-01-13T19:40:05Z</dcterms:created>
  <dcterms:modified xsi:type="dcterms:W3CDTF">2013-03-05T16:46:36Z</dcterms:modified>
</cp:coreProperties>
</file>