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  <p:sldMasterId id="2147483664" r:id="rId4"/>
    <p:sldMasterId id="2147483672" r:id="rId5"/>
  </p:sldMasterIdLst>
  <p:notesMasterIdLst>
    <p:notesMasterId r:id="rId13"/>
  </p:notesMasterIdLst>
  <p:handoutMasterIdLst>
    <p:handoutMasterId r:id="rId14"/>
  </p:handoutMasterIdLst>
  <p:sldIdLst>
    <p:sldId id="256" r:id="rId6"/>
    <p:sldId id="273" r:id="rId7"/>
    <p:sldId id="274" r:id="rId8"/>
    <p:sldId id="276" r:id="rId9"/>
    <p:sldId id="277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23D"/>
    <a:srgbClr val="0D243F"/>
    <a:srgbClr val="0B1E34"/>
    <a:srgbClr val="0F2642"/>
    <a:srgbClr val="0B1B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BD1937A-C89A-4775-B1DA-6068D9E68DC4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76890E31-F0AA-4256-B46F-B8D42AF532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481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31C2FC2-F69E-4E0A-B08F-0034188CCDF0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5DD4889E-F99F-46B3-ABB3-8284CD3BE3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696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 pitchFamily="-110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12D49-2F0F-48BB-819D-6C7FC655A414}" type="slidenum">
              <a:rPr lang="en-US"/>
              <a:pPr/>
              <a:t>2</a:t>
            </a:fld>
            <a:endParaRPr lang="en-US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038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523692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2CC1BDF-DC47-479E-9707-70F51FCF82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834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ICANNLogodkbluesm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2400" y="6096000"/>
            <a:ext cx="685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 Narrow" pitchFamily="-111" charset="0"/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76112-432B-4AA8-AF59-BEE1A0D8BB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419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2FEB34D3-07E5-452C-9C07-F2B7D88713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43931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DE989-5341-4C87-91B5-B7C9240E3580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DF4A8-AF92-44F0-9A79-941B8863C6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269312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472B51-A1DA-4E27-88E3-74B89B602C61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79017-3411-49FF-B787-F38EEF1DBA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844333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337D08-05E3-492A-8625-BA0FC0E392FF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C0F17-06BA-4EEE-B034-10D368F920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350169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9AA7F9-E575-4ADA-A99E-1559B6535C97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79F8ED-CA99-443F-9529-6E0B10AC6C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28317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0FFBC4-3A58-4AC8-BCC9-B41DA206CB26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23F70-E6E8-4CF9-B9F0-0FE1F612BF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05522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D9A3BD-720E-470B-A9EC-847ED1488874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B991F-0602-4F24-9469-1EB7576C1D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018287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F02636-A818-4452-B25A-99FAA63C0116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DB66F-D563-454B-8EB0-1C8ACAD4A7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70027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6478" y="2057400"/>
            <a:ext cx="6162722" cy="12414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429000"/>
            <a:ext cx="6172200" cy="17526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b="0" i="1">
                <a:solidFill>
                  <a:schemeClr val="tx1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0863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C6EB7A3D-3888-465A-923E-B502364CE6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348803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1752600" cy="1993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C9197-A465-40DB-9DE6-CD69C5F63114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C84FC4-9D71-48F8-971A-BF16F3C47D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82695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2B8BF-CFB8-4EFD-8CB7-1841A41D1648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46FFB-1665-4642-9FFD-9DF50292A4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55618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8DC501-68C0-47E3-B304-2D05DD5969BB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1D7E46-777E-428E-A487-B8F1E9C8F7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38732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E3D3BA-4D31-408C-8063-3FC2AF2602A4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5860E-13FD-46B4-8E9A-D39B59FD9B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79242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3276601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4EB05F2C-2820-4F63-8C45-3E63FB46DE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909250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>
                <a:latin typeface="Trebuchet MS" pitchFamily="34" charset="0"/>
              </a:rPr>
              <a:t> </a:t>
            </a:r>
          </a:p>
          <a:p>
            <a:pPr eaLnBrk="1" hangingPunct="1"/>
            <a:endParaRPr lang="en-US" sz="1800">
              <a:latin typeface="Calibri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7683A4D2-A3F6-4A27-A164-FE6DC14299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886843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>
                <a:latin typeface="Trebuchet MS" pitchFamily="34" charset="0"/>
              </a:rPr>
              <a:t> </a:t>
            </a:r>
          </a:p>
          <a:p>
            <a:pPr eaLnBrk="1" hangingPunct="1"/>
            <a:endParaRPr lang="en-US" sz="1800">
              <a:latin typeface="Calibri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1600200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/>
          </p:nvPr>
        </p:nvSpPr>
        <p:spPr>
          <a:xfrm>
            <a:off x="6066556" y="1600622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C5BB4C11-1D58-4470-B39E-8DEC7F4094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11317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2133600" cy="381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 sz="440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048000" y="1600201"/>
            <a:ext cx="5685556" cy="4343400"/>
          </a:xfrm>
          <a:prstGeom prst="rect">
            <a:avLst/>
          </a:prstGeom>
        </p:spPr>
        <p:txBody>
          <a:bodyPr anchor="t"/>
          <a:lstStyle>
            <a:lvl1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1pPr>
            <a:lvl2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2pPr>
            <a:lvl3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4pPr>
            <a:lvl5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21505B35-4E34-48B7-AAF1-D22AC81DF4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857598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48000" y="4495800"/>
            <a:ext cx="55324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atin typeface="Trebuchet MS" charset="0"/>
                <a:ea typeface="Trebuchet MS" charset="0"/>
                <a:cs typeface="Trebuchet MS" charset="0"/>
              </a:rPr>
              <a:t>Keep body copy short. Avoid reading the text to your audience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>
                <a:latin typeface="Trebuchet MS" pitchFamily="34" charset="0"/>
              </a:rPr>
              <a:t> </a:t>
            </a:r>
          </a:p>
          <a:p>
            <a:pPr eaLnBrk="1" hangingPunct="1"/>
            <a:endParaRPr lang="en-US" sz="1800">
              <a:latin typeface="Calibri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667000" cy="266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5914156" y="1601044"/>
            <a:ext cx="2667000" cy="2666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98D85118-7891-4AF7-9133-AD2239320E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006841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>
                <a:latin typeface="Trebuchet MS" pitchFamily="34" charset="0"/>
              </a:rPr>
              <a:t> </a:t>
            </a:r>
          </a:p>
          <a:p>
            <a:pPr eaLnBrk="1" hangingPunct="1"/>
            <a:endParaRPr lang="en-US" sz="1800">
              <a:latin typeface="Calibri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971800" cy="4190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DF009C05-B9C4-45A4-8004-2ABAC134E5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950443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/>
            </a:r>
            <a:br>
              <a:rPr lang="en-US"/>
            </a:br>
            <a:endParaRPr lang="en-US" sz="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4C1B043-4F84-422C-B46A-C23E09828F92}" type="slidenum">
              <a:rPr lang="en-US"/>
              <a:pPr/>
              <a:t>‹#›</a:t>
            </a:fld>
            <a:r>
              <a:rPr lang="en-US"/>
              <a:t/>
            </a:r>
            <a:br>
              <a:rPr lang="en-US"/>
            </a:br>
            <a:r>
              <a:rPr lang="en-US"/>
              <a:t> </a:t>
            </a:r>
            <a:r>
              <a:rPr lang="en-US" sz="800"/>
              <a:t>02 MAY 2007</a:t>
            </a:r>
          </a:p>
        </p:txBody>
      </p:sp>
    </p:spTree>
    <p:extLst>
      <p:ext uri="{BB962C8B-B14F-4D97-AF65-F5344CB8AC3E}">
        <p14:creationId xmlns:p14="http://schemas.microsoft.com/office/powerpoint/2010/main" val="254516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image" Target="../media/image5.jpe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0" y="-63500"/>
            <a:ext cx="9207500" cy="692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5" descr="42-Dakar-Logo-rev_low.jp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8200"/>
            <a:ext cx="3175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</p:sldLayoutIdLst>
  <p:transition spd="slow">
    <p:fade/>
  </p:transition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3" descr="tag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757238" y="2286000"/>
            <a:ext cx="123348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4" descr="shadow_ru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611188"/>
            <a:ext cx="349250" cy="540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 descr="42-Dakar-Logo-AUG11-King-FINAL250PX_low_whit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00600"/>
            <a:ext cx="31750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</p:sldLayoutIdLst>
  <p:transition spd="slow">
    <p:fade/>
  </p:transition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7F7F7F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bkg1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8" descr="shadow_rule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1371600"/>
            <a:ext cx="3492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42-Dakar-Logo-AUG11-King-FINAL250PX_low_white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4400"/>
            <a:ext cx="31750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8" r:id="rId7"/>
    <p:sldLayoutId id="2147483909" r:id="rId8"/>
    <p:sldLayoutId id="2147483910" r:id="rId9"/>
  </p:sldLayoutIdLst>
  <p:transition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42-Dakar-Logo-AUG11-King-FINAL250PX_low_wh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8200"/>
            <a:ext cx="31750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</p:sldLayoutIdLst>
  <p:transition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FB1CE62-0D20-4234-9000-11092CEB55A9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9043D7F-C44C-4AE4-ACF7-1DBC91A7514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 spd="slow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b="1" dirty="0"/>
              <a:t>ICANN’s role in the infrastructure of the Internet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8675" name="Subtitle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b="1" dirty="0" smtClean="0"/>
              <a:t>AFRALO</a:t>
            </a:r>
            <a:endParaRPr lang="en-US" dirty="0" smtClean="0"/>
          </a:p>
          <a:p>
            <a:r>
              <a:rPr lang="en-GB" dirty="0" smtClean="0"/>
              <a:t>Capacity </a:t>
            </a:r>
            <a:r>
              <a:rPr lang="en-GB" dirty="0"/>
              <a:t>Building Program</a:t>
            </a:r>
            <a:endParaRPr lang="en-US" dirty="0"/>
          </a:p>
          <a:p>
            <a:r>
              <a:rPr lang="en-GB" dirty="0"/>
              <a:t>Dakar, 23-27 October </a:t>
            </a:r>
            <a:r>
              <a:rPr lang="en-GB" dirty="0" smtClean="0"/>
              <a:t>2011</a:t>
            </a:r>
          </a:p>
          <a:p>
            <a:endParaRPr lang="en-GB" dirty="0"/>
          </a:p>
          <a:p>
            <a:r>
              <a:rPr lang="en-GB" dirty="0" smtClean="0"/>
              <a:t>Anne-Rachel </a:t>
            </a:r>
            <a:r>
              <a:rPr lang="en-GB" dirty="0"/>
              <a:t>Inné</a:t>
            </a:r>
          </a:p>
          <a:p>
            <a:r>
              <a:rPr lang="en-GB" dirty="0" smtClean="0"/>
              <a:t>Mandy Carver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 sz="800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903A-F5CE-4E8F-B103-EFE7E9450D35}" type="slidenum">
              <a:rPr lang="en-US"/>
              <a:pPr/>
              <a:t>2</a:t>
            </a:fld>
            <a:r>
              <a:rPr lang="en-US"/>
              <a:t/>
            </a:r>
            <a:br>
              <a:rPr lang="en-US"/>
            </a:br>
            <a:r>
              <a:rPr lang="en-US"/>
              <a:t> </a:t>
            </a:r>
            <a:r>
              <a:rPr lang="en-US" sz="800"/>
              <a:t>02 MAY 2007</a:t>
            </a:r>
          </a:p>
        </p:txBody>
      </p:sp>
      <p:sp>
        <p:nvSpPr>
          <p:cNvPr id="258050" name="Rectangle 2"/>
          <p:cNvSpPr>
            <a:spLocks noChangeArrowheads="1"/>
          </p:cNvSpPr>
          <p:nvPr/>
        </p:nvSpPr>
        <p:spPr bwMode="auto">
          <a:xfrm>
            <a:off x="152400" y="1219200"/>
            <a:ext cx="8800660" cy="4324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763000" cy="762000"/>
          </a:xfrm>
        </p:spPr>
        <p:txBody>
          <a:bodyPr/>
          <a:lstStyle/>
          <a:p>
            <a:r>
              <a:rPr lang="en-US"/>
              <a:t>The Internet ecosystem</a:t>
            </a:r>
            <a:endParaRPr lang="en-US" sz="4800"/>
          </a:p>
        </p:txBody>
      </p:sp>
      <p:pic>
        <p:nvPicPr>
          <p:cNvPr id="258052" name="Picture 4" descr="ISO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275" y="3242529"/>
            <a:ext cx="1847850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8053" name="Picture 5" descr="ICANNLogodkblu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039937"/>
            <a:ext cx="12192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8054" name="Picture 6" descr="IET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71017"/>
            <a:ext cx="2438400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8055" name="Picture 7" descr="IA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17" y="4211490"/>
            <a:ext cx="2895600" cy="44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8058" name="Picture 10" descr="IS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074" y="1738311"/>
            <a:ext cx="20764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8059" name="Picture 11" descr="W3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124200"/>
            <a:ext cx="309562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8060" name="Picture 12" descr="ICC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995" y="4245439"/>
            <a:ext cx="2371725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8061" name="Picture 13" descr="WIP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886200"/>
            <a:ext cx="1714500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8062" name="Picture 14" descr="UNESCO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562" y="1738312"/>
            <a:ext cx="176212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74" y="4776787"/>
            <a:ext cx="367665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17" y="1670660"/>
            <a:ext cx="254918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67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"/>
            <a:ext cx="9144000" cy="658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097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 smtClean="0"/>
              <a:t>ICANN’s limited role</a:t>
            </a:r>
            <a:endParaRPr lang="en-US" dirty="0"/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533400" y="2917825"/>
            <a:ext cx="8153400" cy="16002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3124200" y="4616450"/>
            <a:ext cx="5562600" cy="1353701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33400" y="990600"/>
            <a:ext cx="8153400" cy="18288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Text Box 6" descr="Large grid"/>
          <p:cNvSpPr txBox="1">
            <a:spLocks noChangeArrowheads="1"/>
          </p:cNvSpPr>
          <p:nvPr/>
        </p:nvSpPr>
        <p:spPr bwMode="auto">
          <a:xfrm>
            <a:off x="3505200" y="4648200"/>
            <a:ext cx="362395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latin typeface="Trebuchet MS"/>
                <a:cs typeface="Trebuchet MS"/>
              </a:rPr>
              <a:t>Telecommunications infrastructure</a:t>
            </a:r>
            <a:r>
              <a:rPr lang="en-US" sz="1400" dirty="0">
                <a:latin typeface="Trebuchet MS"/>
                <a:cs typeface="Trebuchet MS"/>
              </a:rPr>
              <a:t> – </a:t>
            </a:r>
            <a:br>
              <a:rPr lang="en-US" sz="1400" dirty="0">
                <a:latin typeface="Trebuchet MS"/>
                <a:cs typeface="Trebuchet MS"/>
              </a:rPr>
            </a:br>
            <a:r>
              <a:rPr lang="en-US" sz="1400" dirty="0">
                <a:latin typeface="Trebuchet MS"/>
                <a:cs typeface="Trebuchet MS"/>
              </a:rPr>
              <a:t>Physical network made up of underwater cables, telephone lines, fiber optics, satellites, microwaves,</a:t>
            </a:r>
            <a:r>
              <a:rPr lang="en-US" sz="1400" dirty="0" smtClean="0">
                <a:latin typeface="Trebuchet MS"/>
                <a:cs typeface="Trebuchet MS"/>
              </a:rPr>
              <a:t> Wi-Fi, </a:t>
            </a:r>
            <a:r>
              <a:rPr lang="en-US" sz="1400" dirty="0">
                <a:latin typeface="Trebuchet MS"/>
                <a:cs typeface="Trebuchet MS"/>
              </a:rPr>
              <a:t>and so on – facilitates transfer of electronic data over the Internet</a:t>
            </a:r>
          </a:p>
        </p:txBody>
      </p:sp>
      <p:sp>
        <p:nvSpPr>
          <p:cNvPr id="10" name="Text Box 7" descr="Dashed horizontal"/>
          <p:cNvSpPr txBox="1">
            <a:spLocks noChangeArrowheads="1"/>
          </p:cNvSpPr>
          <p:nvPr/>
        </p:nvSpPr>
        <p:spPr bwMode="auto">
          <a:xfrm>
            <a:off x="3276600" y="2971800"/>
            <a:ext cx="5029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latin typeface="Trebuchet MS"/>
                <a:cs typeface="Trebuchet MS"/>
              </a:rPr>
              <a:t>Internet protocols and standards (TCP/IP, DNS, SSL)</a:t>
            </a:r>
            <a:r>
              <a:rPr lang="en-US" sz="1400" dirty="0">
                <a:latin typeface="Trebuchet MS"/>
                <a:cs typeface="Trebuchet MS"/>
              </a:rPr>
              <a:t> – TCP/IP,</a:t>
            </a:r>
            <a:r>
              <a:rPr lang="en-US" sz="1400" dirty="0" smtClean="0">
                <a:latin typeface="Trebuchet MS"/>
                <a:cs typeface="Trebuchet MS"/>
              </a:rPr>
              <a:t> divides data traffic </a:t>
            </a:r>
            <a:r>
              <a:rPr lang="en-US" sz="1400" dirty="0">
                <a:latin typeface="Trebuchet MS"/>
                <a:cs typeface="Trebuchet MS"/>
              </a:rPr>
              <a:t>into</a:t>
            </a:r>
            <a:r>
              <a:rPr lang="en-US" sz="1400" dirty="0" smtClean="0">
                <a:latin typeface="Trebuchet MS"/>
                <a:cs typeface="Trebuchet MS"/>
              </a:rPr>
              <a:t> packets before </a:t>
            </a:r>
            <a:r>
              <a:rPr lang="en-US" sz="1400" dirty="0">
                <a:latin typeface="Trebuchet MS"/>
                <a:cs typeface="Trebuchet MS"/>
              </a:rPr>
              <a:t>they are transmitted on the Internet</a:t>
            </a:r>
          </a:p>
        </p:txBody>
      </p:sp>
      <p:sp>
        <p:nvSpPr>
          <p:cNvPr id="11" name="Text Box 8" descr="Diagonal brick"/>
          <p:cNvSpPr txBox="1">
            <a:spLocks noChangeArrowheads="1"/>
          </p:cNvSpPr>
          <p:nvPr/>
        </p:nvSpPr>
        <p:spPr bwMode="auto">
          <a:xfrm>
            <a:off x="685800" y="1295400"/>
            <a:ext cx="4191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latin typeface="Trebuchet MS"/>
                <a:cs typeface="Trebuchet MS"/>
              </a:rPr>
              <a:t>Content and applications</a:t>
            </a:r>
            <a:r>
              <a:rPr lang="en-US" sz="1400" b="1" dirty="0" smtClean="0">
                <a:latin typeface="Trebuchet MS"/>
                <a:cs typeface="Trebuchet MS"/>
              </a:rPr>
              <a:t> standards (</a:t>
            </a:r>
            <a:r>
              <a:rPr lang="en-US" sz="1400" b="1" dirty="0">
                <a:latin typeface="Trebuchet MS"/>
                <a:cs typeface="Trebuchet MS"/>
              </a:rPr>
              <a:t>HTML, XML, Java)</a:t>
            </a:r>
            <a:r>
              <a:rPr lang="en-US" sz="1400" dirty="0">
                <a:latin typeface="Trebuchet MS"/>
                <a:cs typeface="Trebuchet MS"/>
              </a:rPr>
              <a:t> – Promotes creativity and innovation in applications leading to email, World Wide Web, </a:t>
            </a:r>
            <a:r>
              <a:rPr lang="en-US" sz="1400" dirty="0" smtClean="0">
                <a:latin typeface="Trebuchet MS"/>
                <a:cs typeface="Trebuchet MS"/>
              </a:rPr>
              <a:t>e-banking</a:t>
            </a:r>
            <a:r>
              <a:rPr lang="en-US" sz="1400" dirty="0">
                <a:latin typeface="Trebuchet MS"/>
                <a:cs typeface="Trebuchet MS"/>
              </a:rPr>
              <a:t>,</a:t>
            </a:r>
            <a:r>
              <a:rPr lang="en-US" sz="1400" dirty="0" smtClean="0">
                <a:latin typeface="Trebuchet MS"/>
                <a:cs typeface="Trebuchet MS"/>
              </a:rPr>
              <a:t> Google, </a:t>
            </a:r>
            <a:r>
              <a:rPr lang="en-US" sz="1400" dirty="0">
                <a:latin typeface="Trebuchet MS"/>
                <a:cs typeface="Trebuchet MS"/>
              </a:rPr>
              <a:t>Skype, and much more </a:t>
            </a:r>
          </a:p>
        </p:txBody>
      </p:sp>
      <p:pic>
        <p:nvPicPr>
          <p:cNvPr id="12" name="Picture 9" descr="minifatpip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73475" y="1219200"/>
            <a:ext cx="44196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networkedg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971800"/>
            <a:ext cx="1981200" cy="1408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1" descr="layeron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29153" y="4789525"/>
            <a:ext cx="1411287" cy="100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352800" y="3733800"/>
            <a:ext cx="41203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 dirty="0" smtClean="0">
                <a:latin typeface="Trebuchet MS"/>
                <a:cs typeface="Trebuchet MS"/>
              </a:rPr>
              <a:t>ICANN is one of many organizations </a:t>
            </a:r>
          </a:p>
          <a:p>
            <a:r>
              <a:rPr lang="en-US" b="1" i="1" dirty="0" smtClean="0">
                <a:latin typeface="Trebuchet MS"/>
                <a:cs typeface="Trebuchet MS"/>
              </a:rPr>
              <a:t>and groups involved here</a:t>
            </a:r>
            <a:endParaRPr lang="en-US" i="1" dirty="0">
              <a:latin typeface="Trebuchet MS"/>
              <a:cs typeface="Trebuchet MS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576112-432B-4AA8-AF59-BEE1A0D8BB1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40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bkg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0" descr="bkg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42-Dakar-Logo-AUG11-King-FINAL250PX_low_wh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03" y="5715000"/>
            <a:ext cx="1563803" cy="838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19099" y="274638"/>
            <a:ext cx="8229600" cy="792162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9pPr>
          </a:lstStyle>
          <a:p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Global Partnerships</a:t>
            </a:r>
            <a:endParaRPr lang="en-US" dirty="0" smtClean="0"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533400" y="1066800"/>
            <a:ext cx="81819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800" dirty="0">
                <a:latin typeface="Trebuchet MS" pitchFamily="34" charset="0"/>
              </a:rPr>
              <a:t>The internationalization of ICANN and the globalization of its operations</a:t>
            </a:r>
          </a:p>
          <a:p>
            <a:endParaRPr lang="en-US" dirty="0">
              <a:latin typeface="Trebuchet MS" pitchFamily="34" charset="0"/>
            </a:endParaRPr>
          </a:p>
        </p:txBody>
      </p:sp>
      <p:pic>
        <p:nvPicPr>
          <p:cNvPr id="7" name="Picture 12" descr="ICANNLogodkblu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3124200"/>
            <a:ext cx="18605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Untitled-1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124200"/>
            <a:ext cx="1676400" cy="16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urved Down Arrow 8"/>
          <p:cNvSpPr>
            <a:spLocks noChangeArrowheads="1"/>
          </p:cNvSpPr>
          <p:nvPr/>
        </p:nvSpPr>
        <p:spPr bwMode="auto">
          <a:xfrm>
            <a:off x="974725" y="1447800"/>
            <a:ext cx="7239000" cy="1143000"/>
          </a:xfrm>
          <a:prstGeom prst="curvedDownArrow">
            <a:avLst>
              <a:gd name="adj1" fmla="val 25011"/>
              <a:gd name="adj2" fmla="val 49992"/>
              <a:gd name="adj3" fmla="val 25000"/>
            </a:avLst>
          </a:prstGeom>
          <a:solidFill>
            <a:srgbClr val="72BFC5"/>
          </a:solidFill>
          <a:ln w="9525">
            <a:solidFill>
              <a:srgbClr val="B6DCDF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cs typeface="+mn-cs"/>
            </a:endParaRPr>
          </a:p>
        </p:txBody>
      </p:sp>
      <p:sp>
        <p:nvSpPr>
          <p:cNvPr id="10" name="Curved Down Arrow 9"/>
          <p:cNvSpPr>
            <a:spLocks noChangeArrowheads="1"/>
          </p:cNvSpPr>
          <p:nvPr/>
        </p:nvSpPr>
        <p:spPr bwMode="auto">
          <a:xfrm rot="10800000">
            <a:off x="914400" y="5181600"/>
            <a:ext cx="7239000" cy="1219200"/>
          </a:xfrm>
          <a:prstGeom prst="curvedDownArrow">
            <a:avLst>
              <a:gd name="adj1" fmla="val 24987"/>
              <a:gd name="adj2" fmla="val 50001"/>
              <a:gd name="adj3" fmla="val 25000"/>
            </a:avLst>
          </a:prstGeom>
          <a:solidFill>
            <a:srgbClr val="72BFC5"/>
          </a:solidFill>
          <a:ln w="9525">
            <a:solidFill>
              <a:srgbClr val="B6DCDF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cs typeface="+mn-cs"/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905000" y="1752600"/>
            <a:ext cx="57912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-273050">
              <a:buFont typeface="Arial" charset="0"/>
              <a:buChar char="•"/>
            </a:pPr>
            <a:r>
              <a:rPr lang="en-US" sz="1600" dirty="0">
                <a:latin typeface="Trebuchet MS" pitchFamily="34" charset="0"/>
              </a:rPr>
              <a:t>International participation / multi-stakeholder 	environment</a:t>
            </a:r>
          </a:p>
          <a:p>
            <a:pPr indent="-273050">
              <a:buFont typeface="Arial" charset="0"/>
              <a:buChar char="•"/>
            </a:pPr>
            <a:r>
              <a:rPr lang="en-US" sz="1600" dirty="0">
                <a:latin typeface="Trebuchet MS" pitchFamily="34" charset="0"/>
              </a:rPr>
              <a:t>Engagement in and responsiveness to the regions</a:t>
            </a:r>
          </a:p>
          <a:p>
            <a:pPr indent="-273050">
              <a:buFont typeface="Arial" charset="0"/>
              <a:buChar char="•"/>
            </a:pPr>
            <a:r>
              <a:rPr lang="en-US" sz="1600" dirty="0">
                <a:latin typeface="Trebuchet MS" pitchFamily="34" charset="0"/>
              </a:rPr>
              <a:t>ICANN’s worldwide outreach and knowledge building 	efforts</a:t>
            </a:r>
          </a:p>
          <a:p>
            <a:pPr indent="-273050">
              <a:buFont typeface="Arial" charset="0"/>
              <a:buChar char="•"/>
            </a:pPr>
            <a:r>
              <a:rPr lang="en-US" sz="1600" dirty="0">
                <a:latin typeface="Trebuchet MS" pitchFamily="34" charset="0"/>
              </a:rPr>
              <a:t>Represent ICANN at events and meetings in the regions</a:t>
            </a:r>
          </a:p>
          <a:p>
            <a:pPr indent="-273050">
              <a:buFont typeface="Arial" charset="0"/>
              <a:buChar char="•"/>
            </a:pPr>
            <a:r>
              <a:rPr lang="en-US" sz="1600" dirty="0">
                <a:latin typeface="Trebuchet MS" pitchFamily="34" charset="0"/>
              </a:rPr>
              <a:t>Disseminate news and developments in the regions served 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1752600" y="4114800"/>
            <a:ext cx="60198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-273050">
              <a:buFont typeface="Arial" charset="0"/>
              <a:buChar char="•"/>
            </a:pPr>
            <a:r>
              <a:rPr lang="en-US" sz="1600">
                <a:latin typeface="Trebuchet MS" pitchFamily="34" charset="0"/>
              </a:rPr>
              <a:t>Promote international participation</a:t>
            </a:r>
          </a:p>
          <a:p>
            <a:pPr indent="-273050">
              <a:buFont typeface="Arial" charset="0"/>
              <a:buChar char="•"/>
            </a:pPr>
            <a:r>
              <a:rPr lang="en-US" sz="1600">
                <a:latin typeface="Trebuchet MS" pitchFamily="34" charset="0"/>
              </a:rPr>
              <a:t>Bring issues and feedback from the regions back to ICANN</a:t>
            </a:r>
          </a:p>
          <a:p>
            <a:pPr indent="-273050">
              <a:buFont typeface="Arial" charset="0"/>
              <a:buChar char="•"/>
            </a:pPr>
            <a:r>
              <a:rPr lang="en-US" sz="1600">
                <a:latin typeface="Trebuchet MS" pitchFamily="34" charset="0"/>
              </a:rPr>
              <a:t>Help bridge cross-cultural divides</a:t>
            </a:r>
          </a:p>
          <a:p>
            <a:pPr indent="-273050">
              <a:buFont typeface="Arial" charset="0"/>
              <a:buChar char="•"/>
            </a:pPr>
            <a:r>
              <a:rPr lang="en-US" sz="1600">
                <a:latin typeface="Trebuchet MS" pitchFamily="34" charset="0"/>
              </a:rPr>
              <a:t>Assist in gathering input and perspectives from around the 	world </a:t>
            </a:r>
          </a:p>
          <a:p>
            <a:pPr indent="-273050">
              <a:buFont typeface="Arial" charset="0"/>
              <a:buChar char="•"/>
            </a:pPr>
            <a:r>
              <a:rPr lang="en-US" sz="1600">
                <a:latin typeface="Trebuchet MS" pitchFamily="34" charset="0"/>
              </a:rPr>
              <a:t>Negotiate/support agreements, partnerships and MoU’s</a:t>
            </a:r>
          </a:p>
          <a:p>
            <a:pPr indent="-273050">
              <a:buFont typeface="Arial" charset="0"/>
              <a:buChar char="•"/>
            </a:pPr>
            <a:r>
              <a:rPr lang="en-US" sz="1600">
                <a:latin typeface="Trebuchet MS" pitchFamily="34" charset="0"/>
              </a:rPr>
              <a:t>Support ICANN’s Fellowship Program</a:t>
            </a:r>
          </a:p>
        </p:txBody>
      </p:sp>
      <p:sp>
        <p:nvSpPr>
          <p:cNvPr id="13" name="Footer Placeholder 11"/>
          <p:cNvSpPr>
            <a:spLocks noGrp="1"/>
          </p:cNvSpPr>
          <p:nvPr>
            <p:ph type="ftr" sz="quarter" idx="4294967295"/>
          </p:nvPr>
        </p:nvSpPr>
        <p:spPr>
          <a:xfrm>
            <a:off x="8153400" y="6400800"/>
            <a:ext cx="990600" cy="3206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211719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 bwMode="auto">
          <a:xfrm>
            <a:off x="685800" y="2800350"/>
            <a:ext cx="7772400" cy="1009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Thank You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ctrTitle"/>
          </p:nvPr>
        </p:nvSpPr>
        <p:spPr bwMode="auto">
          <a:xfrm>
            <a:off x="2676525" y="2057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Questions</a:t>
            </a: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0EAA365B-10C1-490C-891F-4C489587841D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7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KAR_template_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DAKAR_template_final</Template>
  <TotalTime>403</TotalTime>
  <Words>151</Words>
  <Application>Microsoft Office PowerPoint</Application>
  <PresentationFormat>On-screen Show (4:3)</PresentationFormat>
  <Paragraphs>35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DAKAR_template_final</vt:lpstr>
      <vt:lpstr>1_Office Theme</vt:lpstr>
      <vt:lpstr>2_Office Theme</vt:lpstr>
      <vt:lpstr>3_Office Theme</vt:lpstr>
      <vt:lpstr>4_Office Theme</vt:lpstr>
      <vt:lpstr>ICANN’s role in the infrastructure of the Internet</vt:lpstr>
      <vt:lpstr>The Internet ecosystem</vt:lpstr>
      <vt:lpstr>PowerPoint Presentation</vt:lpstr>
      <vt:lpstr>ICANN’s limited role</vt:lpstr>
      <vt:lpstr>PowerPoint Presentation</vt:lpstr>
      <vt:lpstr>Thank You</vt:lpstr>
      <vt:lpstr>Questions</vt:lpstr>
    </vt:vector>
  </TitlesOfParts>
  <Company>ICANN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User</dc:creator>
  <cp:lastModifiedBy>HU</cp:lastModifiedBy>
  <cp:revision>14</cp:revision>
  <dcterms:created xsi:type="dcterms:W3CDTF">2011-10-17T10:05:56Z</dcterms:created>
  <dcterms:modified xsi:type="dcterms:W3CDTF">2012-10-25T20:00:46Z</dcterms:modified>
</cp:coreProperties>
</file>