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53"/>
  </p:notesMasterIdLst>
  <p:handoutMasterIdLst>
    <p:handoutMasterId r:id="rId54"/>
  </p:handoutMasterIdLst>
  <p:sldIdLst>
    <p:sldId id="256" r:id="rId6"/>
    <p:sldId id="257" r:id="rId7"/>
    <p:sldId id="273" r:id="rId8"/>
    <p:sldId id="274" r:id="rId9"/>
    <p:sldId id="278" r:id="rId10"/>
    <p:sldId id="279" r:id="rId11"/>
    <p:sldId id="280" r:id="rId12"/>
    <p:sldId id="281" r:id="rId13"/>
    <p:sldId id="282" r:id="rId14"/>
    <p:sldId id="284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22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264" r:id="rId51"/>
    <p:sldId id="265" r:id="rId5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011EC4-DD4E-1447-A0D5-F28560155E10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D2E8DD-96C3-4A43-A79E-057542FB6EDB}">
      <dgm:prSet phldrT="[Text]"/>
      <dgm:spPr/>
      <dgm:t>
        <a:bodyPr/>
        <a:lstStyle/>
        <a:p>
          <a:r>
            <a:rPr lang="en-US" dirty="0" smtClean="0">
              <a:latin typeface="Trebuchet MS"/>
              <a:cs typeface="Trebuchet MS"/>
            </a:rPr>
            <a:t>2004</a:t>
          </a:r>
          <a:endParaRPr lang="en-US" dirty="0">
            <a:latin typeface="Trebuchet MS"/>
            <a:cs typeface="Trebuchet MS"/>
          </a:endParaRPr>
        </a:p>
      </dgm:t>
    </dgm:pt>
    <dgm:pt modelId="{F9ECA6DC-DE52-7B42-893E-028E06556AA1}" type="parTrans" cxnId="{D0917A1E-84E6-4947-B343-12DC36DF1971}">
      <dgm:prSet/>
      <dgm:spPr/>
      <dgm:t>
        <a:bodyPr/>
        <a:lstStyle/>
        <a:p>
          <a:endParaRPr lang="en-US"/>
        </a:p>
      </dgm:t>
    </dgm:pt>
    <dgm:pt modelId="{6558081A-B9C2-EB4A-883B-91378C1E6AEF}" type="sibTrans" cxnId="{D0917A1E-84E6-4947-B343-12DC36DF1971}">
      <dgm:prSet/>
      <dgm:spPr/>
      <dgm:t>
        <a:bodyPr/>
        <a:lstStyle/>
        <a:p>
          <a:endParaRPr lang="en-US"/>
        </a:p>
      </dgm:t>
    </dgm:pt>
    <dgm:pt modelId="{D321D6AF-70FA-E746-8FD2-594D97C47D60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Issue raised, Issues Report prepared</a:t>
          </a:r>
          <a:endParaRPr lang="en-US" sz="2400" dirty="0">
            <a:latin typeface="Trebuchet MS"/>
            <a:cs typeface="Trebuchet MS"/>
          </a:endParaRPr>
        </a:p>
      </dgm:t>
    </dgm:pt>
    <dgm:pt modelId="{16EC0D19-FCBC-4842-87C1-5CEF6723E80B}" type="parTrans" cxnId="{6D6E9B4F-77C0-034E-B041-7259BD9E72E7}">
      <dgm:prSet/>
      <dgm:spPr/>
      <dgm:t>
        <a:bodyPr/>
        <a:lstStyle/>
        <a:p>
          <a:endParaRPr lang="en-US"/>
        </a:p>
      </dgm:t>
    </dgm:pt>
    <dgm:pt modelId="{D81E6726-E649-9A4B-96AD-43F0B8817532}" type="sibTrans" cxnId="{6D6E9B4F-77C0-034E-B041-7259BD9E72E7}">
      <dgm:prSet/>
      <dgm:spPr/>
      <dgm:t>
        <a:bodyPr/>
        <a:lstStyle/>
        <a:p>
          <a:endParaRPr lang="en-US"/>
        </a:p>
      </dgm:t>
    </dgm:pt>
    <dgm:pt modelId="{09EAFF4C-0737-0644-8C9A-DD246BAD9F45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GNSO decides to initiate PDP</a:t>
          </a:r>
          <a:endParaRPr lang="en-US" sz="2400" dirty="0">
            <a:latin typeface="Trebuchet MS"/>
            <a:cs typeface="Trebuchet MS"/>
          </a:endParaRPr>
        </a:p>
      </dgm:t>
    </dgm:pt>
    <dgm:pt modelId="{E48C4556-4021-A048-A0F7-8C7669BD0098}" type="parTrans" cxnId="{2157D763-AE41-1C4A-AEAF-0524DFA33CDD}">
      <dgm:prSet/>
      <dgm:spPr/>
      <dgm:t>
        <a:bodyPr/>
        <a:lstStyle/>
        <a:p>
          <a:endParaRPr lang="en-US"/>
        </a:p>
      </dgm:t>
    </dgm:pt>
    <dgm:pt modelId="{BC73F00A-F2B5-EF46-B161-3B2FADCEA37D}" type="sibTrans" cxnId="{2157D763-AE41-1C4A-AEAF-0524DFA33CDD}">
      <dgm:prSet/>
      <dgm:spPr/>
      <dgm:t>
        <a:bodyPr/>
        <a:lstStyle/>
        <a:p>
          <a:endParaRPr lang="en-US"/>
        </a:p>
      </dgm:t>
    </dgm:pt>
    <dgm:pt modelId="{6422D7F8-4747-9C4E-8F0F-2D30A7D4B1C3}">
      <dgm:prSet phldrT="[Text]"/>
      <dgm:spPr/>
      <dgm:t>
        <a:bodyPr/>
        <a:lstStyle/>
        <a:p>
          <a:r>
            <a:rPr lang="en-US" dirty="0" smtClean="0">
              <a:latin typeface="Trebuchet MS"/>
              <a:cs typeface="Trebuchet MS"/>
            </a:rPr>
            <a:t>2005 - 2007</a:t>
          </a:r>
          <a:endParaRPr lang="en-US" dirty="0">
            <a:latin typeface="Trebuchet MS"/>
            <a:cs typeface="Trebuchet MS"/>
          </a:endParaRPr>
        </a:p>
      </dgm:t>
    </dgm:pt>
    <dgm:pt modelId="{5A6FF84F-7352-CB4A-9E04-2B62A9F211DA}" type="parTrans" cxnId="{5CF3D18D-D276-4E46-B339-EB970626600A}">
      <dgm:prSet/>
      <dgm:spPr/>
      <dgm:t>
        <a:bodyPr/>
        <a:lstStyle/>
        <a:p>
          <a:endParaRPr lang="en-US"/>
        </a:p>
      </dgm:t>
    </dgm:pt>
    <dgm:pt modelId="{E7752CF3-078E-F84D-86C9-24D38006F06F}" type="sibTrans" cxnId="{5CF3D18D-D276-4E46-B339-EB970626600A}">
      <dgm:prSet/>
      <dgm:spPr/>
      <dgm:t>
        <a:bodyPr/>
        <a:lstStyle/>
        <a:p>
          <a:endParaRPr lang="en-US"/>
        </a:p>
      </dgm:t>
    </dgm:pt>
    <dgm:pt modelId="{18EA5F0B-F1B8-9545-AEFB-8BB32003E25A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Development of policy recommendations</a:t>
          </a:r>
          <a:endParaRPr lang="en-US" sz="2400" dirty="0">
            <a:latin typeface="Trebuchet MS"/>
            <a:cs typeface="Trebuchet MS"/>
          </a:endParaRPr>
        </a:p>
      </dgm:t>
    </dgm:pt>
    <dgm:pt modelId="{BF7CBBC7-8169-F54F-836D-EEBDD9F97675}" type="parTrans" cxnId="{8600A6B2-D2D0-7346-97FE-200A020E52BC}">
      <dgm:prSet/>
      <dgm:spPr/>
      <dgm:t>
        <a:bodyPr/>
        <a:lstStyle/>
        <a:p>
          <a:endParaRPr lang="en-US"/>
        </a:p>
      </dgm:t>
    </dgm:pt>
    <dgm:pt modelId="{482B5738-645E-3946-8CCB-8260F16226A7}" type="sibTrans" cxnId="{8600A6B2-D2D0-7346-97FE-200A020E52BC}">
      <dgm:prSet/>
      <dgm:spPr/>
      <dgm:t>
        <a:bodyPr/>
        <a:lstStyle/>
        <a:p>
          <a:endParaRPr lang="en-US"/>
        </a:p>
      </dgm:t>
    </dgm:pt>
    <dgm:pt modelId="{000E65C1-8850-CC4D-897E-7A1001536A02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Adopted by the GNSO Council in Sep. 2007</a:t>
          </a:r>
        </a:p>
      </dgm:t>
    </dgm:pt>
    <dgm:pt modelId="{D99EE677-B52D-9D46-9D2C-6A4FA97DF250}" type="parTrans" cxnId="{F322A7CA-6A0D-2341-AEB9-D6EE452FF8BF}">
      <dgm:prSet/>
      <dgm:spPr/>
      <dgm:t>
        <a:bodyPr/>
        <a:lstStyle/>
        <a:p>
          <a:endParaRPr lang="en-US"/>
        </a:p>
      </dgm:t>
    </dgm:pt>
    <dgm:pt modelId="{F27D9101-4C97-0744-95BE-B611E84C8FBC}" type="sibTrans" cxnId="{F322A7CA-6A0D-2341-AEB9-D6EE452FF8BF}">
      <dgm:prSet/>
      <dgm:spPr/>
      <dgm:t>
        <a:bodyPr/>
        <a:lstStyle/>
        <a:p>
          <a:endParaRPr lang="en-US"/>
        </a:p>
      </dgm:t>
    </dgm:pt>
    <dgm:pt modelId="{1644D2A5-118C-C54B-B423-EEA8F8E0A508}">
      <dgm:prSet phldrT="[Text]"/>
      <dgm:spPr/>
      <dgm:t>
        <a:bodyPr/>
        <a:lstStyle/>
        <a:p>
          <a:r>
            <a:rPr lang="en-US" dirty="0" smtClean="0">
              <a:latin typeface="Trebuchet MS"/>
              <a:cs typeface="Trebuchet MS"/>
            </a:rPr>
            <a:t>2008 and beyond</a:t>
          </a:r>
          <a:endParaRPr lang="en-US" dirty="0">
            <a:latin typeface="Trebuchet MS"/>
            <a:cs typeface="Trebuchet MS"/>
          </a:endParaRPr>
        </a:p>
      </dgm:t>
    </dgm:pt>
    <dgm:pt modelId="{9F797F73-F5C5-F642-A60F-0CC07527F421}" type="parTrans" cxnId="{FFB1E0D9-A42E-FC48-9C7C-B55A779CCD4D}">
      <dgm:prSet/>
      <dgm:spPr/>
      <dgm:t>
        <a:bodyPr/>
        <a:lstStyle/>
        <a:p>
          <a:endParaRPr lang="en-US"/>
        </a:p>
      </dgm:t>
    </dgm:pt>
    <dgm:pt modelId="{BFB42143-D705-3E4B-831F-5491A2999DF6}" type="sibTrans" cxnId="{FFB1E0D9-A42E-FC48-9C7C-B55A779CCD4D}">
      <dgm:prSet/>
      <dgm:spPr/>
      <dgm:t>
        <a:bodyPr/>
        <a:lstStyle/>
        <a:p>
          <a:endParaRPr lang="en-US"/>
        </a:p>
      </dgm:t>
    </dgm:pt>
    <dgm:pt modelId="{22211C34-89C9-1C4A-ADBF-F7E8D42188DD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Adoption by the ICANN Board of recommendations</a:t>
          </a:r>
          <a:endParaRPr lang="en-US" sz="2400" dirty="0">
            <a:latin typeface="Trebuchet MS"/>
            <a:cs typeface="Trebuchet MS"/>
          </a:endParaRPr>
        </a:p>
      </dgm:t>
    </dgm:pt>
    <dgm:pt modelId="{90CD5A92-8BF7-EE41-B570-D322F6D08032}" type="parTrans" cxnId="{A3E2A886-3C77-AC4D-BF61-D61E24C4D31F}">
      <dgm:prSet/>
      <dgm:spPr/>
      <dgm:t>
        <a:bodyPr/>
        <a:lstStyle/>
        <a:p>
          <a:endParaRPr lang="en-US"/>
        </a:p>
      </dgm:t>
    </dgm:pt>
    <dgm:pt modelId="{FCEFD834-56F2-794B-8872-4E436E9F1B7C}" type="sibTrans" cxnId="{A3E2A886-3C77-AC4D-BF61-D61E24C4D31F}">
      <dgm:prSet/>
      <dgm:spPr/>
      <dgm:t>
        <a:bodyPr/>
        <a:lstStyle/>
        <a:p>
          <a:endParaRPr lang="en-US"/>
        </a:p>
      </dgm:t>
    </dgm:pt>
    <dgm:pt modelId="{B11E1079-427D-5141-9E90-E6BA290DD4FB}">
      <dgm:prSet phldrT="[Text]" custT="1"/>
      <dgm:spPr/>
      <dgm:t>
        <a:bodyPr/>
        <a:lstStyle/>
        <a:p>
          <a:r>
            <a:rPr lang="en-US" sz="2400" dirty="0" smtClean="0">
              <a:latin typeface="Trebuchet MS"/>
              <a:cs typeface="Trebuchet MS"/>
            </a:rPr>
            <a:t>Start of implementation pr</a:t>
          </a:r>
          <a:r>
            <a:rPr lang="en-US" sz="2800" dirty="0" smtClean="0">
              <a:latin typeface="Trebuchet MS"/>
              <a:cs typeface="Trebuchet MS"/>
            </a:rPr>
            <a:t>ocess</a:t>
          </a:r>
          <a:endParaRPr lang="en-US" sz="2800" dirty="0">
            <a:latin typeface="Trebuchet MS"/>
            <a:cs typeface="Trebuchet MS"/>
          </a:endParaRPr>
        </a:p>
      </dgm:t>
    </dgm:pt>
    <dgm:pt modelId="{A91ADE78-F863-5646-BE5D-DA69D2740F58}" type="parTrans" cxnId="{6FBD7877-4DF6-654F-A98A-CAC479340529}">
      <dgm:prSet/>
      <dgm:spPr/>
      <dgm:t>
        <a:bodyPr/>
        <a:lstStyle/>
        <a:p>
          <a:endParaRPr lang="en-US"/>
        </a:p>
      </dgm:t>
    </dgm:pt>
    <dgm:pt modelId="{457EDAB8-2CF1-BC48-AC87-4820E91E53EA}" type="sibTrans" cxnId="{6FBD7877-4DF6-654F-A98A-CAC479340529}">
      <dgm:prSet/>
      <dgm:spPr/>
      <dgm:t>
        <a:bodyPr/>
        <a:lstStyle/>
        <a:p>
          <a:endParaRPr lang="en-US"/>
        </a:p>
      </dgm:t>
    </dgm:pt>
    <dgm:pt modelId="{80976143-EE2D-1145-BE92-B8B48D4F20D2}" type="pres">
      <dgm:prSet presAssocID="{5B011EC4-DD4E-1447-A0D5-F28560155E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2596E9-4282-E241-BC50-6D26C2464FE6}" type="pres">
      <dgm:prSet presAssocID="{6BD2E8DD-96C3-4A43-A79E-057542FB6EDB}" presName="composite" presStyleCnt="0"/>
      <dgm:spPr/>
    </dgm:pt>
    <dgm:pt modelId="{F461CA9C-1F4F-9345-A2AD-536BBE71DE30}" type="pres">
      <dgm:prSet presAssocID="{6BD2E8DD-96C3-4A43-A79E-057542FB6ED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8B4EF-0A36-BF4D-9A71-D0EE8CA4F24C}" type="pres">
      <dgm:prSet presAssocID="{6BD2E8DD-96C3-4A43-A79E-057542FB6ED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C372F-C0E7-B147-8E21-766E8DD16B32}" type="pres">
      <dgm:prSet presAssocID="{6558081A-B9C2-EB4A-883B-91378C1E6AEF}" presName="sp" presStyleCnt="0"/>
      <dgm:spPr/>
    </dgm:pt>
    <dgm:pt modelId="{EE3FC7B3-C2F0-3E4D-BC1D-62B0E6C30344}" type="pres">
      <dgm:prSet presAssocID="{6422D7F8-4747-9C4E-8F0F-2D30A7D4B1C3}" presName="composite" presStyleCnt="0"/>
      <dgm:spPr/>
    </dgm:pt>
    <dgm:pt modelId="{126B4930-83EC-B645-96BF-54674AA3989C}" type="pres">
      <dgm:prSet presAssocID="{6422D7F8-4747-9C4E-8F0F-2D30A7D4B1C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14CD2-919E-604A-A917-3001559A73C5}" type="pres">
      <dgm:prSet presAssocID="{6422D7F8-4747-9C4E-8F0F-2D30A7D4B1C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0721F-75D4-9E45-AA0C-6B8F614F74BA}" type="pres">
      <dgm:prSet presAssocID="{E7752CF3-078E-F84D-86C9-24D38006F06F}" presName="sp" presStyleCnt="0"/>
      <dgm:spPr/>
    </dgm:pt>
    <dgm:pt modelId="{07780D4F-A6A2-3C46-B80A-F583C15EED71}" type="pres">
      <dgm:prSet presAssocID="{1644D2A5-118C-C54B-B423-EEA8F8E0A508}" presName="composite" presStyleCnt="0"/>
      <dgm:spPr/>
    </dgm:pt>
    <dgm:pt modelId="{06C6218D-3461-7C4D-A6C4-2C0C7B714CEE}" type="pres">
      <dgm:prSet presAssocID="{1644D2A5-118C-C54B-B423-EEA8F8E0A5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C81074-817A-794B-A716-A0EE963499DF}" type="pres">
      <dgm:prSet presAssocID="{1644D2A5-118C-C54B-B423-EEA8F8E0A508}" presName="descendantText" presStyleLbl="alignAcc1" presStyleIdx="2" presStyleCnt="3" custScaleY="116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6E9B4F-77C0-034E-B041-7259BD9E72E7}" srcId="{6BD2E8DD-96C3-4A43-A79E-057542FB6EDB}" destId="{D321D6AF-70FA-E746-8FD2-594D97C47D60}" srcOrd="0" destOrd="0" parTransId="{16EC0D19-FCBC-4842-87C1-5CEF6723E80B}" sibTransId="{D81E6726-E649-9A4B-96AD-43F0B8817532}"/>
    <dgm:cxn modelId="{F322A7CA-6A0D-2341-AEB9-D6EE452FF8BF}" srcId="{6422D7F8-4747-9C4E-8F0F-2D30A7D4B1C3}" destId="{000E65C1-8850-CC4D-897E-7A1001536A02}" srcOrd="1" destOrd="0" parTransId="{D99EE677-B52D-9D46-9D2C-6A4FA97DF250}" sibTransId="{F27D9101-4C97-0744-95BE-B611E84C8FBC}"/>
    <dgm:cxn modelId="{8600A6B2-D2D0-7346-97FE-200A020E52BC}" srcId="{6422D7F8-4747-9C4E-8F0F-2D30A7D4B1C3}" destId="{18EA5F0B-F1B8-9545-AEFB-8BB32003E25A}" srcOrd="0" destOrd="0" parTransId="{BF7CBBC7-8169-F54F-836D-EEBDD9F97675}" sibTransId="{482B5738-645E-3946-8CCB-8260F16226A7}"/>
    <dgm:cxn modelId="{FFB1E0D9-A42E-FC48-9C7C-B55A779CCD4D}" srcId="{5B011EC4-DD4E-1447-A0D5-F28560155E10}" destId="{1644D2A5-118C-C54B-B423-EEA8F8E0A508}" srcOrd="2" destOrd="0" parTransId="{9F797F73-F5C5-F642-A60F-0CC07527F421}" sibTransId="{BFB42143-D705-3E4B-831F-5491A2999DF6}"/>
    <dgm:cxn modelId="{5CF3D18D-D276-4E46-B339-EB970626600A}" srcId="{5B011EC4-DD4E-1447-A0D5-F28560155E10}" destId="{6422D7F8-4747-9C4E-8F0F-2D30A7D4B1C3}" srcOrd="1" destOrd="0" parTransId="{5A6FF84F-7352-CB4A-9E04-2B62A9F211DA}" sibTransId="{E7752CF3-078E-F84D-86C9-24D38006F06F}"/>
    <dgm:cxn modelId="{9CF8B2D8-3F11-1347-8EAD-065EBBDC096F}" type="presOf" srcId="{09EAFF4C-0737-0644-8C9A-DD246BAD9F45}" destId="{6128B4EF-0A36-BF4D-9A71-D0EE8CA4F24C}" srcOrd="0" destOrd="1" presId="urn:microsoft.com/office/officeart/2005/8/layout/chevron2"/>
    <dgm:cxn modelId="{10876011-79DC-5046-B7E2-3545BF382C4E}" type="presOf" srcId="{D321D6AF-70FA-E746-8FD2-594D97C47D60}" destId="{6128B4EF-0A36-BF4D-9A71-D0EE8CA4F24C}" srcOrd="0" destOrd="0" presId="urn:microsoft.com/office/officeart/2005/8/layout/chevron2"/>
    <dgm:cxn modelId="{6A93F4D8-366F-2D49-8BD4-EF0C8182AE2C}" type="presOf" srcId="{1644D2A5-118C-C54B-B423-EEA8F8E0A508}" destId="{06C6218D-3461-7C4D-A6C4-2C0C7B714CEE}" srcOrd="0" destOrd="0" presId="urn:microsoft.com/office/officeart/2005/8/layout/chevron2"/>
    <dgm:cxn modelId="{92DC8FF4-9E71-4442-81D1-4384226A60A0}" type="presOf" srcId="{5B011EC4-DD4E-1447-A0D5-F28560155E10}" destId="{80976143-EE2D-1145-BE92-B8B48D4F20D2}" srcOrd="0" destOrd="0" presId="urn:microsoft.com/office/officeart/2005/8/layout/chevron2"/>
    <dgm:cxn modelId="{A3E2A886-3C77-AC4D-BF61-D61E24C4D31F}" srcId="{1644D2A5-118C-C54B-B423-EEA8F8E0A508}" destId="{22211C34-89C9-1C4A-ADBF-F7E8D42188DD}" srcOrd="0" destOrd="0" parTransId="{90CD5A92-8BF7-EE41-B570-D322F6D08032}" sibTransId="{FCEFD834-56F2-794B-8872-4E436E9F1B7C}"/>
    <dgm:cxn modelId="{2157D763-AE41-1C4A-AEAF-0524DFA33CDD}" srcId="{6BD2E8DD-96C3-4A43-A79E-057542FB6EDB}" destId="{09EAFF4C-0737-0644-8C9A-DD246BAD9F45}" srcOrd="1" destOrd="0" parTransId="{E48C4556-4021-A048-A0F7-8C7669BD0098}" sibTransId="{BC73F00A-F2B5-EF46-B161-3B2FADCEA37D}"/>
    <dgm:cxn modelId="{D0917A1E-84E6-4947-B343-12DC36DF1971}" srcId="{5B011EC4-DD4E-1447-A0D5-F28560155E10}" destId="{6BD2E8DD-96C3-4A43-A79E-057542FB6EDB}" srcOrd="0" destOrd="0" parTransId="{F9ECA6DC-DE52-7B42-893E-028E06556AA1}" sibTransId="{6558081A-B9C2-EB4A-883B-91378C1E6AEF}"/>
    <dgm:cxn modelId="{75D37F2F-6467-8344-B758-5C49EDABC2EF}" type="presOf" srcId="{18EA5F0B-F1B8-9545-AEFB-8BB32003E25A}" destId="{66714CD2-919E-604A-A917-3001559A73C5}" srcOrd="0" destOrd="0" presId="urn:microsoft.com/office/officeart/2005/8/layout/chevron2"/>
    <dgm:cxn modelId="{F29DB538-120D-F140-892D-07B9A9A0CD66}" type="presOf" srcId="{B11E1079-427D-5141-9E90-E6BA290DD4FB}" destId="{64C81074-817A-794B-A716-A0EE963499DF}" srcOrd="0" destOrd="1" presId="urn:microsoft.com/office/officeart/2005/8/layout/chevron2"/>
    <dgm:cxn modelId="{425A5B7D-2DCD-0248-B28D-95B78E8FBF0B}" type="presOf" srcId="{6BD2E8DD-96C3-4A43-A79E-057542FB6EDB}" destId="{F461CA9C-1F4F-9345-A2AD-536BBE71DE30}" srcOrd="0" destOrd="0" presId="urn:microsoft.com/office/officeart/2005/8/layout/chevron2"/>
    <dgm:cxn modelId="{3EF03A55-6E0F-EF40-B93B-A46AB71009B4}" type="presOf" srcId="{000E65C1-8850-CC4D-897E-7A1001536A02}" destId="{66714CD2-919E-604A-A917-3001559A73C5}" srcOrd="0" destOrd="1" presId="urn:microsoft.com/office/officeart/2005/8/layout/chevron2"/>
    <dgm:cxn modelId="{D357F382-A97C-F34F-9D14-ACE35F4B782E}" type="presOf" srcId="{22211C34-89C9-1C4A-ADBF-F7E8D42188DD}" destId="{64C81074-817A-794B-A716-A0EE963499DF}" srcOrd="0" destOrd="0" presId="urn:microsoft.com/office/officeart/2005/8/layout/chevron2"/>
    <dgm:cxn modelId="{6FBD7877-4DF6-654F-A98A-CAC479340529}" srcId="{1644D2A5-118C-C54B-B423-EEA8F8E0A508}" destId="{B11E1079-427D-5141-9E90-E6BA290DD4FB}" srcOrd="1" destOrd="0" parTransId="{A91ADE78-F863-5646-BE5D-DA69D2740F58}" sibTransId="{457EDAB8-2CF1-BC48-AC87-4820E91E53EA}"/>
    <dgm:cxn modelId="{A9A9CD37-8661-5D4F-AC77-7F8DC28BB0D9}" type="presOf" srcId="{6422D7F8-4747-9C4E-8F0F-2D30A7D4B1C3}" destId="{126B4930-83EC-B645-96BF-54674AA3989C}" srcOrd="0" destOrd="0" presId="urn:microsoft.com/office/officeart/2005/8/layout/chevron2"/>
    <dgm:cxn modelId="{8D0B08DC-8D2E-B54D-B8DB-E9A82AAD7EFE}" type="presParOf" srcId="{80976143-EE2D-1145-BE92-B8B48D4F20D2}" destId="{8F2596E9-4282-E241-BC50-6D26C2464FE6}" srcOrd="0" destOrd="0" presId="urn:microsoft.com/office/officeart/2005/8/layout/chevron2"/>
    <dgm:cxn modelId="{6B89FBF7-AF5E-1540-A454-F702AB53F4D6}" type="presParOf" srcId="{8F2596E9-4282-E241-BC50-6D26C2464FE6}" destId="{F461CA9C-1F4F-9345-A2AD-536BBE71DE30}" srcOrd="0" destOrd="0" presId="urn:microsoft.com/office/officeart/2005/8/layout/chevron2"/>
    <dgm:cxn modelId="{747C2DD6-7F31-444E-92C9-93D574CE6F39}" type="presParOf" srcId="{8F2596E9-4282-E241-BC50-6D26C2464FE6}" destId="{6128B4EF-0A36-BF4D-9A71-D0EE8CA4F24C}" srcOrd="1" destOrd="0" presId="urn:microsoft.com/office/officeart/2005/8/layout/chevron2"/>
    <dgm:cxn modelId="{9A581E48-FFB6-2D4D-9400-0170FA82BDBC}" type="presParOf" srcId="{80976143-EE2D-1145-BE92-B8B48D4F20D2}" destId="{99CC372F-C0E7-B147-8E21-766E8DD16B32}" srcOrd="1" destOrd="0" presId="urn:microsoft.com/office/officeart/2005/8/layout/chevron2"/>
    <dgm:cxn modelId="{ADC4A967-D056-6C47-AD7D-CF94E348F0FE}" type="presParOf" srcId="{80976143-EE2D-1145-BE92-B8B48D4F20D2}" destId="{EE3FC7B3-C2F0-3E4D-BC1D-62B0E6C30344}" srcOrd="2" destOrd="0" presId="urn:microsoft.com/office/officeart/2005/8/layout/chevron2"/>
    <dgm:cxn modelId="{C13E4114-D93E-5C47-B14F-937F8365C0EA}" type="presParOf" srcId="{EE3FC7B3-C2F0-3E4D-BC1D-62B0E6C30344}" destId="{126B4930-83EC-B645-96BF-54674AA3989C}" srcOrd="0" destOrd="0" presId="urn:microsoft.com/office/officeart/2005/8/layout/chevron2"/>
    <dgm:cxn modelId="{BAB8083C-0C76-1241-9141-F2F273BB97CD}" type="presParOf" srcId="{EE3FC7B3-C2F0-3E4D-BC1D-62B0E6C30344}" destId="{66714CD2-919E-604A-A917-3001559A73C5}" srcOrd="1" destOrd="0" presId="urn:microsoft.com/office/officeart/2005/8/layout/chevron2"/>
    <dgm:cxn modelId="{864A520B-BF8B-814E-94B7-C83B4908E83A}" type="presParOf" srcId="{80976143-EE2D-1145-BE92-B8B48D4F20D2}" destId="{9C80721F-75D4-9E45-AA0C-6B8F614F74BA}" srcOrd="3" destOrd="0" presId="urn:microsoft.com/office/officeart/2005/8/layout/chevron2"/>
    <dgm:cxn modelId="{21292D84-842D-7B46-B695-69D48CDC8AD8}" type="presParOf" srcId="{80976143-EE2D-1145-BE92-B8B48D4F20D2}" destId="{07780D4F-A6A2-3C46-B80A-F583C15EED71}" srcOrd="4" destOrd="0" presId="urn:microsoft.com/office/officeart/2005/8/layout/chevron2"/>
    <dgm:cxn modelId="{200A1665-60C9-6A43-8B1E-5D3E7F3C9385}" type="presParOf" srcId="{07780D4F-A6A2-3C46-B80A-F583C15EED71}" destId="{06C6218D-3461-7C4D-A6C4-2C0C7B714CEE}" srcOrd="0" destOrd="0" presId="urn:microsoft.com/office/officeart/2005/8/layout/chevron2"/>
    <dgm:cxn modelId="{2F694708-60AE-C048-94A9-E864C36814B5}" type="presParOf" srcId="{07780D4F-A6A2-3C46-B80A-F583C15EED71}" destId="{64C81074-817A-794B-A716-A0EE963499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1CA9C-1F4F-9345-A2AD-536BBE71DE30}">
      <dsp:nvSpPr>
        <dsp:cNvPr id="0" name=""/>
        <dsp:cNvSpPr/>
      </dsp:nvSpPr>
      <dsp:spPr>
        <a:xfrm rot="5400000">
          <a:off x="-187173" y="190445"/>
          <a:ext cx="1247820" cy="87347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Trebuchet MS"/>
              <a:cs typeface="Trebuchet MS"/>
            </a:rPr>
            <a:t>2004</a:t>
          </a:r>
          <a:endParaRPr lang="en-US" sz="1300" kern="1200" dirty="0">
            <a:latin typeface="Trebuchet MS"/>
            <a:cs typeface="Trebuchet MS"/>
          </a:endParaRPr>
        </a:p>
      </dsp:txBody>
      <dsp:txXfrm rot="-5400000">
        <a:off x="0" y="440009"/>
        <a:ext cx="873474" cy="374346"/>
      </dsp:txXfrm>
    </dsp:sp>
    <dsp:sp modelId="{6128B4EF-0A36-BF4D-9A71-D0EE8CA4F24C}">
      <dsp:nvSpPr>
        <dsp:cNvPr id="0" name=""/>
        <dsp:cNvSpPr/>
      </dsp:nvSpPr>
      <dsp:spPr>
        <a:xfrm rot="5400000">
          <a:off x="4298395" y="-3421649"/>
          <a:ext cx="811083" cy="76609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Issue raised, Issues Report prepared</a:t>
          </a:r>
          <a:endParaRPr lang="en-US" sz="2400" kern="1200" dirty="0">
            <a:latin typeface="Trebuchet MS"/>
            <a:cs typeface="Trebuchet M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GNSO decides to initiate PDP</a:t>
          </a:r>
          <a:endParaRPr lang="en-US" sz="2400" kern="1200" dirty="0">
            <a:latin typeface="Trebuchet MS"/>
            <a:cs typeface="Trebuchet MS"/>
          </a:endParaRPr>
        </a:p>
      </dsp:txBody>
      <dsp:txXfrm rot="-5400000">
        <a:off x="873474" y="42866"/>
        <a:ext cx="7621331" cy="731895"/>
      </dsp:txXfrm>
    </dsp:sp>
    <dsp:sp modelId="{126B4930-83EC-B645-96BF-54674AA3989C}">
      <dsp:nvSpPr>
        <dsp:cNvPr id="0" name=""/>
        <dsp:cNvSpPr/>
      </dsp:nvSpPr>
      <dsp:spPr>
        <a:xfrm rot="5400000">
          <a:off x="-187173" y="1243330"/>
          <a:ext cx="1247820" cy="87347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Trebuchet MS"/>
              <a:cs typeface="Trebuchet MS"/>
            </a:rPr>
            <a:t>2005 - 2007</a:t>
          </a:r>
          <a:endParaRPr lang="en-US" sz="1300" kern="1200" dirty="0">
            <a:latin typeface="Trebuchet MS"/>
            <a:cs typeface="Trebuchet MS"/>
          </a:endParaRPr>
        </a:p>
      </dsp:txBody>
      <dsp:txXfrm rot="-5400000">
        <a:off x="0" y="1492894"/>
        <a:ext cx="873474" cy="374346"/>
      </dsp:txXfrm>
    </dsp:sp>
    <dsp:sp modelId="{66714CD2-919E-604A-A917-3001559A73C5}">
      <dsp:nvSpPr>
        <dsp:cNvPr id="0" name=""/>
        <dsp:cNvSpPr/>
      </dsp:nvSpPr>
      <dsp:spPr>
        <a:xfrm rot="5400000">
          <a:off x="4298395" y="-2368763"/>
          <a:ext cx="811083" cy="76609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Development of policy recommendations</a:t>
          </a:r>
          <a:endParaRPr lang="en-US" sz="2400" kern="1200" dirty="0">
            <a:latin typeface="Trebuchet MS"/>
            <a:cs typeface="Trebuchet M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Adopted by the GNSO Council in Sep. 2007</a:t>
          </a:r>
        </a:p>
      </dsp:txBody>
      <dsp:txXfrm rot="-5400000">
        <a:off x="873474" y="1095752"/>
        <a:ext cx="7621331" cy="731895"/>
      </dsp:txXfrm>
    </dsp:sp>
    <dsp:sp modelId="{06C6218D-3461-7C4D-A6C4-2C0C7B714CEE}">
      <dsp:nvSpPr>
        <dsp:cNvPr id="0" name=""/>
        <dsp:cNvSpPr/>
      </dsp:nvSpPr>
      <dsp:spPr>
        <a:xfrm rot="5400000">
          <a:off x="-187173" y="2365080"/>
          <a:ext cx="1247820" cy="87347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Trebuchet MS"/>
              <a:cs typeface="Trebuchet MS"/>
            </a:rPr>
            <a:t>2008 and beyond</a:t>
          </a:r>
          <a:endParaRPr lang="en-US" sz="1300" kern="1200" dirty="0">
            <a:latin typeface="Trebuchet MS"/>
            <a:cs typeface="Trebuchet MS"/>
          </a:endParaRPr>
        </a:p>
      </dsp:txBody>
      <dsp:txXfrm rot="-5400000">
        <a:off x="0" y="2614644"/>
        <a:ext cx="873474" cy="374346"/>
      </dsp:txXfrm>
    </dsp:sp>
    <dsp:sp modelId="{64C81074-817A-794B-A716-A0EE963499DF}">
      <dsp:nvSpPr>
        <dsp:cNvPr id="0" name=""/>
        <dsp:cNvSpPr/>
      </dsp:nvSpPr>
      <dsp:spPr>
        <a:xfrm rot="5400000">
          <a:off x="4229530" y="-1247013"/>
          <a:ext cx="948813" cy="76609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Adoption by the ICANN Board of recommendations</a:t>
          </a:r>
          <a:endParaRPr lang="en-US" sz="2400" kern="1200" dirty="0">
            <a:latin typeface="Trebuchet MS"/>
            <a:cs typeface="Trebuchet M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rebuchet MS"/>
              <a:cs typeface="Trebuchet MS"/>
            </a:rPr>
            <a:t>Start of implementation pr</a:t>
          </a:r>
          <a:r>
            <a:rPr lang="en-US" sz="2800" kern="1200" dirty="0" smtClean="0">
              <a:latin typeface="Trebuchet MS"/>
              <a:cs typeface="Trebuchet MS"/>
            </a:rPr>
            <a:t>ocess</a:t>
          </a:r>
          <a:endParaRPr lang="en-US" sz="2800" kern="1200" dirty="0">
            <a:latin typeface="Trebuchet MS"/>
            <a:cs typeface="Trebuchet MS"/>
          </a:endParaRPr>
        </a:p>
      </dsp:txBody>
      <dsp:txXfrm rot="-5400000">
        <a:off x="873475" y="2155359"/>
        <a:ext cx="7614608" cy="856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7B08C76-B52B-41FF-B359-8E7EBAB214F7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8D2EEAE-F905-4FB9-B76A-07EB83B1B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19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C4D214A-BA4D-49BB-B535-6B38A5928EF0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D2492C2-7DBF-4CC9-954A-84F7133203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350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a typeface="ＭＳ Ｐゴシック" pitchFamily="34" charset="-128"/>
              </a:rPr>
              <a:t>INSERT AFTER OTHER </a:t>
            </a:r>
            <a:r>
              <a:rPr lang="ja-JP" altLang="en-US" smtClean="0">
                <a:ea typeface="ＭＳ Ｐゴシック" pitchFamily="34" charset="-128"/>
              </a:rPr>
              <a:t>“</a:t>
            </a:r>
            <a:r>
              <a:rPr lang="en-US" altLang="ja-JP" smtClean="0">
                <a:ea typeface="ＭＳ Ｐゴシック" pitchFamily="34" charset="-128"/>
              </a:rPr>
              <a:t>WHAT IS ICANN SLIDE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B07066B-E3AA-4876-AB32-C736A37CF68E}" type="slidenum">
              <a:rPr lang="en-US" sz="1200">
                <a:latin typeface="Calibri" pitchFamily="34" charset="0"/>
              </a:rPr>
              <a:pPr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a typeface="ＭＳ Ｐゴシック" pitchFamily="34" charset="-128"/>
              </a:rPr>
              <a:t>Note, that the terms </a:t>
            </a:r>
            <a:r>
              <a:rPr lang="ja-JP" altLang="en-US" smtClean="0">
                <a:ea typeface="ＭＳ Ｐゴシック" pitchFamily="34" charset="-128"/>
              </a:rPr>
              <a:t>‘</a:t>
            </a:r>
            <a:r>
              <a:rPr lang="en-US" altLang="ja-JP" smtClean="0">
                <a:ea typeface="ＭＳ Ｐゴシック" pitchFamily="34" charset="-128"/>
              </a:rPr>
              <a:t>registrars</a:t>
            </a:r>
            <a:r>
              <a:rPr lang="ja-JP" altLang="en-US" smtClean="0">
                <a:ea typeface="ＭＳ Ｐゴシック" pitchFamily="34" charset="-128"/>
              </a:rPr>
              <a:t>’</a:t>
            </a:r>
            <a:r>
              <a:rPr lang="en-US" altLang="ja-JP" smtClean="0">
                <a:ea typeface="ＭＳ Ｐゴシック" pitchFamily="34" charset="-128"/>
              </a:rPr>
              <a:t>, </a:t>
            </a:r>
            <a:r>
              <a:rPr lang="ja-JP" altLang="en-US" smtClean="0">
                <a:ea typeface="ＭＳ Ｐゴシック" pitchFamily="34" charset="-128"/>
              </a:rPr>
              <a:t>‘</a:t>
            </a:r>
            <a:r>
              <a:rPr lang="en-US" altLang="ja-JP" smtClean="0">
                <a:ea typeface="ＭＳ Ｐゴシック" pitchFamily="34" charset="-128"/>
              </a:rPr>
              <a:t>registries</a:t>
            </a:r>
            <a:r>
              <a:rPr lang="ja-JP" altLang="en-US" smtClean="0">
                <a:ea typeface="ＭＳ Ｐゴシック" pitchFamily="34" charset="-128"/>
              </a:rPr>
              <a:t>’</a:t>
            </a:r>
            <a:r>
              <a:rPr lang="en-US" altLang="ja-JP" smtClean="0">
                <a:ea typeface="ＭＳ Ｐゴシック" pitchFamily="34" charset="-128"/>
              </a:rPr>
              <a:t> and </a:t>
            </a:r>
            <a:r>
              <a:rPr lang="ja-JP" altLang="en-US" smtClean="0">
                <a:ea typeface="ＭＳ Ｐゴシック" pitchFamily="34" charset="-128"/>
              </a:rPr>
              <a:t>‘</a:t>
            </a:r>
            <a:r>
              <a:rPr lang="en-US" altLang="ja-JP" smtClean="0">
                <a:ea typeface="ＭＳ Ｐゴシック" pitchFamily="34" charset="-128"/>
              </a:rPr>
              <a:t>registrants</a:t>
            </a:r>
            <a:r>
              <a:rPr lang="ja-JP" altLang="en-US" smtClean="0">
                <a:ea typeface="ＭＳ Ｐゴシック" pitchFamily="34" charset="-128"/>
              </a:rPr>
              <a:t>’</a:t>
            </a:r>
            <a:r>
              <a:rPr lang="en-US" altLang="ja-JP" smtClean="0">
                <a:ea typeface="ＭＳ Ｐゴシック" pitchFamily="34" charset="-128"/>
              </a:rPr>
              <a:t> will be explained in a few slides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901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9835509-CFF1-4811-843B-00022F7288E6}" type="slidenum">
              <a:rPr lang="en-US" sz="1200">
                <a:latin typeface="Calibri" pitchFamily="34" charset="0"/>
              </a:rPr>
              <a:pPr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Explain who is affected by each group i.e. GNSO policy affects generic top level domains, etc.</a:t>
            </a: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B25D32F-7B0A-45D7-8555-E3FBEBCEB9BD}" type="slidenum">
              <a:rPr lang="en-US" sz="1200">
                <a:latin typeface="Calibri" pitchFamily="34" charset="0"/>
              </a:rPr>
              <a:pPr eaLnBrk="1" hangingPunct="1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Mention AoC requirement in relation to review of public comments and public interest obligation</a:t>
            </a: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BED863D-21CB-4459-A5E1-F2A8CE9DAD2C}" type="slidenum">
              <a:rPr lang="en-US" sz="1200">
                <a:latin typeface="Calibri" pitchFamily="34" charset="0"/>
              </a:rPr>
              <a:pPr eaLnBrk="1" hangingPunct="1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GNSO Stakeholder Groups / Constituencies are Registries, Registrars, Business, IPC, ISPs and Non-Commercial Users and Nominating Committee appointees</a:t>
            </a: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0122163-6121-4B90-ADCC-427ED8001A39}" type="slidenum">
              <a:rPr lang="en-US" sz="1200">
                <a:latin typeface="Calibri" pitchFamily="34" charset="0"/>
              </a:rPr>
              <a:pPr eaLnBrk="1" hangingPunct="1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a typeface="ＭＳ Ｐゴシック" pitchFamily="34" charset="-128"/>
              </a:rPr>
              <a:t>A WG convenes to develop and recommend new </a:t>
            </a:r>
            <a:r>
              <a:rPr lang="ja-JP" altLang="en-US" smtClean="0">
                <a:ea typeface="ＭＳ Ｐゴシック" pitchFamily="34" charset="-128"/>
              </a:rPr>
              <a:t>‘</a:t>
            </a:r>
            <a:r>
              <a:rPr lang="en-US" altLang="ja-JP" smtClean="0">
                <a:ea typeface="ＭＳ Ｐゴシック" pitchFamily="34" charset="-128"/>
              </a:rPr>
              <a:t>consensus policies</a:t>
            </a:r>
            <a:r>
              <a:rPr lang="ja-JP" altLang="en-US" smtClean="0">
                <a:ea typeface="ＭＳ Ｐゴシック" pitchFamily="34" charset="-128"/>
              </a:rPr>
              <a:t>’</a:t>
            </a:r>
            <a:r>
              <a:rPr lang="en-US" altLang="ja-JP" smtClean="0">
                <a:ea typeface="ＭＳ Ｐゴシック" pitchFamily="34" charset="-128"/>
              </a:rPr>
              <a:t> (binding on registries / registrars), best practices and / or other recommendations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2F45694-889A-4E22-83B1-86F6D91B82BC}" type="slidenum">
              <a:rPr lang="en-US" sz="1200">
                <a:latin typeface="Calibri" pitchFamily="34" charset="0"/>
              </a:rPr>
              <a:pPr eaLnBrk="1" hangingPunct="1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39B5D4B-B63F-40EB-AD9E-C0561291825E}" type="slidenum">
              <a:rPr lang="en-US" sz="1200">
                <a:latin typeface="Calibri" pitchFamily="34" charset="0"/>
              </a:rPr>
              <a:pPr eaLnBrk="1" hangingPunct="1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93658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CF86243-9887-45E9-9C41-99589EF916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1939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00D6F63F-A497-426F-B8EF-2C9FFE521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86199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9F053A3-6A84-4F18-9E9E-6B5358D813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02059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835D5ED1-E83B-49CE-90B7-7943136EB6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15873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9A2FAC40-4F8E-4CEF-9C28-1344B22C5F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5992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EB18D4-BA13-4A5B-9BAF-5AD7CBD32900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3D0F9-BE0B-4595-8E84-6AB5B6F9D2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47118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C947F3-BA1C-4AFC-9396-FEB5A9899B8E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18ECA-F2F1-4CB2-BD41-77B901FD85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5478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35B18D-89A1-42E7-B535-DAE6397ED6AD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97576-2BCC-427A-A736-B45C092D74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2872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012139-2621-485B-85F9-7146BDC8C598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C3886-FF0D-4D10-82A2-50E821AF58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9185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DF6075-30C7-46D2-BB04-298307FB0302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BE97C-FB0A-4A4D-A020-2D819F7239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6065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6195969-A816-4257-BA6F-65A32596FD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9776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CF8358-2F4C-4E7E-B8B8-4B4EFD6B0B8F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CBED3-BEED-4C14-B45D-69D4312C13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76288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20FF71-4FBC-4BB0-9EBA-130A47AC157D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26B6B-4A3F-4FDD-A59F-CC957DA3F0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22531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31008F-60B4-4AE2-B721-F2CC6019856A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4ED0D-387B-4B32-8EF2-C0CCA9CC2D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59074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8E86A2-143A-4600-9986-BC96CA5AA96A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7E07F-11D1-4F21-854C-6C31FD22FD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8783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83842F-B26E-405E-8DBE-01891D9EC4DE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04A33-92BA-4F3F-8CE4-B00726F38E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66520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8E2420-BE32-4D50-9AC2-DB2B9EB1D74B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7F175-F3D8-4DDC-9A8C-9D7DE73335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7553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840F588A-38A7-4D29-A6FE-69FA52D2E2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0218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charset="0"/>
                <a:cs typeface="Trebuchet MS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B6F4CFBB-865C-4EB3-88D7-424AF418E2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6440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charset="0"/>
                <a:cs typeface="Trebuchet MS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52A98FA-E0ED-4C5B-874E-537CB30889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4279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A3E2181-79F5-4870-BED4-90EB5AC39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8302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latin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charset="0"/>
                <a:cs typeface="Trebuchet MS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8E1ED51-400F-4BE6-BCB8-21F9619E53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586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charset="0"/>
                <a:cs typeface="Trebuchet MS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841F0D88-7D72-44C4-BED2-49B75D8DC5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3369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8BEE34D0-9B50-4B50-981D-3F962297B9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3940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" descr="42-Dakar-Logo-rev_low.jp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0"/>
            <a:ext cx="3175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</p:sldLayoutIdLst>
  <p:transition spd="slow">
    <p:fade/>
  </p:transition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42-Dakar-Logo-AUG11-King-FINAL250PX_low_wh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bkg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8" descr="shadow_rul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42-Dakar-Logo-AUG11-King-FINAL250PX_low_white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572272A-7911-4FBB-977D-46D3D533FB82}" type="datetime1">
              <a:rPr lang="en-US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C2F565B-BD40-4213-9320-32EE021406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ransition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gac.icann.org" TargetMode="Externa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icann.org/en/committees/dns-root/" TargetMode="External"/><Relationship Id="rId4" Type="http://schemas.openxmlformats.org/officeDocument/2006/relationships/hyperlink" Target="http://www.icann.org/en/committees/security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nomcom.icann.org/" TargetMode="External"/><Relationship Id="rId2" Type="http://schemas.openxmlformats.org/officeDocument/2006/relationships/hyperlink" Target="http://www.icann.org/en/fellowships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hyperlink" Target="http://www.icann.org/en/topics/policy/" TargetMode="Externa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gac.icann.org" TargetMode="External"/><Relationship Id="rId3" Type="http://schemas.openxmlformats.org/officeDocument/2006/relationships/hyperlink" Target="http://www.icann.org/" TargetMode="External"/><Relationship Id="rId7" Type="http://schemas.openxmlformats.org/officeDocument/2006/relationships/hyperlink" Target="http://www.atlarge.icann.org/" TargetMode="External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so.icann.org" TargetMode="External"/><Relationship Id="rId5" Type="http://schemas.openxmlformats.org/officeDocument/2006/relationships/hyperlink" Target="http://ccnso.icann.org" TargetMode="External"/><Relationship Id="rId4" Type="http://schemas.openxmlformats.org/officeDocument/2006/relationships/hyperlink" Target="http://gnso.icann.org" TargetMode="External"/><Relationship Id="rId9" Type="http://schemas.openxmlformats.org/officeDocument/2006/relationships/hyperlink" Target="http://www.icann.org/en/committees/security/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smtClean="0">
                <a:latin typeface="Trebuchet MS" pitchFamily="34" charset="0"/>
                <a:ea typeface="ＭＳ Ｐゴシック" pitchFamily="34" charset="-128"/>
              </a:rPr>
              <a:t>How you can help shape the future of the Internet</a:t>
            </a:r>
          </a:p>
        </p:txBody>
      </p:sp>
      <p:sp>
        <p:nvSpPr>
          <p:cNvPr id="27650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219450"/>
            <a:ext cx="6400800" cy="2038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Policy Development at ICANN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Who Participates?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Many Communities and Many Motivations:</a:t>
            </a:r>
            <a:endParaRPr lang="en-US" sz="2800" dirty="0">
              <a:solidFill>
                <a:srgbClr val="000000"/>
              </a:solidFill>
              <a:latin typeface="Trebuchet MS"/>
              <a:ea typeface="ＭＳ Ｐゴシック" charset="0"/>
              <a:cs typeface="Trebuchet MS"/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rebuchet MS"/>
                <a:ea typeface="ＭＳ Ｐゴシック" charset="0"/>
                <a:cs typeface="Trebuchet MS"/>
              </a:rPr>
              <a:t>  Advocacy</a:t>
            </a: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rebuchet MS"/>
                <a:ea typeface="ＭＳ Ｐゴシック" charset="0"/>
                <a:cs typeface="Trebuchet MS"/>
              </a:rPr>
              <a:t>  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Information</a:t>
            </a: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  Offering Technical Expertise</a:t>
            </a: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  What is </a:t>
            </a:r>
            <a:r>
              <a:rPr lang="en-US" sz="2800" i="1" dirty="0">
                <a:latin typeface="Trebuchet MS"/>
                <a:ea typeface="ＭＳ Ｐゴシック" charset="0"/>
                <a:cs typeface="Trebuchet MS"/>
              </a:rPr>
              <a:t>your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 motivation?</a:t>
            </a: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7B04399-80FF-421F-BF7B-67D06EFBF1E2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2228" name="Picture 9" descr="participat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16398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The Internet Eco System</a:t>
            </a:r>
          </a:p>
        </p:txBody>
      </p:sp>
      <p:pic>
        <p:nvPicPr>
          <p:cNvPr id="53250" name="Picture 4" descr="ISO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18478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5" descr="ICANNLogodkbl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984750"/>
            <a:ext cx="1219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6" descr="IET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06788"/>
            <a:ext cx="26289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7" descr="IA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06988"/>
            <a:ext cx="28956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Rectangle 9"/>
          <p:cNvSpPr txBox="1">
            <a:spLocks noChangeArrowheads="1"/>
          </p:cNvSpPr>
          <p:nvPr/>
        </p:nvSpPr>
        <p:spPr bwMode="auto">
          <a:xfrm>
            <a:off x="228600" y="1519238"/>
            <a:ext cx="38100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latin typeface="Calibri" pitchFamily="34" charset="0"/>
              </a:rPr>
              <a:t>Internet Governance Forum</a:t>
            </a: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</a:pPr>
            <a:endParaRPr lang="en-US" sz="1400">
              <a:latin typeface="Calibri" pitchFamily="34" charset="0"/>
            </a:endParaRPr>
          </a:p>
        </p:txBody>
      </p:sp>
      <p:pic>
        <p:nvPicPr>
          <p:cNvPr id="53255" name="Picture 10" descr="IS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1660525"/>
            <a:ext cx="2076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6" name="Picture 11" descr="W3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47925"/>
            <a:ext cx="309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7" name="Picture 12" descr="IC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724400"/>
            <a:ext cx="23717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8" name="Picture 13" descr="WIP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1719263"/>
            <a:ext cx="1714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14" descr="UNESC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3810000"/>
            <a:ext cx="17621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0" name="Picture 15" descr="ITU log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971800"/>
            <a:ext cx="2019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1" name="Picture 16" descr="OECD Log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2609850"/>
            <a:ext cx="19621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7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What ICANN does not do</a:t>
            </a:r>
          </a:p>
        </p:txBody>
      </p:sp>
      <p:pic>
        <p:nvPicPr>
          <p:cNvPr id="54274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24" b="-47224"/>
          <a:stretch>
            <a:fillRect/>
          </a:stretch>
        </p:blipFill>
        <p:spPr bwMode="auto">
          <a:xfrm>
            <a:off x="304800" y="9906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Placeholder 9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Content on the Internet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Spam / Internet security apart from DNS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Financial transactions online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Consumer protection law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Data protection law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Intellectual property law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E-commerce, e-education, e-government, </a:t>
            </a:r>
            <a:r>
              <a:rPr lang="en-US" sz="2800" dirty="0" err="1">
                <a:latin typeface="Trebuchet MS"/>
                <a:ea typeface="ＭＳ Ｐゴシック" charset="0"/>
                <a:cs typeface="Trebuchet MS"/>
              </a:rPr>
              <a:t>etc</a:t>
            </a:r>
            <a:endParaRPr lang="en-US" sz="2800" dirty="0">
              <a:latin typeface="Trebuchet MS"/>
              <a:ea typeface="ＭＳ Ｐゴシック" charset="0"/>
              <a:cs typeface="Trebuchet MS"/>
            </a:endParaRPr>
          </a:p>
          <a:p>
            <a:pPr marL="346075" indent="-346075" eaLnBrk="1" hangingPunct="1">
              <a:buFont typeface="+mj-lt" charset="0"/>
              <a:buNone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F29DA62-EE91-4C23-AB55-ABAE909C44B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5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So give me some examples of policy that has been developed by ICANN</a:t>
            </a:r>
          </a:p>
        </p:txBody>
      </p:sp>
      <p:sp>
        <p:nvSpPr>
          <p:cNvPr id="52227" name="Text Placeholder 12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Uniform Dispute Resolution Policy (UDRP)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Prohibition on use of WHOIS data for marketing 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Inter-Registrar Transfer Policy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Restrictions on Domain Tasting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New </a:t>
            </a:r>
            <a:r>
              <a:rPr lang="en-US" sz="2800" dirty="0" err="1">
                <a:latin typeface="Trebuchet MS"/>
                <a:ea typeface="ＭＳ Ｐゴシック" charset="0"/>
                <a:cs typeface="Trebuchet MS"/>
              </a:rPr>
              <a:t>gTLDs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 &amp; IDN </a:t>
            </a:r>
            <a:r>
              <a:rPr lang="en-US" sz="2800" dirty="0" err="1">
                <a:latin typeface="Trebuchet MS"/>
                <a:ea typeface="ＭＳ Ｐゴシック" charset="0"/>
                <a:cs typeface="Trebuchet MS"/>
              </a:rPr>
              <a:t>ccTLDs</a:t>
            </a:r>
            <a:endParaRPr lang="en-US" sz="2800" dirty="0">
              <a:latin typeface="Trebuchet MS"/>
              <a:ea typeface="ＭＳ Ｐゴシック" charset="0"/>
              <a:cs typeface="Trebuchet MS"/>
            </a:endParaRP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IPv6 Allocation - Global Policy</a:t>
            </a:r>
          </a:p>
          <a:p>
            <a:pPr marL="346075" indent="-346075" eaLnBrk="1" hangingPunct="1">
              <a:buFont typeface="+mj-lt" charset="0"/>
              <a:buNone/>
              <a:defRPr/>
            </a:pPr>
            <a:endParaRPr lang="en-US" sz="2800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DC2CB10-3FD9-4E2E-A432-9CCCDA31912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5300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021" b="-31021"/>
          <a:stretch>
            <a:fillRect/>
          </a:stretch>
        </p:blipFill>
        <p:spPr bwMode="auto">
          <a:xfrm>
            <a:off x="304800" y="16002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Policy Development </a:t>
            </a:r>
            <a:br>
              <a:rPr lang="en-US" smtClean="0">
                <a:latin typeface="Trebuchet MS" pitchFamily="34" charset="0"/>
                <a:ea typeface="ＭＳ Ｐゴシック" pitchFamily="34" charset="-128"/>
              </a:rPr>
            </a:br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at ICANN</a:t>
            </a:r>
          </a:p>
        </p:txBody>
      </p:sp>
      <p:sp>
        <p:nvSpPr>
          <p:cNvPr id="56322" name="Subtitle 1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92AA426-1067-4F6A-A88E-B5797D64153A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14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Who makes policy at ICANN</a:t>
            </a:r>
          </a:p>
        </p:txBody>
      </p:sp>
      <p:pic>
        <p:nvPicPr>
          <p:cNvPr id="57346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93" b="-31493"/>
          <a:stretch>
            <a:fillRect/>
          </a:stretch>
        </p:blipFill>
        <p:spPr bwMode="auto">
          <a:xfrm>
            <a:off x="293688" y="9906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722438"/>
            <a:ext cx="56388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indent="-346075" eaLnBrk="1" hangingPunct="1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GNSO – Generic Names Supporting Organization</a:t>
            </a:r>
          </a:p>
          <a:p>
            <a:pPr marL="346075" indent="-346075" eaLnBrk="1" hangingPunct="1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ccNSO – Country-code Names Supporting Organization</a:t>
            </a:r>
          </a:p>
          <a:p>
            <a:pPr marL="346075" indent="-346075" eaLnBrk="1" hangingPunct="1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ASO – Address Supporting Organization</a:t>
            </a:r>
          </a:p>
          <a:p>
            <a:pPr marL="346075" indent="-346075" eaLnBrk="1" hangingPunct="1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Ultimate decision-maker: ICANN Board</a:t>
            </a:r>
          </a:p>
          <a:p>
            <a:pPr marL="346075" indent="-346075" eaLnBrk="1" hangingPunct="1">
              <a:buClr>
                <a:srgbClr val="A6A6A6"/>
              </a:buClr>
              <a:buFont typeface="+mj-lt" charset="0"/>
              <a:buNone/>
            </a:pPr>
            <a:endParaRPr lang="en-US" sz="28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7A9A146-0562-4C12-BF77-B4145D473B57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5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But remember, policy development is a bottom-up process</a:t>
            </a:r>
          </a:p>
        </p:txBody>
      </p:sp>
      <p:pic>
        <p:nvPicPr>
          <p:cNvPr id="58370" name="Picture Placeholder 1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0298" b="-110298"/>
          <a:stretch>
            <a:fillRect/>
          </a:stretch>
        </p:blipFill>
        <p:spPr bwMode="auto">
          <a:xfrm>
            <a:off x="304800" y="16002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 Placeholder 12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3000" dirty="0">
                <a:latin typeface="Trebuchet MS"/>
                <a:ea typeface="ＭＳ Ｐゴシック" charset="0"/>
                <a:cs typeface="Trebuchet MS"/>
              </a:rPr>
              <a:t>Open participation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3000" dirty="0">
                <a:latin typeface="Trebuchet MS"/>
                <a:ea typeface="ＭＳ Ｐゴシック" charset="0"/>
                <a:cs typeface="Trebuchet MS"/>
              </a:rPr>
              <a:t>Diverse participants bring expertise and different perspectives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3000" dirty="0">
                <a:latin typeface="Trebuchet MS"/>
                <a:ea typeface="ＭＳ Ｐゴシック" charset="0"/>
                <a:cs typeface="Trebuchet MS"/>
              </a:rPr>
              <a:t>Consensus-based decision making</a:t>
            </a:r>
          </a:p>
          <a:p>
            <a:pPr marL="346075" indent="-346075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3000" dirty="0">
                <a:latin typeface="Trebuchet MS"/>
                <a:ea typeface="ＭＳ Ｐゴシック" charset="0"/>
                <a:cs typeface="Trebuchet MS"/>
              </a:rPr>
              <a:t>Public debate is often spirited and unrestrained</a:t>
            </a:r>
          </a:p>
          <a:p>
            <a:pPr marL="346075" indent="-346075" eaLnBrk="1" hangingPunct="1">
              <a:buFont typeface="+mj-lt" charset="0"/>
              <a:buNone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583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76B3148-7609-40EF-AB46-E2BAF6DA5B3C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16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5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How can I make a difference?</a:t>
            </a:r>
          </a:p>
        </p:txBody>
      </p:sp>
      <p:sp>
        <p:nvSpPr>
          <p:cNvPr id="57347" name="Text Placeholder 12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4478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indent="-346075" eaLnBrk="1" hangingPunct="1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More detailed info on participation in each SO</a:t>
            </a: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s process in next slides, but:</a:t>
            </a:r>
          </a:p>
          <a:p>
            <a:pPr marL="693738" lvl="1" indent="-287338" eaLnBrk="1" hangingPunct="1">
              <a:buFont typeface="Lucida Grande" charset="0"/>
              <a:buChar char="–"/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Public comments are always requested before any decision is made</a:t>
            </a:r>
          </a:p>
          <a:p>
            <a:pPr marL="693738" lvl="1" indent="-287338" eaLnBrk="1" hangingPunct="1">
              <a:buFont typeface="Lucida Grande" charset="0"/>
              <a:buChar char="–"/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Individuals and representatives may participate on ICANN</a:t>
            </a:r>
            <a:r>
              <a:rPr lang="ja-JP" altLang="en-US" sz="24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400" smtClean="0">
                <a:latin typeface="Trebuchet MS" pitchFamily="34" charset="0"/>
                <a:ea typeface="ＭＳ Ｐゴシック" pitchFamily="34" charset="-128"/>
              </a:rPr>
              <a:t>s many councils, working groups and committees</a:t>
            </a:r>
          </a:p>
          <a:p>
            <a:pPr marL="693738" lvl="1" indent="-287338" eaLnBrk="1" hangingPunct="1">
              <a:buFont typeface="Lucida Grande" charset="0"/>
              <a:buChar char="–"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  <a:p>
            <a:pPr marL="346075" indent="-346075" eaLnBrk="1" hangingPunct="1">
              <a:buFont typeface="+mj-lt" charset="0"/>
              <a:buNone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E8580A-5C18-4516-BDC1-B02CC7E7DA44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9396" name="Picture Placeholder 9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096" b="-109096"/>
          <a:stretch>
            <a:fillRect/>
          </a:stretch>
        </p:blipFill>
        <p:spPr bwMode="auto">
          <a:xfrm>
            <a:off x="304800" y="9144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GNSO Policy Development</a:t>
            </a:r>
          </a:p>
        </p:txBody>
      </p:sp>
      <p:sp>
        <p:nvSpPr>
          <p:cNvPr id="60418" name="Subtitle 1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8A20FBC-3A49-465E-A69B-CA1CC4820470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18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4"/>
          <p:cNvSpPr>
            <a:spLocks noGrp="1"/>
          </p:cNvSpPr>
          <p:nvPr>
            <p:ph type="title"/>
          </p:nvPr>
        </p:nvSpPr>
        <p:spPr bwMode="auto">
          <a:xfrm>
            <a:off x="304800" y="-76200"/>
            <a:ext cx="8534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Calibri" pitchFamily="34" charset="0"/>
                <a:ea typeface="ＭＳ Ｐゴシック" pitchFamily="34" charset="-128"/>
              </a:rPr>
              <a:t>What is the GNSO?</a:t>
            </a:r>
          </a:p>
        </p:txBody>
      </p:sp>
      <p:sp>
        <p:nvSpPr>
          <p:cNvPr id="6144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DECA439-461B-4FDF-BF8A-836940D64AB8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19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0421" name="Text Placeholder 6"/>
          <p:cNvSpPr>
            <a:spLocks noGrp="1"/>
          </p:cNvSpPr>
          <p:nvPr>
            <p:ph type="body" sz="quarter" idx="4294967295"/>
          </p:nvPr>
        </p:nvSpPr>
        <p:spPr bwMode="auto">
          <a:xfrm>
            <a:off x="412750" y="2895600"/>
            <a:ext cx="8731250" cy="35623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28613" indent="-328613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Generic Names Supporting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Organisation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marL="328613" indent="-328613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Responsible for policy development related to generic Top Level Domain (e.g. .com,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.net</a:t>
            </a:r>
            <a:r>
              <a:rPr lang="en-US" dirty="0">
                <a:ea typeface="ＭＳ Ｐゴシック" charset="0"/>
                <a:cs typeface="ＭＳ Ｐゴシック" charset="0"/>
              </a:rPr>
              <a:t>, .info, .museum, .pro,) </a:t>
            </a:r>
          </a:p>
          <a:p>
            <a:pPr marL="328613" indent="-328613"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21 Councilors from 6 different constituencies / Stakeholder Groups &amp; Nom Com appointees</a:t>
            </a:r>
          </a:p>
        </p:txBody>
      </p:sp>
      <p:pic>
        <p:nvPicPr>
          <p:cNvPr id="61444" name="GNSOcouncilCairo.jpg" descr="/Users/scott/Pictures/iPhoto Library/Modified/2010/Feb 17, 2010/GNSOcouncilCair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3475"/>
            <a:ext cx="9144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ctrTitle"/>
          </p:nvPr>
        </p:nvSpPr>
        <p:spPr bwMode="auto">
          <a:xfrm>
            <a:off x="2676525" y="21336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Today</a:t>
            </a:r>
            <a:r>
              <a:rPr lang="en-US" altLang="en-US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s Objectives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6681624-E457-4AD5-9497-F493B2D00CA7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Placeholder 5" descr="woman-with-laptop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72" r="-88272"/>
          <a:stretch>
            <a:fillRect/>
          </a:stretch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D8C58F8-A40A-4D48-A46A-56A81CDC6989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20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2467" name="Content Placeholder 7" descr="GNSO-structure-v6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97" r="-22897"/>
          <a:stretch>
            <a:fillRect/>
          </a:stretch>
        </p:blipFill>
        <p:spPr bwMode="auto">
          <a:xfrm>
            <a:off x="-873125" y="533400"/>
            <a:ext cx="10169525" cy="559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3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How is policy developed?</a:t>
            </a:r>
          </a:p>
        </p:txBody>
      </p:sp>
      <p:sp>
        <p:nvSpPr>
          <p:cNvPr id="63491" name="Text Placeholder 5"/>
          <p:cNvSpPr>
            <a:spLocks noGrp="1"/>
          </p:cNvSpPr>
          <p:nvPr>
            <p:ph type="body" sz="quarter" idx="11"/>
          </p:nvPr>
        </p:nvSpPr>
        <p:spPr bwMode="auto">
          <a:xfrm>
            <a:off x="2819400" y="1371600"/>
            <a:ext cx="60960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An issue is raised for consideration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ICANN Staff prepares an Issue Paper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GNSO Council decides whether to initiate a Policy Development Process (PDP)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If </a:t>
            </a:r>
            <a:r>
              <a:rPr lang="en-US" altLang="en-US" sz="2800" smtClean="0">
                <a:latin typeface="Trebuchet MS" pitchFamily="34" charset="0"/>
                <a:ea typeface="ＭＳ Ｐゴシック" pitchFamily="34" charset="-128"/>
              </a:rPr>
              <a:t>‘</a:t>
            </a: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yes</a:t>
            </a:r>
            <a:r>
              <a:rPr lang="en-US" altLang="en-US" sz="28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, a volunteer Working Group is convened</a:t>
            </a:r>
          </a:p>
          <a:p>
            <a:pPr marL="328613" indent="-328613">
              <a:buFont typeface="+mj-lt" charset="0"/>
              <a:buNone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D68D655-B2AE-4D96-BE3C-5168A67D23F9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21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349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20224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3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How is policy developed?</a:t>
            </a:r>
          </a:p>
        </p:txBody>
      </p:sp>
      <p:sp>
        <p:nvSpPr>
          <p:cNvPr id="65539" name="Text Placeholder 5"/>
          <p:cNvSpPr>
            <a:spLocks noGrp="1"/>
          </p:cNvSpPr>
          <p:nvPr>
            <p:ph type="body" sz="quarter" idx="11"/>
          </p:nvPr>
        </p:nvSpPr>
        <p:spPr bwMode="auto">
          <a:xfrm>
            <a:off x="2819400" y="1493838"/>
            <a:ext cx="58674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GNSO Council considers WG</a:t>
            </a:r>
            <a:br>
              <a:rPr lang="en-US" sz="2800" dirty="0">
                <a:latin typeface="Trebuchet MS"/>
                <a:ea typeface="ＭＳ Ｐゴシック" charset="0"/>
                <a:cs typeface="Trebuchet MS"/>
              </a:rPr>
            </a:b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recommendations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Adopted recommendations are forwarded to the </a:t>
            </a:r>
            <a:r>
              <a:rPr lang="en-US" sz="2800" dirty="0" smtClean="0">
                <a:latin typeface="Trebuchet MS"/>
                <a:ea typeface="ＭＳ Ｐゴシック" charset="0"/>
                <a:cs typeface="Trebuchet MS"/>
              </a:rPr>
              <a:t>Board 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for its consideration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Once adopted, ICANN staff implements the proposed policy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Each phase includes public comment periods </a:t>
            </a:r>
            <a:br>
              <a:rPr lang="en-US" sz="2800" dirty="0">
                <a:latin typeface="Trebuchet MS"/>
                <a:ea typeface="ＭＳ Ｐゴシック" charset="0"/>
                <a:cs typeface="Trebuchet MS"/>
              </a:rPr>
            </a:br>
            <a:endParaRPr lang="en-US" sz="2800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+mj-lt" charset="0"/>
              <a:buNone/>
              <a:defRPr/>
            </a:pPr>
            <a:endParaRPr lang="en-US" sz="2800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6451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87FA11D-7679-4F42-AF40-92BAD7425F9E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22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451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207645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type="pic" idx="1"/>
          </p:nvPr>
        </p:nvGraphicFramePr>
        <p:xfrm>
          <a:off x="152400" y="1676400"/>
          <a:ext cx="8534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5538" name="Title 5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For Example – new gTLDs</a:t>
            </a:r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642FC89-6D07-4055-A2DB-1F7239B440E6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4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So what policies are currently </a:t>
            </a:r>
            <a:b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</a:br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being considered in the GNSO?</a:t>
            </a:r>
          </a:p>
        </p:txBody>
      </p:sp>
      <p:pic>
        <p:nvPicPr>
          <p:cNvPr id="66562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165" b="-66165"/>
          <a:stretch>
            <a:fillRect/>
          </a:stretch>
        </p:blipFill>
        <p:spPr bwMode="auto">
          <a:xfrm>
            <a:off x="304800" y="7620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2895600" y="1874838"/>
            <a:ext cx="60960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</a:rPr>
              <a:t>Inter-Registrar Transfer Policy (review)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</a:rPr>
              <a:t>Uniform Dispute Resolution Policy (Review)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</a:rPr>
              <a:t>Post-Expiration Domain Name Recovery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altLang="en-US" sz="2800" smtClean="0">
                <a:ea typeface="ＭＳ Ｐゴシック" pitchFamily="34" charset="-128"/>
              </a:rPr>
              <a:t>‘</a:t>
            </a:r>
            <a:r>
              <a:rPr lang="en-US" sz="2800" smtClean="0">
                <a:ea typeface="ＭＳ Ｐゴシック" pitchFamily="34" charset="-128"/>
              </a:rPr>
              <a:t>thick</a:t>
            </a:r>
            <a:r>
              <a:rPr lang="en-US" altLang="en-US" sz="2800" smtClean="0">
                <a:ea typeface="ＭＳ Ｐゴシック" pitchFamily="34" charset="-128"/>
              </a:rPr>
              <a:t>’</a:t>
            </a:r>
            <a:r>
              <a:rPr lang="en-US" sz="2800" smtClean="0">
                <a:ea typeface="ＭＳ Ｐゴシック" pitchFamily="34" charset="-128"/>
              </a:rPr>
              <a:t> Whois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</a:rPr>
              <a:t>Uniformity of Contracts to address registration abuse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</a:rPr>
              <a:t>Over 25 policy projects ongoing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05D4B13-BE3C-43CB-9DE7-0BD9E4CAFD69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24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How can you participate?</a:t>
            </a:r>
          </a:p>
        </p:txBody>
      </p:sp>
      <p:pic>
        <p:nvPicPr>
          <p:cNvPr id="67586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096" b="-109096"/>
          <a:stretch>
            <a:fillRect/>
          </a:stretch>
        </p:blipFill>
        <p:spPr bwMode="auto">
          <a:xfrm>
            <a:off x="304800" y="11430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All GNSO Working Groups are open for anyone to join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Participate in public comment periods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Become a member of a constituency / stakeholder group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Sign up for the </a:t>
            </a:r>
            <a:r>
              <a:rPr lang="en-US" sz="2800" dirty="0" smtClean="0">
                <a:latin typeface="Trebuchet MS"/>
                <a:ea typeface="ＭＳ Ｐゴシック" charset="0"/>
                <a:cs typeface="Trebuchet MS"/>
              </a:rPr>
              <a:t>Monthly Policy 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Update</a:t>
            </a: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3399BBF-F672-4B2F-BD15-78723673FB3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Current calls for volunteers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3"/>
          </a:xfrm>
        </p:spPr>
        <p:txBody>
          <a:bodyPr/>
          <a:lstStyle/>
          <a:p>
            <a:pPr marL="457200" indent="-457200">
              <a:buClr>
                <a:schemeClr val="bg1">
                  <a:lumMod val="65000"/>
                </a:schemeClr>
              </a:buClr>
              <a:buFont typeface="Arial"/>
              <a:buChar char="•"/>
              <a:defRPr/>
            </a:pPr>
            <a:r>
              <a:rPr lang="en-US" sz="3000" dirty="0" smtClean="0">
                <a:latin typeface="Trebuchet MS"/>
                <a:cs typeface="Trebuchet MS"/>
              </a:rPr>
              <a:t>IRTP Part C Working Group</a:t>
            </a:r>
          </a:p>
          <a:p>
            <a:pPr marL="457200" indent="-457200">
              <a:buClr>
                <a:schemeClr val="bg1">
                  <a:lumMod val="65000"/>
                </a:schemeClr>
              </a:buClr>
              <a:buFont typeface="Arial"/>
              <a:buChar char="•"/>
              <a:defRPr/>
            </a:pPr>
            <a:r>
              <a:rPr lang="en-US" sz="3000" dirty="0" smtClean="0">
                <a:latin typeface="Trebuchet MS"/>
                <a:cs typeface="Trebuchet MS"/>
              </a:rPr>
              <a:t>Consumer Metrics</a:t>
            </a:r>
          </a:p>
          <a:p>
            <a:pPr marL="457200" indent="-457200">
              <a:buClr>
                <a:schemeClr val="bg1">
                  <a:lumMod val="65000"/>
                </a:schemeClr>
              </a:buClr>
              <a:buFont typeface="Arial"/>
              <a:buChar char="•"/>
              <a:defRPr/>
            </a:pPr>
            <a:r>
              <a:rPr lang="en-US" sz="3000" dirty="0" err="1" smtClean="0">
                <a:latin typeface="Trebuchet MS"/>
                <a:cs typeface="Trebuchet MS"/>
              </a:rPr>
              <a:t>Whois</a:t>
            </a:r>
            <a:r>
              <a:rPr lang="en-US" sz="3000" dirty="0" smtClean="0">
                <a:latin typeface="Trebuchet MS"/>
                <a:cs typeface="Trebuchet MS"/>
              </a:rPr>
              <a:t> Survey Working Group</a:t>
            </a:r>
          </a:p>
          <a:p>
            <a:pPr marL="457200" indent="-457200">
              <a:buClr>
                <a:schemeClr val="bg1">
                  <a:lumMod val="65000"/>
                </a:schemeClr>
              </a:buClr>
              <a:buFont typeface="Arial"/>
              <a:buChar char="•"/>
              <a:defRPr/>
            </a:pPr>
            <a:r>
              <a:rPr lang="en-US" sz="3000" dirty="0" smtClean="0">
                <a:latin typeface="Trebuchet MS"/>
                <a:cs typeface="Trebuchet MS"/>
              </a:rPr>
              <a:t>Cross Community Working Group</a:t>
            </a:r>
          </a:p>
          <a:p>
            <a:pPr marL="457200" indent="-457200">
              <a:buClr>
                <a:schemeClr val="bg1">
                  <a:lumMod val="65000"/>
                </a:schemeClr>
              </a:buClr>
              <a:buFont typeface="Arial"/>
              <a:buChar char="•"/>
              <a:defRPr/>
            </a:pPr>
            <a:r>
              <a:rPr lang="en-US" sz="3000" dirty="0" smtClean="0">
                <a:latin typeface="Trebuchet MS"/>
                <a:cs typeface="Trebuchet MS"/>
              </a:rPr>
              <a:t>Fake Renewal Notices Drafting Team (soon)</a:t>
            </a:r>
            <a:endParaRPr lang="en-US" sz="3000" dirty="0">
              <a:latin typeface="Trebuchet MS"/>
              <a:cs typeface="Trebuchet MS"/>
            </a:endParaRPr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43E9629-14C4-4BFD-B339-18A03BA6D71B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26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ccNSO Policy Development</a:t>
            </a:r>
          </a:p>
        </p:txBody>
      </p:sp>
      <p:sp>
        <p:nvSpPr>
          <p:cNvPr id="6963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5D5532F-5A05-4C91-8F19-B098CAE9234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What is </a:t>
            </a:r>
            <a:r>
              <a:rPr lang="en-US" dirty="0" err="1" smtClean="0"/>
              <a:t>ccNSO</a:t>
            </a:r>
            <a:r>
              <a:rPr lang="en-US" dirty="0" smtClean="0"/>
              <a:t>?</a:t>
            </a:r>
          </a:p>
        </p:txBody>
      </p:sp>
      <p:sp>
        <p:nvSpPr>
          <p:cNvPr id="71683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Only ccTLDs managers are members of ccNSO (voluntary)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Currently 120 members.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Meetings and WG</a:t>
            </a: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s open to members and non-members.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ccNSO Council administrative body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18 councilors, 15 appointed by members</a:t>
            </a:r>
          </a:p>
          <a:p>
            <a:pPr marL="627063" lvl="1" indent="-339725">
              <a:buClr>
                <a:srgbClr val="A6A6A6"/>
              </a:buClr>
              <a:buFont typeface="+mj-lt" charset="0"/>
              <a:buNone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  <a:p>
            <a:pPr marL="627063" lvl="1" indent="-339725">
              <a:buClr>
                <a:srgbClr val="A6A6A6"/>
              </a:buClr>
              <a:buFont typeface="Lucida Grande" charset="0"/>
              <a:buChar char="–"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Clr>
                <a:srgbClr val="A6A6A6"/>
              </a:buClr>
              <a:buFont typeface="+mj-lt" charset="0"/>
              <a:buNone/>
            </a:pPr>
            <a:endParaRPr lang="en-US" sz="28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A0AF124-F899-4745-9D7C-0BA5D28BBF58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28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0660" name="Picture Placeholder 12" descr="IMG02779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709" b="-20709"/>
          <a:stretch>
            <a:fillRect/>
          </a:stretch>
        </p:blipFill>
        <p:spPr bwMode="auto">
          <a:xfrm>
            <a:off x="381000" y="1295400"/>
            <a:ext cx="1868488" cy="396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The </a:t>
            </a:r>
            <a:r>
              <a:rPr lang="en-US" dirty="0" err="1" smtClean="0"/>
              <a:t>ccNSO</a:t>
            </a:r>
            <a:r>
              <a:rPr lang="en-US" dirty="0" smtClean="0"/>
              <a:t> and its activities</a:t>
            </a:r>
          </a:p>
        </p:txBody>
      </p:sp>
      <p:sp>
        <p:nvSpPr>
          <p:cNvPr id="72707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722438"/>
            <a:ext cx="56388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Engage in activities relevant to ccTLDs global perspective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Policy recommendations to ICANN Board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Build consensus across the constituencies and ccTLDs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Coordinate with SO</a:t>
            </a: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s and AC</a:t>
            </a: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s</a:t>
            </a:r>
          </a:p>
          <a:p>
            <a:pPr marL="627063" lvl="1" indent="-339725">
              <a:buClr>
                <a:srgbClr val="A6A6A6"/>
              </a:buClr>
              <a:buFont typeface="+mj-lt" charset="0"/>
              <a:buNone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  <a:p>
            <a:pPr marL="627063" lvl="1" indent="-339725">
              <a:buClr>
                <a:srgbClr val="A6A6A6"/>
              </a:buClr>
              <a:buFont typeface="Lucida Grande" charset="0"/>
              <a:buChar char="–"/>
            </a:pPr>
            <a:endParaRPr lang="en-US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Clr>
                <a:srgbClr val="A6A6A6"/>
              </a:buClr>
              <a:buFont typeface="+mj-lt" charset="0"/>
              <a:buNone/>
            </a:pPr>
            <a:endParaRPr lang="en-US" sz="28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E7F80A6-76B6-4A0B-A19D-69F4419DFDF5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29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1684" name="Picture Placeholder 6" descr="IMG02859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096" b="-109096"/>
          <a:stretch>
            <a:fillRect/>
          </a:stretch>
        </p:blipFill>
        <p:spPr bwMode="auto">
          <a:xfrm>
            <a:off x="304800" y="8382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Calibri" pitchFamily="34" charset="0"/>
                <a:ea typeface="ＭＳ Ｐゴシック" pitchFamily="34" charset="-128"/>
              </a:rPr>
              <a:t>Questions we hope to answer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791200" cy="45259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A6A6A6"/>
              </a:buClr>
              <a:buSzPct val="123000"/>
            </a:pPr>
            <a:r>
              <a:rPr lang="en-US" smtClean="0">
                <a:ea typeface="ＭＳ Ｐゴシック" pitchFamily="34" charset="-128"/>
              </a:rPr>
              <a:t>What is ICANN</a:t>
            </a:r>
            <a:r>
              <a:rPr lang="en-US" altLang="en-US" smtClean="0">
                <a:ea typeface="ＭＳ Ｐゴシック" pitchFamily="34" charset="-128"/>
              </a:rPr>
              <a:t>’</a:t>
            </a:r>
            <a:r>
              <a:rPr lang="en-US" smtClean="0">
                <a:ea typeface="ＭＳ Ｐゴシック" pitchFamily="34" charset="-128"/>
              </a:rPr>
              <a:t>s role</a:t>
            </a:r>
          </a:p>
          <a:p>
            <a:pPr eaLnBrk="1" hangingPunct="1">
              <a:spcAft>
                <a:spcPts val="1200"/>
              </a:spcAft>
              <a:buClr>
                <a:srgbClr val="A6A6A6"/>
              </a:buClr>
              <a:buSzPct val="123000"/>
            </a:pPr>
            <a:r>
              <a:rPr lang="en-US" smtClean="0">
                <a:ea typeface="ＭＳ Ｐゴシック" pitchFamily="34" charset="-128"/>
              </a:rPr>
              <a:t>How does policy development work, and who does what?</a:t>
            </a:r>
          </a:p>
          <a:p>
            <a:pPr eaLnBrk="1" hangingPunct="1">
              <a:spcAft>
                <a:spcPts val="1200"/>
              </a:spcAft>
              <a:buClr>
                <a:srgbClr val="A6A6A6"/>
              </a:buClr>
              <a:buSzPct val="123000"/>
            </a:pPr>
            <a:r>
              <a:rPr lang="en-US" smtClean="0">
                <a:ea typeface="ＭＳ Ｐゴシック" pitchFamily="34" charset="-128"/>
              </a:rPr>
              <a:t>Should I be involved?</a:t>
            </a:r>
          </a:p>
          <a:p>
            <a:pPr eaLnBrk="1" hangingPunct="1">
              <a:spcAft>
                <a:spcPts val="1200"/>
              </a:spcAft>
              <a:buClr>
                <a:srgbClr val="A6A6A6"/>
              </a:buClr>
              <a:buSzPct val="123000"/>
            </a:pPr>
            <a:r>
              <a:rPr lang="en-US" smtClean="0">
                <a:ea typeface="ＭＳ Ｐゴシック" pitchFamily="34" charset="-128"/>
              </a:rPr>
              <a:t>How can I take part?</a:t>
            </a: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2DCAAA3-7954-4E72-88D3-DD95AC9BF5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sz="4000" dirty="0" smtClean="0"/>
              <a:t>Policy Development in the </a:t>
            </a:r>
            <a:r>
              <a:rPr lang="en-US" sz="4000" dirty="0" err="1" smtClean="0"/>
              <a:t>ccNSO</a:t>
            </a:r>
            <a:endParaRPr lang="en-US" sz="4000" dirty="0" smtClean="0"/>
          </a:p>
        </p:txBody>
      </p:sp>
      <p:sp>
        <p:nvSpPr>
          <p:cNvPr id="73731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2743200" y="1600200"/>
            <a:ext cx="57912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Issue raised, by 10 members, regional </a:t>
            </a:r>
            <a:r>
              <a:rPr lang="en-US" dirty="0" err="1">
                <a:latin typeface="Trebuchet MS"/>
                <a:ea typeface="ＭＳ Ｐゴシック" charset="0"/>
                <a:cs typeface="Trebuchet MS"/>
              </a:rPr>
              <a:t>organisation</a:t>
            </a:r>
            <a:r>
              <a:rPr lang="en-US" dirty="0">
                <a:latin typeface="Trebuchet MS"/>
                <a:ea typeface="ＭＳ Ｐゴシック" charset="0"/>
                <a:cs typeface="Trebuchet MS"/>
              </a:rPr>
              <a:t>, ICANN Board or Council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Council decide prepare issue report and appoint Issue manager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Issue report ( Task-force or WG, and tentative time-line)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Council decision to launch PDP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Lucida Grande" charset="0"/>
              <a:buChar char="–"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+mj-lt" charset="0"/>
              <a:buNone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A38D761-2028-4A91-8332-675EDFD600D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30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2708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59" b="-25659"/>
          <a:stretch>
            <a:fillRect/>
          </a:stretch>
        </p:blipFill>
        <p:spPr bwMode="auto">
          <a:xfrm>
            <a:off x="304800" y="1143000"/>
            <a:ext cx="1954213" cy="4144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sz="3600" dirty="0" smtClean="0"/>
              <a:t>Policy Development in the </a:t>
            </a:r>
            <a:r>
              <a:rPr lang="en-US" sz="3600" dirty="0" err="1" smtClean="0"/>
              <a:t>ccNSO</a:t>
            </a:r>
            <a:endParaRPr lang="en-US" sz="3600" dirty="0" smtClean="0"/>
          </a:p>
        </p:txBody>
      </p:sp>
      <p:sp>
        <p:nvSpPr>
          <p:cNvPr id="74755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Interim and Final Report prepared by Issue Manager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Council vote (quorum and regional representation)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Members vote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Recommendations to the Board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After adoption only applicable to members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+mj-lt" charset="0"/>
              <a:buNone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+mj-lt" charset="0"/>
              <a:buNone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1B25B80-16E8-4680-B9B1-A171F8C8AD05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31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4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Calibri" pitchFamily="34" charset="0"/>
                <a:ea typeface="ＭＳ Ｐゴシック" pitchFamily="34" charset="-128"/>
              </a:rPr>
              <a:t>So what are ccNSO policies?</a:t>
            </a:r>
          </a:p>
        </p:txBody>
      </p:sp>
      <p:sp>
        <p:nvSpPr>
          <p:cNvPr id="74754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874838"/>
            <a:ext cx="56388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Font typeface="Arial" pitchFamily="34" charset="0"/>
              <a:buChar char="•"/>
            </a:pPr>
            <a:r>
              <a:rPr lang="en-US" smtClean="0">
                <a:ea typeface="ＭＳ Ｐゴシック" pitchFamily="34" charset="-128"/>
              </a:rPr>
              <a:t>Past: Change of ICANN Bylaws( 2004-2005)</a:t>
            </a:r>
          </a:p>
          <a:p>
            <a:pPr marL="328613" indent="-328613">
              <a:buFont typeface="Arial" pitchFamily="34" charset="0"/>
              <a:buChar char="•"/>
            </a:pPr>
            <a:r>
              <a:rPr lang="en-US" smtClean="0">
                <a:ea typeface="ＭＳ Ｐゴシック" pitchFamily="34" charset="-128"/>
              </a:rPr>
              <a:t>Currently: IDN ccTLD</a:t>
            </a:r>
          </a:p>
          <a:p>
            <a:pPr marL="1700213" lvl="2" indent="-328613">
              <a:buFont typeface="Arial" pitchFamily="34" charset="0"/>
              <a:buChar char="•"/>
            </a:pPr>
            <a:r>
              <a:rPr lang="en-US" smtClean="0">
                <a:ea typeface="ＭＳ Ｐゴシック" pitchFamily="34" charset="-128"/>
              </a:rPr>
              <a:t>Selection of IDN ccTLD</a:t>
            </a:r>
          </a:p>
          <a:p>
            <a:pPr marL="1700213" lvl="2" indent="-328613">
              <a:buFont typeface="Arial" pitchFamily="34" charset="0"/>
              <a:buChar char="•"/>
            </a:pPr>
            <a:r>
              <a:rPr lang="en-US" smtClean="0">
                <a:ea typeface="ＭＳ Ｐゴシック" pitchFamily="34" charset="-128"/>
              </a:rPr>
              <a:t>Inclusion of ccTLDs in ccNSO</a:t>
            </a:r>
          </a:p>
          <a:p>
            <a:pPr marL="328613" indent="-328613">
              <a:buFont typeface="Arial" pitchFamily="34" charset="0"/>
              <a:buChar char="•"/>
            </a:pPr>
            <a:r>
              <a:rPr lang="en-US" smtClean="0">
                <a:ea typeface="ＭＳ Ｐゴシック" pitchFamily="34" charset="-128"/>
              </a:rPr>
              <a:t>Future?: Delegation, re-delegation and retirement of ccTLDs</a:t>
            </a: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A349356-1AB7-46E3-9CA9-0BEDA8C00BCF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32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475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228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sz="400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ccNSO</a:t>
            </a:r>
            <a:r>
              <a:rPr lang="en-US" altLang="en-US" sz="400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sz="400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s limited number of Policies</a:t>
            </a:r>
          </a:p>
        </p:txBody>
      </p:sp>
      <p:sp>
        <p:nvSpPr>
          <p:cNvPr id="76803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2819400" y="1600200"/>
            <a:ext cx="6019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 err="1">
                <a:latin typeface="Trebuchet MS"/>
                <a:ea typeface="ＭＳ Ｐゴシック" charset="0"/>
                <a:cs typeface="Trebuchet MS"/>
              </a:rPr>
              <a:t>ccPDP</a:t>
            </a: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 only relevant for limited number predefined global areas.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Most policies are developed locally </a:t>
            </a:r>
            <a:r>
              <a:rPr lang="en-US" sz="2600" dirty="0" smtClean="0">
                <a:latin typeface="Trebuchet MS"/>
                <a:ea typeface="ＭＳ Ｐゴシック" charset="0"/>
                <a:cs typeface="Trebuchet MS"/>
              </a:rPr>
              <a:t>(Examples</a:t>
            </a: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: WHOIS, registration, vertical integration, accreditation)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Alternative means available: guidelines, advise etc.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Exemptions and limited applicability</a:t>
            </a:r>
          </a:p>
          <a:p>
            <a:pPr marL="328613" indent="-328613">
              <a:buFont typeface="+mj-lt" charset="0"/>
              <a:buNone/>
              <a:defRPr/>
            </a:pPr>
            <a:endParaRPr lang="en-US" sz="2600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2824708-11A4-4B86-8002-7085138B9FD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5780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494" b="-32494"/>
          <a:stretch>
            <a:fillRect/>
          </a:stretch>
        </p:blipFill>
        <p:spPr bwMode="auto">
          <a:xfrm>
            <a:off x="304800" y="16002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How do I get involved?  </a:t>
            </a:r>
          </a:p>
        </p:txBody>
      </p:sp>
      <p:sp>
        <p:nvSpPr>
          <p:cNvPr id="77827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722438"/>
            <a:ext cx="56388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Attend </a:t>
            </a:r>
            <a:r>
              <a:rPr lang="en-US" sz="2800" dirty="0" err="1">
                <a:latin typeface="Trebuchet MS"/>
                <a:ea typeface="ＭＳ Ｐゴシック" charset="0"/>
                <a:cs typeface="Trebuchet MS"/>
              </a:rPr>
              <a:t>ccNSO</a:t>
            </a: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 meetings (open)</a:t>
            </a:r>
          </a:p>
          <a:p>
            <a:pPr marL="1700213" lvl="2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Remotely</a:t>
            </a:r>
          </a:p>
          <a:p>
            <a:pPr marL="1700213" lvl="2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Face- to -face 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Participate in workshops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Participate in public comment processes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Through local processes</a:t>
            </a:r>
          </a:p>
          <a:p>
            <a:pPr marL="627063" lvl="1" indent="-339725">
              <a:buClr>
                <a:schemeClr val="bg1">
                  <a:lumMod val="65000"/>
                </a:schemeClr>
              </a:buClr>
              <a:buFont typeface="Lucida Grande" charset="0"/>
              <a:buChar char="–"/>
              <a:defRPr/>
            </a:pPr>
            <a:endParaRPr lang="en-US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+mj-lt" charset="0"/>
              <a:buNone/>
              <a:defRPr/>
            </a:pPr>
            <a:endParaRPr lang="en-US" sz="2800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DF911BE-233A-4655-88A4-87ABB035331C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34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680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32100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ctrTitle"/>
          </p:nvPr>
        </p:nvSpPr>
        <p:spPr bwMode="auto">
          <a:xfrm>
            <a:off x="2743200" y="2057400"/>
            <a:ext cx="6357938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ASO Policy Development</a:t>
            </a:r>
          </a:p>
        </p:txBody>
      </p:sp>
      <p:sp>
        <p:nvSpPr>
          <p:cNvPr id="77826" name="Subtitle 3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sv-SE" smtClean="0">
                <a:latin typeface="Trebuchet MS" pitchFamily="34" charset="0"/>
                <a:ea typeface="ＭＳ Ｐゴシック" pitchFamily="34" charset="-128"/>
              </a:rPr>
              <a:t>...time for ICAN</a:t>
            </a:r>
            <a:r>
              <a:rPr lang="sv-SE" sz="3600" smtClean="0">
                <a:latin typeface="Trebuchet MS" pitchFamily="34" charset="0"/>
                <a:ea typeface="ＭＳ Ｐゴシック" pitchFamily="34" charset="-128"/>
              </a:rPr>
              <a:t>Numbers</a:t>
            </a:r>
            <a:r>
              <a:rPr lang="sv-SE" smtClean="0">
                <a:latin typeface="Trebuchet MS" pitchFamily="34" charset="0"/>
                <a:ea typeface="ＭＳ Ｐゴシック" pitchFamily="34" charset="-128"/>
              </a:rPr>
              <a:t>...</a:t>
            </a:r>
            <a:endParaRPr lang="en-US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04E9DEE-EC23-4240-A3A9-56D5C819984F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The ASO and Global Policies</a:t>
            </a:r>
          </a:p>
        </p:txBody>
      </p:sp>
      <p:pic>
        <p:nvPicPr>
          <p:cNvPr id="78850" name="Picture Placeholder 9" descr="PictureGlobe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600200"/>
            <a:ext cx="2320925" cy="2976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6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ASO is the Address Supporting Organization, set up thru an MoU between ICANN and the Number Resource Organization (NRO).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One major task of the ASO is to handle proposed 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Global Policies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, that affect IANA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’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s handling of addressing resources.</a:t>
            </a:r>
          </a:p>
          <a:p>
            <a:pPr marL="627063" lvl="1" indent="-339725">
              <a:buClr>
                <a:srgbClr val="A6A6A6"/>
              </a:buClr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627063" lvl="1" indent="-339725">
              <a:buClr>
                <a:srgbClr val="A6A6A6"/>
              </a:buClr>
              <a:buFont typeface="Lucida Grande" charset="0"/>
              <a:buChar char="–"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Clr>
                <a:srgbClr val="A6A6A6"/>
              </a:buClr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E852140-5469-43E8-9E2F-91654C0A9479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36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The RIRs and the NRO</a:t>
            </a:r>
          </a:p>
        </p:txBody>
      </p:sp>
      <p:pic>
        <p:nvPicPr>
          <p:cNvPr id="79874" name="Picture Placeholder 7" descr="PictureAfriNIClogos.gif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4267200"/>
            <a:ext cx="1752600" cy="687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RIRs, Regional Internet Registries, receive addresses from IANA and allocate them on the regional level. 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There are five RIRs; </a:t>
            </a:r>
            <a:r>
              <a:rPr lang="en-US" sz="2600" dirty="0" err="1">
                <a:latin typeface="Trebuchet MS"/>
                <a:ea typeface="ＭＳ Ｐゴシック" charset="0"/>
                <a:cs typeface="Trebuchet MS"/>
              </a:rPr>
              <a:t>AfriNIC</a:t>
            </a: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, APNIC, ARIN, LACNIC and RIPE</a:t>
            </a: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600" dirty="0">
                <a:latin typeface="Trebuchet MS"/>
                <a:ea typeface="ＭＳ Ｐゴシック" charset="0"/>
                <a:cs typeface="Trebuchet MS"/>
              </a:rPr>
              <a:t>They cooperate thru the NRO, the Number Resource Organization.</a:t>
            </a:r>
          </a:p>
          <a:p>
            <a:pPr marL="627063" lvl="1" indent="-339725">
              <a:buFont typeface="+mj-lt" charset="0"/>
              <a:buNone/>
              <a:defRPr/>
            </a:pPr>
            <a:endParaRPr lang="en-US" sz="2600" dirty="0">
              <a:latin typeface="Trebuchet MS"/>
              <a:ea typeface="ＭＳ Ｐゴシック" charset="0"/>
              <a:cs typeface="Trebuchet MS"/>
            </a:endParaRPr>
          </a:p>
          <a:p>
            <a:pPr marL="627063" lvl="1" indent="-339725">
              <a:buFont typeface="Lucida Grande" charset="0"/>
              <a:buChar char="–"/>
              <a:defRPr/>
            </a:pPr>
            <a:endParaRPr lang="en-US" sz="2600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Font typeface="+mj-lt" charset="0"/>
              <a:buNone/>
              <a:defRPr/>
            </a:pPr>
            <a:endParaRPr lang="en-US" sz="2600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417B103-BFBB-4CCD-839E-0BFD18F42BC5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9877" name="Picture 5" descr="PictureAfriNIClogo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14097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6" descr="PictureAPNIClogo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2286000"/>
            <a:ext cx="790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7" descr="PictureARINlogo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52725"/>
            <a:ext cx="8953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8" descr="PictureLacniclogos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3429000"/>
            <a:ext cx="7524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1" name="Picture 9" descr="PictureRIPElogos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90950"/>
            <a:ext cx="11620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The RIRs and policy </a:t>
            </a:r>
            <a:r>
              <a:rPr lang="en-US" sz="4000" dirty="0" smtClean="0"/>
              <a:t>development</a:t>
            </a:r>
          </a:p>
        </p:txBody>
      </p:sp>
      <p:pic>
        <p:nvPicPr>
          <p:cNvPr id="80898" name="Picture Placeholder 5" descr="PictureNumbers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600200"/>
            <a:ext cx="1473200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All RIRs develop policies thru bottom-up processes.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Few policies affect IANA - only those are 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Global Policies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.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Global policies must be agreed in all RIRs, channeled thru the ASO and ratified by the ICANN Board before implementation. </a:t>
            </a:r>
          </a:p>
          <a:p>
            <a:pPr marL="627063" lvl="1" indent="-339725">
              <a:buClr>
                <a:srgbClr val="A6A6A6"/>
              </a:buClr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627063" lvl="1" indent="-339725">
              <a:buClr>
                <a:srgbClr val="A6A6A6"/>
              </a:buClr>
              <a:buFont typeface="Lucida Grande" charset="0"/>
              <a:buChar char="–"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Clr>
                <a:srgbClr val="A6A6A6"/>
              </a:buClr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5609F93-2567-407C-AFEC-750F8ECB90EE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38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How do I get involved?  </a:t>
            </a:r>
          </a:p>
        </p:txBody>
      </p:sp>
      <p:pic>
        <p:nvPicPr>
          <p:cNvPr id="81922" name="Picture Placeholder 5" descr="Afrika[1]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600200"/>
            <a:ext cx="1487487" cy="3154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For all addressing policies -participate in the bottom-up policy development in 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your</a:t>
            </a:r>
            <a:r>
              <a:rPr lang="ja-JP" altLang="en-US" sz="26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600" smtClean="0">
                <a:latin typeface="Trebuchet MS" pitchFamily="34" charset="0"/>
                <a:ea typeface="ＭＳ Ｐゴシック" pitchFamily="34" charset="-128"/>
              </a:rPr>
              <a:t> RIR. </a:t>
            </a:r>
          </a:p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600" smtClean="0">
                <a:latin typeface="Trebuchet MS" pitchFamily="34" charset="0"/>
                <a:ea typeface="ＭＳ Ｐゴシック" pitchFamily="34" charset="-128"/>
              </a:rPr>
              <a:t>All RIRs conduct open meetings where policy proposals are discussed and all have open mailing lists for such matters.</a:t>
            </a:r>
          </a:p>
          <a:p>
            <a:pPr marL="627063" lvl="1" indent="-339725">
              <a:buClr>
                <a:srgbClr val="A6A6A6"/>
              </a:buClr>
              <a:buFont typeface="Lucida Grande" charset="0"/>
              <a:buChar char="–"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Clr>
                <a:srgbClr val="A6A6A6"/>
              </a:buClr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9A4F440-6D18-44E8-A6D9-50B143B2D566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39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Introduction to ICANN</a:t>
            </a:r>
          </a:p>
        </p:txBody>
      </p:sp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6195818-7576-4920-862B-D5B2A4DB0569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Advisory Committees</a:t>
            </a:r>
          </a:p>
        </p:txBody>
      </p:sp>
      <p:sp>
        <p:nvSpPr>
          <p:cNvPr id="82946" name="Subtitle 3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sv-SE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And other ways to get involved...</a:t>
            </a:r>
            <a:endParaRPr lang="en-US" smtClean="0"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2FEB518-5E41-4736-8C89-C7D5B5340DCF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40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Advisory Committees</a:t>
            </a:r>
          </a:p>
        </p:txBody>
      </p:sp>
      <p:pic>
        <p:nvPicPr>
          <p:cNvPr id="83970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80" b="-20180"/>
          <a:stretch>
            <a:fillRect/>
          </a:stretch>
        </p:blipFill>
        <p:spPr bwMode="auto">
          <a:xfrm>
            <a:off x="381000" y="1143000"/>
            <a:ext cx="1809750" cy="3840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2895600" y="1524000"/>
            <a:ext cx="6140450" cy="4525963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rgbClr val="A6A6A6"/>
              </a:buClr>
              <a:buFont typeface="Arial" pitchFamily="34" charset="0"/>
              <a:buChar char="•"/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In addition to SOs, there are a ACs that provide the ICANN Board with direct advice:</a:t>
            </a:r>
          </a:p>
          <a:p>
            <a:pPr marL="627063" lvl="1" indent="-339725">
              <a:buFont typeface="Lucida Grande" charset="0"/>
              <a:buChar char="–"/>
            </a:pP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At-Large AC (ALAC)                           </a:t>
            </a:r>
            <a:r>
              <a:rPr lang="en-US" sz="2200" u="sng" smtClean="0">
                <a:solidFill>
                  <a:srgbClr val="0000FF"/>
                </a:solidFill>
                <a:latin typeface="Trebuchet MS" pitchFamily="34" charset="0"/>
                <a:ea typeface="ＭＳ Ｐゴシック" pitchFamily="34" charset="-128"/>
              </a:rPr>
              <a:t>http://www.atlarge.icann.org/</a:t>
            </a:r>
            <a:endParaRPr lang="en-US" sz="2200" smtClean="0">
              <a:latin typeface="Trebuchet MS" pitchFamily="34" charset="0"/>
              <a:ea typeface="ＭＳ Ｐゴシック" pitchFamily="34" charset="-128"/>
            </a:endParaRPr>
          </a:p>
          <a:p>
            <a:pPr marL="627063" lvl="1" indent="-339725">
              <a:buFont typeface="Lucida Grande" charset="0"/>
              <a:buChar char="–"/>
            </a:pP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Governmental AC (GAC)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  <a:hlinkClick r:id="rId3"/>
              </a:rPr>
              <a:t>http://gac.icann.org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 </a:t>
            </a:r>
          </a:p>
          <a:p>
            <a:pPr marL="627063" lvl="1" indent="-339725">
              <a:buFont typeface="Lucida Grande" charset="0"/>
              <a:buChar char="–"/>
            </a:pP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Security and Stability AC (SSAC) 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  <a:hlinkClick r:id="rId4"/>
              </a:rPr>
              <a:t>http://www.icann.org/en/committees/security/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 </a:t>
            </a:r>
          </a:p>
          <a:p>
            <a:pPr marL="627063" lvl="1" indent="-339725">
              <a:buFont typeface="Lucida Grande" charset="0"/>
              <a:buChar char="–"/>
            </a:pP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Root Server System AC (RSSAC) 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  <a:hlinkClick r:id="rId5"/>
              </a:rPr>
              <a:t>http://www.icann.org/en/committees/dns-root/</a:t>
            </a:r>
            <a:r>
              <a:rPr lang="en-US" sz="2200" smtClean="0">
                <a:latin typeface="Trebuchet MS" pitchFamily="34" charset="0"/>
                <a:ea typeface="ＭＳ Ｐゴシック" pitchFamily="34" charset="-128"/>
              </a:rPr>
              <a:t> </a:t>
            </a:r>
          </a:p>
          <a:p>
            <a:pPr marL="627063" lvl="1" indent="-339725">
              <a:buFont typeface="Lucida Grande" charset="0"/>
              <a:buChar char="–"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  <a:p>
            <a:pPr marL="328613" indent="-328613">
              <a:buFont typeface="+mj-lt" charset="0"/>
              <a:buNone/>
            </a:pPr>
            <a:endParaRPr lang="en-US" sz="2600" smtClean="0"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724FCE7-79BC-4A2D-A02A-7CEB9A7EF55A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41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2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Other ways to get involved</a:t>
            </a:r>
          </a:p>
        </p:txBody>
      </p:sp>
      <p:sp>
        <p:nvSpPr>
          <p:cNvPr id="86019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493838"/>
            <a:ext cx="56388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Apply for an ICANN fellowship </a:t>
            </a:r>
            <a:r>
              <a:rPr lang="en-US" dirty="0">
                <a:latin typeface="Trebuchet MS"/>
                <a:ea typeface="ＭＳ Ｐゴシック" charset="0"/>
                <a:cs typeface="Trebuchet MS"/>
                <a:hlinkClick r:id="rId2"/>
              </a:rPr>
              <a:t>http://www.icann.org/en/fellowships/</a:t>
            </a:r>
            <a:endParaRPr lang="en-US" dirty="0">
              <a:latin typeface="Trebuchet MS"/>
              <a:ea typeface="ＭＳ Ｐゴシック" charset="0"/>
              <a:cs typeface="Trebuchet MS"/>
            </a:endParaRPr>
          </a:p>
          <a:p>
            <a:pPr marL="328613" indent="-328613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dirty="0">
                <a:latin typeface="Trebuchet MS"/>
                <a:ea typeface="ＭＳ Ｐゴシック" charset="0"/>
                <a:cs typeface="Trebuchet MS"/>
              </a:rPr>
              <a:t>Apply for an ICANN leadership position </a:t>
            </a:r>
            <a:r>
              <a:rPr lang="en-US" dirty="0">
                <a:latin typeface="Trebuchet MS"/>
                <a:ea typeface="ＭＳ Ｐゴシック" charset="0"/>
                <a:cs typeface="Trebuchet MS"/>
                <a:hlinkClick r:id="rId3"/>
              </a:rPr>
              <a:t>http://nomcom.icann.org/</a:t>
            </a:r>
            <a:r>
              <a:rPr lang="en-US" dirty="0">
                <a:latin typeface="Trebuchet MS"/>
                <a:ea typeface="ＭＳ Ｐゴシック" charset="0"/>
                <a:cs typeface="Trebuchet MS"/>
              </a:rPr>
              <a:t> </a:t>
            </a:r>
          </a:p>
          <a:p>
            <a:pPr>
              <a:buClr>
                <a:schemeClr val="bg1">
                  <a:lumMod val="65000"/>
                </a:schemeClr>
              </a:buClr>
              <a:defRPr/>
            </a:pPr>
            <a:r>
              <a:rPr lang="en-US" dirty="0" smtClean="0">
                <a:latin typeface="Trebuchet MS"/>
                <a:ea typeface="ＭＳ Ｐゴシック" charset="0"/>
                <a:cs typeface="Trebuchet MS"/>
              </a:rPr>
              <a:t> </a:t>
            </a:r>
            <a:endParaRPr lang="en-US" dirty="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8499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CA7A6A9-479A-419A-BC69-E64AB42B9D6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42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499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5080000"/>
            <a:ext cx="2260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2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Other ways to stay up to date</a:t>
            </a:r>
          </a:p>
        </p:txBody>
      </p:sp>
      <p:sp>
        <p:nvSpPr>
          <p:cNvPr id="86018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371600"/>
            <a:ext cx="5638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Font typeface="Arial" pitchFamily="34" charset="0"/>
              <a:buChar char="•"/>
            </a:pPr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Sign up for the Policy Update </a:t>
            </a:r>
            <a:r>
              <a:rPr lang="en-US" u="sng" smtClean="0">
                <a:latin typeface="Trebuchet MS" pitchFamily="34" charset="0"/>
                <a:ea typeface="ＭＳ Ｐゴシック" pitchFamily="34" charset="-128"/>
                <a:hlinkClick r:id="rId2"/>
              </a:rPr>
              <a:t>http://www.icann.org/en/topics/policy/</a:t>
            </a:r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.  </a:t>
            </a:r>
          </a:p>
        </p:txBody>
      </p:sp>
      <p:sp>
        <p:nvSpPr>
          <p:cNvPr id="860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F5F9EF8-71CA-4921-AA1E-7B99C77C7A40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602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03488"/>
            <a:ext cx="1012825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Questions?</a:t>
            </a:r>
          </a:p>
        </p:txBody>
      </p:sp>
      <p:sp>
        <p:nvSpPr>
          <p:cNvPr id="8704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2F5FF02-D699-4262-9D4D-C1ECC909E5C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44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Calibri" pitchFamily="34" charset="0"/>
                <a:ea typeface="ＭＳ Ｐゴシック" pitchFamily="34" charset="-128"/>
              </a:rPr>
              <a:t>Additional Resources</a:t>
            </a:r>
          </a:p>
        </p:txBody>
      </p:sp>
      <p:pic>
        <p:nvPicPr>
          <p:cNvPr id="88066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922" b="-60922"/>
          <a:stretch>
            <a:fillRect/>
          </a:stretch>
        </p:blipFill>
        <p:spPr bwMode="auto">
          <a:xfrm>
            <a:off x="304800" y="1066800"/>
            <a:ext cx="2133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Text Placeholder 6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295400"/>
            <a:ext cx="5638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ea typeface="ＭＳ Ｐゴシック" pitchFamily="34" charset="-128"/>
                <a:hlinkClick r:id="rId3"/>
              </a:rPr>
              <a:t>http://www.icann.org/</a:t>
            </a:r>
            <a:endParaRPr lang="en-US" sz="2800" u="sng" smtClean="0"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ea typeface="ＭＳ Ｐゴシック" pitchFamily="34" charset="-128"/>
                <a:hlinkClick r:id="rId4"/>
              </a:rPr>
              <a:t>http://gnso.icann.org</a:t>
            </a:r>
            <a:endParaRPr lang="en-US" sz="2800" u="sng" smtClean="0"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ea typeface="ＭＳ Ｐゴシック" pitchFamily="34" charset="-128"/>
                <a:hlinkClick r:id="rId5"/>
              </a:rPr>
              <a:t>http://ccnso.icann.org</a:t>
            </a:r>
            <a:endParaRPr lang="en-US" sz="2800" u="sng" smtClean="0"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ea typeface="ＭＳ Ｐゴシック" pitchFamily="34" charset="-128"/>
                <a:hlinkClick r:id="rId6"/>
              </a:rPr>
              <a:t>http://aso.icann.org</a:t>
            </a:r>
            <a:endParaRPr lang="en-US" sz="2800" u="sng" smtClean="0"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solidFill>
                  <a:srgbClr val="0000FF"/>
                </a:solidFill>
                <a:ea typeface="ＭＳ Ｐゴシック" pitchFamily="34" charset="-128"/>
                <a:hlinkClick r:id="rId7"/>
              </a:rPr>
              <a:t>http://www.atlarge.icann.org/</a:t>
            </a:r>
            <a:endParaRPr lang="en-US" sz="2800" u="sng" smtClean="0">
              <a:solidFill>
                <a:srgbClr val="0000FF"/>
              </a:solidFill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smtClean="0">
                <a:ea typeface="ＭＳ Ｐゴシック" pitchFamily="34" charset="-128"/>
                <a:hlinkClick r:id="rId8"/>
              </a:rPr>
              <a:t>http://gac.icann.org</a:t>
            </a:r>
            <a:r>
              <a:rPr lang="en-US" sz="2800" smtClean="0">
                <a:ea typeface="ＭＳ Ｐゴシック" pitchFamily="34" charset="-128"/>
              </a:rPr>
              <a:t> </a:t>
            </a: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ea typeface="ＭＳ Ｐゴシック" pitchFamily="34" charset="-128"/>
                <a:hlinkClick r:id="rId9"/>
              </a:rPr>
              <a:t>http://www.icann.org/en/committees/security/</a:t>
            </a:r>
            <a:endParaRPr lang="en-US" sz="2800" u="sng" smtClean="0">
              <a:ea typeface="ＭＳ Ｐゴシック" pitchFamily="34" charset="-128"/>
            </a:endParaRPr>
          </a:p>
          <a:p>
            <a:pPr marL="328613" indent="-328613">
              <a:buFont typeface="Arial" pitchFamily="34" charset="0"/>
              <a:buChar char="•"/>
            </a:pPr>
            <a:r>
              <a:rPr lang="en-US" sz="2800" u="sng" smtClean="0">
                <a:solidFill>
                  <a:srgbClr val="0000FF"/>
                </a:solidFill>
                <a:ea typeface="ＭＳ Ｐゴシック" pitchFamily="34" charset="-128"/>
              </a:rPr>
              <a:t>http://www.icann.org/en/committees/dns-root/</a:t>
            </a:r>
          </a:p>
          <a:p>
            <a:pPr marL="328613" indent="-328613">
              <a:buFont typeface="Arial" pitchFamily="34" charset="0"/>
              <a:buChar char="•"/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8CD0DEE-6EEC-4B29-B87F-BB9776133B1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D228754-18A8-49B3-ADBB-48CA55368C25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What is ICANN?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988050" cy="45259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A6A6A6"/>
              </a:buClr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Internet Corporation for Assigned Names and Numbers </a:t>
            </a:r>
          </a:p>
          <a:p>
            <a:pPr eaLnBrk="1" hangingPunct="1">
              <a:buClr>
                <a:srgbClr val="A6A6A6"/>
              </a:buClr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We do:</a:t>
            </a:r>
          </a:p>
          <a:p>
            <a:pPr lvl="1" eaLnBrk="1" hangingPunct="1">
              <a:buClr>
                <a:srgbClr val="A6A6A6"/>
              </a:buClr>
            </a:pP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Names</a:t>
            </a: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; delegating Top-Level Domains</a:t>
            </a:r>
          </a:p>
          <a:p>
            <a:pPr lvl="1" eaLnBrk="1" hangingPunct="1">
              <a:buClr>
                <a:srgbClr val="A6A6A6"/>
              </a:buClr>
            </a:pP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Numbers</a:t>
            </a: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; allocating IP address blocks</a:t>
            </a:r>
          </a:p>
          <a:p>
            <a:pPr lvl="1" eaLnBrk="1" hangingPunct="1">
              <a:buClr>
                <a:srgbClr val="A6A6A6"/>
              </a:buClr>
            </a:pP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Parameters</a:t>
            </a:r>
            <a:r>
              <a:rPr lang="ja-JP" altLang="en-US" sz="20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000" smtClean="0">
                <a:latin typeface="Trebuchet MS" pitchFamily="34" charset="0"/>
                <a:ea typeface="ＭＳ Ｐゴシック" pitchFamily="34" charset="-128"/>
              </a:rPr>
              <a:t>; maintaining data bases on behalf of IETF</a:t>
            </a:r>
          </a:p>
          <a:p>
            <a:pPr eaLnBrk="1" hangingPunct="1">
              <a:buClr>
                <a:srgbClr val="A6A6A6"/>
              </a:buClr>
            </a:pPr>
            <a:r>
              <a:rPr lang="en-US" sz="2400" smtClean="0">
                <a:latin typeface="Trebuchet MS" pitchFamily="34" charset="0"/>
                <a:ea typeface="ＭＳ Ｐゴシック" pitchFamily="34" charset="-128"/>
              </a:rPr>
              <a:t>…and develop related policies in bottom-up processes involving all stakeholders</a:t>
            </a: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44D4A3B-DE17-44C3-ACC5-44AFAEBFE360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What is ICANN?</a:t>
            </a:r>
          </a:p>
        </p:txBody>
      </p:sp>
      <p:sp>
        <p:nvSpPr>
          <p:cNvPr id="38915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667000" y="1600200"/>
            <a:ext cx="6019800" cy="3048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b="0" dirty="0">
                <a:solidFill>
                  <a:srgbClr val="000000"/>
                </a:solidFill>
                <a:ea typeface="ＭＳ Ｐゴシック" charset="0"/>
              </a:rPr>
              <a:t>  A multi-stakeholder,</a:t>
            </a: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b="0" dirty="0">
                <a:solidFill>
                  <a:srgbClr val="000000"/>
                </a:solidFill>
                <a:ea typeface="ＭＳ Ｐゴシック" charset="0"/>
              </a:rPr>
              <a:t>  private sector led,</a:t>
            </a:r>
          </a:p>
          <a:p>
            <a:pPr marL="342900" indent="-342900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b="0" dirty="0" smtClean="0">
                <a:solidFill>
                  <a:srgbClr val="000000"/>
                </a:solidFill>
                <a:ea typeface="ＭＳ Ｐゴシック" charset="0"/>
              </a:rPr>
              <a:t>bottom</a:t>
            </a:r>
            <a:r>
              <a:rPr lang="en-US" sz="2800" b="0" dirty="0">
                <a:solidFill>
                  <a:srgbClr val="000000"/>
                </a:solidFill>
                <a:ea typeface="ＭＳ Ｐゴシック" charset="0"/>
              </a:rPr>
              <a:t>-up policy </a:t>
            </a:r>
            <a:r>
              <a:rPr lang="en-US" sz="2800" b="0" dirty="0" smtClean="0">
                <a:solidFill>
                  <a:srgbClr val="000000"/>
                </a:solidFill>
                <a:ea typeface="ＭＳ Ｐゴシック" charset="0"/>
              </a:rPr>
              <a:t>development model</a:t>
            </a:r>
            <a:endParaRPr lang="en-US" sz="2800" b="0" dirty="0">
              <a:solidFill>
                <a:srgbClr val="000000"/>
              </a:solidFill>
              <a:ea typeface="ＭＳ Ｐゴシック" charset="0"/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b="0" dirty="0">
                <a:solidFill>
                  <a:srgbClr val="000000"/>
                </a:solidFill>
                <a:ea typeface="ＭＳ Ｐゴシック" charset="0"/>
              </a:rPr>
              <a:t>  for DNS technical coordination</a:t>
            </a:r>
          </a:p>
          <a:p>
            <a:pPr marL="342900" indent="-342900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b="0" dirty="0" smtClean="0">
                <a:solidFill>
                  <a:srgbClr val="000000"/>
                </a:solidFill>
                <a:ea typeface="ＭＳ Ｐゴシック" charset="0"/>
              </a:rPr>
              <a:t>that </a:t>
            </a:r>
            <a:r>
              <a:rPr lang="en-US" sz="2800" b="0" dirty="0">
                <a:solidFill>
                  <a:srgbClr val="000000"/>
                </a:solidFill>
                <a:ea typeface="ＭＳ Ｐゴシック" charset="0"/>
              </a:rPr>
              <a:t>acts for the benefit of global Internet users.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A2B3B0C-6951-44F0-B298-211F1025548D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8132" name="TextBox 5"/>
          <p:cNvSpPr txBox="1">
            <a:spLocks noChangeArrowheads="1"/>
          </p:cNvSpPr>
          <p:nvPr/>
        </p:nvSpPr>
        <p:spPr bwMode="auto">
          <a:xfrm>
            <a:off x="3048000" y="5078413"/>
            <a:ext cx="6019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>
                <a:latin typeface="Trebuchet MS" pitchFamily="34" charset="0"/>
              </a:rPr>
              <a:t>AFFIRMATION OF COMMITMENTS BY THE UNITED STATES</a:t>
            </a:r>
            <a:br>
              <a:rPr lang="en-US" sz="1400">
                <a:latin typeface="Trebuchet MS" pitchFamily="34" charset="0"/>
              </a:rPr>
            </a:br>
            <a:r>
              <a:rPr lang="en-US" sz="1400">
                <a:latin typeface="Trebuchet MS" pitchFamily="34" charset="0"/>
              </a:rPr>
              <a:t>DEPARTMENT OF COMMERCE AND THE INTERNET CORPORATION FOR ASSIGNED NAMES AND NUMBERS</a:t>
            </a:r>
          </a:p>
          <a:p>
            <a:pPr eaLnBrk="1" hangingPunct="1"/>
            <a:endParaRPr lang="en-US" sz="1400">
              <a:latin typeface="Trebuchet MS" pitchFamily="34" charset="0"/>
            </a:endParaRPr>
          </a:p>
          <a:p>
            <a:pPr eaLnBrk="1" hangingPunct="1"/>
            <a:r>
              <a:rPr lang="en-US" sz="1400">
                <a:latin typeface="Trebuchet MS" pitchFamily="34" charset="0"/>
              </a:rPr>
              <a:t>30 September 2009</a:t>
            </a:r>
          </a:p>
        </p:txBody>
      </p:sp>
      <p:pic>
        <p:nvPicPr>
          <p:cNvPr id="48133" name="globe_desk.jpg" descr="/Users/scott/Pictures/iPhoto Library/Modified/2010/Feb 17, 2010_5/globe_des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14478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Operating Principles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447800"/>
            <a:ext cx="5988050" cy="45259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Help keep the unique identifiers system and root management stable and secure</a:t>
            </a:r>
          </a:p>
          <a:p>
            <a:pPr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Promote competition among registrars and registries, and thus, promote choice for registrants</a:t>
            </a:r>
          </a:p>
          <a:p>
            <a:pPr eaLnBrk="1" hangingPunct="1">
              <a:buClr>
                <a:schemeClr val="bg1">
                  <a:lumMod val="65000"/>
                </a:schemeClr>
              </a:buClr>
              <a:buFont typeface="Arial" charset="0"/>
              <a:buChar char="•"/>
              <a:defRPr/>
            </a:pPr>
            <a:r>
              <a:rPr lang="en-US" sz="2800" dirty="0">
                <a:latin typeface="Trebuchet MS"/>
                <a:ea typeface="ＭＳ Ｐゴシック" charset="0"/>
                <a:cs typeface="Trebuchet MS"/>
              </a:rPr>
              <a:t>Multi‐stakeholder: A forum where many different groups can work out Internet policy together</a:t>
            </a: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0DC8483-C050-4B2F-8E9A-29E2052CBF9B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Operating Principles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447800"/>
            <a:ext cx="5988050" cy="45259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A6A6A6"/>
              </a:buClr>
            </a:pP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“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Bottom‐up</a:t>
            </a:r>
            <a:r>
              <a:rPr lang="ja-JP" altLang="en-US" sz="2800" smtClean="0">
                <a:latin typeface="Trebuchet MS" pitchFamily="34" charset="0"/>
                <a:ea typeface="ＭＳ Ｐゴシック" pitchFamily="34" charset="-128"/>
              </a:rPr>
              <a:t>”</a:t>
            </a:r>
            <a:r>
              <a:rPr lang="en-US" altLang="ja-JP" sz="2800" smtClean="0">
                <a:latin typeface="Trebuchet MS" pitchFamily="34" charset="0"/>
                <a:ea typeface="ＭＳ Ｐゴシック" pitchFamily="34" charset="-128"/>
              </a:rPr>
              <a:t>: All those involved can set the agenda</a:t>
            </a:r>
          </a:p>
          <a:p>
            <a:pPr eaLnBrk="1" hangingPunct="1">
              <a:buClr>
                <a:srgbClr val="A6A6A6"/>
              </a:buClr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Ensure opportunity for global participation</a:t>
            </a:r>
          </a:p>
          <a:p>
            <a:pPr eaLnBrk="1" hangingPunct="1">
              <a:buClr>
                <a:srgbClr val="A6A6A6"/>
              </a:buClr>
            </a:pPr>
            <a:r>
              <a:rPr lang="en-US" sz="2800" smtClean="0">
                <a:latin typeface="Trebuchet MS" pitchFamily="34" charset="0"/>
                <a:ea typeface="ＭＳ Ｐゴシック" pitchFamily="34" charset="-128"/>
              </a:rPr>
              <a:t>Consensus based decision-making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FF4B9F4-F5E7-4D95-B3E9-02C52F0FACA6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0180" name="Picture Placeholder 7" descr="plant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16" b="-43016"/>
          <a:stretch>
            <a:fillRect/>
          </a:stretch>
        </p:blipFill>
        <p:spPr bwMode="auto">
          <a:xfrm>
            <a:off x="381000" y="1447800"/>
            <a:ext cx="1846263" cy="3916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Picture Placeholder 2"/>
          <p:cNvSpPr>
            <a:spLocks noGrp="1"/>
          </p:cNvSpPr>
          <p:nvPr>
            <p:ph type="pic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C569E59-4127-48F4-BFAF-69967F6CF35D}" type="slidenum">
              <a:rPr lang="en-US" sz="1600">
                <a:solidFill>
                  <a:srgbClr val="898989"/>
                </a:solidFill>
                <a:latin typeface="Calibri" pitchFamily="34" charset="0"/>
              </a:rPr>
              <a:pPr eaLnBrk="1" hangingPunct="1"/>
              <a:t>9</a:t>
            </a:fld>
            <a:endParaRPr lang="en-US" sz="16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04" name="Line 31"/>
          <p:cNvSpPr>
            <a:spLocks noChangeShapeType="1"/>
          </p:cNvSpPr>
          <p:nvPr/>
        </p:nvSpPr>
        <p:spPr bwMode="auto">
          <a:xfrm>
            <a:off x="950913" y="2443163"/>
            <a:ext cx="0" cy="255587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Rectangle 69"/>
          <p:cNvSpPr>
            <a:spLocks noChangeArrowheads="1"/>
          </p:cNvSpPr>
          <p:nvPr/>
        </p:nvSpPr>
        <p:spPr bwMode="auto">
          <a:xfrm>
            <a:off x="3008313" y="4502150"/>
            <a:ext cx="1106487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/>
          </a:p>
        </p:txBody>
      </p:sp>
      <p:pic>
        <p:nvPicPr>
          <p:cNvPr id="51206" name="Content Placeholder 3" descr="ICANN structure-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7" r="-13647"/>
          <a:stretch>
            <a:fillRect/>
          </a:stretch>
        </p:blipFill>
        <p:spPr bwMode="auto">
          <a:xfrm>
            <a:off x="-914400" y="427038"/>
            <a:ext cx="11139488" cy="612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KAR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DAKAR_template_final.pot</Template>
  <TotalTime>2274</TotalTime>
  <Words>1439</Words>
  <Application>Microsoft Office PowerPoint</Application>
  <PresentationFormat>On-screen Show (4:3)</PresentationFormat>
  <Paragraphs>259</Paragraphs>
  <Slides>47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ＭＳ Ｐゴシック</vt:lpstr>
      <vt:lpstr>Calibri</vt:lpstr>
      <vt:lpstr>Trebuchet MS</vt:lpstr>
      <vt:lpstr>+mj-lt</vt:lpstr>
      <vt:lpstr>Lucida Grande</vt:lpstr>
      <vt:lpstr>DAKAR_template_final</vt:lpstr>
      <vt:lpstr>1_Office Theme</vt:lpstr>
      <vt:lpstr>2_Office Theme</vt:lpstr>
      <vt:lpstr>3_Office Theme</vt:lpstr>
      <vt:lpstr>4_Office Theme</vt:lpstr>
      <vt:lpstr>How you can help shape the future of the Internet</vt:lpstr>
      <vt:lpstr>Today’s Objectives</vt:lpstr>
      <vt:lpstr>Questions we hope to answer</vt:lpstr>
      <vt:lpstr>Introduction to ICANN</vt:lpstr>
      <vt:lpstr>What is ICANN?</vt:lpstr>
      <vt:lpstr>What is ICANN?</vt:lpstr>
      <vt:lpstr>Operating Principles</vt:lpstr>
      <vt:lpstr>Operating Principles</vt:lpstr>
      <vt:lpstr>PowerPoint Presentation</vt:lpstr>
      <vt:lpstr>Who Participates?</vt:lpstr>
      <vt:lpstr>The Internet Eco System</vt:lpstr>
      <vt:lpstr>What ICANN does not do</vt:lpstr>
      <vt:lpstr>So give me some examples of policy that has been developed by ICANN</vt:lpstr>
      <vt:lpstr>Policy Development  at ICANN</vt:lpstr>
      <vt:lpstr>Who makes policy at ICANN</vt:lpstr>
      <vt:lpstr>But remember, policy development is a bottom-up process</vt:lpstr>
      <vt:lpstr>How can I make a difference?</vt:lpstr>
      <vt:lpstr>GNSO Policy Development</vt:lpstr>
      <vt:lpstr>What is the GNSO?</vt:lpstr>
      <vt:lpstr>PowerPoint Presentation</vt:lpstr>
      <vt:lpstr>How is policy developed?</vt:lpstr>
      <vt:lpstr>How is policy developed?</vt:lpstr>
      <vt:lpstr>For Example – new gTLDs</vt:lpstr>
      <vt:lpstr>So what policies are currently  being considered in the GNSO?</vt:lpstr>
      <vt:lpstr>How can you participate?</vt:lpstr>
      <vt:lpstr>Current calls for volunteers</vt:lpstr>
      <vt:lpstr>ccNSO Policy Development</vt:lpstr>
      <vt:lpstr>What is ccNSO?</vt:lpstr>
      <vt:lpstr>The ccNSO and its activities</vt:lpstr>
      <vt:lpstr>Policy Development in the ccNSO</vt:lpstr>
      <vt:lpstr>Policy Development in the ccNSO</vt:lpstr>
      <vt:lpstr>So what are ccNSO policies?</vt:lpstr>
      <vt:lpstr>ccNSO’s limited number of Policies</vt:lpstr>
      <vt:lpstr>How do I get involved?  </vt:lpstr>
      <vt:lpstr>ASO Policy Development</vt:lpstr>
      <vt:lpstr>The ASO and Global Policies</vt:lpstr>
      <vt:lpstr>The RIRs and the NRO</vt:lpstr>
      <vt:lpstr>The RIRs and policy development</vt:lpstr>
      <vt:lpstr>How do I get involved?  </vt:lpstr>
      <vt:lpstr>Advisory Committees</vt:lpstr>
      <vt:lpstr>Advisory Committees</vt:lpstr>
      <vt:lpstr>Other ways to get involved</vt:lpstr>
      <vt:lpstr>Other ways to stay up to date</vt:lpstr>
      <vt:lpstr>Questions?</vt:lpstr>
      <vt:lpstr>Additional Resources</vt:lpstr>
      <vt:lpstr>Thank You</vt:lpstr>
      <vt:lpstr>Questions</vt:lpstr>
    </vt:vector>
  </TitlesOfParts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Lynn Lipinski</dc:creator>
  <cp:lastModifiedBy>HU</cp:lastModifiedBy>
  <cp:revision>20</cp:revision>
  <dcterms:created xsi:type="dcterms:W3CDTF">2011-09-29T15:55:30Z</dcterms:created>
  <dcterms:modified xsi:type="dcterms:W3CDTF">2012-10-25T20:18:57Z</dcterms:modified>
</cp:coreProperties>
</file>