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diagrams/layout5.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Default Extension="vml" ContentType="application/vnd.openxmlformats-officedocument.vmlDrawing"/>
  <Override PartName="/ppt/notesSlides/notesSlide8.xml" ContentType="application/vnd.openxmlformats-officedocument.presentationml.notesSlide+xml"/>
  <Override PartName="/ppt/diagrams/data5.xml" ContentType="application/vnd.openxmlformats-officedocument.drawingml.diagramData+xml"/>
  <Override PartName="/ppt/diagrams/data3.xml" ContentType="application/vnd.openxmlformats-officedocument.drawingml.diagramData+xml"/>
  <Override PartName="/ppt/notesSlides/notesSlide6.xml" ContentType="application/vnd.openxmlformats-officedocument.presentationml.notesSlide+xml"/>
  <Override PartName="/ppt/diagrams/colors5.xml" ContentType="application/vnd.openxmlformats-officedocument.drawingml.diagramColors+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8" r:id="rId1"/>
  </p:sldMasterIdLst>
  <p:notesMasterIdLst>
    <p:notesMasterId r:id="rId26"/>
  </p:notesMasterIdLst>
  <p:handoutMasterIdLst>
    <p:handoutMasterId r:id="rId27"/>
  </p:handoutMasterIdLst>
  <p:sldIdLst>
    <p:sldId id="490" r:id="rId2"/>
    <p:sldId id="642" r:id="rId3"/>
    <p:sldId id="643" r:id="rId4"/>
    <p:sldId id="492" r:id="rId5"/>
    <p:sldId id="513" r:id="rId6"/>
    <p:sldId id="514" r:id="rId7"/>
    <p:sldId id="622" r:id="rId8"/>
    <p:sldId id="491" r:id="rId9"/>
    <p:sldId id="569" r:id="rId10"/>
    <p:sldId id="528" r:id="rId11"/>
    <p:sldId id="529" r:id="rId12"/>
    <p:sldId id="530" r:id="rId13"/>
    <p:sldId id="498" r:id="rId14"/>
    <p:sldId id="525" r:id="rId15"/>
    <p:sldId id="646" r:id="rId16"/>
    <p:sldId id="623" r:id="rId17"/>
    <p:sldId id="535" r:id="rId18"/>
    <p:sldId id="634" r:id="rId19"/>
    <p:sldId id="635" r:id="rId20"/>
    <p:sldId id="636" r:id="rId21"/>
    <p:sldId id="645" r:id="rId22"/>
    <p:sldId id="647" r:id="rId23"/>
    <p:sldId id="644" r:id="rId24"/>
    <p:sldId id="568" r:id="rId25"/>
  </p:sldIdLst>
  <p:sldSz cx="9144000" cy="6858000" type="screen4x3"/>
  <p:notesSz cx="6669088" cy="9926638"/>
  <p:defaultTextStyle>
    <a:defPPr>
      <a:defRPr lang="en-GB"/>
    </a:defPPr>
    <a:lvl1pPr algn="l" rtl="0" fontAlgn="base">
      <a:spcBef>
        <a:spcPct val="0"/>
      </a:spcBef>
      <a:spcAft>
        <a:spcPct val="0"/>
      </a:spcAft>
      <a:defRPr sz="2400" kern="1200">
        <a:solidFill>
          <a:schemeClr val="tx1"/>
        </a:solidFill>
        <a:latin typeface="Arial" pitchFamily="34" charset="0"/>
        <a:ea typeface="+mn-ea"/>
        <a:cs typeface="Arial" pitchFamily="34" charset="0"/>
      </a:defRPr>
    </a:lvl1pPr>
    <a:lvl2pPr marL="457200" algn="l" rtl="0" fontAlgn="base">
      <a:spcBef>
        <a:spcPct val="0"/>
      </a:spcBef>
      <a:spcAft>
        <a:spcPct val="0"/>
      </a:spcAft>
      <a:defRPr sz="2400" kern="1200">
        <a:solidFill>
          <a:schemeClr val="tx1"/>
        </a:solidFill>
        <a:latin typeface="Arial" pitchFamily="34" charset="0"/>
        <a:ea typeface="+mn-ea"/>
        <a:cs typeface="Arial" pitchFamily="34" charset="0"/>
      </a:defRPr>
    </a:lvl2pPr>
    <a:lvl3pPr marL="914400" algn="l" rtl="0" fontAlgn="base">
      <a:spcBef>
        <a:spcPct val="0"/>
      </a:spcBef>
      <a:spcAft>
        <a:spcPct val="0"/>
      </a:spcAft>
      <a:defRPr sz="2400"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sz="2400"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sz="2400" kern="1200">
        <a:solidFill>
          <a:schemeClr val="tx1"/>
        </a:solidFill>
        <a:latin typeface="Arial" pitchFamily="34" charset="0"/>
        <a:ea typeface="+mn-ea"/>
        <a:cs typeface="Arial" pitchFamily="34" charset="0"/>
      </a:defRPr>
    </a:lvl5pPr>
    <a:lvl6pPr marL="2286000" algn="l" defTabSz="914400" rtl="0" eaLnBrk="1" latinLnBrk="0" hangingPunct="1">
      <a:defRPr sz="2400" kern="1200">
        <a:solidFill>
          <a:schemeClr val="tx1"/>
        </a:solidFill>
        <a:latin typeface="Arial" pitchFamily="34" charset="0"/>
        <a:ea typeface="+mn-ea"/>
        <a:cs typeface="Arial" pitchFamily="34" charset="0"/>
      </a:defRPr>
    </a:lvl6pPr>
    <a:lvl7pPr marL="2743200" algn="l" defTabSz="914400" rtl="0" eaLnBrk="1" latinLnBrk="0" hangingPunct="1">
      <a:defRPr sz="2400" kern="1200">
        <a:solidFill>
          <a:schemeClr val="tx1"/>
        </a:solidFill>
        <a:latin typeface="Arial" pitchFamily="34" charset="0"/>
        <a:ea typeface="+mn-ea"/>
        <a:cs typeface="Arial" pitchFamily="34" charset="0"/>
      </a:defRPr>
    </a:lvl7pPr>
    <a:lvl8pPr marL="3200400" algn="l" defTabSz="914400" rtl="0" eaLnBrk="1" latinLnBrk="0" hangingPunct="1">
      <a:defRPr sz="2400" kern="1200">
        <a:solidFill>
          <a:schemeClr val="tx1"/>
        </a:solidFill>
        <a:latin typeface="Arial" pitchFamily="34" charset="0"/>
        <a:ea typeface="+mn-ea"/>
        <a:cs typeface="Arial" pitchFamily="34" charset="0"/>
      </a:defRPr>
    </a:lvl8pPr>
    <a:lvl9pPr marL="3657600" algn="l" defTabSz="914400" rtl="0" eaLnBrk="1" latinLnBrk="0" hangingPunct="1">
      <a:defRPr sz="2400"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83AF"/>
    <a:srgbClr val="92D050"/>
    <a:srgbClr val="558ED5"/>
    <a:srgbClr val="953735"/>
    <a:srgbClr val="604A7B"/>
    <a:srgbClr val="1684C1"/>
    <a:srgbClr val="7F7F7F"/>
    <a:srgbClr val="7DD7E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397" autoAdjust="0"/>
    <p:restoredTop sz="86822" autoAdjust="0"/>
  </p:normalViewPr>
  <p:slideViewPr>
    <p:cSldViewPr snapToGrid="0" showGuides="1">
      <p:cViewPr>
        <p:scale>
          <a:sx n="54" d="100"/>
          <a:sy n="54" d="100"/>
        </p:scale>
        <p:origin x="-1282" y="82"/>
      </p:cViewPr>
      <p:guideLst>
        <p:guide orient="horz"/>
        <p:guide orient="horz" pos="287"/>
        <p:guide orient="horz" pos="622"/>
        <p:guide pos="168"/>
        <p:guide pos="2695"/>
        <p:guide pos="191"/>
        <p:guide pos="5435"/>
        <p:guide pos="4075"/>
        <p:guide pos="5759"/>
      </p:guideLst>
    </p:cSldViewPr>
  </p:slideViewPr>
  <p:notesTextViewPr>
    <p:cViewPr>
      <p:scale>
        <a:sx n="100" d="100"/>
        <a:sy n="100" d="100"/>
      </p:scale>
      <p:origin x="0" y="0"/>
    </p:cViewPr>
  </p:notesTextViewPr>
  <p:sorterViewPr>
    <p:cViewPr>
      <p:scale>
        <a:sx n="58" d="100"/>
        <a:sy n="58" d="100"/>
      </p:scale>
      <p:origin x="0" y="907"/>
    </p:cViewPr>
  </p:sorterViewPr>
  <p:notesViewPr>
    <p:cSldViewPr snapToGrid="0" showGuides="1">
      <p:cViewPr varScale="1">
        <p:scale>
          <a:sx n="72" d="100"/>
          <a:sy n="72" d="100"/>
        </p:scale>
        <p:origin x="-4170" y="-102"/>
      </p:cViewPr>
      <p:guideLst>
        <p:guide orient="horz" pos="3127"/>
        <p:guide pos="210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7BF6B4-BBD2-4ECD-932E-C4967148AEFA}" type="doc">
      <dgm:prSet loTypeId="urn:microsoft.com/office/officeart/2005/8/layout/hList6" loCatId="list" qsTypeId="urn:microsoft.com/office/officeart/2005/8/quickstyle/3d2" qsCatId="3D" csTypeId="urn:microsoft.com/office/officeart/2005/8/colors/colorful4" csCatId="colorful" phldr="1"/>
      <dgm:spPr/>
      <dgm:t>
        <a:bodyPr/>
        <a:lstStyle/>
        <a:p>
          <a:endParaRPr lang="en-US"/>
        </a:p>
      </dgm:t>
    </dgm:pt>
    <dgm:pt modelId="{AD8EDFC1-5F7E-4255-BE64-14E40F4C4859}">
      <dgm:prSet phldrT="[Text]" custT="1"/>
      <dgm:spPr>
        <a:solidFill>
          <a:srgbClr val="7F7F7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l">
            <a:lnSpc>
              <a:spcPct val="90000"/>
            </a:lnSpc>
          </a:pPr>
          <a:r>
            <a:rPr lang="en-US" sz="1800" b="1" dirty="0" smtClean="0">
              <a:latin typeface="+mn-lt"/>
              <a:cs typeface="Arial" pitchFamily="34" charset="0"/>
            </a:rPr>
            <a:t>INFLUENCE</a:t>
          </a:r>
        </a:p>
        <a:p>
          <a:pPr algn="l">
            <a:lnSpc>
              <a:spcPct val="90000"/>
            </a:lnSpc>
          </a:pPr>
          <a:r>
            <a:rPr lang="en-GB" sz="1300" b="0" dirty="0" smtClean="0">
              <a:latin typeface="+mn-lt"/>
              <a:cs typeface="Arial" pitchFamily="34" charset="0"/>
            </a:rPr>
            <a:t>Analysis of the influence of third parties via the media and Web 2.0 in positioning ICANN to its audiences</a:t>
          </a:r>
          <a:endParaRPr lang="en-US" sz="1300" b="1" dirty="0">
            <a:latin typeface="+mn-lt"/>
            <a:cs typeface="Arial" pitchFamily="34" charset="0"/>
          </a:endParaRPr>
        </a:p>
      </dgm:t>
    </dgm:pt>
    <dgm:pt modelId="{2FFEB9CB-9A4E-4DA7-B13B-798D8D91BB44}" type="parTrans" cxnId="{8F11D25B-192B-4F66-80E0-6773D0EDA95D}">
      <dgm:prSet/>
      <dgm:spPr/>
      <dgm:t>
        <a:bodyPr/>
        <a:lstStyle/>
        <a:p>
          <a:pPr algn="l"/>
          <a:endParaRPr lang="en-US" sz="1400">
            <a:latin typeface="+mn-lt"/>
          </a:endParaRPr>
        </a:p>
      </dgm:t>
    </dgm:pt>
    <dgm:pt modelId="{DE974E9C-FCEC-484C-8A21-C7F65C40F12C}" type="sibTrans" cxnId="{8F11D25B-192B-4F66-80E0-6773D0EDA95D}">
      <dgm:prSet/>
      <dgm:spPr/>
      <dgm:t>
        <a:bodyPr/>
        <a:lstStyle/>
        <a:p>
          <a:pPr algn="l"/>
          <a:endParaRPr lang="en-US" sz="1400">
            <a:latin typeface="+mn-lt"/>
          </a:endParaRPr>
        </a:p>
      </dgm:t>
    </dgm:pt>
    <dgm:pt modelId="{6191EF91-61CB-475C-BF81-3D7268014974}">
      <dgm:prSet phldrT="[Text]" custT="1"/>
      <dgm:spPr>
        <a:solidFill>
          <a:srgbClr val="4483A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l">
            <a:lnSpc>
              <a:spcPct val="90000"/>
            </a:lnSpc>
          </a:pPr>
          <a:r>
            <a:rPr lang="en-US" sz="1800" b="1" dirty="0" smtClean="0">
              <a:latin typeface="+mn-lt"/>
              <a:cs typeface="Arial" pitchFamily="34" charset="0"/>
            </a:rPr>
            <a:t>IDENTITY</a:t>
          </a:r>
        </a:p>
        <a:p>
          <a:pPr algn="l">
            <a:lnSpc>
              <a:spcPct val="90000"/>
            </a:lnSpc>
          </a:pPr>
          <a:r>
            <a:rPr lang="en-GB" sz="1300" b="0" dirty="0" smtClean="0">
              <a:latin typeface="+mn-lt"/>
              <a:cs typeface="Arial" pitchFamily="34" charset="0"/>
            </a:rPr>
            <a:t>Detailed understanding of how ICANN seeks to project itself in the marketplace</a:t>
          </a:r>
          <a:endParaRPr lang="en-US" sz="1300" b="1" dirty="0">
            <a:latin typeface="+mn-lt"/>
            <a:cs typeface="Arial" pitchFamily="34" charset="0"/>
          </a:endParaRPr>
        </a:p>
      </dgm:t>
    </dgm:pt>
    <dgm:pt modelId="{21B152CF-D182-4F3F-A565-E1801082D3E2}" type="parTrans" cxnId="{3EB89385-B1B8-4BDA-B637-7AF70858EA47}">
      <dgm:prSet/>
      <dgm:spPr/>
      <dgm:t>
        <a:bodyPr/>
        <a:lstStyle/>
        <a:p>
          <a:pPr algn="l"/>
          <a:endParaRPr lang="en-US" sz="1400">
            <a:latin typeface="+mn-lt"/>
          </a:endParaRPr>
        </a:p>
      </dgm:t>
    </dgm:pt>
    <dgm:pt modelId="{F74A594B-4309-4BE3-9C4A-16C30FC5076D}" type="sibTrans" cxnId="{3EB89385-B1B8-4BDA-B637-7AF70858EA47}">
      <dgm:prSet/>
      <dgm:spPr/>
      <dgm:t>
        <a:bodyPr/>
        <a:lstStyle/>
        <a:p>
          <a:pPr algn="l"/>
          <a:endParaRPr lang="en-US" sz="1400">
            <a:latin typeface="+mn-lt"/>
          </a:endParaRPr>
        </a:p>
      </dgm:t>
    </dgm:pt>
    <dgm:pt modelId="{FDC21409-8163-42C8-AD0A-D6A96E1ADD56}">
      <dgm:prSet phldrT="[Text]" custT="1"/>
      <dgm:spPr>
        <a:solidFill>
          <a:srgbClr val="92D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l">
            <a:lnSpc>
              <a:spcPct val="90000"/>
            </a:lnSpc>
          </a:pPr>
          <a:r>
            <a:rPr lang="en-US" sz="1800" b="1" dirty="0" smtClean="0">
              <a:solidFill>
                <a:schemeClr val="bg1"/>
              </a:solidFill>
              <a:latin typeface="+mn-lt"/>
              <a:cs typeface="Arial" pitchFamily="34" charset="0"/>
            </a:rPr>
            <a:t>IMAGE</a:t>
          </a:r>
        </a:p>
        <a:p>
          <a:pPr algn="l">
            <a:lnSpc>
              <a:spcPct val="90000"/>
            </a:lnSpc>
          </a:pPr>
          <a:r>
            <a:rPr lang="en-GB" sz="1300" b="0" dirty="0" smtClean="0">
              <a:solidFill>
                <a:schemeClr val="tx1"/>
              </a:solidFill>
              <a:latin typeface="+mn-lt"/>
              <a:cs typeface="Arial" pitchFamily="34" charset="0"/>
            </a:rPr>
            <a:t>The perceptions key groups have of ICANN corporately, its offering and attributes</a:t>
          </a:r>
          <a:endParaRPr lang="en-US" sz="1300" b="1" dirty="0">
            <a:solidFill>
              <a:schemeClr val="tx1"/>
            </a:solidFill>
            <a:latin typeface="+mn-lt"/>
            <a:cs typeface="Arial" pitchFamily="34" charset="0"/>
          </a:endParaRPr>
        </a:p>
      </dgm:t>
    </dgm:pt>
    <dgm:pt modelId="{897FBFC4-D4AE-45D2-BE1C-063D16C60442}" type="parTrans" cxnId="{ABE969EB-BCF4-4C24-B24E-3134D474D50D}">
      <dgm:prSet/>
      <dgm:spPr/>
      <dgm:t>
        <a:bodyPr/>
        <a:lstStyle/>
        <a:p>
          <a:pPr algn="l"/>
          <a:endParaRPr lang="en-US" sz="1400">
            <a:latin typeface="+mn-lt"/>
          </a:endParaRPr>
        </a:p>
      </dgm:t>
    </dgm:pt>
    <dgm:pt modelId="{C9A20C6F-A12A-4880-9569-FA20FF68E18A}" type="sibTrans" cxnId="{ABE969EB-BCF4-4C24-B24E-3134D474D50D}">
      <dgm:prSet/>
      <dgm:spPr/>
      <dgm:t>
        <a:bodyPr/>
        <a:lstStyle/>
        <a:p>
          <a:pPr algn="l"/>
          <a:endParaRPr lang="en-US" sz="1400">
            <a:latin typeface="+mn-lt"/>
          </a:endParaRPr>
        </a:p>
      </dgm:t>
    </dgm:pt>
    <dgm:pt modelId="{F341EC5D-49FD-4851-AF05-CACAA1E44BC1}" type="pres">
      <dgm:prSet presAssocID="{ED7BF6B4-BBD2-4ECD-932E-C4967148AEFA}" presName="Name0" presStyleCnt="0">
        <dgm:presLayoutVars>
          <dgm:dir/>
          <dgm:resizeHandles val="exact"/>
        </dgm:presLayoutVars>
      </dgm:prSet>
      <dgm:spPr/>
      <dgm:t>
        <a:bodyPr/>
        <a:lstStyle/>
        <a:p>
          <a:endParaRPr lang="en-US"/>
        </a:p>
      </dgm:t>
    </dgm:pt>
    <dgm:pt modelId="{5B5E435D-02D4-419A-ACA6-8292DE5F1A5D}" type="pres">
      <dgm:prSet presAssocID="{AD8EDFC1-5F7E-4255-BE64-14E40F4C4859}" presName="node" presStyleLbl="node1" presStyleIdx="0" presStyleCnt="3" custLinFactX="199631" custLinFactNeighborX="200000" custLinFactNeighborY="-677">
        <dgm:presLayoutVars>
          <dgm:bulletEnabled val="1"/>
        </dgm:presLayoutVars>
      </dgm:prSet>
      <dgm:spPr/>
      <dgm:t>
        <a:bodyPr/>
        <a:lstStyle/>
        <a:p>
          <a:endParaRPr lang="en-US"/>
        </a:p>
      </dgm:t>
    </dgm:pt>
    <dgm:pt modelId="{19B5BC4B-4D43-47CE-A09E-A1612AA2091D}" type="pres">
      <dgm:prSet presAssocID="{DE974E9C-FCEC-484C-8A21-C7F65C40F12C}" presName="sibTrans" presStyleCnt="0"/>
      <dgm:spPr/>
      <dgm:t>
        <a:bodyPr/>
        <a:lstStyle/>
        <a:p>
          <a:endParaRPr lang="en-US"/>
        </a:p>
      </dgm:t>
    </dgm:pt>
    <dgm:pt modelId="{D08E45DC-A839-4D52-A979-983C030CC136}" type="pres">
      <dgm:prSet presAssocID="{6191EF91-61CB-475C-BF81-3D7268014974}" presName="node" presStyleLbl="node1" presStyleIdx="1" presStyleCnt="3" custLinFactX="-97215" custLinFactNeighborX="-100000" custLinFactNeighborY="508">
        <dgm:presLayoutVars>
          <dgm:bulletEnabled val="1"/>
        </dgm:presLayoutVars>
      </dgm:prSet>
      <dgm:spPr/>
      <dgm:t>
        <a:bodyPr/>
        <a:lstStyle/>
        <a:p>
          <a:endParaRPr lang="en-US"/>
        </a:p>
      </dgm:t>
    </dgm:pt>
    <dgm:pt modelId="{E37E8B47-F693-4A65-93E1-945615B49663}" type="pres">
      <dgm:prSet presAssocID="{F74A594B-4309-4BE3-9C4A-16C30FC5076D}" presName="sibTrans" presStyleCnt="0"/>
      <dgm:spPr/>
      <dgm:t>
        <a:bodyPr/>
        <a:lstStyle/>
        <a:p>
          <a:endParaRPr lang="en-US"/>
        </a:p>
      </dgm:t>
    </dgm:pt>
    <dgm:pt modelId="{4627BA5E-3815-4BC8-BEF2-5F1FC6C6F804}" type="pres">
      <dgm:prSet presAssocID="{FDC21409-8163-42C8-AD0A-D6A96E1ADD56}" presName="node" presStyleLbl="node1" presStyleIdx="2" presStyleCnt="3" custLinFactX="-98806" custLinFactNeighborX="-100000">
        <dgm:presLayoutVars>
          <dgm:bulletEnabled val="1"/>
        </dgm:presLayoutVars>
      </dgm:prSet>
      <dgm:spPr/>
      <dgm:t>
        <a:bodyPr/>
        <a:lstStyle/>
        <a:p>
          <a:endParaRPr lang="en-US"/>
        </a:p>
      </dgm:t>
    </dgm:pt>
  </dgm:ptLst>
  <dgm:cxnLst>
    <dgm:cxn modelId="{5699B4F8-26DF-4C14-8E70-0721E6E20F82}" type="presOf" srcId="{FDC21409-8163-42C8-AD0A-D6A96E1ADD56}" destId="{4627BA5E-3815-4BC8-BEF2-5F1FC6C6F804}" srcOrd="0" destOrd="0" presId="urn:microsoft.com/office/officeart/2005/8/layout/hList6"/>
    <dgm:cxn modelId="{25299971-9D76-4694-A632-9B704BE69139}" type="presOf" srcId="{6191EF91-61CB-475C-BF81-3D7268014974}" destId="{D08E45DC-A839-4D52-A979-983C030CC136}" srcOrd="0" destOrd="0" presId="urn:microsoft.com/office/officeart/2005/8/layout/hList6"/>
    <dgm:cxn modelId="{D753031C-6818-4A28-8658-17B75FFBC09F}" type="presOf" srcId="{ED7BF6B4-BBD2-4ECD-932E-C4967148AEFA}" destId="{F341EC5D-49FD-4851-AF05-CACAA1E44BC1}" srcOrd="0" destOrd="0" presId="urn:microsoft.com/office/officeart/2005/8/layout/hList6"/>
    <dgm:cxn modelId="{3EB89385-B1B8-4BDA-B637-7AF70858EA47}" srcId="{ED7BF6B4-BBD2-4ECD-932E-C4967148AEFA}" destId="{6191EF91-61CB-475C-BF81-3D7268014974}" srcOrd="1" destOrd="0" parTransId="{21B152CF-D182-4F3F-A565-E1801082D3E2}" sibTransId="{F74A594B-4309-4BE3-9C4A-16C30FC5076D}"/>
    <dgm:cxn modelId="{EA3F080A-CE47-4181-9592-6DFBD5016CF5}" type="presOf" srcId="{AD8EDFC1-5F7E-4255-BE64-14E40F4C4859}" destId="{5B5E435D-02D4-419A-ACA6-8292DE5F1A5D}" srcOrd="0" destOrd="0" presId="urn:microsoft.com/office/officeart/2005/8/layout/hList6"/>
    <dgm:cxn modelId="{ABE969EB-BCF4-4C24-B24E-3134D474D50D}" srcId="{ED7BF6B4-BBD2-4ECD-932E-C4967148AEFA}" destId="{FDC21409-8163-42C8-AD0A-D6A96E1ADD56}" srcOrd="2" destOrd="0" parTransId="{897FBFC4-D4AE-45D2-BE1C-063D16C60442}" sibTransId="{C9A20C6F-A12A-4880-9569-FA20FF68E18A}"/>
    <dgm:cxn modelId="{8F11D25B-192B-4F66-80E0-6773D0EDA95D}" srcId="{ED7BF6B4-BBD2-4ECD-932E-C4967148AEFA}" destId="{AD8EDFC1-5F7E-4255-BE64-14E40F4C4859}" srcOrd="0" destOrd="0" parTransId="{2FFEB9CB-9A4E-4DA7-B13B-798D8D91BB44}" sibTransId="{DE974E9C-FCEC-484C-8A21-C7F65C40F12C}"/>
    <dgm:cxn modelId="{F3A09B9B-7D0E-4323-8FBD-62F5164F84DF}" type="presParOf" srcId="{F341EC5D-49FD-4851-AF05-CACAA1E44BC1}" destId="{5B5E435D-02D4-419A-ACA6-8292DE5F1A5D}" srcOrd="0" destOrd="0" presId="urn:microsoft.com/office/officeart/2005/8/layout/hList6"/>
    <dgm:cxn modelId="{B35C2AA1-1400-487A-9269-30F4381E8FF0}" type="presParOf" srcId="{F341EC5D-49FD-4851-AF05-CACAA1E44BC1}" destId="{19B5BC4B-4D43-47CE-A09E-A1612AA2091D}" srcOrd="1" destOrd="0" presId="urn:microsoft.com/office/officeart/2005/8/layout/hList6"/>
    <dgm:cxn modelId="{1402A830-FBC1-4CCD-AD37-7268153C61C4}" type="presParOf" srcId="{F341EC5D-49FD-4851-AF05-CACAA1E44BC1}" destId="{D08E45DC-A839-4D52-A979-983C030CC136}" srcOrd="2" destOrd="0" presId="urn:microsoft.com/office/officeart/2005/8/layout/hList6"/>
    <dgm:cxn modelId="{19648063-326D-4571-859A-B9CC5400B104}" type="presParOf" srcId="{F341EC5D-49FD-4851-AF05-CACAA1E44BC1}" destId="{E37E8B47-F693-4A65-93E1-945615B49663}" srcOrd="3" destOrd="0" presId="urn:microsoft.com/office/officeart/2005/8/layout/hList6"/>
    <dgm:cxn modelId="{C2A9F9F6-1C6F-4C52-B12A-000FFC32C1F8}" type="presParOf" srcId="{F341EC5D-49FD-4851-AF05-CACAA1E44BC1}" destId="{4627BA5E-3815-4BC8-BEF2-5F1FC6C6F804}" srcOrd="4" destOrd="0" presId="urn:microsoft.com/office/officeart/2005/8/layout/h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D7BF6B4-BBD2-4ECD-932E-C4967148AEFA}" type="doc">
      <dgm:prSet loTypeId="urn:microsoft.com/office/officeart/2005/8/layout/hList6" loCatId="list" qsTypeId="urn:microsoft.com/office/officeart/2005/8/quickstyle/3d2" qsCatId="3D" csTypeId="urn:microsoft.com/office/officeart/2005/8/colors/colorful4" csCatId="colorful" phldr="1"/>
      <dgm:spPr/>
      <dgm:t>
        <a:bodyPr/>
        <a:lstStyle/>
        <a:p>
          <a:endParaRPr lang="en-US"/>
        </a:p>
      </dgm:t>
    </dgm:pt>
    <dgm:pt modelId="{6191EF91-61CB-475C-BF81-3D7268014974}">
      <dgm:prSet phldrT="[Text]" custT="1"/>
      <dgm:spPr>
        <a:solidFill>
          <a:srgbClr val="4483A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l">
            <a:lnSpc>
              <a:spcPct val="90000"/>
            </a:lnSpc>
          </a:pPr>
          <a:r>
            <a:rPr lang="en-US" sz="1600" b="1" dirty="0" smtClean="0">
              <a:latin typeface="+mj-lt"/>
              <a:cs typeface="Arial" pitchFamily="34" charset="0"/>
            </a:rPr>
            <a:t>IDENTITY</a:t>
          </a:r>
        </a:p>
        <a:p>
          <a:pPr algn="l">
            <a:lnSpc>
              <a:spcPct val="90000"/>
            </a:lnSpc>
          </a:pPr>
          <a:r>
            <a:rPr lang="en-GB" sz="1300" b="0" dirty="0" smtClean="0">
              <a:latin typeface="+mj-lt"/>
              <a:cs typeface="Arial" pitchFamily="34" charset="0"/>
            </a:rPr>
            <a:t>Detailed understanding of how ICANN seeks to project itself in the marketplace</a:t>
          </a:r>
          <a:endParaRPr lang="en-US" sz="1300" b="1" dirty="0">
            <a:latin typeface="+mj-lt"/>
            <a:cs typeface="Arial" pitchFamily="34" charset="0"/>
          </a:endParaRPr>
        </a:p>
      </dgm:t>
    </dgm:pt>
    <dgm:pt modelId="{21B152CF-D182-4F3F-A565-E1801082D3E2}" type="parTrans" cxnId="{3EB89385-B1B8-4BDA-B637-7AF70858EA47}">
      <dgm:prSet/>
      <dgm:spPr/>
      <dgm:t>
        <a:bodyPr/>
        <a:lstStyle/>
        <a:p>
          <a:pPr algn="l"/>
          <a:endParaRPr lang="en-US" sz="1200">
            <a:latin typeface="+mj-lt"/>
          </a:endParaRPr>
        </a:p>
      </dgm:t>
    </dgm:pt>
    <dgm:pt modelId="{F74A594B-4309-4BE3-9C4A-16C30FC5076D}" type="sibTrans" cxnId="{3EB89385-B1B8-4BDA-B637-7AF70858EA47}">
      <dgm:prSet/>
      <dgm:spPr/>
      <dgm:t>
        <a:bodyPr/>
        <a:lstStyle/>
        <a:p>
          <a:pPr algn="l"/>
          <a:endParaRPr lang="en-US" sz="1200">
            <a:latin typeface="+mj-lt"/>
          </a:endParaRPr>
        </a:p>
      </dgm:t>
    </dgm:pt>
    <dgm:pt modelId="{F341EC5D-49FD-4851-AF05-CACAA1E44BC1}" type="pres">
      <dgm:prSet presAssocID="{ED7BF6B4-BBD2-4ECD-932E-C4967148AEFA}" presName="Name0" presStyleCnt="0">
        <dgm:presLayoutVars>
          <dgm:dir/>
          <dgm:resizeHandles val="exact"/>
        </dgm:presLayoutVars>
      </dgm:prSet>
      <dgm:spPr/>
      <dgm:t>
        <a:bodyPr/>
        <a:lstStyle/>
        <a:p>
          <a:endParaRPr lang="en-US"/>
        </a:p>
      </dgm:t>
    </dgm:pt>
    <dgm:pt modelId="{D08E45DC-A839-4D52-A979-983C030CC136}" type="pres">
      <dgm:prSet presAssocID="{6191EF91-61CB-475C-BF81-3D7268014974}" presName="node" presStyleLbl="node1" presStyleIdx="0" presStyleCnt="1">
        <dgm:presLayoutVars>
          <dgm:bulletEnabled val="1"/>
        </dgm:presLayoutVars>
      </dgm:prSet>
      <dgm:spPr/>
      <dgm:t>
        <a:bodyPr/>
        <a:lstStyle/>
        <a:p>
          <a:endParaRPr lang="en-US"/>
        </a:p>
      </dgm:t>
    </dgm:pt>
  </dgm:ptLst>
  <dgm:cxnLst>
    <dgm:cxn modelId="{3EB89385-B1B8-4BDA-B637-7AF70858EA47}" srcId="{ED7BF6B4-BBD2-4ECD-932E-C4967148AEFA}" destId="{6191EF91-61CB-475C-BF81-3D7268014974}" srcOrd="0" destOrd="0" parTransId="{21B152CF-D182-4F3F-A565-E1801082D3E2}" sibTransId="{F74A594B-4309-4BE3-9C4A-16C30FC5076D}"/>
    <dgm:cxn modelId="{380F442D-B390-4D3E-82FC-2E8D6E4D0267}" type="presOf" srcId="{ED7BF6B4-BBD2-4ECD-932E-C4967148AEFA}" destId="{F341EC5D-49FD-4851-AF05-CACAA1E44BC1}" srcOrd="0" destOrd="0" presId="urn:microsoft.com/office/officeart/2005/8/layout/hList6"/>
    <dgm:cxn modelId="{500668A3-2193-48FE-8438-8AB5255AD975}" type="presOf" srcId="{6191EF91-61CB-475C-BF81-3D7268014974}" destId="{D08E45DC-A839-4D52-A979-983C030CC136}" srcOrd="0" destOrd="0" presId="urn:microsoft.com/office/officeart/2005/8/layout/hList6"/>
    <dgm:cxn modelId="{7B869972-471B-4A42-BDB6-FA44DD8E501B}" type="presParOf" srcId="{F341EC5D-49FD-4851-AF05-CACAA1E44BC1}" destId="{D08E45DC-A839-4D52-A979-983C030CC136}" srcOrd="0" destOrd="0" presId="urn:microsoft.com/office/officeart/2005/8/layout/h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D7BF6B4-BBD2-4ECD-932E-C4967148AEFA}" type="doc">
      <dgm:prSet loTypeId="urn:microsoft.com/office/officeart/2005/8/layout/hList6" loCatId="list" qsTypeId="urn:microsoft.com/office/officeart/2005/8/quickstyle/3d2" qsCatId="3D" csTypeId="urn:microsoft.com/office/officeart/2005/8/colors/colorful4" csCatId="colorful" phldr="1"/>
      <dgm:spPr/>
      <dgm:t>
        <a:bodyPr/>
        <a:lstStyle/>
        <a:p>
          <a:endParaRPr lang="en-US"/>
        </a:p>
      </dgm:t>
    </dgm:pt>
    <dgm:pt modelId="{6191EF91-61CB-475C-BF81-3D7268014974}">
      <dgm:prSet phldrT="[Text]" custT="1"/>
      <dgm:spPr>
        <a:solidFill>
          <a:srgbClr val="92D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pPr algn="l">
            <a:lnSpc>
              <a:spcPct val="90000"/>
            </a:lnSpc>
          </a:pPr>
          <a:r>
            <a:rPr lang="en-US" sz="1600" b="1" dirty="0" smtClean="0">
              <a:solidFill>
                <a:schemeClr val="tx1"/>
              </a:solidFill>
              <a:latin typeface="+mn-lt"/>
              <a:cs typeface="Arial" pitchFamily="34" charset="0"/>
            </a:rPr>
            <a:t>IMAGE</a:t>
          </a:r>
        </a:p>
        <a:p>
          <a:pPr algn="l">
            <a:lnSpc>
              <a:spcPct val="90000"/>
            </a:lnSpc>
          </a:pPr>
          <a:r>
            <a:rPr lang="en-GB" sz="1400" b="0" dirty="0" smtClean="0">
              <a:solidFill>
                <a:schemeClr val="tx1"/>
              </a:solidFill>
              <a:latin typeface="+mn-lt"/>
              <a:cs typeface="Arial" pitchFamily="34" charset="0"/>
            </a:rPr>
            <a:t>The perceptions key groups have of ICANN corporately, its offering and attributes</a:t>
          </a:r>
          <a:endParaRPr lang="en-US" sz="1300" b="1" dirty="0">
            <a:solidFill>
              <a:schemeClr val="tx1"/>
            </a:solidFill>
            <a:latin typeface="+mn-lt"/>
            <a:cs typeface="Arial" pitchFamily="34" charset="0"/>
          </a:endParaRPr>
        </a:p>
      </dgm:t>
    </dgm:pt>
    <dgm:pt modelId="{21B152CF-D182-4F3F-A565-E1801082D3E2}" type="parTrans" cxnId="{3EB89385-B1B8-4BDA-B637-7AF70858EA47}">
      <dgm:prSet/>
      <dgm:spPr/>
      <dgm:t>
        <a:bodyPr/>
        <a:lstStyle/>
        <a:p>
          <a:pPr algn="l"/>
          <a:endParaRPr lang="en-US" sz="1200">
            <a:latin typeface="+mn-lt"/>
          </a:endParaRPr>
        </a:p>
      </dgm:t>
    </dgm:pt>
    <dgm:pt modelId="{F74A594B-4309-4BE3-9C4A-16C30FC5076D}" type="sibTrans" cxnId="{3EB89385-B1B8-4BDA-B637-7AF70858EA47}">
      <dgm:prSet/>
      <dgm:spPr/>
      <dgm:t>
        <a:bodyPr/>
        <a:lstStyle/>
        <a:p>
          <a:pPr algn="l"/>
          <a:endParaRPr lang="en-US" sz="1200">
            <a:latin typeface="+mn-lt"/>
          </a:endParaRPr>
        </a:p>
      </dgm:t>
    </dgm:pt>
    <dgm:pt modelId="{F341EC5D-49FD-4851-AF05-CACAA1E44BC1}" type="pres">
      <dgm:prSet presAssocID="{ED7BF6B4-BBD2-4ECD-932E-C4967148AEFA}" presName="Name0" presStyleCnt="0">
        <dgm:presLayoutVars>
          <dgm:dir/>
          <dgm:resizeHandles val="exact"/>
        </dgm:presLayoutVars>
      </dgm:prSet>
      <dgm:spPr/>
      <dgm:t>
        <a:bodyPr/>
        <a:lstStyle/>
        <a:p>
          <a:endParaRPr lang="en-US"/>
        </a:p>
      </dgm:t>
    </dgm:pt>
    <dgm:pt modelId="{D08E45DC-A839-4D52-A979-983C030CC136}" type="pres">
      <dgm:prSet presAssocID="{6191EF91-61CB-475C-BF81-3D7268014974}" presName="node" presStyleLbl="node1" presStyleIdx="0" presStyleCnt="1">
        <dgm:presLayoutVars>
          <dgm:bulletEnabled val="1"/>
        </dgm:presLayoutVars>
      </dgm:prSet>
      <dgm:spPr/>
      <dgm:t>
        <a:bodyPr/>
        <a:lstStyle/>
        <a:p>
          <a:endParaRPr lang="en-US"/>
        </a:p>
      </dgm:t>
    </dgm:pt>
  </dgm:ptLst>
  <dgm:cxnLst>
    <dgm:cxn modelId="{3EB89385-B1B8-4BDA-B637-7AF70858EA47}" srcId="{ED7BF6B4-BBD2-4ECD-932E-C4967148AEFA}" destId="{6191EF91-61CB-475C-BF81-3D7268014974}" srcOrd="0" destOrd="0" parTransId="{21B152CF-D182-4F3F-A565-E1801082D3E2}" sibTransId="{F74A594B-4309-4BE3-9C4A-16C30FC5076D}"/>
    <dgm:cxn modelId="{CFBF3968-2273-438D-B9DA-D59C0A8132BE}" type="presOf" srcId="{ED7BF6B4-BBD2-4ECD-932E-C4967148AEFA}" destId="{F341EC5D-49FD-4851-AF05-CACAA1E44BC1}" srcOrd="0" destOrd="0" presId="urn:microsoft.com/office/officeart/2005/8/layout/hList6"/>
    <dgm:cxn modelId="{D7CBCBFD-DFFA-4A32-8F4B-70BF9E5FD0E9}" type="presOf" srcId="{6191EF91-61CB-475C-BF81-3D7268014974}" destId="{D08E45DC-A839-4D52-A979-983C030CC136}" srcOrd="0" destOrd="0" presId="urn:microsoft.com/office/officeart/2005/8/layout/hList6"/>
    <dgm:cxn modelId="{6F751BCB-7C41-40DC-9414-0D2EC16EE03F}" type="presParOf" srcId="{F341EC5D-49FD-4851-AF05-CACAA1E44BC1}" destId="{D08E45DC-A839-4D52-A979-983C030CC136}" srcOrd="0" destOrd="0" presId="urn:microsoft.com/office/officeart/2005/8/layout/h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D7BF6B4-BBD2-4ECD-932E-C4967148AEFA}" type="doc">
      <dgm:prSet loTypeId="urn:microsoft.com/office/officeart/2005/8/layout/hList6" loCatId="list" qsTypeId="urn:microsoft.com/office/officeart/2005/8/quickstyle/3d2" qsCatId="3D" csTypeId="urn:microsoft.com/office/officeart/2005/8/colors/colorful4" csCatId="colorful" phldr="1"/>
      <dgm:spPr/>
      <dgm:t>
        <a:bodyPr/>
        <a:lstStyle/>
        <a:p>
          <a:endParaRPr lang="en-US"/>
        </a:p>
      </dgm:t>
    </dgm:pt>
    <dgm:pt modelId="{AD8EDFC1-5F7E-4255-BE64-14E40F4C4859}">
      <dgm:prSet phldrT="[Text]" custT="1"/>
      <dgm:spPr>
        <a:solidFill>
          <a:srgbClr val="7F7F7F"/>
        </a:solidFill>
      </dgm:spPr>
      <dgm:t>
        <a:bodyPr/>
        <a:lstStyle/>
        <a:p>
          <a:pPr algn="l">
            <a:lnSpc>
              <a:spcPct val="90000"/>
            </a:lnSpc>
          </a:pPr>
          <a:r>
            <a:rPr lang="en-US" sz="1600" b="1" dirty="0" smtClean="0">
              <a:latin typeface="+mn-lt"/>
              <a:cs typeface="Arial" pitchFamily="34" charset="0"/>
            </a:rPr>
            <a:t>INFLUENCE</a:t>
          </a:r>
        </a:p>
        <a:p>
          <a:pPr algn="l">
            <a:lnSpc>
              <a:spcPct val="90000"/>
            </a:lnSpc>
          </a:pPr>
          <a:r>
            <a:rPr lang="en-GB" sz="1300" b="0" dirty="0" smtClean="0">
              <a:latin typeface="+mn-lt"/>
              <a:cs typeface="Arial" pitchFamily="34" charset="0"/>
            </a:rPr>
            <a:t>Analysis of the influence of third parties via the media and Web 2.0 in positioning ICANN to its audiences</a:t>
          </a:r>
          <a:endParaRPr lang="en-US" sz="1300" b="1" dirty="0">
            <a:latin typeface="+mn-lt"/>
            <a:cs typeface="Arial" pitchFamily="34" charset="0"/>
          </a:endParaRPr>
        </a:p>
      </dgm:t>
    </dgm:pt>
    <dgm:pt modelId="{2FFEB9CB-9A4E-4DA7-B13B-798D8D91BB44}" type="parTrans" cxnId="{8F11D25B-192B-4F66-80E0-6773D0EDA95D}">
      <dgm:prSet/>
      <dgm:spPr/>
      <dgm:t>
        <a:bodyPr/>
        <a:lstStyle/>
        <a:p>
          <a:pPr algn="l"/>
          <a:endParaRPr lang="en-US" sz="1400">
            <a:latin typeface="+mn-lt"/>
          </a:endParaRPr>
        </a:p>
      </dgm:t>
    </dgm:pt>
    <dgm:pt modelId="{DE974E9C-FCEC-484C-8A21-C7F65C40F12C}" type="sibTrans" cxnId="{8F11D25B-192B-4F66-80E0-6773D0EDA95D}">
      <dgm:prSet/>
      <dgm:spPr/>
      <dgm:t>
        <a:bodyPr/>
        <a:lstStyle/>
        <a:p>
          <a:pPr algn="l"/>
          <a:endParaRPr lang="en-US" sz="1400">
            <a:latin typeface="+mn-lt"/>
          </a:endParaRPr>
        </a:p>
      </dgm:t>
    </dgm:pt>
    <dgm:pt modelId="{F341EC5D-49FD-4851-AF05-CACAA1E44BC1}" type="pres">
      <dgm:prSet presAssocID="{ED7BF6B4-BBD2-4ECD-932E-C4967148AEFA}" presName="Name0" presStyleCnt="0">
        <dgm:presLayoutVars>
          <dgm:dir/>
          <dgm:resizeHandles val="exact"/>
        </dgm:presLayoutVars>
      </dgm:prSet>
      <dgm:spPr/>
      <dgm:t>
        <a:bodyPr/>
        <a:lstStyle/>
        <a:p>
          <a:endParaRPr lang="en-US"/>
        </a:p>
      </dgm:t>
    </dgm:pt>
    <dgm:pt modelId="{5B5E435D-02D4-419A-ACA6-8292DE5F1A5D}" type="pres">
      <dgm:prSet presAssocID="{AD8EDFC1-5F7E-4255-BE64-14E40F4C4859}" presName="node" presStyleLbl="node1" presStyleIdx="0" presStyleCnt="1" custLinFactX="199631" custLinFactNeighborX="200000" custLinFactNeighborY="-677">
        <dgm:presLayoutVars>
          <dgm:bulletEnabled val="1"/>
        </dgm:presLayoutVars>
      </dgm:prSet>
      <dgm:spPr/>
      <dgm:t>
        <a:bodyPr/>
        <a:lstStyle/>
        <a:p>
          <a:endParaRPr lang="en-US"/>
        </a:p>
      </dgm:t>
    </dgm:pt>
  </dgm:ptLst>
  <dgm:cxnLst>
    <dgm:cxn modelId="{8F11D25B-192B-4F66-80E0-6773D0EDA95D}" srcId="{ED7BF6B4-BBD2-4ECD-932E-C4967148AEFA}" destId="{AD8EDFC1-5F7E-4255-BE64-14E40F4C4859}" srcOrd="0" destOrd="0" parTransId="{2FFEB9CB-9A4E-4DA7-B13B-798D8D91BB44}" sibTransId="{DE974E9C-FCEC-484C-8A21-C7F65C40F12C}"/>
    <dgm:cxn modelId="{3268281B-7CB0-487C-B0C9-9DA603BAB7AD}" type="presOf" srcId="{AD8EDFC1-5F7E-4255-BE64-14E40F4C4859}" destId="{5B5E435D-02D4-419A-ACA6-8292DE5F1A5D}" srcOrd="0" destOrd="0" presId="urn:microsoft.com/office/officeart/2005/8/layout/hList6"/>
    <dgm:cxn modelId="{12A83F9C-1E4E-47A3-A34A-79BD3F8B8D48}" type="presOf" srcId="{ED7BF6B4-BBD2-4ECD-932E-C4967148AEFA}" destId="{F341EC5D-49FD-4851-AF05-CACAA1E44BC1}" srcOrd="0" destOrd="0" presId="urn:microsoft.com/office/officeart/2005/8/layout/hList6"/>
    <dgm:cxn modelId="{B0FAF0AD-4078-4988-8DE5-60008DC21575}" type="presParOf" srcId="{F341EC5D-49FD-4851-AF05-CACAA1E44BC1}" destId="{5B5E435D-02D4-419A-ACA6-8292DE5F1A5D}" srcOrd="0" destOrd="0" presId="urn:microsoft.com/office/officeart/2005/8/layout/h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787A916-265E-4D0D-BF0D-1404AEADCE84}" type="doc">
      <dgm:prSet loTypeId="urn:microsoft.com/office/officeart/2005/8/layout/radial6" loCatId="relationship" qsTypeId="urn:microsoft.com/office/officeart/2005/8/quickstyle/simple1" qsCatId="simple" csTypeId="urn:microsoft.com/office/officeart/2005/8/colors/colorful3" csCatId="colorful" phldr="1"/>
      <dgm:spPr/>
      <dgm:t>
        <a:bodyPr/>
        <a:lstStyle/>
        <a:p>
          <a:endParaRPr lang="en-US"/>
        </a:p>
      </dgm:t>
    </dgm:pt>
    <dgm:pt modelId="{C5A1E64A-511F-4FAF-8EF4-2B4B1B18ABF5}">
      <dgm:prSet phldrT="[Text]" custT="1"/>
      <dgm:spPr>
        <a:solidFill>
          <a:schemeClr val="bg1"/>
        </a:solidFill>
      </dgm:spPr>
      <dgm:t>
        <a:bodyPr/>
        <a:lstStyle/>
        <a:p>
          <a:r>
            <a:rPr lang="en-US" sz="1100" dirty="0" smtClean="0"/>
            <a:t>Reputational</a:t>
          </a:r>
        </a:p>
        <a:p>
          <a:r>
            <a:rPr lang="en-US" sz="1100" dirty="0" smtClean="0"/>
            <a:t>Drivers</a:t>
          </a:r>
          <a:endParaRPr lang="en-US" sz="1100" dirty="0"/>
        </a:p>
      </dgm:t>
    </dgm:pt>
    <dgm:pt modelId="{0D71CE13-C71D-4CA4-8BE4-409AA283FE60}" type="parTrans" cxnId="{536D0296-8F5F-4032-82F7-C4FEEC3CB9CF}">
      <dgm:prSet/>
      <dgm:spPr/>
      <dgm:t>
        <a:bodyPr/>
        <a:lstStyle/>
        <a:p>
          <a:endParaRPr lang="en-US" sz="1100"/>
        </a:p>
      </dgm:t>
    </dgm:pt>
    <dgm:pt modelId="{F60593E0-D47A-4652-BCF5-B745EB7B40E9}" type="sibTrans" cxnId="{536D0296-8F5F-4032-82F7-C4FEEC3CB9CF}">
      <dgm:prSet/>
      <dgm:spPr/>
      <dgm:t>
        <a:bodyPr/>
        <a:lstStyle/>
        <a:p>
          <a:endParaRPr lang="en-US" sz="1100"/>
        </a:p>
      </dgm:t>
    </dgm:pt>
    <dgm:pt modelId="{FBE528B3-BC0C-44B8-9893-825A94488DC6}">
      <dgm:prSet phldrT="[Text]" custT="1"/>
      <dgm:spPr/>
      <dgm:t>
        <a:bodyPr/>
        <a:lstStyle/>
        <a:p>
          <a:r>
            <a:rPr lang="en-US" sz="1500" b="0" dirty="0" smtClean="0"/>
            <a:t>New</a:t>
          </a:r>
          <a:br>
            <a:rPr lang="en-US" sz="1500" b="0" dirty="0" smtClean="0"/>
          </a:br>
          <a:r>
            <a:rPr lang="en-US" sz="1500" b="0" dirty="0" err="1" smtClean="0"/>
            <a:t>gTLD</a:t>
          </a:r>
          <a:r>
            <a:rPr lang="en-US" sz="1500" b="0" dirty="0" smtClean="0"/>
            <a:t/>
          </a:r>
          <a:br>
            <a:rPr lang="en-US" sz="1500" b="0" dirty="0" smtClean="0"/>
          </a:br>
          <a:r>
            <a:rPr lang="en-US" sz="1500" b="0" dirty="0" smtClean="0"/>
            <a:t>Services</a:t>
          </a:r>
          <a:endParaRPr lang="en-US" sz="1500" b="0" dirty="0"/>
        </a:p>
      </dgm:t>
    </dgm:pt>
    <dgm:pt modelId="{18C7F502-4682-457F-A3A4-A12085D78191}" type="parTrans" cxnId="{4271D21C-1C93-4B04-81F0-35A45C7836E9}">
      <dgm:prSet/>
      <dgm:spPr/>
      <dgm:t>
        <a:bodyPr/>
        <a:lstStyle/>
        <a:p>
          <a:endParaRPr lang="en-US" sz="1100"/>
        </a:p>
      </dgm:t>
    </dgm:pt>
    <dgm:pt modelId="{8A859C53-D118-46C6-B8B8-6B4AEFEB7B68}" type="sibTrans" cxnId="{4271D21C-1C93-4B04-81F0-35A45C7836E9}">
      <dgm:prSet/>
      <dgm:spPr/>
      <dgm:t>
        <a:bodyPr/>
        <a:lstStyle/>
        <a:p>
          <a:endParaRPr lang="en-US" sz="1100" dirty="0"/>
        </a:p>
      </dgm:t>
    </dgm:pt>
    <dgm:pt modelId="{2FBBECC8-D52B-4804-B58C-F6C116D00164}">
      <dgm:prSet phldrT="[Text]" custT="1"/>
      <dgm:spPr/>
      <dgm:t>
        <a:bodyPr/>
        <a:lstStyle/>
        <a:p>
          <a:r>
            <a:rPr lang="en-US" sz="1500" b="0" dirty="0" smtClean="0"/>
            <a:t>Operations</a:t>
          </a:r>
          <a:endParaRPr lang="en-US" sz="1500" b="0" dirty="0"/>
        </a:p>
      </dgm:t>
    </dgm:pt>
    <dgm:pt modelId="{9C5EB036-7218-493F-AFE9-E9D369B27CC9}" type="parTrans" cxnId="{253CBD4A-7134-4594-9226-E325CD25C70A}">
      <dgm:prSet/>
      <dgm:spPr/>
      <dgm:t>
        <a:bodyPr/>
        <a:lstStyle/>
        <a:p>
          <a:endParaRPr lang="en-US" sz="1100"/>
        </a:p>
      </dgm:t>
    </dgm:pt>
    <dgm:pt modelId="{F5D6F47E-EEAF-4F55-9973-7BD5D3C46225}" type="sibTrans" cxnId="{253CBD4A-7134-4594-9226-E325CD25C70A}">
      <dgm:prSet/>
      <dgm:spPr/>
      <dgm:t>
        <a:bodyPr/>
        <a:lstStyle/>
        <a:p>
          <a:endParaRPr lang="en-US" sz="1100" dirty="0"/>
        </a:p>
      </dgm:t>
    </dgm:pt>
    <dgm:pt modelId="{85A6E165-4CD8-4128-AA82-80AFE688C887}">
      <dgm:prSet phldrT="[Text]" custT="1"/>
      <dgm:spPr/>
      <dgm:t>
        <a:bodyPr/>
        <a:lstStyle/>
        <a:p>
          <a:r>
            <a:rPr lang="en-US" sz="1500" b="0" dirty="0" smtClean="0"/>
            <a:t>Image</a:t>
          </a:r>
          <a:endParaRPr lang="en-US" sz="1500" b="0" dirty="0"/>
        </a:p>
      </dgm:t>
    </dgm:pt>
    <dgm:pt modelId="{14E49794-BFE5-4F39-B7EF-987782A924BE}" type="parTrans" cxnId="{0DFB2CB0-09FB-43A8-8DAC-338BDBA5B311}">
      <dgm:prSet/>
      <dgm:spPr/>
      <dgm:t>
        <a:bodyPr/>
        <a:lstStyle/>
        <a:p>
          <a:endParaRPr lang="en-US" sz="1100"/>
        </a:p>
      </dgm:t>
    </dgm:pt>
    <dgm:pt modelId="{B6035585-0D4C-4A2D-854D-FB9896AC2E99}" type="sibTrans" cxnId="{0DFB2CB0-09FB-43A8-8DAC-338BDBA5B311}">
      <dgm:prSet/>
      <dgm:spPr/>
      <dgm:t>
        <a:bodyPr/>
        <a:lstStyle/>
        <a:p>
          <a:endParaRPr lang="en-US" sz="1100" dirty="0"/>
        </a:p>
      </dgm:t>
    </dgm:pt>
    <dgm:pt modelId="{AD71A3B3-A13E-4C40-9A18-AD63979DD294}">
      <dgm:prSet phldrT="[Text]" custT="1"/>
      <dgm:spPr/>
      <dgm:t>
        <a:bodyPr/>
        <a:lstStyle/>
        <a:p>
          <a:r>
            <a:rPr lang="en-US" sz="1500" b="0" dirty="0" smtClean="0"/>
            <a:t>Multi-</a:t>
          </a:r>
          <a:br>
            <a:rPr lang="en-US" sz="1500" b="0" dirty="0" smtClean="0"/>
          </a:br>
          <a:r>
            <a:rPr lang="en-US" sz="1500" b="0" dirty="0" smtClean="0"/>
            <a:t>Stakeholder</a:t>
          </a:r>
          <a:br>
            <a:rPr lang="en-US" sz="1500" b="0" dirty="0" smtClean="0"/>
          </a:br>
          <a:r>
            <a:rPr lang="en-US" sz="1500" b="0" dirty="0" smtClean="0"/>
            <a:t>Model</a:t>
          </a:r>
          <a:endParaRPr lang="en-US" sz="1500" b="0" dirty="0"/>
        </a:p>
      </dgm:t>
    </dgm:pt>
    <dgm:pt modelId="{4D2A8C94-4F1B-4771-9EFD-B15BE0D9F64A}" type="parTrans" cxnId="{6B133C8C-0501-4C55-83DF-E5893DDA4D82}">
      <dgm:prSet/>
      <dgm:spPr/>
      <dgm:t>
        <a:bodyPr/>
        <a:lstStyle/>
        <a:p>
          <a:endParaRPr lang="en-US" sz="1100"/>
        </a:p>
      </dgm:t>
    </dgm:pt>
    <dgm:pt modelId="{F4D93FF2-45D1-4FB3-9111-D39319DC2BC2}" type="sibTrans" cxnId="{6B133C8C-0501-4C55-83DF-E5893DDA4D82}">
      <dgm:prSet/>
      <dgm:spPr/>
      <dgm:t>
        <a:bodyPr/>
        <a:lstStyle/>
        <a:p>
          <a:endParaRPr lang="en-US" sz="1100" dirty="0"/>
        </a:p>
      </dgm:t>
    </dgm:pt>
    <dgm:pt modelId="{2B3A78B0-81D1-4156-9F52-D26C2D4AC549}">
      <dgm:prSet phldrT="[Text]" custT="1"/>
      <dgm:spPr/>
      <dgm:t>
        <a:bodyPr/>
        <a:lstStyle/>
        <a:p>
          <a:r>
            <a:rPr lang="en-US" sz="1500" b="0" dirty="0" err="1" smtClean="0"/>
            <a:t>Internation</a:t>
          </a:r>
          <a:r>
            <a:rPr lang="en-US" sz="1500" b="0" dirty="0" smtClean="0"/>
            <a:t>-</a:t>
          </a:r>
          <a:br>
            <a:rPr lang="en-US" sz="1500" b="0" dirty="0" smtClean="0"/>
          </a:br>
          <a:r>
            <a:rPr lang="en-US" sz="1500" b="0" dirty="0" err="1" smtClean="0"/>
            <a:t>alization</a:t>
          </a:r>
          <a:endParaRPr lang="en-US" sz="1500" b="0" dirty="0"/>
        </a:p>
      </dgm:t>
    </dgm:pt>
    <dgm:pt modelId="{A35E6D7B-C94B-4EDB-B6CC-710E58B8DC3C}" type="parTrans" cxnId="{A20FBBC2-73E8-4256-8620-94B4FE35DE22}">
      <dgm:prSet/>
      <dgm:spPr/>
      <dgm:t>
        <a:bodyPr/>
        <a:lstStyle/>
        <a:p>
          <a:endParaRPr lang="en-US" sz="1100"/>
        </a:p>
      </dgm:t>
    </dgm:pt>
    <dgm:pt modelId="{0A39B3C6-6C1B-4876-AF55-1D2EFBA99C24}" type="sibTrans" cxnId="{A20FBBC2-73E8-4256-8620-94B4FE35DE22}">
      <dgm:prSet/>
      <dgm:spPr/>
      <dgm:t>
        <a:bodyPr/>
        <a:lstStyle/>
        <a:p>
          <a:endParaRPr lang="en-US" sz="1100" dirty="0"/>
        </a:p>
      </dgm:t>
    </dgm:pt>
    <dgm:pt modelId="{B18632D3-D5F2-4F4D-A77A-1A37F9774721}">
      <dgm:prSet phldrT="[Text]" custT="1"/>
      <dgm:spPr/>
      <dgm:t>
        <a:bodyPr/>
        <a:lstStyle/>
        <a:p>
          <a:r>
            <a:rPr lang="en-US" sz="1500" b="0" dirty="0" smtClean="0"/>
            <a:t>Comms</a:t>
          </a:r>
          <a:endParaRPr lang="en-US" sz="1500" b="0" dirty="0"/>
        </a:p>
      </dgm:t>
    </dgm:pt>
    <dgm:pt modelId="{1395CE11-7346-40B0-A960-2184653FE5FC}" type="parTrans" cxnId="{3D3B923C-5111-48F9-82CC-6D023AA34A70}">
      <dgm:prSet/>
      <dgm:spPr/>
      <dgm:t>
        <a:bodyPr/>
        <a:lstStyle/>
        <a:p>
          <a:endParaRPr lang="en-US" sz="1100"/>
        </a:p>
      </dgm:t>
    </dgm:pt>
    <dgm:pt modelId="{A15A8263-4B3E-4C81-A88B-4043F96C709A}" type="sibTrans" cxnId="{3D3B923C-5111-48F9-82CC-6D023AA34A70}">
      <dgm:prSet/>
      <dgm:spPr/>
      <dgm:t>
        <a:bodyPr/>
        <a:lstStyle/>
        <a:p>
          <a:endParaRPr lang="en-US" sz="1100" dirty="0"/>
        </a:p>
      </dgm:t>
    </dgm:pt>
    <dgm:pt modelId="{D0104913-EABD-4D5F-BFF3-361A974EE08E}">
      <dgm:prSet phldrT="[Text]" custT="1"/>
      <dgm:spPr/>
      <dgm:t>
        <a:bodyPr/>
        <a:lstStyle/>
        <a:p>
          <a:r>
            <a:rPr lang="en-US" sz="1500" b="0" dirty="0" smtClean="0"/>
            <a:t>Trust</a:t>
          </a:r>
          <a:endParaRPr lang="en-US" sz="1500" b="0" dirty="0"/>
        </a:p>
      </dgm:t>
    </dgm:pt>
    <dgm:pt modelId="{8AB7C21B-C1B0-4B5D-B47F-27236EC75C92}" type="parTrans" cxnId="{72DB00F5-9E0D-4865-8269-8BC0D98AC23B}">
      <dgm:prSet/>
      <dgm:spPr/>
      <dgm:t>
        <a:bodyPr/>
        <a:lstStyle/>
        <a:p>
          <a:endParaRPr lang="en-US" sz="1100"/>
        </a:p>
      </dgm:t>
    </dgm:pt>
    <dgm:pt modelId="{D0E3E6B5-863A-4879-9E40-0E4FCFBAC916}" type="sibTrans" cxnId="{72DB00F5-9E0D-4865-8269-8BC0D98AC23B}">
      <dgm:prSet/>
      <dgm:spPr/>
      <dgm:t>
        <a:bodyPr/>
        <a:lstStyle/>
        <a:p>
          <a:endParaRPr lang="en-US" sz="1100" dirty="0"/>
        </a:p>
      </dgm:t>
    </dgm:pt>
    <dgm:pt modelId="{69110C6D-8917-4BB5-813E-5AB6F1959C8B}">
      <dgm:prSet phldrT="[Text]" custT="1"/>
      <dgm:spPr/>
      <dgm:t>
        <a:bodyPr/>
        <a:lstStyle/>
        <a:p>
          <a:r>
            <a:rPr lang="en-US" sz="1500" b="0" dirty="0" smtClean="0"/>
            <a:t>Balancing</a:t>
          </a:r>
          <a:br>
            <a:rPr lang="en-US" sz="1500" b="0" dirty="0" smtClean="0"/>
          </a:br>
          <a:r>
            <a:rPr lang="en-US" sz="1500" b="0" dirty="0" smtClean="0"/>
            <a:t>Stakeholder</a:t>
          </a:r>
          <a:br>
            <a:rPr lang="en-US" sz="1500" b="0" dirty="0" smtClean="0"/>
          </a:br>
          <a:r>
            <a:rPr lang="en-US" sz="1500" b="0" dirty="0" smtClean="0"/>
            <a:t>Interests</a:t>
          </a:r>
          <a:endParaRPr lang="en-US" sz="1500" b="0" dirty="0"/>
        </a:p>
      </dgm:t>
    </dgm:pt>
    <dgm:pt modelId="{F9C89BE7-B187-4724-9B9B-4CC177C64384}" type="sibTrans" cxnId="{90FEC7E3-7917-423C-A714-B5C8AF8FD145}">
      <dgm:prSet/>
      <dgm:spPr/>
      <dgm:t>
        <a:bodyPr/>
        <a:lstStyle/>
        <a:p>
          <a:endParaRPr lang="en-US" sz="1100" dirty="0"/>
        </a:p>
      </dgm:t>
    </dgm:pt>
    <dgm:pt modelId="{EC808BCC-D33C-4899-AA26-2A09F1704578}" type="parTrans" cxnId="{90FEC7E3-7917-423C-A714-B5C8AF8FD145}">
      <dgm:prSet/>
      <dgm:spPr/>
      <dgm:t>
        <a:bodyPr/>
        <a:lstStyle/>
        <a:p>
          <a:endParaRPr lang="en-US" sz="1100"/>
        </a:p>
      </dgm:t>
    </dgm:pt>
    <dgm:pt modelId="{930E6A1B-81FA-40EF-B334-73A06080E045}" type="pres">
      <dgm:prSet presAssocID="{9787A916-265E-4D0D-BF0D-1404AEADCE84}" presName="Name0" presStyleCnt="0">
        <dgm:presLayoutVars>
          <dgm:chMax val="1"/>
          <dgm:dir/>
          <dgm:animLvl val="ctr"/>
          <dgm:resizeHandles val="exact"/>
        </dgm:presLayoutVars>
      </dgm:prSet>
      <dgm:spPr/>
      <dgm:t>
        <a:bodyPr/>
        <a:lstStyle/>
        <a:p>
          <a:endParaRPr lang="en-US"/>
        </a:p>
      </dgm:t>
    </dgm:pt>
    <dgm:pt modelId="{7F7B9A40-DA0F-40F0-A212-94326AAFEE8B}" type="pres">
      <dgm:prSet presAssocID="{C5A1E64A-511F-4FAF-8EF4-2B4B1B18ABF5}" presName="centerShape" presStyleLbl="node0" presStyleIdx="0" presStyleCnt="1"/>
      <dgm:spPr/>
      <dgm:t>
        <a:bodyPr/>
        <a:lstStyle/>
        <a:p>
          <a:endParaRPr lang="en-US"/>
        </a:p>
      </dgm:t>
    </dgm:pt>
    <dgm:pt modelId="{16E2EA7D-23D0-46CA-8B25-0BADA42263DF}" type="pres">
      <dgm:prSet presAssocID="{FBE528B3-BC0C-44B8-9893-825A94488DC6}" presName="node" presStyleLbl="node1" presStyleIdx="0" presStyleCnt="8" custScaleX="124346" custScaleY="122922">
        <dgm:presLayoutVars>
          <dgm:bulletEnabled val="1"/>
        </dgm:presLayoutVars>
      </dgm:prSet>
      <dgm:spPr/>
      <dgm:t>
        <a:bodyPr/>
        <a:lstStyle/>
        <a:p>
          <a:endParaRPr lang="en-US"/>
        </a:p>
      </dgm:t>
    </dgm:pt>
    <dgm:pt modelId="{C0EA7F98-34AA-447A-A888-5FDD81864D6B}" type="pres">
      <dgm:prSet presAssocID="{FBE528B3-BC0C-44B8-9893-825A94488DC6}" presName="dummy" presStyleCnt="0"/>
      <dgm:spPr/>
    </dgm:pt>
    <dgm:pt modelId="{161BD7B1-22A0-48FD-AAFC-CFD7A4ECA8ED}" type="pres">
      <dgm:prSet presAssocID="{8A859C53-D118-46C6-B8B8-6B4AEFEB7B68}" presName="sibTrans" presStyleLbl="sibTrans2D1" presStyleIdx="0" presStyleCnt="8"/>
      <dgm:spPr/>
      <dgm:t>
        <a:bodyPr/>
        <a:lstStyle/>
        <a:p>
          <a:endParaRPr lang="en-US"/>
        </a:p>
      </dgm:t>
    </dgm:pt>
    <dgm:pt modelId="{850159FC-118E-4699-9DBB-B03755C538E2}" type="pres">
      <dgm:prSet presAssocID="{2FBBECC8-D52B-4804-B58C-F6C116D00164}" presName="node" presStyleLbl="node1" presStyleIdx="1" presStyleCnt="8" custScaleX="124346" custScaleY="122922">
        <dgm:presLayoutVars>
          <dgm:bulletEnabled val="1"/>
        </dgm:presLayoutVars>
      </dgm:prSet>
      <dgm:spPr/>
      <dgm:t>
        <a:bodyPr/>
        <a:lstStyle/>
        <a:p>
          <a:endParaRPr lang="en-US"/>
        </a:p>
      </dgm:t>
    </dgm:pt>
    <dgm:pt modelId="{E5F4EB81-D286-494F-A50C-51649F5A623C}" type="pres">
      <dgm:prSet presAssocID="{2FBBECC8-D52B-4804-B58C-F6C116D00164}" presName="dummy" presStyleCnt="0"/>
      <dgm:spPr/>
    </dgm:pt>
    <dgm:pt modelId="{89ABF99C-EAEC-4226-9921-A7595CD047E0}" type="pres">
      <dgm:prSet presAssocID="{F5D6F47E-EEAF-4F55-9973-7BD5D3C46225}" presName="sibTrans" presStyleLbl="sibTrans2D1" presStyleIdx="1" presStyleCnt="8"/>
      <dgm:spPr/>
      <dgm:t>
        <a:bodyPr/>
        <a:lstStyle/>
        <a:p>
          <a:endParaRPr lang="en-US"/>
        </a:p>
      </dgm:t>
    </dgm:pt>
    <dgm:pt modelId="{7F968241-C87E-4BB6-A3C2-2ABC54B7B769}" type="pres">
      <dgm:prSet presAssocID="{85A6E165-4CD8-4128-AA82-80AFE688C887}" presName="node" presStyleLbl="node1" presStyleIdx="2" presStyleCnt="8" custScaleX="124346" custScaleY="122922">
        <dgm:presLayoutVars>
          <dgm:bulletEnabled val="1"/>
        </dgm:presLayoutVars>
      </dgm:prSet>
      <dgm:spPr/>
      <dgm:t>
        <a:bodyPr/>
        <a:lstStyle/>
        <a:p>
          <a:endParaRPr lang="en-US"/>
        </a:p>
      </dgm:t>
    </dgm:pt>
    <dgm:pt modelId="{D56751D1-CA12-4D7C-85D0-078AA32D94A8}" type="pres">
      <dgm:prSet presAssocID="{85A6E165-4CD8-4128-AA82-80AFE688C887}" presName="dummy" presStyleCnt="0"/>
      <dgm:spPr/>
    </dgm:pt>
    <dgm:pt modelId="{63E8EE34-76C8-4225-9223-4C87F1C57ACC}" type="pres">
      <dgm:prSet presAssocID="{B6035585-0D4C-4A2D-854D-FB9896AC2E99}" presName="sibTrans" presStyleLbl="sibTrans2D1" presStyleIdx="2" presStyleCnt="8"/>
      <dgm:spPr/>
      <dgm:t>
        <a:bodyPr/>
        <a:lstStyle/>
        <a:p>
          <a:endParaRPr lang="en-US"/>
        </a:p>
      </dgm:t>
    </dgm:pt>
    <dgm:pt modelId="{29E21AC5-16AD-4090-9191-AFB94C9FE62B}" type="pres">
      <dgm:prSet presAssocID="{D0104913-EABD-4D5F-BFF3-361A974EE08E}" presName="node" presStyleLbl="node1" presStyleIdx="3" presStyleCnt="8" custScaleX="124346" custScaleY="122922">
        <dgm:presLayoutVars>
          <dgm:bulletEnabled val="1"/>
        </dgm:presLayoutVars>
      </dgm:prSet>
      <dgm:spPr/>
      <dgm:t>
        <a:bodyPr/>
        <a:lstStyle/>
        <a:p>
          <a:endParaRPr lang="en-US"/>
        </a:p>
      </dgm:t>
    </dgm:pt>
    <dgm:pt modelId="{41587443-A575-4F41-8F3B-314D61BCA524}" type="pres">
      <dgm:prSet presAssocID="{D0104913-EABD-4D5F-BFF3-361A974EE08E}" presName="dummy" presStyleCnt="0"/>
      <dgm:spPr/>
    </dgm:pt>
    <dgm:pt modelId="{4A35752B-2412-46D2-978C-4E643AD1B9D5}" type="pres">
      <dgm:prSet presAssocID="{D0E3E6B5-863A-4879-9E40-0E4FCFBAC916}" presName="sibTrans" presStyleLbl="sibTrans2D1" presStyleIdx="3" presStyleCnt="8"/>
      <dgm:spPr/>
      <dgm:t>
        <a:bodyPr/>
        <a:lstStyle/>
        <a:p>
          <a:endParaRPr lang="en-US"/>
        </a:p>
      </dgm:t>
    </dgm:pt>
    <dgm:pt modelId="{07D01CEF-8E1A-4487-9226-A5E0513D2A7F}" type="pres">
      <dgm:prSet presAssocID="{AD71A3B3-A13E-4C40-9A18-AD63979DD294}" presName="node" presStyleLbl="node1" presStyleIdx="4" presStyleCnt="8" custScaleX="124346" custScaleY="122922">
        <dgm:presLayoutVars>
          <dgm:bulletEnabled val="1"/>
        </dgm:presLayoutVars>
      </dgm:prSet>
      <dgm:spPr/>
      <dgm:t>
        <a:bodyPr/>
        <a:lstStyle/>
        <a:p>
          <a:endParaRPr lang="en-US"/>
        </a:p>
      </dgm:t>
    </dgm:pt>
    <dgm:pt modelId="{7E862450-EC37-4921-990C-78AAB3FC38FB}" type="pres">
      <dgm:prSet presAssocID="{AD71A3B3-A13E-4C40-9A18-AD63979DD294}" presName="dummy" presStyleCnt="0"/>
      <dgm:spPr/>
    </dgm:pt>
    <dgm:pt modelId="{EE7C520A-6836-43D4-9FCC-B7D59F40C247}" type="pres">
      <dgm:prSet presAssocID="{F4D93FF2-45D1-4FB3-9111-D39319DC2BC2}" presName="sibTrans" presStyleLbl="sibTrans2D1" presStyleIdx="4" presStyleCnt="8"/>
      <dgm:spPr/>
      <dgm:t>
        <a:bodyPr/>
        <a:lstStyle/>
        <a:p>
          <a:endParaRPr lang="en-US"/>
        </a:p>
      </dgm:t>
    </dgm:pt>
    <dgm:pt modelId="{E46F677F-633B-4764-84CF-7E946618187D}" type="pres">
      <dgm:prSet presAssocID="{69110C6D-8917-4BB5-813E-5AB6F1959C8B}" presName="node" presStyleLbl="node1" presStyleIdx="5" presStyleCnt="8" custScaleX="124346" custScaleY="122922">
        <dgm:presLayoutVars>
          <dgm:bulletEnabled val="1"/>
        </dgm:presLayoutVars>
      </dgm:prSet>
      <dgm:spPr/>
      <dgm:t>
        <a:bodyPr/>
        <a:lstStyle/>
        <a:p>
          <a:endParaRPr lang="en-US"/>
        </a:p>
      </dgm:t>
    </dgm:pt>
    <dgm:pt modelId="{4EE8E72A-44AF-4FD2-A273-BCEBC6E41494}" type="pres">
      <dgm:prSet presAssocID="{69110C6D-8917-4BB5-813E-5AB6F1959C8B}" presName="dummy" presStyleCnt="0"/>
      <dgm:spPr/>
    </dgm:pt>
    <dgm:pt modelId="{8F8E34B8-936F-42AE-83A2-C63E9503177B}" type="pres">
      <dgm:prSet presAssocID="{F9C89BE7-B187-4724-9B9B-4CC177C64384}" presName="sibTrans" presStyleLbl="sibTrans2D1" presStyleIdx="5" presStyleCnt="8"/>
      <dgm:spPr/>
      <dgm:t>
        <a:bodyPr/>
        <a:lstStyle/>
        <a:p>
          <a:endParaRPr lang="en-US"/>
        </a:p>
      </dgm:t>
    </dgm:pt>
    <dgm:pt modelId="{B424A360-6FF7-401C-8130-7FDA3C80E643}" type="pres">
      <dgm:prSet presAssocID="{2B3A78B0-81D1-4156-9F52-D26C2D4AC549}" presName="node" presStyleLbl="node1" presStyleIdx="6" presStyleCnt="8" custScaleX="131208" custScaleY="122922">
        <dgm:presLayoutVars>
          <dgm:bulletEnabled val="1"/>
        </dgm:presLayoutVars>
      </dgm:prSet>
      <dgm:spPr/>
      <dgm:t>
        <a:bodyPr/>
        <a:lstStyle/>
        <a:p>
          <a:endParaRPr lang="en-US"/>
        </a:p>
      </dgm:t>
    </dgm:pt>
    <dgm:pt modelId="{C7EEBBD1-1E41-4AB5-8DF1-9B9D46AC6084}" type="pres">
      <dgm:prSet presAssocID="{2B3A78B0-81D1-4156-9F52-D26C2D4AC549}" presName="dummy" presStyleCnt="0"/>
      <dgm:spPr/>
    </dgm:pt>
    <dgm:pt modelId="{977E05A6-F718-406A-8245-8FA7A1430ADF}" type="pres">
      <dgm:prSet presAssocID="{0A39B3C6-6C1B-4876-AF55-1D2EFBA99C24}" presName="sibTrans" presStyleLbl="sibTrans2D1" presStyleIdx="6" presStyleCnt="8"/>
      <dgm:spPr/>
      <dgm:t>
        <a:bodyPr/>
        <a:lstStyle/>
        <a:p>
          <a:endParaRPr lang="en-US"/>
        </a:p>
      </dgm:t>
    </dgm:pt>
    <dgm:pt modelId="{8898B98C-F1F0-40C7-A0CD-1F87EE0F28BC}" type="pres">
      <dgm:prSet presAssocID="{B18632D3-D5F2-4F4D-A77A-1A37F9774721}" presName="node" presStyleLbl="node1" presStyleIdx="7" presStyleCnt="8" custScaleX="124346" custScaleY="122922">
        <dgm:presLayoutVars>
          <dgm:bulletEnabled val="1"/>
        </dgm:presLayoutVars>
      </dgm:prSet>
      <dgm:spPr/>
      <dgm:t>
        <a:bodyPr/>
        <a:lstStyle/>
        <a:p>
          <a:endParaRPr lang="en-US"/>
        </a:p>
      </dgm:t>
    </dgm:pt>
    <dgm:pt modelId="{D12756C5-4A5A-4140-A962-711AB3A1F012}" type="pres">
      <dgm:prSet presAssocID="{B18632D3-D5F2-4F4D-A77A-1A37F9774721}" presName="dummy" presStyleCnt="0"/>
      <dgm:spPr/>
    </dgm:pt>
    <dgm:pt modelId="{5E7D08AE-0F1E-4D2E-B9AB-8EF83C436EA2}" type="pres">
      <dgm:prSet presAssocID="{A15A8263-4B3E-4C81-A88B-4043F96C709A}" presName="sibTrans" presStyleLbl="sibTrans2D1" presStyleIdx="7" presStyleCnt="8"/>
      <dgm:spPr/>
      <dgm:t>
        <a:bodyPr/>
        <a:lstStyle/>
        <a:p>
          <a:endParaRPr lang="en-US"/>
        </a:p>
      </dgm:t>
    </dgm:pt>
  </dgm:ptLst>
  <dgm:cxnLst>
    <dgm:cxn modelId="{6B133C8C-0501-4C55-83DF-E5893DDA4D82}" srcId="{C5A1E64A-511F-4FAF-8EF4-2B4B1B18ABF5}" destId="{AD71A3B3-A13E-4C40-9A18-AD63979DD294}" srcOrd="4" destOrd="0" parTransId="{4D2A8C94-4F1B-4771-9EFD-B15BE0D9F64A}" sibTransId="{F4D93FF2-45D1-4FB3-9111-D39319DC2BC2}"/>
    <dgm:cxn modelId="{253CBD4A-7134-4594-9226-E325CD25C70A}" srcId="{C5A1E64A-511F-4FAF-8EF4-2B4B1B18ABF5}" destId="{2FBBECC8-D52B-4804-B58C-F6C116D00164}" srcOrd="1" destOrd="0" parTransId="{9C5EB036-7218-493F-AFE9-E9D369B27CC9}" sibTransId="{F5D6F47E-EEAF-4F55-9973-7BD5D3C46225}"/>
    <dgm:cxn modelId="{46A9C201-B92D-4DD1-84A7-660F2B2A70BA}" type="presOf" srcId="{8A859C53-D118-46C6-B8B8-6B4AEFEB7B68}" destId="{161BD7B1-22A0-48FD-AAFC-CFD7A4ECA8ED}" srcOrd="0" destOrd="0" presId="urn:microsoft.com/office/officeart/2005/8/layout/radial6"/>
    <dgm:cxn modelId="{1EFA098B-FE8D-4AD7-9A4C-1159F6248022}" type="presOf" srcId="{F4D93FF2-45D1-4FB3-9111-D39319DC2BC2}" destId="{EE7C520A-6836-43D4-9FCC-B7D59F40C247}" srcOrd="0" destOrd="0" presId="urn:microsoft.com/office/officeart/2005/8/layout/radial6"/>
    <dgm:cxn modelId="{B3399FDA-6B84-450E-B524-8937A6EB54B9}" type="presOf" srcId="{D0E3E6B5-863A-4879-9E40-0E4FCFBAC916}" destId="{4A35752B-2412-46D2-978C-4E643AD1B9D5}" srcOrd="0" destOrd="0" presId="urn:microsoft.com/office/officeart/2005/8/layout/radial6"/>
    <dgm:cxn modelId="{5E8E51FE-26A0-4202-8D57-8D2DE5ED8AD3}" type="presOf" srcId="{AD71A3B3-A13E-4C40-9A18-AD63979DD294}" destId="{07D01CEF-8E1A-4487-9226-A5E0513D2A7F}" srcOrd="0" destOrd="0" presId="urn:microsoft.com/office/officeart/2005/8/layout/radial6"/>
    <dgm:cxn modelId="{78E157F7-7D3D-4F58-86C1-C15061F53FBF}" type="presOf" srcId="{2FBBECC8-D52B-4804-B58C-F6C116D00164}" destId="{850159FC-118E-4699-9DBB-B03755C538E2}" srcOrd="0" destOrd="0" presId="urn:microsoft.com/office/officeart/2005/8/layout/radial6"/>
    <dgm:cxn modelId="{0DFB2CB0-09FB-43A8-8DAC-338BDBA5B311}" srcId="{C5A1E64A-511F-4FAF-8EF4-2B4B1B18ABF5}" destId="{85A6E165-4CD8-4128-AA82-80AFE688C887}" srcOrd="2" destOrd="0" parTransId="{14E49794-BFE5-4F39-B7EF-987782A924BE}" sibTransId="{B6035585-0D4C-4A2D-854D-FB9896AC2E99}"/>
    <dgm:cxn modelId="{073F5849-9D54-4AA3-A836-801568D75582}" type="presOf" srcId="{85A6E165-4CD8-4128-AA82-80AFE688C887}" destId="{7F968241-C87E-4BB6-A3C2-2ABC54B7B769}" srcOrd="0" destOrd="0" presId="urn:microsoft.com/office/officeart/2005/8/layout/radial6"/>
    <dgm:cxn modelId="{A690CC1E-CB52-4957-8779-63F6602FC517}" type="presOf" srcId="{B18632D3-D5F2-4F4D-A77A-1A37F9774721}" destId="{8898B98C-F1F0-40C7-A0CD-1F87EE0F28BC}" srcOrd="0" destOrd="0" presId="urn:microsoft.com/office/officeart/2005/8/layout/radial6"/>
    <dgm:cxn modelId="{536D0296-8F5F-4032-82F7-C4FEEC3CB9CF}" srcId="{9787A916-265E-4D0D-BF0D-1404AEADCE84}" destId="{C5A1E64A-511F-4FAF-8EF4-2B4B1B18ABF5}" srcOrd="0" destOrd="0" parTransId="{0D71CE13-C71D-4CA4-8BE4-409AA283FE60}" sibTransId="{F60593E0-D47A-4652-BCF5-B745EB7B40E9}"/>
    <dgm:cxn modelId="{A20FBBC2-73E8-4256-8620-94B4FE35DE22}" srcId="{C5A1E64A-511F-4FAF-8EF4-2B4B1B18ABF5}" destId="{2B3A78B0-81D1-4156-9F52-D26C2D4AC549}" srcOrd="6" destOrd="0" parTransId="{A35E6D7B-C94B-4EDB-B6CC-710E58B8DC3C}" sibTransId="{0A39B3C6-6C1B-4876-AF55-1D2EFBA99C24}"/>
    <dgm:cxn modelId="{0417C604-C82B-4E05-81AB-76F95C5E4FAB}" type="presOf" srcId="{C5A1E64A-511F-4FAF-8EF4-2B4B1B18ABF5}" destId="{7F7B9A40-DA0F-40F0-A212-94326AAFEE8B}" srcOrd="0" destOrd="0" presId="urn:microsoft.com/office/officeart/2005/8/layout/radial6"/>
    <dgm:cxn modelId="{38F64455-2285-427D-AD2D-36A581E6218A}" type="presOf" srcId="{D0104913-EABD-4D5F-BFF3-361A974EE08E}" destId="{29E21AC5-16AD-4090-9191-AFB94C9FE62B}" srcOrd="0" destOrd="0" presId="urn:microsoft.com/office/officeart/2005/8/layout/radial6"/>
    <dgm:cxn modelId="{52852560-6819-40FA-A7B6-2A574A285A7F}" type="presOf" srcId="{B6035585-0D4C-4A2D-854D-FB9896AC2E99}" destId="{63E8EE34-76C8-4225-9223-4C87F1C57ACC}" srcOrd="0" destOrd="0" presId="urn:microsoft.com/office/officeart/2005/8/layout/radial6"/>
    <dgm:cxn modelId="{72DB00F5-9E0D-4865-8269-8BC0D98AC23B}" srcId="{C5A1E64A-511F-4FAF-8EF4-2B4B1B18ABF5}" destId="{D0104913-EABD-4D5F-BFF3-361A974EE08E}" srcOrd="3" destOrd="0" parTransId="{8AB7C21B-C1B0-4B5D-B47F-27236EC75C92}" sibTransId="{D0E3E6B5-863A-4879-9E40-0E4FCFBAC916}"/>
    <dgm:cxn modelId="{E0FF1DB1-384A-4F1E-BCBA-19216FA99DB4}" type="presOf" srcId="{FBE528B3-BC0C-44B8-9893-825A94488DC6}" destId="{16E2EA7D-23D0-46CA-8B25-0BADA42263DF}" srcOrd="0" destOrd="0" presId="urn:microsoft.com/office/officeart/2005/8/layout/radial6"/>
    <dgm:cxn modelId="{80CAB65B-AA4E-434B-AED8-4B814AC2638E}" type="presOf" srcId="{2B3A78B0-81D1-4156-9F52-D26C2D4AC549}" destId="{B424A360-6FF7-401C-8130-7FDA3C80E643}" srcOrd="0" destOrd="0" presId="urn:microsoft.com/office/officeart/2005/8/layout/radial6"/>
    <dgm:cxn modelId="{271B5229-66BD-4737-9684-30F388DC92F5}" type="presOf" srcId="{F5D6F47E-EEAF-4F55-9973-7BD5D3C46225}" destId="{89ABF99C-EAEC-4226-9921-A7595CD047E0}" srcOrd="0" destOrd="0" presId="urn:microsoft.com/office/officeart/2005/8/layout/radial6"/>
    <dgm:cxn modelId="{3D3B923C-5111-48F9-82CC-6D023AA34A70}" srcId="{C5A1E64A-511F-4FAF-8EF4-2B4B1B18ABF5}" destId="{B18632D3-D5F2-4F4D-A77A-1A37F9774721}" srcOrd="7" destOrd="0" parTransId="{1395CE11-7346-40B0-A960-2184653FE5FC}" sibTransId="{A15A8263-4B3E-4C81-A88B-4043F96C709A}"/>
    <dgm:cxn modelId="{629C4F45-87DA-4932-8C70-FD02B8151672}" type="presOf" srcId="{A15A8263-4B3E-4C81-A88B-4043F96C709A}" destId="{5E7D08AE-0F1E-4D2E-B9AB-8EF83C436EA2}" srcOrd="0" destOrd="0" presId="urn:microsoft.com/office/officeart/2005/8/layout/radial6"/>
    <dgm:cxn modelId="{90FEC7E3-7917-423C-A714-B5C8AF8FD145}" srcId="{C5A1E64A-511F-4FAF-8EF4-2B4B1B18ABF5}" destId="{69110C6D-8917-4BB5-813E-5AB6F1959C8B}" srcOrd="5" destOrd="0" parTransId="{EC808BCC-D33C-4899-AA26-2A09F1704578}" sibTransId="{F9C89BE7-B187-4724-9B9B-4CC177C64384}"/>
    <dgm:cxn modelId="{37DD3ABF-4BB1-408A-B15B-8A6172681763}" type="presOf" srcId="{69110C6D-8917-4BB5-813E-5AB6F1959C8B}" destId="{E46F677F-633B-4764-84CF-7E946618187D}" srcOrd="0" destOrd="0" presId="urn:microsoft.com/office/officeart/2005/8/layout/radial6"/>
    <dgm:cxn modelId="{8D2E551E-E051-4B6C-BC82-80649C193662}" type="presOf" srcId="{0A39B3C6-6C1B-4876-AF55-1D2EFBA99C24}" destId="{977E05A6-F718-406A-8245-8FA7A1430ADF}" srcOrd="0" destOrd="0" presId="urn:microsoft.com/office/officeart/2005/8/layout/radial6"/>
    <dgm:cxn modelId="{6E86CBC6-A2B0-4196-A3D1-0B5871E884DE}" type="presOf" srcId="{9787A916-265E-4D0D-BF0D-1404AEADCE84}" destId="{930E6A1B-81FA-40EF-B334-73A06080E045}" srcOrd="0" destOrd="0" presId="urn:microsoft.com/office/officeart/2005/8/layout/radial6"/>
    <dgm:cxn modelId="{4271D21C-1C93-4B04-81F0-35A45C7836E9}" srcId="{C5A1E64A-511F-4FAF-8EF4-2B4B1B18ABF5}" destId="{FBE528B3-BC0C-44B8-9893-825A94488DC6}" srcOrd="0" destOrd="0" parTransId="{18C7F502-4682-457F-A3A4-A12085D78191}" sibTransId="{8A859C53-D118-46C6-B8B8-6B4AEFEB7B68}"/>
    <dgm:cxn modelId="{D5AECACC-5B30-42B5-B00F-B37A61818C88}" type="presOf" srcId="{F9C89BE7-B187-4724-9B9B-4CC177C64384}" destId="{8F8E34B8-936F-42AE-83A2-C63E9503177B}" srcOrd="0" destOrd="0" presId="urn:microsoft.com/office/officeart/2005/8/layout/radial6"/>
    <dgm:cxn modelId="{88BF7164-561F-459B-B5B3-9C4DD8B75C4D}" type="presParOf" srcId="{930E6A1B-81FA-40EF-B334-73A06080E045}" destId="{7F7B9A40-DA0F-40F0-A212-94326AAFEE8B}" srcOrd="0" destOrd="0" presId="urn:microsoft.com/office/officeart/2005/8/layout/radial6"/>
    <dgm:cxn modelId="{3EC01CF4-C7AC-433E-ABCD-A4B7666CA4EC}" type="presParOf" srcId="{930E6A1B-81FA-40EF-B334-73A06080E045}" destId="{16E2EA7D-23D0-46CA-8B25-0BADA42263DF}" srcOrd="1" destOrd="0" presId="urn:microsoft.com/office/officeart/2005/8/layout/radial6"/>
    <dgm:cxn modelId="{93BDFAE0-EE58-4616-94DC-2C20D3DD0E44}" type="presParOf" srcId="{930E6A1B-81FA-40EF-B334-73A06080E045}" destId="{C0EA7F98-34AA-447A-A888-5FDD81864D6B}" srcOrd="2" destOrd="0" presId="urn:microsoft.com/office/officeart/2005/8/layout/radial6"/>
    <dgm:cxn modelId="{9562310E-24E3-4DDB-9F42-59714081A0B8}" type="presParOf" srcId="{930E6A1B-81FA-40EF-B334-73A06080E045}" destId="{161BD7B1-22A0-48FD-AAFC-CFD7A4ECA8ED}" srcOrd="3" destOrd="0" presId="urn:microsoft.com/office/officeart/2005/8/layout/radial6"/>
    <dgm:cxn modelId="{DD2B10BC-13AD-4D5E-BE12-200FDB44B12A}" type="presParOf" srcId="{930E6A1B-81FA-40EF-B334-73A06080E045}" destId="{850159FC-118E-4699-9DBB-B03755C538E2}" srcOrd="4" destOrd="0" presId="urn:microsoft.com/office/officeart/2005/8/layout/radial6"/>
    <dgm:cxn modelId="{AC4589A8-31FB-47DC-A25A-84043B863CB5}" type="presParOf" srcId="{930E6A1B-81FA-40EF-B334-73A06080E045}" destId="{E5F4EB81-D286-494F-A50C-51649F5A623C}" srcOrd="5" destOrd="0" presId="urn:microsoft.com/office/officeart/2005/8/layout/radial6"/>
    <dgm:cxn modelId="{F72D4B6D-0248-4F3F-B4BD-D9916EB0E753}" type="presParOf" srcId="{930E6A1B-81FA-40EF-B334-73A06080E045}" destId="{89ABF99C-EAEC-4226-9921-A7595CD047E0}" srcOrd="6" destOrd="0" presId="urn:microsoft.com/office/officeart/2005/8/layout/radial6"/>
    <dgm:cxn modelId="{59D3474B-8317-4FEF-BBC7-CDCC1073DEFB}" type="presParOf" srcId="{930E6A1B-81FA-40EF-B334-73A06080E045}" destId="{7F968241-C87E-4BB6-A3C2-2ABC54B7B769}" srcOrd="7" destOrd="0" presId="urn:microsoft.com/office/officeart/2005/8/layout/radial6"/>
    <dgm:cxn modelId="{E06DB1CD-8955-4E64-A1A7-503ED8247D70}" type="presParOf" srcId="{930E6A1B-81FA-40EF-B334-73A06080E045}" destId="{D56751D1-CA12-4D7C-85D0-078AA32D94A8}" srcOrd="8" destOrd="0" presId="urn:microsoft.com/office/officeart/2005/8/layout/radial6"/>
    <dgm:cxn modelId="{6543B846-85E9-4062-AB6E-EA3338D0CA6E}" type="presParOf" srcId="{930E6A1B-81FA-40EF-B334-73A06080E045}" destId="{63E8EE34-76C8-4225-9223-4C87F1C57ACC}" srcOrd="9" destOrd="0" presId="urn:microsoft.com/office/officeart/2005/8/layout/radial6"/>
    <dgm:cxn modelId="{E2C6FE16-9992-45C6-8AA5-ADF453994828}" type="presParOf" srcId="{930E6A1B-81FA-40EF-B334-73A06080E045}" destId="{29E21AC5-16AD-4090-9191-AFB94C9FE62B}" srcOrd="10" destOrd="0" presId="urn:microsoft.com/office/officeart/2005/8/layout/radial6"/>
    <dgm:cxn modelId="{C2846782-3BFC-4B0D-A91B-618AF13E5D28}" type="presParOf" srcId="{930E6A1B-81FA-40EF-B334-73A06080E045}" destId="{41587443-A575-4F41-8F3B-314D61BCA524}" srcOrd="11" destOrd="0" presId="urn:microsoft.com/office/officeart/2005/8/layout/radial6"/>
    <dgm:cxn modelId="{41A69BE3-C596-4DE9-9FE8-FA5500003B5C}" type="presParOf" srcId="{930E6A1B-81FA-40EF-B334-73A06080E045}" destId="{4A35752B-2412-46D2-978C-4E643AD1B9D5}" srcOrd="12" destOrd="0" presId="urn:microsoft.com/office/officeart/2005/8/layout/radial6"/>
    <dgm:cxn modelId="{01AE8757-2D7E-438E-9433-BAD85A37B887}" type="presParOf" srcId="{930E6A1B-81FA-40EF-B334-73A06080E045}" destId="{07D01CEF-8E1A-4487-9226-A5E0513D2A7F}" srcOrd="13" destOrd="0" presId="urn:microsoft.com/office/officeart/2005/8/layout/radial6"/>
    <dgm:cxn modelId="{B048BC7E-E927-47DD-BDAE-2293F8369AE0}" type="presParOf" srcId="{930E6A1B-81FA-40EF-B334-73A06080E045}" destId="{7E862450-EC37-4921-990C-78AAB3FC38FB}" srcOrd="14" destOrd="0" presId="urn:microsoft.com/office/officeart/2005/8/layout/radial6"/>
    <dgm:cxn modelId="{BC97E000-609F-4DCB-AAD2-5A462FDD40E1}" type="presParOf" srcId="{930E6A1B-81FA-40EF-B334-73A06080E045}" destId="{EE7C520A-6836-43D4-9FCC-B7D59F40C247}" srcOrd="15" destOrd="0" presId="urn:microsoft.com/office/officeart/2005/8/layout/radial6"/>
    <dgm:cxn modelId="{6A3A9E13-4246-4C9D-B7A6-68C014475DD1}" type="presParOf" srcId="{930E6A1B-81FA-40EF-B334-73A06080E045}" destId="{E46F677F-633B-4764-84CF-7E946618187D}" srcOrd="16" destOrd="0" presId="urn:microsoft.com/office/officeart/2005/8/layout/radial6"/>
    <dgm:cxn modelId="{E607F576-DF5B-4AFB-BBB8-E5E9A3C77656}" type="presParOf" srcId="{930E6A1B-81FA-40EF-B334-73A06080E045}" destId="{4EE8E72A-44AF-4FD2-A273-BCEBC6E41494}" srcOrd="17" destOrd="0" presId="urn:microsoft.com/office/officeart/2005/8/layout/radial6"/>
    <dgm:cxn modelId="{9DD59DF2-4F4A-4D96-8DBD-0BC0BB3459C9}" type="presParOf" srcId="{930E6A1B-81FA-40EF-B334-73A06080E045}" destId="{8F8E34B8-936F-42AE-83A2-C63E9503177B}" srcOrd="18" destOrd="0" presId="urn:microsoft.com/office/officeart/2005/8/layout/radial6"/>
    <dgm:cxn modelId="{E5E9E05C-47A9-409C-AE09-52131E81F053}" type="presParOf" srcId="{930E6A1B-81FA-40EF-B334-73A06080E045}" destId="{B424A360-6FF7-401C-8130-7FDA3C80E643}" srcOrd="19" destOrd="0" presId="urn:microsoft.com/office/officeart/2005/8/layout/radial6"/>
    <dgm:cxn modelId="{3C6AA408-75DF-41E5-A4FA-1A1007E4190C}" type="presParOf" srcId="{930E6A1B-81FA-40EF-B334-73A06080E045}" destId="{C7EEBBD1-1E41-4AB5-8DF1-9B9D46AC6084}" srcOrd="20" destOrd="0" presId="urn:microsoft.com/office/officeart/2005/8/layout/radial6"/>
    <dgm:cxn modelId="{7C6A8E43-E0D0-4289-8F93-12943EDDDEBF}" type="presParOf" srcId="{930E6A1B-81FA-40EF-B334-73A06080E045}" destId="{977E05A6-F718-406A-8245-8FA7A1430ADF}" srcOrd="21" destOrd="0" presId="urn:microsoft.com/office/officeart/2005/8/layout/radial6"/>
    <dgm:cxn modelId="{8A73F908-CFB6-4483-A622-48FAA5A59085}" type="presParOf" srcId="{930E6A1B-81FA-40EF-B334-73A06080E045}" destId="{8898B98C-F1F0-40C7-A0CD-1F87EE0F28BC}" srcOrd="22" destOrd="0" presId="urn:microsoft.com/office/officeart/2005/8/layout/radial6"/>
    <dgm:cxn modelId="{260449A2-C54A-4FDA-9E8E-E2323B541780}" type="presParOf" srcId="{930E6A1B-81FA-40EF-B334-73A06080E045}" destId="{D12756C5-4A5A-4140-A962-711AB3A1F012}" srcOrd="23" destOrd="0" presId="urn:microsoft.com/office/officeart/2005/8/layout/radial6"/>
    <dgm:cxn modelId="{E84936B9-745F-4B2B-BD47-A2AF191D2471}" type="presParOf" srcId="{930E6A1B-81FA-40EF-B334-73A06080E045}" destId="{5E7D08AE-0F1E-4D2E-B9AB-8EF83C436EA2}" srcOrd="24" destOrd="0" presId="urn:microsoft.com/office/officeart/2005/8/layout/radial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B5E435D-02D4-419A-ACA6-8292DE5F1A5D}">
      <dsp:nvSpPr>
        <dsp:cNvPr id="0" name=""/>
        <dsp:cNvSpPr/>
      </dsp:nvSpPr>
      <dsp:spPr>
        <a:xfrm rot="16200000">
          <a:off x="2102066" y="881778"/>
          <a:ext cx="3153528" cy="1389971"/>
        </a:xfrm>
        <a:prstGeom prst="flowChartManualOperation">
          <a:avLst/>
        </a:prstGeom>
        <a:solidFill>
          <a:srgbClr val="7F7F7F"/>
        </a:soli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0">
          <a:scrgbClr r="0" g="0" b="0"/>
        </a:lnRef>
        <a:fillRef idx="3">
          <a:scrgbClr r="0" g="0" b="0"/>
        </a:fillRef>
        <a:effectRef idx="2">
          <a:scrgbClr r="0" g="0" b="0"/>
        </a:effectRef>
        <a:fontRef idx="minor">
          <a:schemeClr val="lt1"/>
        </a:fontRef>
      </dsp:style>
      <dsp:txBody>
        <a:bodyPr spcFirstLastPara="0" vert="horz" wrap="square" lIns="114300" tIns="0" rIns="114300" bIns="0" numCol="1" spcCol="1270" anchor="ctr" anchorCtr="0">
          <a:noAutofit/>
        </a:bodyPr>
        <a:lstStyle/>
        <a:p>
          <a:pPr lvl="0" algn="l" defTabSz="800100">
            <a:lnSpc>
              <a:spcPct val="90000"/>
            </a:lnSpc>
            <a:spcBef>
              <a:spcPct val="0"/>
            </a:spcBef>
            <a:spcAft>
              <a:spcPct val="35000"/>
            </a:spcAft>
          </a:pPr>
          <a:r>
            <a:rPr lang="en-US" sz="1800" b="1" kern="1200" dirty="0" smtClean="0">
              <a:latin typeface="+mn-lt"/>
              <a:cs typeface="Arial" pitchFamily="34" charset="0"/>
            </a:rPr>
            <a:t>INFLUENCE</a:t>
          </a:r>
        </a:p>
        <a:p>
          <a:pPr lvl="0" algn="l" defTabSz="800100">
            <a:lnSpc>
              <a:spcPct val="90000"/>
            </a:lnSpc>
            <a:spcBef>
              <a:spcPct val="0"/>
            </a:spcBef>
            <a:spcAft>
              <a:spcPct val="35000"/>
            </a:spcAft>
          </a:pPr>
          <a:r>
            <a:rPr lang="en-GB" sz="1300" b="0" kern="1200" dirty="0" smtClean="0">
              <a:latin typeface="+mn-lt"/>
              <a:cs typeface="Arial" pitchFamily="34" charset="0"/>
            </a:rPr>
            <a:t>Analysis of the influence of third parties via the media and Web 2.0 in positioning ICANN to its audiences</a:t>
          </a:r>
          <a:endParaRPr lang="en-US" sz="1300" b="1" kern="1200" dirty="0">
            <a:latin typeface="+mn-lt"/>
            <a:cs typeface="Arial" pitchFamily="34" charset="0"/>
          </a:endParaRPr>
        </a:p>
      </dsp:txBody>
      <dsp:txXfrm rot="16200000">
        <a:off x="2102066" y="881778"/>
        <a:ext cx="3153528" cy="1389971"/>
      </dsp:txXfrm>
    </dsp:sp>
    <dsp:sp modelId="{D08E45DC-A839-4D52-A979-983C030CC136}">
      <dsp:nvSpPr>
        <dsp:cNvPr id="0" name=""/>
        <dsp:cNvSpPr/>
      </dsp:nvSpPr>
      <dsp:spPr>
        <a:xfrm rot="16200000">
          <a:off x="-842532" y="881778"/>
          <a:ext cx="3153528" cy="1389971"/>
        </a:xfrm>
        <a:prstGeom prst="flowChartManualOperation">
          <a:avLst/>
        </a:prstGeom>
        <a:solidFill>
          <a:srgbClr val="4483AF"/>
        </a:soli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0">
          <a:scrgbClr r="0" g="0" b="0"/>
        </a:lnRef>
        <a:fillRef idx="3">
          <a:scrgbClr r="0" g="0" b="0"/>
        </a:fillRef>
        <a:effectRef idx="2">
          <a:scrgbClr r="0" g="0" b="0"/>
        </a:effectRef>
        <a:fontRef idx="minor">
          <a:schemeClr val="lt1"/>
        </a:fontRef>
      </dsp:style>
      <dsp:txBody>
        <a:bodyPr spcFirstLastPara="0" vert="horz" wrap="square" lIns="114300" tIns="0" rIns="114300" bIns="0" numCol="1" spcCol="1270" anchor="ctr" anchorCtr="0">
          <a:noAutofit/>
        </a:bodyPr>
        <a:lstStyle/>
        <a:p>
          <a:pPr lvl="0" algn="l" defTabSz="800100">
            <a:lnSpc>
              <a:spcPct val="90000"/>
            </a:lnSpc>
            <a:spcBef>
              <a:spcPct val="0"/>
            </a:spcBef>
            <a:spcAft>
              <a:spcPct val="35000"/>
            </a:spcAft>
          </a:pPr>
          <a:r>
            <a:rPr lang="en-US" sz="1800" b="1" kern="1200" dirty="0" smtClean="0">
              <a:latin typeface="+mn-lt"/>
              <a:cs typeface="Arial" pitchFamily="34" charset="0"/>
            </a:rPr>
            <a:t>IDENTITY</a:t>
          </a:r>
        </a:p>
        <a:p>
          <a:pPr lvl="0" algn="l" defTabSz="800100">
            <a:lnSpc>
              <a:spcPct val="90000"/>
            </a:lnSpc>
            <a:spcBef>
              <a:spcPct val="0"/>
            </a:spcBef>
            <a:spcAft>
              <a:spcPct val="35000"/>
            </a:spcAft>
          </a:pPr>
          <a:r>
            <a:rPr lang="en-GB" sz="1300" b="0" kern="1200" dirty="0" smtClean="0">
              <a:latin typeface="+mn-lt"/>
              <a:cs typeface="Arial" pitchFamily="34" charset="0"/>
            </a:rPr>
            <a:t>Detailed understanding of how ICANN seeks to project itself in the marketplace</a:t>
          </a:r>
          <a:endParaRPr lang="en-US" sz="1300" b="1" kern="1200" dirty="0">
            <a:latin typeface="+mn-lt"/>
            <a:cs typeface="Arial" pitchFamily="34" charset="0"/>
          </a:endParaRPr>
        </a:p>
      </dsp:txBody>
      <dsp:txXfrm rot="16200000">
        <a:off x="-842532" y="881778"/>
        <a:ext cx="3153528" cy="1389971"/>
      </dsp:txXfrm>
    </dsp:sp>
    <dsp:sp modelId="{4627BA5E-3815-4BC8-BEF2-5F1FC6C6F804}">
      <dsp:nvSpPr>
        <dsp:cNvPr id="0" name=""/>
        <dsp:cNvSpPr/>
      </dsp:nvSpPr>
      <dsp:spPr>
        <a:xfrm rot="16200000">
          <a:off x="629572" y="881778"/>
          <a:ext cx="3153528" cy="1389971"/>
        </a:xfrm>
        <a:prstGeom prst="flowChartManualOperation">
          <a:avLst/>
        </a:prstGeom>
        <a:solidFill>
          <a:srgbClr val="92D050"/>
        </a:soli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0">
          <a:scrgbClr r="0" g="0" b="0"/>
        </a:lnRef>
        <a:fillRef idx="3">
          <a:scrgbClr r="0" g="0" b="0"/>
        </a:fillRef>
        <a:effectRef idx="2">
          <a:scrgbClr r="0" g="0" b="0"/>
        </a:effectRef>
        <a:fontRef idx="minor">
          <a:schemeClr val="lt1"/>
        </a:fontRef>
      </dsp:style>
      <dsp:txBody>
        <a:bodyPr spcFirstLastPara="0" vert="horz" wrap="square" lIns="114300" tIns="0" rIns="114300" bIns="0" numCol="1" spcCol="1270" anchor="ctr" anchorCtr="0">
          <a:noAutofit/>
        </a:bodyPr>
        <a:lstStyle/>
        <a:p>
          <a:pPr lvl="0" algn="l" defTabSz="800100">
            <a:lnSpc>
              <a:spcPct val="90000"/>
            </a:lnSpc>
            <a:spcBef>
              <a:spcPct val="0"/>
            </a:spcBef>
            <a:spcAft>
              <a:spcPct val="35000"/>
            </a:spcAft>
          </a:pPr>
          <a:r>
            <a:rPr lang="en-US" sz="1800" b="1" kern="1200" dirty="0" smtClean="0">
              <a:solidFill>
                <a:schemeClr val="bg1"/>
              </a:solidFill>
              <a:latin typeface="+mn-lt"/>
              <a:cs typeface="Arial" pitchFamily="34" charset="0"/>
            </a:rPr>
            <a:t>IMAGE</a:t>
          </a:r>
        </a:p>
        <a:p>
          <a:pPr lvl="0" algn="l" defTabSz="800100">
            <a:lnSpc>
              <a:spcPct val="90000"/>
            </a:lnSpc>
            <a:spcBef>
              <a:spcPct val="0"/>
            </a:spcBef>
            <a:spcAft>
              <a:spcPct val="35000"/>
            </a:spcAft>
          </a:pPr>
          <a:r>
            <a:rPr lang="en-GB" sz="1300" b="0" kern="1200" dirty="0" smtClean="0">
              <a:solidFill>
                <a:schemeClr val="tx1"/>
              </a:solidFill>
              <a:latin typeface="+mn-lt"/>
              <a:cs typeface="Arial" pitchFamily="34" charset="0"/>
            </a:rPr>
            <a:t>The perceptions key groups have of ICANN corporately, its offering and attributes</a:t>
          </a:r>
          <a:endParaRPr lang="en-US" sz="1300" b="1" kern="1200" dirty="0">
            <a:solidFill>
              <a:schemeClr val="tx1"/>
            </a:solidFill>
            <a:latin typeface="+mn-lt"/>
            <a:cs typeface="Arial" pitchFamily="34" charset="0"/>
          </a:endParaRPr>
        </a:p>
      </dsp:txBody>
      <dsp:txXfrm rot="16200000">
        <a:off x="629572" y="881778"/>
        <a:ext cx="3153528" cy="138997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08E45DC-A839-4D52-A979-983C030CC136}">
      <dsp:nvSpPr>
        <dsp:cNvPr id="0" name=""/>
        <dsp:cNvSpPr/>
      </dsp:nvSpPr>
      <dsp:spPr>
        <a:xfrm rot="16200000">
          <a:off x="-876257" y="876257"/>
          <a:ext cx="3153528" cy="1401014"/>
        </a:xfrm>
        <a:prstGeom prst="flowChartManualOperation">
          <a:avLst/>
        </a:prstGeom>
        <a:solidFill>
          <a:srgbClr val="4483AF"/>
        </a:soli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0">
          <a:scrgbClr r="0" g="0" b="0"/>
        </a:lnRef>
        <a:fillRef idx="3">
          <a:scrgbClr r="0" g="0" b="0"/>
        </a:fillRef>
        <a:effectRef idx="2">
          <a:scrgbClr r="0" g="0" b="0"/>
        </a:effectRef>
        <a:fontRef idx="minor">
          <a:schemeClr val="lt1"/>
        </a:fontRef>
      </dsp:style>
      <dsp:txBody>
        <a:bodyPr spcFirstLastPara="0" vert="horz" wrap="square" lIns="101600" tIns="0" rIns="101600" bIns="0" numCol="1" spcCol="1270" anchor="ctr" anchorCtr="0">
          <a:noAutofit/>
        </a:bodyPr>
        <a:lstStyle/>
        <a:p>
          <a:pPr lvl="0" algn="l" defTabSz="711200">
            <a:lnSpc>
              <a:spcPct val="90000"/>
            </a:lnSpc>
            <a:spcBef>
              <a:spcPct val="0"/>
            </a:spcBef>
            <a:spcAft>
              <a:spcPct val="35000"/>
            </a:spcAft>
          </a:pPr>
          <a:r>
            <a:rPr lang="en-US" sz="1600" b="1" kern="1200" dirty="0" smtClean="0">
              <a:latin typeface="+mj-lt"/>
              <a:cs typeface="Arial" pitchFamily="34" charset="0"/>
            </a:rPr>
            <a:t>IDENTITY</a:t>
          </a:r>
        </a:p>
        <a:p>
          <a:pPr lvl="0" algn="l" defTabSz="711200">
            <a:lnSpc>
              <a:spcPct val="90000"/>
            </a:lnSpc>
            <a:spcBef>
              <a:spcPct val="0"/>
            </a:spcBef>
            <a:spcAft>
              <a:spcPct val="35000"/>
            </a:spcAft>
          </a:pPr>
          <a:r>
            <a:rPr lang="en-GB" sz="1300" b="0" kern="1200" dirty="0" smtClean="0">
              <a:latin typeface="+mj-lt"/>
              <a:cs typeface="Arial" pitchFamily="34" charset="0"/>
            </a:rPr>
            <a:t>Detailed understanding of how ICANN seeks to project itself in the marketplace</a:t>
          </a:r>
          <a:endParaRPr lang="en-US" sz="1300" b="1" kern="1200" dirty="0">
            <a:latin typeface="+mj-lt"/>
            <a:cs typeface="Arial" pitchFamily="34" charset="0"/>
          </a:endParaRPr>
        </a:p>
      </dsp:txBody>
      <dsp:txXfrm rot="16200000">
        <a:off x="-876257" y="876257"/>
        <a:ext cx="3153528" cy="1401014"/>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08E45DC-A839-4D52-A979-983C030CC136}">
      <dsp:nvSpPr>
        <dsp:cNvPr id="0" name=""/>
        <dsp:cNvSpPr/>
      </dsp:nvSpPr>
      <dsp:spPr>
        <a:xfrm rot="16200000">
          <a:off x="-876257" y="876257"/>
          <a:ext cx="3153528" cy="1401014"/>
        </a:xfrm>
        <a:prstGeom prst="flowChartManualOperation">
          <a:avLst/>
        </a:prstGeom>
        <a:solidFill>
          <a:srgbClr val="92D050"/>
        </a:solidFill>
        <a:ln>
          <a:noFill/>
        </a:ln>
        <a:effectLst>
          <a:outerShdw blurRad="107950" dist="12700" dir="5400000" algn="ctr" rotWithShape="0">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sp:spPr>
      <dsp:style>
        <a:lnRef idx="0">
          <a:scrgbClr r="0" g="0" b="0"/>
        </a:lnRef>
        <a:fillRef idx="3">
          <a:scrgbClr r="0" g="0" b="0"/>
        </a:fillRef>
        <a:effectRef idx="2">
          <a:scrgbClr r="0" g="0" b="0"/>
        </a:effectRef>
        <a:fontRef idx="minor">
          <a:schemeClr val="lt1"/>
        </a:fontRef>
      </dsp:style>
      <dsp:txBody>
        <a:bodyPr spcFirstLastPara="0" vert="horz" wrap="square" lIns="101600" tIns="0" rIns="101600" bIns="0" numCol="1" spcCol="1270" anchor="ctr" anchorCtr="0">
          <a:noAutofit/>
        </a:bodyPr>
        <a:lstStyle/>
        <a:p>
          <a:pPr lvl="0" algn="l" defTabSz="711200">
            <a:lnSpc>
              <a:spcPct val="90000"/>
            </a:lnSpc>
            <a:spcBef>
              <a:spcPct val="0"/>
            </a:spcBef>
            <a:spcAft>
              <a:spcPct val="35000"/>
            </a:spcAft>
          </a:pPr>
          <a:r>
            <a:rPr lang="en-US" sz="1600" b="1" kern="1200" dirty="0" smtClean="0">
              <a:solidFill>
                <a:schemeClr val="tx1"/>
              </a:solidFill>
              <a:latin typeface="+mn-lt"/>
              <a:cs typeface="Arial" pitchFamily="34" charset="0"/>
            </a:rPr>
            <a:t>IMAGE</a:t>
          </a:r>
        </a:p>
        <a:p>
          <a:pPr lvl="0" algn="l" defTabSz="711200">
            <a:lnSpc>
              <a:spcPct val="90000"/>
            </a:lnSpc>
            <a:spcBef>
              <a:spcPct val="0"/>
            </a:spcBef>
            <a:spcAft>
              <a:spcPct val="35000"/>
            </a:spcAft>
          </a:pPr>
          <a:r>
            <a:rPr lang="en-GB" sz="1400" b="0" kern="1200" dirty="0" smtClean="0">
              <a:solidFill>
                <a:schemeClr val="tx1"/>
              </a:solidFill>
              <a:latin typeface="+mn-lt"/>
              <a:cs typeface="Arial" pitchFamily="34" charset="0"/>
            </a:rPr>
            <a:t>The perceptions key groups have of ICANN corporately, its offering and attributes</a:t>
          </a:r>
          <a:endParaRPr lang="en-US" sz="1300" b="1" kern="1200" dirty="0">
            <a:solidFill>
              <a:schemeClr val="tx1"/>
            </a:solidFill>
            <a:latin typeface="+mn-lt"/>
            <a:cs typeface="Arial" pitchFamily="34" charset="0"/>
          </a:endParaRPr>
        </a:p>
      </dsp:txBody>
      <dsp:txXfrm rot="16200000">
        <a:off x="-876257" y="876257"/>
        <a:ext cx="3153528" cy="140101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B5E435D-02D4-419A-ACA6-8292DE5F1A5D}">
      <dsp:nvSpPr>
        <dsp:cNvPr id="0" name=""/>
        <dsp:cNvSpPr/>
      </dsp:nvSpPr>
      <dsp:spPr>
        <a:xfrm rot="16200000">
          <a:off x="-803650" y="803650"/>
          <a:ext cx="3153528" cy="1546226"/>
        </a:xfrm>
        <a:prstGeom prst="flowChartManualOperation">
          <a:avLst/>
        </a:prstGeom>
        <a:solidFill>
          <a:srgbClr val="7F7F7F"/>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0" tIns="0" rIns="101600" bIns="0" numCol="1" spcCol="1270" anchor="ctr" anchorCtr="0">
          <a:noAutofit/>
        </a:bodyPr>
        <a:lstStyle/>
        <a:p>
          <a:pPr lvl="0" algn="l" defTabSz="711200">
            <a:lnSpc>
              <a:spcPct val="90000"/>
            </a:lnSpc>
            <a:spcBef>
              <a:spcPct val="0"/>
            </a:spcBef>
            <a:spcAft>
              <a:spcPct val="35000"/>
            </a:spcAft>
          </a:pPr>
          <a:r>
            <a:rPr lang="en-US" sz="1600" b="1" kern="1200" dirty="0" smtClean="0">
              <a:latin typeface="+mn-lt"/>
              <a:cs typeface="Arial" pitchFamily="34" charset="0"/>
            </a:rPr>
            <a:t>INFLUENCE</a:t>
          </a:r>
        </a:p>
        <a:p>
          <a:pPr lvl="0" algn="l" defTabSz="711200">
            <a:lnSpc>
              <a:spcPct val="90000"/>
            </a:lnSpc>
            <a:spcBef>
              <a:spcPct val="0"/>
            </a:spcBef>
            <a:spcAft>
              <a:spcPct val="35000"/>
            </a:spcAft>
          </a:pPr>
          <a:r>
            <a:rPr lang="en-GB" sz="1300" b="0" kern="1200" dirty="0" smtClean="0">
              <a:latin typeface="+mn-lt"/>
              <a:cs typeface="Arial" pitchFamily="34" charset="0"/>
            </a:rPr>
            <a:t>Analysis of the influence of third parties via the media and Web 2.0 in positioning ICANN to its audiences</a:t>
          </a:r>
          <a:endParaRPr lang="en-US" sz="1300" b="1" kern="1200" dirty="0">
            <a:latin typeface="+mn-lt"/>
            <a:cs typeface="Arial" pitchFamily="34" charset="0"/>
          </a:endParaRPr>
        </a:p>
      </dsp:txBody>
      <dsp:txXfrm rot="16200000">
        <a:off x="-803650" y="803650"/>
        <a:ext cx="3153528" cy="1546226"/>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E7D08AE-0F1E-4D2E-B9AB-8EF83C436EA2}">
      <dsp:nvSpPr>
        <dsp:cNvPr id="0" name=""/>
        <dsp:cNvSpPr/>
      </dsp:nvSpPr>
      <dsp:spPr>
        <a:xfrm>
          <a:off x="1890092" y="520379"/>
          <a:ext cx="4706218" cy="4706218"/>
        </a:xfrm>
        <a:prstGeom prst="blockArc">
          <a:avLst>
            <a:gd name="adj1" fmla="val 13500000"/>
            <a:gd name="adj2" fmla="val 16200000"/>
            <a:gd name="adj3" fmla="val 3428"/>
          </a:avLst>
        </a:prstGeom>
        <a:solidFill>
          <a:schemeClr val="accent3">
            <a:hueOff val="11250264"/>
            <a:satOff val="-16880"/>
            <a:lumOff val="-2745"/>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77E05A6-F718-406A-8245-8FA7A1430ADF}">
      <dsp:nvSpPr>
        <dsp:cNvPr id="0" name=""/>
        <dsp:cNvSpPr/>
      </dsp:nvSpPr>
      <dsp:spPr>
        <a:xfrm>
          <a:off x="1890092" y="520379"/>
          <a:ext cx="4706218" cy="4706218"/>
        </a:xfrm>
        <a:prstGeom prst="blockArc">
          <a:avLst>
            <a:gd name="adj1" fmla="val 10800000"/>
            <a:gd name="adj2" fmla="val 13500000"/>
            <a:gd name="adj3" fmla="val 3428"/>
          </a:avLst>
        </a:prstGeom>
        <a:solidFill>
          <a:schemeClr val="accent3">
            <a:hueOff val="9643083"/>
            <a:satOff val="-14469"/>
            <a:lumOff val="-2353"/>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F8E34B8-936F-42AE-83A2-C63E9503177B}">
      <dsp:nvSpPr>
        <dsp:cNvPr id="0" name=""/>
        <dsp:cNvSpPr/>
      </dsp:nvSpPr>
      <dsp:spPr>
        <a:xfrm>
          <a:off x="1890092" y="520379"/>
          <a:ext cx="4706218" cy="4706218"/>
        </a:xfrm>
        <a:prstGeom prst="blockArc">
          <a:avLst>
            <a:gd name="adj1" fmla="val 8100000"/>
            <a:gd name="adj2" fmla="val 10800000"/>
            <a:gd name="adj3" fmla="val 3428"/>
          </a:avLst>
        </a:prstGeom>
        <a:solidFill>
          <a:schemeClr val="accent3">
            <a:hueOff val="8035903"/>
            <a:satOff val="-12057"/>
            <a:lumOff val="-1961"/>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E7C520A-6836-43D4-9FCC-B7D59F40C247}">
      <dsp:nvSpPr>
        <dsp:cNvPr id="0" name=""/>
        <dsp:cNvSpPr/>
      </dsp:nvSpPr>
      <dsp:spPr>
        <a:xfrm>
          <a:off x="1890092" y="520379"/>
          <a:ext cx="4706218" cy="4706218"/>
        </a:xfrm>
        <a:prstGeom prst="blockArc">
          <a:avLst>
            <a:gd name="adj1" fmla="val 5400000"/>
            <a:gd name="adj2" fmla="val 8100000"/>
            <a:gd name="adj3" fmla="val 3428"/>
          </a:avLst>
        </a:prstGeom>
        <a:solidFill>
          <a:schemeClr val="accent3">
            <a:hueOff val="6428722"/>
            <a:satOff val="-9646"/>
            <a:lumOff val="-156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A35752B-2412-46D2-978C-4E643AD1B9D5}">
      <dsp:nvSpPr>
        <dsp:cNvPr id="0" name=""/>
        <dsp:cNvSpPr/>
      </dsp:nvSpPr>
      <dsp:spPr>
        <a:xfrm>
          <a:off x="1890092" y="520379"/>
          <a:ext cx="4706218" cy="4706218"/>
        </a:xfrm>
        <a:prstGeom prst="blockArc">
          <a:avLst>
            <a:gd name="adj1" fmla="val 2700000"/>
            <a:gd name="adj2" fmla="val 5400000"/>
            <a:gd name="adj3" fmla="val 3428"/>
          </a:avLst>
        </a:prstGeom>
        <a:solidFill>
          <a:schemeClr val="accent3">
            <a:hueOff val="4821541"/>
            <a:satOff val="-7234"/>
            <a:lumOff val="-1176"/>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3E8EE34-76C8-4225-9223-4C87F1C57ACC}">
      <dsp:nvSpPr>
        <dsp:cNvPr id="0" name=""/>
        <dsp:cNvSpPr/>
      </dsp:nvSpPr>
      <dsp:spPr>
        <a:xfrm>
          <a:off x="1890092" y="520379"/>
          <a:ext cx="4706218" cy="4706218"/>
        </a:xfrm>
        <a:prstGeom prst="blockArc">
          <a:avLst>
            <a:gd name="adj1" fmla="val 0"/>
            <a:gd name="adj2" fmla="val 2700000"/>
            <a:gd name="adj3" fmla="val 3428"/>
          </a:avLst>
        </a:prstGeom>
        <a:solidFill>
          <a:schemeClr val="accent3">
            <a:hueOff val="3214361"/>
            <a:satOff val="-4823"/>
            <a:lumOff val="-784"/>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9ABF99C-EAEC-4226-9921-A7595CD047E0}">
      <dsp:nvSpPr>
        <dsp:cNvPr id="0" name=""/>
        <dsp:cNvSpPr/>
      </dsp:nvSpPr>
      <dsp:spPr>
        <a:xfrm>
          <a:off x="1890092" y="520379"/>
          <a:ext cx="4706218" cy="4706218"/>
        </a:xfrm>
        <a:prstGeom prst="blockArc">
          <a:avLst>
            <a:gd name="adj1" fmla="val 18900000"/>
            <a:gd name="adj2" fmla="val 0"/>
            <a:gd name="adj3" fmla="val 3428"/>
          </a:avLst>
        </a:prstGeom>
        <a:solidFill>
          <a:schemeClr val="accent3">
            <a:hueOff val="1607181"/>
            <a:satOff val="-2411"/>
            <a:lumOff val="-392"/>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61BD7B1-22A0-48FD-AAFC-CFD7A4ECA8ED}">
      <dsp:nvSpPr>
        <dsp:cNvPr id="0" name=""/>
        <dsp:cNvSpPr/>
      </dsp:nvSpPr>
      <dsp:spPr>
        <a:xfrm>
          <a:off x="1890092" y="520379"/>
          <a:ext cx="4706218" cy="4706218"/>
        </a:xfrm>
        <a:prstGeom prst="blockArc">
          <a:avLst>
            <a:gd name="adj1" fmla="val 16200000"/>
            <a:gd name="adj2" fmla="val 18900000"/>
            <a:gd name="adj3" fmla="val 3428"/>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F7B9A40-DA0F-40F0-A212-94326AAFEE8B}">
      <dsp:nvSpPr>
        <dsp:cNvPr id="0" name=""/>
        <dsp:cNvSpPr/>
      </dsp:nvSpPr>
      <dsp:spPr>
        <a:xfrm>
          <a:off x="3442954" y="2073242"/>
          <a:ext cx="1600493" cy="1600493"/>
        </a:xfrm>
        <a:prstGeom prst="ellipse">
          <a:avLst/>
        </a:prstGeom>
        <a:solidFill>
          <a:schemeClr val="bg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Reputational</a:t>
          </a:r>
        </a:p>
        <a:p>
          <a:pPr lvl="0" algn="ctr" defTabSz="488950">
            <a:lnSpc>
              <a:spcPct val="90000"/>
            </a:lnSpc>
            <a:spcBef>
              <a:spcPct val="0"/>
            </a:spcBef>
            <a:spcAft>
              <a:spcPct val="35000"/>
            </a:spcAft>
          </a:pPr>
          <a:r>
            <a:rPr lang="en-US" sz="1100" kern="1200" dirty="0" smtClean="0"/>
            <a:t>Drivers</a:t>
          </a:r>
          <a:endParaRPr lang="en-US" sz="1100" kern="1200" dirty="0"/>
        </a:p>
      </dsp:txBody>
      <dsp:txXfrm>
        <a:off x="3442954" y="2073242"/>
        <a:ext cx="1600493" cy="1600493"/>
      </dsp:txXfrm>
    </dsp:sp>
    <dsp:sp modelId="{16E2EA7D-23D0-46CA-8B25-0BADA42263DF}">
      <dsp:nvSpPr>
        <dsp:cNvPr id="0" name=""/>
        <dsp:cNvSpPr/>
      </dsp:nvSpPr>
      <dsp:spPr>
        <a:xfrm>
          <a:off x="3546649" y="-127863"/>
          <a:ext cx="1393104" cy="1377150"/>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0" kern="1200" dirty="0" smtClean="0"/>
            <a:t>New</a:t>
          </a:r>
          <a:br>
            <a:rPr lang="en-US" sz="1500" b="0" kern="1200" dirty="0" smtClean="0"/>
          </a:br>
          <a:r>
            <a:rPr lang="en-US" sz="1500" b="0" kern="1200" dirty="0" err="1" smtClean="0"/>
            <a:t>gTLD</a:t>
          </a:r>
          <a:r>
            <a:rPr lang="en-US" sz="1500" b="0" kern="1200" dirty="0" smtClean="0"/>
            <a:t/>
          </a:r>
          <a:br>
            <a:rPr lang="en-US" sz="1500" b="0" kern="1200" dirty="0" smtClean="0"/>
          </a:br>
          <a:r>
            <a:rPr lang="en-US" sz="1500" b="0" kern="1200" dirty="0" smtClean="0"/>
            <a:t>Services</a:t>
          </a:r>
          <a:endParaRPr lang="en-US" sz="1500" b="0" kern="1200" dirty="0"/>
        </a:p>
      </dsp:txBody>
      <dsp:txXfrm>
        <a:off x="3546649" y="-127863"/>
        <a:ext cx="1393104" cy="1377150"/>
      </dsp:txXfrm>
    </dsp:sp>
    <dsp:sp modelId="{850159FC-118E-4699-9DBB-B03755C538E2}">
      <dsp:nvSpPr>
        <dsp:cNvPr id="0" name=""/>
        <dsp:cNvSpPr/>
      </dsp:nvSpPr>
      <dsp:spPr>
        <a:xfrm>
          <a:off x="5182029" y="549533"/>
          <a:ext cx="1393104" cy="1377150"/>
        </a:xfrm>
        <a:prstGeom prst="ellipse">
          <a:avLst/>
        </a:prstGeom>
        <a:solidFill>
          <a:schemeClr val="accent3">
            <a:hueOff val="1607181"/>
            <a:satOff val="-2411"/>
            <a:lumOff val="-392"/>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0" kern="1200" dirty="0" smtClean="0"/>
            <a:t>Operations</a:t>
          </a:r>
          <a:endParaRPr lang="en-US" sz="1500" b="0" kern="1200" dirty="0"/>
        </a:p>
      </dsp:txBody>
      <dsp:txXfrm>
        <a:off x="5182029" y="549533"/>
        <a:ext cx="1393104" cy="1377150"/>
      </dsp:txXfrm>
    </dsp:sp>
    <dsp:sp modelId="{7F968241-C87E-4BB6-A3C2-2ABC54B7B769}">
      <dsp:nvSpPr>
        <dsp:cNvPr id="0" name=""/>
        <dsp:cNvSpPr/>
      </dsp:nvSpPr>
      <dsp:spPr>
        <a:xfrm>
          <a:off x="5859426" y="2184913"/>
          <a:ext cx="1393104" cy="1377150"/>
        </a:xfrm>
        <a:prstGeom prst="ellipse">
          <a:avLst/>
        </a:prstGeom>
        <a:solidFill>
          <a:schemeClr val="accent3">
            <a:hueOff val="3214361"/>
            <a:satOff val="-4823"/>
            <a:lumOff val="-784"/>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0" kern="1200" dirty="0" smtClean="0"/>
            <a:t>Image</a:t>
          </a:r>
          <a:endParaRPr lang="en-US" sz="1500" b="0" kern="1200" dirty="0"/>
        </a:p>
      </dsp:txBody>
      <dsp:txXfrm>
        <a:off x="5859426" y="2184913"/>
        <a:ext cx="1393104" cy="1377150"/>
      </dsp:txXfrm>
    </dsp:sp>
    <dsp:sp modelId="{29E21AC5-16AD-4090-9191-AFB94C9FE62B}">
      <dsp:nvSpPr>
        <dsp:cNvPr id="0" name=""/>
        <dsp:cNvSpPr/>
      </dsp:nvSpPr>
      <dsp:spPr>
        <a:xfrm>
          <a:off x="5182029" y="3820293"/>
          <a:ext cx="1393104" cy="1377150"/>
        </a:xfrm>
        <a:prstGeom prst="ellipse">
          <a:avLst/>
        </a:prstGeom>
        <a:solidFill>
          <a:schemeClr val="accent3">
            <a:hueOff val="4821541"/>
            <a:satOff val="-7234"/>
            <a:lumOff val="-11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0" kern="1200" dirty="0" smtClean="0"/>
            <a:t>Trust</a:t>
          </a:r>
          <a:endParaRPr lang="en-US" sz="1500" b="0" kern="1200" dirty="0"/>
        </a:p>
      </dsp:txBody>
      <dsp:txXfrm>
        <a:off x="5182029" y="3820293"/>
        <a:ext cx="1393104" cy="1377150"/>
      </dsp:txXfrm>
    </dsp:sp>
    <dsp:sp modelId="{07D01CEF-8E1A-4487-9226-A5E0513D2A7F}">
      <dsp:nvSpPr>
        <dsp:cNvPr id="0" name=""/>
        <dsp:cNvSpPr/>
      </dsp:nvSpPr>
      <dsp:spPr>
        <a:xfrm>
          <a:off x="3546649" y="4497690"/>
          <a:ext cx="1393104" cy="1377150"/>
        </a:xfrm>
        <a:prstGeom prst="ellipse">
          <a:avLst/>
        </a:prstGeom>
        <a:solidFill>
          <a:schemeClr val="accent3">
            <a:hueOff val="6428722"/>
            <a:satOff val="-9646"/>
            <a:lumOff val="-156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0" kern="1200" dirty="0" smtClean="0"/>
            <a:t>Multi-</a:t>
          </a:r>
          <a:br>
            <a:rPr lang="en-US" sz="1500" b="0" kern="1200" dirty="0" smtClean="0"/>
          </a:br>
          <a:r>
            <a:rPr lang="en-US" sz="1500" b="0" kern="1200" dirty="0" smtClean="0"/>
            <a:t>Stakeholder</a:t>
          </a:r>
          <a:br>
            <a:rPr lang="en-US" sz="1500" b="0" kern="1200" dirty="0" smtClean="0"/>
          </a:br>
          <a:r>
            <a:rPr lang="en-US" sz="1500" b="0" kern="1200" dirty="0" smtClean="0"/>
            <a:t>Model</a:t>
          </a:r>
          <a:endParaRPr lang="en-US" sz="1500" b="0" kern="1200" dirty="0"/>
        </a:p>
      </dsp:txBody>
      <dsp:txXfrm>
        <a:off x="3546649" y="4497690"/>
        <a:ext cx="1393104" cy="1377150"/>
      </dsp:txXfrm>
    </dsp:sp>
    <dsp:sp modelId="{E46F677F-633B-4764-84CF-7E946618187D}">
      <dsp:nvSpPr>
        <dsp:cNvPr id="0" name=""/>
        <dsp:cNvSpPr/>
      </dsp:nvSpPr>
      <dsp:spPr>
        <a:xfrm>
          <a:off x="1911268" y="3820293"/>
          <a:ext cx="1393104" cy="1377150"/>
        </a:xfrm>
        <a:prstGeom prst="ellipse">
          <a:avLst/>
        </a:prstGeom>
        <a:solidFill>
          <a:schemeClr val="accent3">
            <a:hueOff val="8035903"/>
            <a:satOff val="-12057"/>
            <a:lumOff val="-196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0" kern="1200" dirty="0" smtClean="0"/>
            <a:t>Balancing</a:t>
          </a:r>
          <a:br>
            <a:rPr lang="en-US" sz="1500" b="0" kern="1200" dirty="0" smtClean="0"/>
          </a:br>
          <a:r>
            <a:rPr lang="en-US" sz="1500" b="0" kern="1200" dirty="0" smtClean="0"/>
            <a:t>Stakeholder</a:t>
          </a:r>
          <a:br>
            <a:rPr lang="en-US" sz="1500" b="0" kern="1200" dirty="0" smtClean="0"/>
          </a:br>
          <a:r>
            <a:rPr lang="en-US" sz="1500" b="0" kern="1200" dirty="0" smtClean="0"/>
            <a:t>Interests</a:t>
          </a:r>
          <a:endParaRPr lang="en-US" sz="1500" b="0" kern="1200" dirty="0"/>
        </a:p>
      </dsp:txBody>
      <dsp:txXfrm>
        <a:off x="1911268" y="3820293"/>
        <a:ext cx="1393104" cy="1377150"/>
      </dsp:txXfrm>
    </dsp:sp>
    <dsp:sp modelId="{B424A360-6FF7-401C-8130-7FDA3C80E643}">
      <dsp:nvSpPr>
        <dsp:cNvPr id="0" name=""/>
        <dsp:cNvSpPr/>
      </dsp:nvSpPr>
      <dsp:spPr>
        <a:xfrm>
          <a:off x="1195433" y="2184913"/>
          <a:ext cx="1469982" cy="1377150"/>
        </a:xfrm>
        <a:prstGeom prst="ellipse">
          <a:avLst/>
        </a:prstGeom>
        <a:solidFill>
          <a:schemeClr val="accent3">
            <a:hueOff val="9643083"/>
            <a:satOff val="-14469"/>
            <a:lumOff val="-23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0" kern="1200" dirty="0" err="1" smtClean="0"/>
            <a:t>Internation</a:t>
          </a:r>
          <a:r>
            <a:rPr lang="en-US" sz="1500" b="0" kern="1200" dirty="0" smtClean="0"/>
            <a:t>-</a:t>
          </a:r>
          <a:br>
            <a:rPr lang="en-US" sz="1500" b="0" kern="1200" dirty="0" smtClean="0"/>
          </a:br>
          <a:r>
            <a:rPr lang="en-US" sz="1500" b="0" kern="1200" dirty="0" err="1" smtClean="0"/>
            <a:t>alization</a:t>
          </a:r>
          <a:endParaRPr lang="en-US" sz="1500" b="0" kern="1200" dirty="0"/>
        </a:p>
      </dsp:txBody>
      <dsp:txXfrm>
        <a:off x="1195433" y="2184913"/>
        <a:ext cx="1469982" cy="1377150"/>
      </dsp:txXfrm>
    </dsp:sp>
    <dsp:sp modelId="{8898B98C-F1F0-40C7-A0CD-1F87EE0F28BC}">
      <dsp:nvSpPr>
        <dsp:cNvPr id="0" name=""/>
        <dsp:cNvSpPr/>
      </dsp:nvSpPr>
      <dsp:spPr>
        <a:xfrm>
          <a:off x="1911268" y="549533"/>
          <a:ext cx="1393104" cy="1377150"/>
        </a:xfrm>
        <a:prstGeom prst="ellipse">
          <a:avLst/>
        </a:prstGeom>
        <a:solidFill>
          <a:schemeClr val="accent3">
            <a:hueOff val="11250264"/>
            <a:satOff val="-16880"/>
            <a:lumOff val="-274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n-US" sz="1500" b="0" kern="1200" dirty="0" smtClean="0"/>
            <a:t>Comms</a:t>
          </a:r>
          <a:endParaRPr lang="en-US" sz="1500" b="0" kern="1200" dirty="0"/>
        </a:p>
      </dsp:txBody>
      <dsp:txXfrm>
        <a:off x="1911268" y="549533"/>
        <a:ext cx="1393104" cy="1377150"/>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5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0.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250" cy="496888"/>
          </a:xfrm>
          <a:prstGeom prst="rect">
            <a:avLst/>
          </a:prstGeom>
        </p:spPr>
        <p:txBody>
          <a:bodyPr vert="horz" lIns="89436" tIns="44718" rIns="89436" bIns="44718" rtlCol="0"/>
          <a:lstStyle>
            <a:lvl1pPr algn="l">
              <a:defRPr sz="1100">
                <a:latin typeface="Arial" charset="0"/>
                <a:cs typeface="+mn-cs"/>
              </a:defRPr>
            </a:lvl1pPr>
          </a:lstStyle>
          <a:p>
            <a:pPr>
              <a:defRPr/>
            </a:pPr>
            <a:endParaRPr lang="en-US"/>
          </a:p>
        </p:txBody>
      </p:sp>
      <p:sp>
        <p:nvSpPr>
          <p:cNvPr id="3" name="Date Placeholder 2"/>
          <p:cNvSpPr>
            <a:spLocks noGrp="1"/>
          </p:cNvSpPr>
          <p:nvPr>
            <p:ph type="dt" sz="quarter" idx="1"/>
          </p:nvPr>
        </p:nvSpPr>
        <p:spPr>
          <a:xfrm>
            <a:off x="3778250" y="0"/>
            <a:ext cx="2889250" cy="496888"/>
          </a:xfrm>
          <a:prstGeom prst="rect">
            <a:avLst/>
          </a:prstGeom>
        </p:spPr>
        <p:txBody>
          <a:bodyPr vert="horz" lIns="89436" tIns="44718" rIns="89436" bIns="44718" rtlCol="0"/>
          <a:lstStyle>
            <a:lvl1pPr algn="r">
              <a:defRPr sz="1100">
                <a:latin typeface="Arial" charset="0"/>
                <a:cs typeface="+mn-cs"/>
              </a:defRPr>
            </a:lvl1pPr>
          </a:lstStyle>
          <a:p>
            <a:pPr>
              <a:defRPr/>
            </a:pPr>
            <a:fld id="{FF5890C5-5AB6-4328-943E-62A53E4DAA56}" type="datetimeFigureOut">
              <a:rPr lang="en-US"/>
              <a:pPr>
                <a:defRPr/>
              </a:pPr>
              <a:t>4/7/2013</a:t>
            </a:fld>
            <a:endParaRPr lang="en-US" dirty="0"/>
          </a:p>
        </p:txBody>
      </p:sp>
      <p:sp>
        <p:nvSpPr>
          <p:cNvPr id="4" name="Footer Placeholder 3"/>
          <p:cNvSpPr>
            <a:spLocks noGrp="1"/>
          </p:cNvSpPr>
          <p:nvPr>
            <p:ph type="ftr" sz="quarter" idx="2"/>
          </p:nvPr>
        </p:nvSpPr>
        <p:spPr>
          <a:xfrm>
            <a:off x="0" y="9428163"/>
            <a:ext cx="2889250" cy="496887"/>
          </a:xfrm>
          <a:prstGeom prst="rect">
            <a:avLst/>
          </a:prstGeom>
        </p:spPr>
        <p:txBody>
          <a:bodyPr vert="horz" lIns="89436" tIns="44718" rIns="89436" bIns="44718" rtlCol="0" anchor="b"/>
          <a:lstStyle>
            <a:lvl1pPr algn="l">
              <a:defRPr sz="1100">
                <a:latin typeface="Arial" charset="0"/>
                <a:cs typeface="+mn-cs"/>
              </a:defRPr>
            </a:lvl1pPr>
          </a:lstStyle>
          <a:p>
            <a:pPr>
              <a:defRPr/>
            </a:pPr>
            <a:endParaRPr lang="en-US"/>
          </a:p>
        </p:txBody>
      </p:sp>
      <p:sp>
        <p:nvSpPr>
          <p:cNvPr id="5" name="Slide Number Placeholder 4"/>
          <p:cNvSpPr>
            <a:spLocks noGrp="1"/>
          </p:cNvSpPr>
          <p:nvPr>
            <p:ph type="sldNum" sz="quarter" idx="3"/>
          </p:nvPr>
        </p:nvSpPr>
        <p:spPr>
          <a:xfrm>
            <a:off x="3778250" y="9428163"/>
            <a:ext cx="2889250" cy="496887"/>
          </a:xfrm>
          <a:prstGeom prst="rect">
            <a:avLst/>
          </a:prstGeom>
        </p:spPr>
        <p:txBody>
          <a:bodyPr vert="horz" lIns="89436" tIns="44718" rIns="89436" bIns="44718" rtlCol="0" anchor="b"/>
          <a:lstStyle>
            <a:lvl1pPr algn="r">
              <a:defRPr sz="1100">
                <a:latin typeface="Arial" charset="0"/>
                <a:cs typeface="+mn-cs"/>
              </a:defRPr>
            </a:lvl1pPr>
          </a:lstStyle>
          <a:p>
            <a:pPr>
              <a:defRPr/>
            </a:pPr>
            <a:fld id="{EDD5D0DA-5255-4391-8F03-B450CF72EC3F}" type="slidenum">
              <a:rPr lang="en-US"/>
              <a:pPr>
                <a:defRPr/>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889250" cy="496888"/>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defTabSz="948701">
              <a:defRPr sz="1200">
                <a:latin typeface="Arial" charset="0"/>
                <a:cs typeface="+mn-cs"/>
              </a:defRPr>
            </a:lvl1pPr>
          </a:lstStyle>
          <a:p>
            <a:pPr>
              <a:defRPr/>
            </a:pPr>
            <a:endParaRPr lang="en-GB"/>
          </a:p>
        </p:txBody>
      </p:sp>
      <p:sp>
        <p:nvSpPr>
          <p:cNvPr id="3075" name="Rectangle 3"/>
          <p:cNvSpPr>
            <a:spLocks noGrp="1" noChangeArrowheads="1"/>
          </p:cNvSpPr>
          <p:nvPr>
            <p:ph type="dt" idx="1"/>
          </p:nvPr>
        </p:nvSpPr>
        <p:spPr bwMode="auto">
          <a:xfrm>
            <a:off x="3779838" y="0"/>
            <a:ext cx="2889250" cy="496888"/>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lvl1pPr algn="r" defTabSz="948701">
              <a:defRPr sz="1200">
                <a:latin typeface="Arial" charset="0"/>
                <a:cs typeface="+mn-cs"/>
              </a:defRPr>
            </a:lvl1pPr>
          </a:lstStyle>
          <a:p>
            <a:pPr>
              <a:defRPr/>
            </a:pPr>
            <a:endParaRPr lang="en-GB"/>
          </a:p>
        </p:txBody>
      </p:sp>
      <p:sp>
        <p:nvSpPr>
          <p:cNvPr id="113668" name="Rectangle 4"/>
          <p:cNvSpPr>
            <a:spLocks noGrp="1" noRot="1" noChangeAspect="1" noChangeArrowheads="1" noTextEdit="1"/>
          </p:cNvSpPr>
          <p:nvPr>
            <p:ph type="sldImg" idx="2"/>
          </p:nvPr>
        </p:nvSpPr>
        <p:spPr bwMode="auto">
          <a:xfrm>
            <a:off x="852488" y="744538"/>
            <a:ext cx="4964112" cy="3724275"/>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889000" y="4714875"/>
            <a:ext cx="4891088" cy="4467225"/>
          </a:xfrm>
          <a:prstGeom prst="rect">
            <a:avLst/>
          </a:prstGeom>
          <a:noFill/>
          <a:ln w="9525">
            <a:noFill/>
            <a:miter lim="800000"/>
            <a:headEnd/>
            <a:tailEnd/>
          </a:ln>
          <a:effectLst/>
        </p:spPr>
        <p:txBody>
          <a:bodyPr vert="horz" wrap="square" lIns="94829" tIns="47414" rIns="94829" bIns="47414"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078" name="Rectangle 6"/>
          <p:cNvSpPr>
            <a:spLocks noGrp="1" noChangeArrowheads="1"/>
          </p:cNvSpPr>
          <p:nvPr>
            <p:ph type="ftr" sz="quarter" idx="4"/>
          </p:nvPr>
        </p:nvSpPr>
        <p:spPr bwMode="auto">
          <a:xfrm>
            <a:off x="0" y="9431338"/>
            <a:ext cx="2889250" cy="495300"/>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defTabSz="948701">
              <a:defRPr sz="1200">
                <a:latin typeface="Arial" charset="0"/>
                <a:cs typeface="+mn-cs"/>
              </a:defRPr>
            </a:lvl1pPr>
          </a:lstStyle>
          <a:p>
            <a:pPr>
              <a:defRPr/>
            </a:pPr>
            <a:endParaRPr lang="en-GB"/>
          </a:p>
        </p:txBody>
      </p:sp>
      <p:sp>
        <p:nvSpPr>
          <p:cNvPr id="3079" name="Rectangle 7"/>
          <p:cNvSpPr>
            <a:spLocks noGrp="1" noChangeArrowheads="1"/>
          </p:cNvSpPr>
          <p:nvPr>
            <p:ph type="sldNum" sz="quarter" idx="5"/>
          </p:nvPr>
        </p:nvSpPr>
        <p:spPr bwMode="auto">
          <a:xfrm>
            <a:off x="3779838" y="9431338"/>
            <a:ext cx="2889250" cy="495300"/>
          </a:xfrm>
          <a:prstGeom prst="rect">
            <a:avLst/>
          </a:prstGeom>
          <a:noFill/>
          <a:ln w="9525">
            <a:noFill/>
            <a:miter lim="800000"/>
            <a:headEnd/>
            <a:tailEnd/>
          </a:ln>
          <a:effectLst/>
        </p:spPr>
        <p:txBody>
          <a:bodyPr vert="horz" wrap="square" lIns="94829" tIns="47414" rIns="94829" bIns="47414" numCol="1" anchor="b" anchorCtr="0" compatLnSpc="1">
            <a:prstTxWarp prst="textNoShape">
              <a:avLst/>
            </a:prstTxWarp>
          </a:bodyPr>
          <a:lstStyle>
            <a:lvl1pPr algn="r" defTabSz="948701">
              <a:defRPr sz="1200">
                <a:latin typeface="Arial" charset="0"/>
                <a:cs typeface="+mn-cs"/>
              </a:defRPr>
            </a:lvl1pPr>
          </a:lstStyle>
          <a:p>
            <a:pPr>
              <a:defRPr/>
            </a:pPr>
            <a:fld id="{F7DD262F-932A-41D2-BE2E-D32032677AB1}" type="slidenum">
              <a:rPr lang="en-GB"/>
              <a:pPr>
                <a:defRPr/>
              </a:pPr>
              <a:t>‹#›</a:t>
            </a:fld>
            <a:endParaRPr lang="en-GB"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p:spPr>
        <p:txBody>
          <a:bodyPr/>
          <a:lstStyle/>
          <a:p>
            <a:endParaRPr lang="en-US" dirty="0" smtClean="0">
              <a:latin typeface="Arial" pitchFamily="34" charset="0"/>
            </a:endParaRPr>
          </a:p>
        </p:txBody>
      </p:sp>
      <p:sp>
        <p:nvSpPr>
          <p:cNvPr id="93188" name="Slide Number Placeholder 3"/>
          <p:cNvSpPr>
            <a:spLocks noGrp="1"/>
          </p:cNvSpPr>
          <p:nvPr>
            <p:ph type="sldNum" sz="quarter" idx="5"/>
          </p:nvPr>
        </p:nvSpPr>
        <p:spPr/>
        <p:txBody>
          <a:bodyPr/>
          <a:lstStyle/>
          <a:p>
            <a:pPr defTabSz="947738">
              <a:defRPr/>
            </a:pPr>
            <a:fld id="{59EDB4AD-1CB1-4D62-B50E-EEBF48533646}" type="slidenum">
              <a:rPr lang="en-GB" smtClean="0">
                <a:latin typeface="Arial" pitchFamily="34" charset="0"/>
              </a:rPr>
              <a:pPr defTabSz="947738">
                <a:defRPr/>
              </a:pPr>
              <a:t>3</a:t>
            </a:fld>
            <a:endParaRPr lang="en-GB"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ln/>
        </p:spPr>
        <p:txBody>
          <a:bodyPr/>
          <a:lstStyle/>
          <a:p>
            <a:pPr eaLnBrk="1" hangingPunct="1">
              <a:defRPr/>
            </a:pPr>
            <a:r>
              <a:rPr lang="en-GB" sz="2200" b="1" dirty="0" smtClean="0">
                <a:cs typeface="Arial" charset="0"/>
              </a:rPr>
              <a:t>Leading Messages </a:t>
            </a:r>
            <a:r>
              <a:rPr lang="en-GB" dirty="0" smtClean="0">
                <a:cs typeface="Arial" charset="0"/>
              </a:rPr>
              <a:t>by volume &amp; favourability</a:t>
            </a:r>
          </a:p>
          <a:p>
            <a:pPr eaLnBrk="1" hangingPunct="1">
              <a:defRPr/>
            </a:pPr>
            <a:r>
              <a:rPr lang="en-GB" kern="0" dirty="0" smtClean="0">
                <a:solidFill>
                  <a:schemeClr val="tx2"/>
                </a:solidFill>
              </a:rPr>
              <a:t>Aside from poor financial coverage, negative messages around management competence, responsibility and trust feature in media coverage. However, positive messages around financial performance, global network and role in helping clients enhance efficiencies feature too</a:t>
            </a:r>
            <a:endParaRPr lang="en-US" dirty="0" smtClean="0">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Slide Image Placeholder 1"/>
          <p:cNvSpPr>
            <a:spLocks noGrp="1" noRot="1" noChangeAspect="1" noTextEdit="1"/>
          </p:cNvSpPr>
          <p:nvPr>
            <p:ph type="sldImg"/>
          </p:nvPr>
        </p:nvSpPr>
        <p:spPr>
          <a:ln/>
        </p:spPr>
      </p:sp>
      <p:sp>
        <p:nvSpPr>
          <p:cNvPr id="124931" name="Notes Placeholder 2"/>
          <p:cNvSpPr>
            <a:spLocks noGrp="1"/>
          </p:cNvSpPr>
          <p:nvPr>
            <p:ph type="body" idx="1"/>
          </p:nvPr>
        </p:nvSpPr>
        <p:spPr>
          <a:noFill/>
          <a:ln/>
        </p:spPr>
        <p:txBody>
          <a:bodyPr/>
          <a:lstStyle/>
          <a:p>
            <a:pPr eaLnBrk="1" hangingPunct="1"/>
            <a:endParaRPr lang="en-US" smtClean="0">
              <a:latin typeface="Arial" pitchFamily="34" charset="0"/>
            </a:endParaRPr>
          </a:p>
        </p:txBody>
      </p:sp>
      <p:sp>
        <p:nvSpPr>
          <p:cNvPr id="122884" name="Slide Number Placeholder 3"/>
          <p:cNvSpPr>
            <a:spLocks noGrp="1"/>
          </p:cNvSpPr>
          <p:nvPr>
            <p:ph type="sldNum" sz="quarter" idx="5"/>
          </p:nvPr>
        </p:nvSpPr>
        <p:spPr/>
        <p:txBody>
          <a:bodyPr/>
          <a:lstStyle/>
          <a:p>
            <a:pPr defTabSz="946150">
              <a:defRPr/>
            </a:pPr>
            <a:fld id="{EEBA8E53-CBCC-4188-AC0E-4E3450B90A52}" type="slidenum">
              <a:rPr lang="en-GB" smtClean="0">
                <a:latin typeface="Arial" pitchFamily="34" charset="0"/>
              </a:rPr>
              <a:pPr defTabSz="946150">
                <a:defRPr/>
              </a:pPr>
              <a:t>8</a:t>
            </a:fld>
            <a:endParaRPr lang="en-GB"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Slide Image Placeholder 1"/>
          <p:cNvSpPr>
            <a:spLocks noGrp="1" noRot="1" noChangeAspect="1" noTextEdit="1"/>
          </p:cNvSpPr>
          <p:nvPr>
            <p:ph type="sldImg"/>
          </p:nvPr>
        </p:nvSpPr>
        <p:spPr>
          <a:ln/>
        </p:spPr>
      </p:sp>
      <p:sp>
        <p:nvSpPr>
          <p:cNvPr id="125955" name="Notes Placeholder 2"/>
          <p:cNvSpPr>
            <a:spLocks noGrp="1"/>
          </p:cNvSpPr>
          <p:nvPr>
            <p:ph type="body" idx="1"/>
          </p:nvPr>
        </p:nvSpPr>
        <p:spPr>
          <a:noFill/>
          <a:ln/>
        </p:spPr>
        <p:txBody>
          <a:bodyPr/>
          <a:lstStyle/>
          <a:p>
            <a:pPr eaLnBrk="1" hangingPunct="1"/>
            <a:endParaRPr lang="en-US" smtClean="0">
              <a:latin typeface="Arial" pitchFamily="34" charset="0"/>
            </a:endParaRPr>
          </a:p>
        </p:txBody>
      </p:sp>
      <p:sp>
        <p:nvSpPr>
          <p:cNvPr id="123908" name="Slide Number Placeholder 3"/>
          <p:cNvSpPr>
            <a:spLocks noGrp="1"/>
          </p:cNvSpPr>
          <p:nvPr>
            <p:ph type="sldNum" sz="quarter" idx="5"/>
          </p:nvPr>
        </p:nvSpPr>
        <p:spPr/>
        <p:txBody>
          <a:bodyPr/>
          <a:lstStyle/>
          <a:p>
            <a:pPr defTabSz="946150">
              <a:defRPr/>
            </a:pPr>
            <a:fld id="{C9858B5E-B3A8-4BE3-95A3-A97337F00203}" type="slidenum">
              <a:rPr lang="en-GB" smtClean="0">
                <a:latin typeface="Arial" pitchFamily="34" charset="0"/>
              </a:rPr>
              <a:pPr defTabSz="946150">
                <a:defRPr/>
              </a:pPr>
              <a:t>9</a:t>
            </a:fld>
            <a:endParaRPr lang="en-GB"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a:ln/>
        </p:spPr>
      </p:sp>
      <p:sp>
        <p:nvSpPr>
          <p:cNvPr id="126979" name="Notes Placeholder 2"/>
          <p:cNvSpPr>
            <a:spLocks noGrp="1"/>
          </p:cNvSpPr>
          <p:nvPr>
            <p:ph type="body" idx="1"/>
          </p:nvPr>
        </p:nvSpPr>
        <p:spPr>
          <a:noFill/>
          <a:ln/>
        </p:spPr>
        <p:txBody>
          <a:bodyPr/>
          <a:lstStyle/>
          <a:p>
            <a:pPr eaLnBrk="1" hangingPunct="1"/>
            <a:endParaRPr lang="en-US" smtClean="0">
              <a:latin typeface="Arial" pitchFamily="34" charset="0"/>
            </a:endParaRPr>
          </a:p>
        </p:txBody>
      </p:sp>
      <p:sp>
        <p:nvSpPr>
          <p:cNvPr id="124932" name="Slide Number Placeholder 3"/>
          <p:cNvSpPr>
            <a:spLocks noGrp="1"/>
          </p:cNvSpPr>
          <p:nvPr>
            <p:ph type="sldNum" sz="quarter" idx="5"/>
          </p:nvPr>
        </p:nvSpPr>
        <p:spPr/>
        <p:txBody>
          <a:bodyPr/>
          <a:lstStyle/>
          <a:p>
            <a:pPr defTabSz="946150">
              <a:defRPr/>
            </a:pPr>
            <a:fld id="{EDE78E99-B107-422B-8C59-0CECD387886A}" type="slidenum">
              <a:rPr lang="en-GB" smtClean="0">
                <a:latin typeface="Arial" pitchFamily="34" charset="0"/>
              </a:rPr>
              <a:pPr defTabSz="946150">
                <a:defRPr/>
              </a:pPr>
              <a:t>10</a:t>
            </a:fld>
            <a:endParaRPr lang="en-GB"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Slide Image Placeholder 1"/>
          <p:cNvSpPr>
            <a:spLocks noGrp="1" noRot="1" noChangeAspect="1" noTextEdit="1"/>
          </p:cNvSpPr>
          <p:nvPr>
            <p:ph type="sldImg"/>
          </p:nvPr>
        </p:nvSpPr>
        <p:spPr>
          <a:ln/>
        </p:spPr>
      </p:sp>
      <p:sp>
        <p:nvSpPr>
          <p:cNvPr id="128003" name="Notes Placeholder 2"/>
          <p:cNvSpPr>
            <a:spLocks noGrp="1"/>
          </p:cNvSpPr>
          <p:nvPr>
            <p:ph type="body" idx="1"/>
          </p:nvPr>
        </p:nvSpPr>
        <p:spPr>
          <a:noFill/>
          <a:ln/>
        </p:spPr>
        <p:txBody>
          <a:bodyPr/>
          <a:lstStyle/>
          <a:p>
            <a:pPr eaLnBrk="1" hangingPunct="1"/>
            <a:endParaRPr lang="en-US" smtClean="0">
              <a:latin typeface="Arial" pitchFamily="34" charset="0"/>
            </a:endParaRPr>
          </a:p>
        </p:txBody>
      </p:sp>
      <p:sp>
        <p:nvSpPr>
          <p:cNvPr id="125956" name="Slide Number Placeholder 3"/>
          <p:cNvSpPr>
            <a:spLocks noGrp="1"/>
          </p:cNvSpPr>
          <p:nvPr>
            <p:ph type="sldNum" sz="quarter" idx="5"/>
          </p:nvPr>
        </p:nvSpPr>
        <p:spPr/>
        <p:txBody>
          <a:bodyPr/>
          <a:lstStyle/>
          <a:p>
            <a:pPr defTabSz="946150">
              <a:defRPr/>
            </a:pPr>
            <a:fld id="{DEA87D28-7A2C-4298-BC30-30883B243FF5}" type="slidenum">
              <a:rPr lang="en-GB" smtClean="0">
                <a:latin typeface="Arial" pitchFamily="34" charset="0"/>
              </a:rPr>
              <a:pPr defTabSz="946150">
                <a:defRPr/>
              </a:pPr>
              <a:t>11</a:t>
            </a:fld>
            <a:endParaRPr lang="en-GB"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Slide Image Placeholder 1"/>
          <p:cNvSpPr>
            <a:spLocks noGrp="1" noRot="1" noChangeAspect="1" noTextEdit="1"/>
          </p:cNvSpPr>
          <p:nvPr>
            <p:ph type="sldImg"/>
          </p:nvPr>
        </p:nvSpPr>
        <p:spPr>
          <a:ln/>
        </p:spPr>
      </p:sp>
      <p:sp>
        <p:nvSpPr>
          <p:cNvPr id="129027" name="Notes Placeholder 2"/>
          <p:cNvSpPr>
            <a:spLocks noGrp="1"/>
          </p:cNvSpPr>
          <p:nvPr>
            <p:ph type="body" idx="1"/>
          </p:nvPr>
        </p:nvSpPr>
        <p:spPr>
          <a:noFill/>
          <a:ln/>
        </p:spPr>
        <p:txBody>
          <a:bodyPr/>
          <a:lstStyle/>
          <a:p>
            <a:pPr eaLnBrk="1" hangingPunct="1"/>
            <a:endParaRPr lang="en-US" smtClean="0">
              <a:latin typeface="Arial" pitchFamily="34" charset="0"/>
            </a:endParaRPr>
          </a:p>
        </p:txBody>
      </p:sp>
      <p:sp>
        <p:nvSpPr>
          <p:cNvPr id="126980" name="Slide Number Placeholder 3"/>
          <p:cNvSpPr>
            <a:spLocks noGrp="1"/>
          </p:cNvSpPr>
          <p:nvPr>
            <p:ph type="sldNum" sz="quarter" idx="5"/>
          </p:nvPr>
        </p:nvSpPr>
        <p:spPr/>
        <p:txBody>
          <a:bodyPr/>
          <a:lstStyle/>
          <a:p>
            <a:pPr defTabSz="946150">
              <a:defRPr/>
            </a:pPr>
            <a:fld id="{AF3FA298-5585-42B3-A1A4-D768741863F0}" type="slidenum">
              <a:rPr lang="en-GB" smtClean="0">
                <a:latin typeface="Arial" pitchFamily="34" charset="0"/>
              </a:rPr>
              <a:pPr defTabSz="946150">
                <a:defRPr/>
              </a:pPr>
              <a:t>12</a:t>
            </a:fld>
            <a:endParaRPr lang="en-GB"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a:ln/>
        </p:spPr>
      </p:sp>
      <p:sp>
        <p:nvSpPr>
          <p:cNvPr id="130051" name="Notes Placeholder 2"/>
          <p:cNvSpPr>
            <a:spLocks noGrp="1"/>
          </p:cNvSpPr>
          <p:nvPr>
            <p:ph type="body" idx="1"/>
          </p:nvPr>
        </p:nvSpPr>
        <p:spPr>
          <a:noFill/>
          <a:ln/>
        </p:spPr>
        <p:txBody>
          <a:bodyPr/>
          <a:lstStyle/>
          <a:p>
            <a:pPr eaLnBrk="1" hangingPunct="1"/>
            <a:endParaRPr lang="en-US" smtClean="0">
              <a:latin typeface="Arial" pitchFamily="34" charset="0"/>
            </a:endParaRPr>
          </a:p>
        </p:txBody>
      </p:sp>
      <p:sp>
        <p:nvSpPr>
          <p:cNvPr id="128004" name="Slide Number Placeholder 3"/>
          <p:cNvSpPr>
            <a:spLocks noGrp="1"/>
          </p:cNvSpPr>
          <p:nvPr>
            <p:ph type="sldNum" sz="quarter" idx="5"/>
          </p:nvPr>
        </p:nvSpPr>
        <p:spPr/>
        <p:txBody>
          <a:bodyPr/>
          <a:lstStyle/>
          <a:p>
            <a:pPr defTabSz="947738">
              <a:defRPr/>
            </a:pPr>
            <a:fld id="{A582FBA8-B27E-41F1-9448-F0832D59A52F}" type="slidenum">
              <a:rPr lang="en-GB" smtClean="0">
                <a:latin typeface="Arial" pitchFamily="34" charset="0"/>
              </a:rPr>
              <a:pPr defTabSz="947738">
                <a:defRPr/>
              </a:pPr>
              <a:t>13</a:t>
            </a:fld>
            <a:endParaRPr lang="en-GB"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Rot="1" noChangeAspect="1" noTextEdit="1"/>
          </p:cNvSpPr>
          <p:nvPr>
            <p:ph type="sldImg"/>
          </p:nvPr>
        </p:nvSpPr>
        <p:spPr>
          <a:xfrm>
            <a:off x="852488" y="742950"/>
            <a:ext cx="4964112" cy="3724275"/>
          </a:xfrm>
          <a:ln/>
        </p:spPr>
      </p:sp>
      <p:sp>
        <p:nvSpPr>
          <p:cNvPr id="131075" name="Rectangle 3"/>
          <p:cNvSpPr>
            <a:spLocks noGrp="1"/>
          </p:cNvSpPr>
          <p:nvPr>
            <p:ph type="body" idx="1"/>
          </p:nvPr>
        </p:nvSpPr>
        <p:spPr>
          <a:noFill/>
          <a:ln/>
        </p:spPr>
        <p:txBody>
          <a:bodyPr/>
          <a:lstStyle/>
          <a:p>
            <a:pPr eaLnBrk="1" hangingPunct="1"/>
            <a:endParaRPr lang="en-US" smtClean="0">
              <a:latin typeface="GeoSlab703 Md BT"/>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p:cNvSpPr>
            <a:spLocks noGrp="1" noRot="1" noChangeAspect="1" noTextEdit="1"/>
          </p:cNvSpPr>
          <p:nvPr>
            <p:ph type="sldImg"/>
          </p:nvPr>
        </p:nvSpPr>
        <p:spPr>
          <a:ln/>
        </p:spPr>
      </p:sp>
      <p:sp>
        <p:nvSpPr>
          <p:cNvPr id="115715" name="Notes Placeholder 2"/>
          <p:cNvSpPr>
            <a:spLocks noGrp="1"/>
          </p:cNvSpPr>
          <p:nvPr>
            <p:ph type="body" idx="1"/>
          </p:nvPr>
        </p:nvSpPr>
        <p:spPr>
          <a:noFill/>
          <a:ln/>
        </p:spPr>
        <p:txBody>
          <a:bodyPr/>
          <a:lstStyle/>
          <a:p>
            <a:pPr eaLnBrk="1" hangingPunct="1"/>
            <a:endParaRPr lang="en-US" smtClean="0">
              <a:latin typeface="Arial" pitchFamily="34" charset="0"/>
            </a:endParaRPr>
          </a:p>
        </p:txBody>
      </p:sp>
      <p:sp>
        <p:nvSpPr>
          <p:cNvPr id="113668" name="Slide Number Placeholder 3"/>
          <p:cNvSpPr>
            <a:spLocks noGrp="1"/>
          </p:cNvSpPr>
          <p:nvPr>
            <p:ph type="sldNum" sz="quarter" idx="5"/>
          </p:nvPr>
        </p:nvSpPr>
        <p:spPr/>
        <p:txBody>
          <a:bodyPr/>
          <a:lstStyle/>
          <a:p>
            <a:pPr defTabSz="946150">
              <a:defRPr/>
            </a:pPr>
            <a:fld id="{9A762509-7643-44D0-959A-305A4E097588}" type="slidenum">
              <a:rPr lang="en-GB" smtClean="0">
                <a:latin typeface="Arial" pitchFamily="34" charset="0"/>
              </a:rPr>
              <a:pPr defTabSz="946150">
                <a:defRPr/>
              </a:pPr>
              <a:t>16</a:t>
            </a:fld>
            <a:endParaRPr lang="en-GB"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jpe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4.jpeg"/><Relationship Id="rId1" Type="http://schemas.openxmlformats.org/officeDocument/2006/relationships/slideMaster" Target="../slideMasters/slideMaster1.xml"/><Relationship Id="rId5" Type="http://schemas.openxmlformats.org/officeDocument/2006/relationships/image" Target="../media/image22.jpeg"/><Relationship Id="rId4" Type="http://schemas.openxmlformats.org/officeDocument/2006/relationships/image" Target="../media/image9.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5.jpeg"/><Relationship Id="rId1" Type="http://schemas.openxmlformats.org/officeDocument/2006/relationships/slideMaster" Target="../slideMasters/slideMaster1.xml"/><Relationship Id="rId5" Type="http://schemas.openxmlformats.org/officeDocument/2006/relationships/image" Target="../media/image22.jpeg"/><Relationship Id="rId4" Type="http://schemas.openxmlformats.org/officeDocument/2006/relationships/image" Target="../media/image9.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6.jpeg"/><Relationship Id="rId1" Type="http://schemas.openxmlformats.org/officeDocument/2006/relationships/slideMaster" Target="../slideMasters/slideMaster1.xml"/><Relationship Id="rId5" Type="http://schemas.openxmlformats.org/officeDocument/2006/relationships/image" Target="../media/image22.jpeg"/><Relationship Id="rId4"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7.jpeg"/><Relationship Id="rId1" Type="http://schemas.openxmlformats.org/officeDocument/2006/relationships/slideMaster" Target="../slideMasters/slideMaster1.xml"/><Relationship Id="rId5" Type="http://schemas.openxmlformats.org/officeDocument/2006/relationships/image" Target="../media/image22.jpeg"/><Relationship Id="rId4" Type="http://schemas.openxmlformats.org/officeDocument/2006/relationships/image" Target="../media/image9.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8.jpeg"/><Relationship Id="rId1" Type="http://schemas.openxmlformats.org/officeDocument/2006/relationships/slideMaster" Target="../slideMasters/slideMaster1.xml"/><Relationship Id="rId5" Type="http://schemas.openxmlformats.org/officeDocument/2006/relationships/image" Target="../media/image22.jpeg"/><Relationship Id="rId4" Type="http://schemas.openxmlformats.org/officeDocument/2006/relationships/image" Target="../media/image9.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9.jpeg"/><Relationship Id="rId1" Type="http://schemas.openxmlformats.org/officeDocument/2006/relationships/slideMaster" Target="../slideMasters/slideMaster1.xml"/><Relationship Id="rId5" Type="http://schemas.openxmlformats.org/officeDocument/2006/relationships/image" Target="../media/image22.jpeg"/><Relationship Id="rId4" Type="http://schemas.openxmlformats.org/officeDocument/2006/relationships/image" Target="../media/image9.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13.png"/><Relationship Id="rId7" Type="http://schemas.openxmlformats.org/officeDocument/2006/relationships/image" Target="../media/image33.jpe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6.jpeg"/><Relationship Id="rId5" Type="http://schemas.openxmlformats.org/officeDocument/2006/relationships/image" Target="../media/image32.jpeg"/><Relationship Id="rId4" Type="http://schemas.openxmlformats.org/officeDocument/2006/relationships/image" Target="../media/image31.jpeg"/></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13.png"/><Relationship Id="rId7" Type="http://schemas.openxmlformats.org/officeDocument/2006/relationships/image" Target="../media/image33.jpe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6.jpeg"/><Relationship Id="rId5" Type="http://schemas.openxmlformats.org/officeDocument/2006/relationships/image" Target="../media/image32.jpeg"/><Relationship Id="rId4" Type="http://schemas.openxmlformats.org/officeDocument/2006/relationships/image" Target="../media/image31.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3.png"/><Relationship Id="rId7" Type="http://schemas.openxmlformats.org/officeDocument/2006/relationships/image" Target="../media/image17.jpe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1.jpeg"/><Relationship Id="rId1" Type="http://schemas.openxmlformats.org/officeDocument/2006/relationships/slideMaster" Target="../slideMasters/slideMaster1.xml"/><Relationship Id="rId5" Type="http://schemas.openxmlformats.org/officeDocument/2006/relationships/image" Target="../media/image22.jpeg"/><Relationship Id="rId4" Type="http://schemas.openxmlformats.org/officeDocument/2006/relationships/image" Target="../media/image9.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3.jpeg"/><Relationship Id="rId1" Type="http://schemas.openxmlformats.org/officeDocument/2006/relationships/slideMaster" Target="../slideMasters/slideMaster1.xml"/><Relationship Id="rId5" Type="http://schemas.openxmlformats.org/officeDocument/2006/relationships/image" Target="../media/image22.jpeg"/><Relationship Id="rId4" Type="http://schemas.openxmlformats.org/officeDocument/2006/relationships/image" Target="../media/image9.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4" name="Picture 2" descr="I:\IMAGES (Stock - Royalty Free)\Computers &amp; Electronics\front.jpg"/>
          <p:cNvPicPr>
            <a:picLocks noChangeAspect="1" noChangeArrowheads="1"/>
          </p:cNvPicPr>
          <p:nvPr userDrawn="1"/>
        </p:nvPicPr>
        <p:blipFill>
          <a:blip r:embed="rId2" cstate="print"/>
          <a:srcRect t="4503"/>
          <a:stretch>
            <a:fillRect/>
          </a:stretch>
        </p:blipFill>
        <p:spPr bwMode="auto">
          <a:xfrm>
            <a:off x="0" y="0"/>
            <a:ext cx="9144000" cy="3686175"/>
          </a:xfrm>
          <a:prstGeom prst="rect">
            <a:avLst/>
          </a:prstGeom>
          <a:noFill/>
          <a:ln w="9525">
            <a:noFill/>
            <a:miter lim="800000"/>
            <a:headEnd/>
            <a:tailEnd/>
          </a:ln>
        </p:spPr>
      </p:pic>
      <p:pic>
        <p:nvPicPr>
          <p:cNvPr id="5" name="Picture 9" descr="I:\Marketing Ideas and Concepts\Echo\PRESENTATION_2012\NATILUS-HEADER.jpg"/>
          <p:cNvPicPr>
            <a:picLocks noChangeAspect="1" noChangeArrowheads="1"/>
          </p:cNvPicPr>
          <p:nvPr/>
        </p:nvPicPr>
        <p:blipFill>
          <a:blip r:embed="rId3" cstate="print"/>
          <a:srcRect/>
          <a:stretch>
            <a:fillRect/>
          </a:stretch>
        </p:blipFill>
        <p:spPr bwMode="auto">
          <a:xfrm>
            <a:off x="0" y="3584575"/>
            <a:ext cx="9144000" cy="877888"/>
          </a:xfrm>
          <a:prstGeom prst="rect">
            <a:avLst/>
          </a:prstGeom>
          <a:noFill/>
          <a:ln w="9525">
            <a:noFill/>
            <a:miter lim="800000"/>
            <a:headEnd/>
            <a:tailEnd/>
          </a:ln>
        </p:spPr>
      </p:pic>
      <p:sp>
        <p:nvSpPr>
          <p:cNvPr id="6" name="Rectangle 5"/>
          <p:cNvSpPr/>
          <p:nvPr/>
        </p:nvSpPr>
        <p:spPr>
          <a:xfrm>
            <a:off x="0" y="5329238"/>
            <a:ext cx="9144000" cy="15287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7" name="Rectangle 6"/>
          <p:cNvSpPr/>
          <p:nvPr/>
        </p:nvSpPr>
        <p:spPr>
          <a:xfrm>
            <a:off x="0" y="6743700"/>
            <a:ext cx="9144000" cy="114300"/>
          </a:xfrm>
          <a:prstGeom prst="rect">
            <a:avLst/>
          </a:prstGeom>
          <a:solidFill>
            <a:srgbClr val="1684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8" name="Rectangle 7"/>
          <p:cNvSpPr/>
          <p:nvPr/>
        </p:nvSpPr>
        <p:spPr>
          <a:xfrm>
            <a:off x="0" y="4446588"/>
            <a:ext cx="9144000" cy="519112"/>
          </a:xfrm>
          <a:prstGeom prst="rect">
            <a:avLst/>
          </a:prstGeom>
          <a:solidFill>
            <a:srgbClr val="1684C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nvGrpSpPr>
          <p:cNvPr id="9" name="Group 19"/>
          <p:cNvGrpSpPr>
            <a:grpSpLocks/>
          </p:cNvGrpSpPr>
          <p:nvPr/>
        </p:nvGrpSpPr>
        <p:grpSpPr bwMode="auto">
          <a:xfrm>
            <a:off x="5584825" y="4327525"/>
            <a:ext cx="3371850" cy="442913"/>
            <a:chOff x="3155083" y="757237"/>
            <a:chExt cx="5801591" cy="762000"/>
          </a:xfrm>
        </p:grpSpPr>
        <p:pic>
          <p:nvPicPr>
            <p:cNvPr id="10" name="Picture 2" descr="I:\Marketing Ideas and Concepts\Echo\PRESENTATION_2012\EYE.jpg"/>
            <p:cNvPicPr>
              <a:picLocks noChangeAspect="1" noChangeArrowheads="1"/>
            </p:cNvPicPr>
            <p:nvPr userDrawn="1"/>
          </p:nvPicPr>
          <p:blipFill>
            <a:blip r:embed="rId4" cstate="print"/>
            <a:srcRect/>
            <a:stretch>
              <a:fillRect/>
            </a:stretch>
          </p:blipFill>
          <p:spPr bwMode="auto">
            <a:xfrm>
              <a:off x="3155083" y="757237"/>
              <a:ext cx="1037949" cy="762000"/>
            </a:xfrm>
            <a:prstGeom prst="rect">
              <a:avLst/>
            </a:prstGeom>
            <a:ln>
              <a:noFill/>
            </a:ln>
            <a:effectLst>
              <a:outerShdw blurRad="190500" algn="tl" rotWithShape="0">
                <a:srgbClr val="000000">
                  <a:alpha val="70000"/>
                </a:srgbClr>
              </a:outerShdw>
            </a:effectLst>
          </p:spPr>
        </p:pic>
        <p:pic>
          <p:nvPicPr>
            <p:cNvPr id="11" name="Picture 3" descr="I:\Marketing Ideas and Concepts\Echo\PRESENTATION_2012\HAND.jpg"/>
            <p:cNvPicPr>
              <a:picLocks noChangeAspect="1" noChangeArrowheads="1"/>
            </p:cNvPicPr>
            <p:nvPr userDrawn="1"/>
          </p:nvPicPr>
          <p:blipFill>
            <a:blip r:embed="rId5" cstate="print"/>
            <a:srcRect/>
            <a:stretch>
              <a:fillRect/>
            </a:stretch>
          </p:blipFill>
          <p:spPr bwMode="auto">
            <a:xfrm>
              <a:off x="4345993" y="757237"/>
              <a:ext cx="1037949" cy="762000"/>
            </a:xfrm>
            <a:prstGeom prst="rect">
              <a:avLst/>
            </a:prstGeom>
            <a:ln>
              <a:noFill/>
            </a:ln>
            <a:effectLst>
              <a:outerShdw blurRad="190500" algn="tl" rotWithShape="0">
                <a:srgbClr val="000000">
                  <a:alpha val="70000"/>
                </a:srgbClr>
              </a:outerShdw>
            </a:effectLst>
          </p:spPr>
        </p:pic>
        <p:pic>
          <p:nvPicPr>
            <p:cNvPr id="12" name="Picture 4" descr="I:\Marketing Ideas and Concepts\Echo\PRESENTATION_2012\MAN CHILD.jpg"/>
            <p:cNvPicPr>
              <a:picLocks noChangeAspect="1" noChangeArrowheads="1"/>
            </p:cNvPicPr>
            <p:nvPr userDrawn="1"/>
          </p:nvPicPr>
          <p:blipFill>
            <a:blip r:embed="rId6" cstate="print"/>
            <a:srcRect/>
            <a:stretch>
              <a:fillRect/>
            </a:stretch>
          </p:blipFill>
          <p:spPr bwMode="auto">
            <a:xfrm>
              <a:off x="5536904" y="757237"/>
              <a:ext cx="1037949" cy="762000"/>
            </a:xfrm>
            <a:prstGeom prst="rect">
              <a:avLst/>
            </a:prstGeom>
            <a:ln>
              <a:noFill/>
            </a:ln>
            <a:effectLst>
              <a:outerShdw blurRad="190500" algn="tl" rotWithShape="0">
                <a:srgbClr val="000000">
                  <a:alpha val="70000"/>
                </a:srgbClr>
              </a:outerShdw>
            </a:effectLst>
          </p:spPr>
        </p:pic>
        <p:pic>
          <p:nvPicPr>
            <p:cNvPr id="13" name="Picture 5" descr="I:\Marketing Ideas and Concepts\Echo\PRESENTATION_2012\BALLOON.jpg"/>
            <p:cNvPicPr>
              <a:picLocks noChangeAspect="1" noChangeArrowheads="1"/>
            </p:cNvPicPr>
            <p:nvPr userDrawn="1"/>
          </p:nvPicPr>
          <p:blipFill>
            <a:blip r:embed="rId7" cstate="print"/>
            <a:srcRect/>
            <a:stretch>
              <a:fillRect/>
            </a:stretch>
          </p:blipFill>
          <p:spPr bwMode="auto">
            <a:xfrm>
              <a:off x="6727814" y="757237"/>
              <a:ext cx="1037949" cy="762000"/>
            </a:xfrm>
            <a:prstGeom prst="rect">
              <a:avLst/>
            </a:prstGeom>
            <a:ln>
              <a:noFill/>
            </a:ln>
            <a:effectLst>
              <a:outerShdw blurRad="190500" algn="tl" rotWithShape="0">
                <a:srgbClr val="000000">
                  <a:alpha val="70000"/>
                </a:srgbClr>
              </a:outerShdw>
            </a:effectLst>
          </p:spPr>
        </p:pic>
        <p:pic>
          <p:nvPicPr>
            <p:cNvPr id="14" name="Picture 6" descr="I:\Marketing Ideas and Concepts\Echo\PRESENTATION_2012\LADY.jpg"/>
            <p:cNvPicPr>
              <a:picLocks noChangeAspect="1" noChangeArrowheads="1"/>
            </p:cNvPicPr>
            <p:nvPr userDrawn="1"/>
          </p:nvPicPr>
          <p:blipFill>
            <a:blip r:embed="rId8" cstate="print"/>
            <a:srcRect/>
            <a:stretch>
              <a:fillRect/>
            </a:stretch>
          </p:blipFill>
          <p:spPr bwMode="auto">
            <a:xfrm>
              <a:off x="7918725" y="757237"/>
              <a:ext cx="1037949" cy="762000"/>
            </a:xfrm>
            <a:prstGeom prst="rect">
              <a:avLst/>
            </a:prstGeom>
            <a:ln>
              <a:noFill/>
            </a:ln>
            <a:effectLst>
              <a:outerShdw blurRad="190500" algn="tl" rotWithShape="0">
                <a:srgbClr val="000000">
                  <a:alpha val="70000"/>
                </a:srgbClr>
              </a:outerShdw>
            </a:effectLst>
          </p:spPr>
        </p:pic>
      </p:grpSp>
      <p:cxnSp>
        <p:nvCxnSpPr>
          <p:cNvPr id="15" name="Straight Connector 14"/>
          <p:cNvCxnSpPr/>
          <p:nvPr/>
        </p:nvCxnSpPr>
        <p:spPr>
          <a:xfrm>
            <a:off x="0" y="4865688"/>
            <a:ext cx="9144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6" name="Picture 3" descr="I:\Marketing Ideas and Concepts\Echo\PRESENTATION_2012\STRAP-TEXT.gif"/>
          <p:cNvPicPr>
            <a:picLocks noChangeAspect="1" noChangeArrowheads="1"/>
          </p:cNvPicPr>
          <p:nvPr/>
        </p:nvPicPr>
        <p:blipFill>
          <a:blip r:embed="rId9" cstate="print"/>
          <a:srcRect/>
          <a:stretch>
            <a:fillRect/>
          </a:stretch>
        </p:blipFill>
        <p:spPr bwMode="auto">
          <a:xfrm>
            <a:off x="266700" y="4514850"/>
            <a:ext cx="4992688" cy="134938"/>
          </a:xfrm>
          <a:prstGeom prst="rect">
            <a:avLst/>
          </a:prstGeom>
          <a:noFill/>
          <a:ln w="9525">
            <a:noFill/>
            <a:miter lim="800000"/>
            <a:headEnd/>
            <a:tailEnd/>
          </a:ln>
        </p:spPr>
      </p:pic>
      <p:pic>
        <p:nvPicPr>
          <p:cNvPr id="17" name="Picture 4" descr="I:\Marketing Ideas and Concepts\Echo\PRESENTATION_2012\echo_only_logo.gif"/>
          <p:cNvPicPr>
            <a:picLocks noChangeAspect="1" noChangeArrowheads="1"/>
          </p:cNvPicPr>
          <p:nvPr/>
        </p:nvPicPr>
        <p:blipFill>
          <a:blip r:embed="rId10" cstate="print"/>
          <a:srcRect/>
          <a:stretch>
            <a:fillRect/>
          </a:stretch>
        </p:blipFill>
        <p:spPr bwMode="auto">
          <a:xfrm>
            <a:off x="271463" y="3633788"/>
            <a:ext cx="1862137" cy="695325"/>
          </a:xfrm>
          <a:prstGeom prst="rect">
            <a:avLst/>
          </a:prstGeom>
          <a:noFill/>
          <a:ln w="9525">
            <a:noFill/>
            <a:miter lim="800000"/>
            <a:headEnd/>
            <a:tailEnd/>
          </a:ln>
        </p:spPr>
      </p:pic>
      <p:pic>
        <p:nvPicPr>
          <p:cNvPr id="18" name="Picture 10" descr="I:\Marketing Ideas and Concepts\Echo\PRESENTATION_2012\ebiquity-text_blu.gif"/>
          <p:cNvPicPr>
            <a:picLocks noChangeAspect="1" noChangeArrowheads="1"/>
          </p:cNvPicPr>
          <p:nvPr/>
        </p:nvPicPr>
        <p:blipFill>
          <a:blip r:embed="rId11" cstate="print"/>
          <a:srcRect/>
          <a:stretch>
            <a:fillRect/>
          </a:stretch>
        </p:blipFill>
        <p:spPr bwMode="auto">
          <a:xfrm>
            <a:off x="266700" y="6510338"/>
            <a:ext cx="1544638" cy="153987"/>
          </a:xfrm>
          <a:prstGeom prst="rect">
            <a:avLst/>
          </a:prstGeom>
          <a:noFill/>
          <a:ln w="9525">
            <a:noFill/>
            <a:miter lim="800000"/>
            <a:headEnd/>
            <a:tailEnd/>
          </a:ln>
        </p:spPr>
      </p:pic>
      <p:pic>
        <p:nvPicPr>
          <p:cNvPr id="19" name="Picture 2" descr="I:\LOGOS\CLIENTS\ICANN_SML.jpg"/>
          <p:cNvPicPr>
            <a:picLocks noChangeAspect="1" noChangeArrowheads="1"/>
          </p:cNvPicPr>
          <p:nvPr userDrawn="1"/>
        </p:nvPicPr>
        <p:blipFill>
          <a:blip r:embed="rId12" cstate="print"/>
          <a:srcRect/>
          <a:stretch>
            <a:fillRect/>
          </a:stretch>
        </p:blipFill>
        <p:spPr bwMode="auto">
          <a:xfrm>
            <a:off x="7519988" y="5103813"/>
            <a:ext cx="1411287" cy="1131887"/>
          </a:xfrm>
          <a:prstGeom prst="rect">
            <a:avLst/>
          </a:prstGeom>
          <a:noFill/>
          <a:ln w="9525">
            <a:noFill/>
            <a:miter lim="800000"/>
            <a:headEnd/>
            <a:tailEnd/>
          </a:ln>
        </p:spPr>
      </p:pic>
      <p:sp>
        <p:nvSpPr>
          <p:cNvPr id="20" name="Subtitle 2"/>
          <p:cNvSpPr txBox="1">
            <a:spLocks/>
          </p:cNvSpPr>
          <p:nvPr userDrawn="1"/>
        </p:nvSpPr>
        <p:spPr>
          <a:xfrm>
            <a:off x="2679700" y="6429375"/>
            <a:ext cx="6400800" cy="428625"/>
          </a:xfrm>
          <a:prstGeom prst="rect">
            <a:avLst/>
          </a:prstGeom>
        </p:spPr>
        <p:txBody>
          <a:bodyPr>
            <a:normAutofit/>
          </a:bodyPr>
          <a:lstStyle>
            <a:lvl1pPr marL="0" indent="0" algn="l">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gn="r" fontAlgn="auto">
              <a:spcBef>
                <a:spcPct val="20000"/>
              </a:spcBef>
              <a:spcAft>
                <a:spcPts val="0"/>
              </a:spcAft>
              <a:buFont typeface="Arial" pitchFamily="34" charset="0"/>
              <a:buNone/>
              <a:defRPr/>
            </a:pPr>
            <a:r>
              <a:rPr lang="en-US" sz="1700" dirty="0" smtClean="0">
                <a:latin typeface="+mn-lt"/>
                <a:cs typeface="+mn-cs"/>
              </a:rPr>
              <a:t>7 April 2013</a:t>
            </a:r>
            <a:endParaRPr lang="en-GB" sz="1700" dirty="0">
              <a:latin typeface="+mn-lt"/>
              <a:cs typeface="+mn-cs"/>
            </a:endParaRPr>
          </a:p>
        </p:txBody>
      </p:sp>
      <p:sp>
        <p:nvSpPr>
          <p:cNvPr id="21" name="Title 1"/>
          <p:cNvSpPr>
            <a:spLocks noGrp="1"/>
          </p:cNvSpPr>
          <p:nvPr>
            <p:ph type="ctrTitle"/>
          </p:nvPr>
        </p:nvSpPr>
        <p:spPr>
          <a:xfrm>
            <a:off x="153988" y="5093652"/>
            <a:ext cx="7772400" cy="552450"/>
          </a:xfrm>
        </p:spPr>
        <p:txBody>
          <a:bodyPr anchor="t">
            <a:normAutofit/>
          </a:bodyPr>
          <a:lstStyle>
            <a:lvl1pPr algn="l">
              <a:defRPr sz="3400" b="1"/>
            </a:lvl1pPr>
          </a:lstStyle>
          <a:p>
            <a:r>
              <a:rPr lang="en-US" smtClean="0"/>
              <a:t>Click to edit Master title style</a:t>
            </a:r>
            <a:endParaRPr lang="en-GB" dirty="0"/>
          </a:p>
        </p:txBody>
      </p:sp>
      <p:sp>
        <p:nvSpPr>
          <p:cNvPr id="22" name="Subtitle 2"/>
          <p:cNvSpPr>
            <a:spLocks noGrp="1"/>
          </p:cNvSpPr>
          <p:nvPr>
            <p:ph type="subTitle" idx="1"/>
          </p:nvPr>
        </p:nvSpPr>
        <p:spPr>
          <a:xfrm>
            <a:off x="153988" y="5668987"/>
            <a:ext cx="6400800" cy="428625"/>
          </a:xfrm>
        </p:spPr>
        <p:txBody>
          <a:bodyPr>
            <a:normAutofit/>
          </a:bodyPr>
          <a:lstStyle>
            <a:lvl1pPr marL="0" indent="0" algn="l">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Tree>
  </p:cSld>
  <p:clrMapOvr>
    <a:masterClrMapping/>
  </p:clrMapOvr>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title">
    <p:spTree>
      <p:nvGrpSpPr>
        <p:cNvPr id="1" name=""/>
        <p:cNvGrpSpPr/>
        <p:nvPr/>
      </p:nvGrpSpPr>
      <p:grpSpPr>
        <a:xfrm>
          <a:off x="0" y="0"/>
          <a:ext cx="0" cy="0"/>
          <a:chOff x="0" y="0"/>
          <a:chExt cx="0" cy="0"/>
        </a:xfrm>
      </p:grpSpPr>
      <p:pic>
        <p:nvPicPr>
          <p:cNvPr id="3" name="Picture 3" descr="I:\IMAGES (Stock - Royalty Free)\Computers &amp; Electronics\http.jpg"/>
          <p:cNvPicPr>
            <a:picLocks noChangeAspect="1" noChangeArrowheads="1"/>
          </p:cNvPicPr>
          <p:nvPr userDrawn="1"/>
        </p:nvPicPr>
        <p:blipFill>
          <a:blip r:embed="rId2" cstate="print"/>
          <a:srcRect/>
          <a:stretch>
            <a:fillRect/>
          </a:stretch>
        </p:blipFill>
        <p:spPr bwMode="auto">
          <a:xfrm>
            <a:off x="0" y="-14288"/>
            <a:ext cx="9144000" cy="3859213"/>
          </a:xfrm>
          <a:prstGeom prst="rect">
            <a:avLst/>
          </a:prstGeom>
          <a:noFill/>
          <a:ln w="9525">
            <a:noFill/>
            <a:miter lim="800000"/>
            <a:headEnd/>
            <a:tailEnd/>
          </a:ln>
        </p:spPr>
      </p:pic>
      <p:sp>
        <p:nvSpPr>
          <p:cNvPr id="4" name="Rectangle 3"/>
          <p:cNvSpPr/>
          <p:nvPr/>
        </p:nvSpPr>
        <p:spPr>
          <a:xfrm>
            <a:off x="0" y="3848100"/>
            <a:ext cx="9144000" cy="3009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Title 1"/>
          <p:cNvSpPr txBox="1">
            <a:spLocks/>
          </p:cNvSpPr>
          <p:nvPr/>
        </p:nvSpPr>
        <p:spPr>
          <a:xfrm>
            <a:off x="1336675" y="2693988"/>
            <a:ext cx="7772400" cy="552450"/>
          </a:xfrm>
          <a:prstGeom prst="rect">
            <a:avLst/>
          </a:prstGeom>
        </p:spPr>
        <p:txBody>
          <a:bodyPr/>
          <a:lstStyle>
            <a:lvl1pPr algn="l">
              <a:defRPr sz="3400" b="1"/>
            </a:lvl1pPr>
          </a:lstStyle>
          <a:p>
            <a:pPr algn="r" fontAlgn="auto">
              <a:spcAft>
                <a:spcPts val="0"/>
              </a:spcAft>
              <a:defRPr/>
            </a:pPr>
            <a:r>
              <a:rPr lang="en-US" sz="10000" dirty="0" smtClean="0">
                <a:solidFill>
                  <a:schemeClr val="bg1"/>
                </a:solidFill>
                <a:latin typeface="Arial Black" pitchFamily="34" charset="0"/>
                <a:ea typeface="+mj-ea"/>
                <a:cs typeface="+mj-cs"/>
              </a:rPr>
              <a:t>THREE</a:t>
            </a:r>
            <a:endParaRPr lang="en-GB" sz="10000" dirty="0">
              <a:solidFill>
                <a:schemeClr val="bg1"/>
              </a:solidFill>
              <a:latin typeface="Arial Black" pitchFamily="34" charset="0"/>
              <a:ea typeface="+mj-ea"/>
              <a:cs typeface="+mj-cs"/>
            </a:endParaRPr>
          </a:p>
        </p:txBody>
      </p:sp>
      <p:sp>
        <p:nvSpPr>
          <p:cNvPr id="6" name="Rectangle 5"/>
          <p:cNvSpPr/>
          <p:nvPr/>
        </p:nvSpPr>
        <p:spPr>
          <a:xfrm>
            <a:off x="0" y="4679950"/>
            <a:ext cx="9144000" cy="519113"/>
          </a:xfrm>
          <a:prstGeom prst="rect">
            <a:avLst/>
          </a:prstGeom>
          <a:solidFill>
            <a:srgbClr val="1684C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7" name="Straight Connector 6"/>
          <p:cNvCxnSpPr/>
          <p:nvPr/>
        </p:nvCxnSpPr>
        <p:spPr>
          <a:xfrm>
            <a:off x="0" y="5099050"/>
            <a:ext cx="9144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3" descr="I:\Marketing Ideas and Concepts\Echo\PRESENTATION_2012\STRAP-TEXT.gif"/>
          <p:cNvPicPr>
            <a:picLocks noChangeAspect="1" noChangeArrowheads="1"/>
          </p:cNvPicPr>
          <p:nvPr/>
        </p:nvPicPr>
        <p:blipFill>
          <a:blip r:embed="rId3" cstate="print"/>
          <a:srcRect/>
          <a:stretch>
            <a:fillRect/>
          </a:stretch>
        </p:blipFill>
        <p:spPr bwMode="auto">
          <a:xfrm>
            <a:off x="266700" y="4841875"/>
            <a:ext cx="4992688" cy="133350"/>
          </a:xfrm>
          <a:prstGeom prst="rect">
            <a:avLst/>
          </a:prstGeom>
          <a:noFill/>
          <a:ln w="9525">
            <a:noFill/>
            <a:miter lim="800000"/>
            <a:headEnd/>
            <a:tailEnd/>
          </a:ln>
        </p:spPr>
      </p:pic>
      <p:pic>
        <p:nvPicPr>
          <p:cNvPr id="9" name="Picture 4" descr="I:\Marketing Ideas and Concepts\Echo\PRESENTATION_2012\echo_only_logo.gif"/>
          <p:cNvPicPr>
            <a:picLocks noChangeAspect="1" noChangeArrowheads="1"/>
          </p:cNvPicPr>
          <p:nvPr/>
        </p:nvPicPr>
        <p:blipFill>
          <a:blip r:embed="rId4" cstate="print"/>
          <a:srcRect/>
          <a:stretch>
            <a:fillRect/>
          </a:stretch>
        </p:blipFill>
        <p:spPr bwMode="auto">
          <a:xfrm>
            <a:off x="271463" y="3960813"/>
            <a:ext cx="1862137" cy="693737"/>
          </a:xfrm>
          <a:prstGeom prst="rect">
            <a:avLst/>
          </a:prstGeom>
          <a:noFill/>
          <a:ln w="9525">
            <a:noFill/>
            <a:miter lim="800000"/>
            <a:headEnd/>
            <a:tailEnd/>
          </a:ln>
        </p:spPr>
      </p:pic>
      <p:pic>
        <p:nvPicPr>
          <p:cNvPr id="10" name="Picture 2" descr="I:\LOGOS\CLIENTS\ICANN_SML.jpg"/>
          <p:cNvPicPr>
            <a:picLocks noChangeAspect="1" noChangeArrowheads="1"/>
          </p:cNvPicPr>
          <p:nvPr userDrawn="1"/>
        </p:nvPicPr>
        <p:blipFill>
          <a:blip r:embed="rId5" cstate="print"/>
          <a:srcRect/>
          <a:stretch>
            <a:fillRect/>
          </a:stretch>
        </p:blipFill>
        <p:spPr bwMode="auto">
          <a:xfrm>
            <a:off x="7754938" y="5624513"/>
            <a:ext cx="1187450" cy="950912"/>
          </a:xfrm>
          <a:prstGeom prst="rect">
            <a:avLst/>
          </a:prstGeom>
          <a:noFill/>
          <a:ln w="9525">
            <a:noFill/>
            <a:miter lim="800000"/>
            <a:headEnd/>
            <a:tailEnd/>
          </a:ln>
        </p:spPr>
      </p:pic>
      <p:sp>
        <p:nvSpPr>
          <p:cNvPr id="31" name="Title 1"/>
          <p:cNvSpPr>
            <a:spLocks noGrp="1"/>
          </p:cNvSpPr>
          <p:nvPr>
            <p:ph type="ctrTitle"/>
          </p:nvPr>
        </p:nvSpPr>
        <p:spPr>
          <a:xfrm>
            <a:off x="153988" y="5456274"/>
            <a:ext cx="7772400" cy="552450"/>
          </a:xfrm>
        </p:spPr>
        <p:txBody>
          <a:bodyPr anchor="t">
            <a:normAutofit/>
          </a:bodyPr>
          <a:lstStyle>
            <a:lvl1pPr algn="l">
              <a:defRPr sz="3400" b="1"/>
            </a:lvl1pPr>
          </a:lstStyle>
          <a:p>
            <a:r>
              <a:rPr lang="en-US" smtClean="0"/>
              <a:t>Click to edit Master title style</a:t>
            </a:r>
            <a:endParaRPr lang="en-GB" dirty="0"/>
          </a:p>
        </p:txBody>
      </p:sp>
    </p:spTree>
  </p:cSld>
  <p:clrMapOvr>
    <a:masterClrMapping/>
  </p:clrMapOvr>
  <p:hf sldNum="0"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four title">
    <p:spTree>
      <p:nvGrpSpPr>
        <p:cNvPr id="1" name=""/>
        <p:cNvGrpSpPr/>
        <p:nvPr/>
      </p:nvGrpSpPr>
      <p:grpSpPr>
        <a:xfrm>
          <a:off x="0" y="0"/>
          <a:ext cx="0" cy="0"/>
          <a:chOff x="0" y="0"/>
          <a:chExt cx="0" cy="0"/>
        </a:xfrm>
      </p:grpSpPr>
      <p:pic>
        <p:nvPicPr>
          <p:cNvPr id="3" name="Picture 3" descr="I:\IMAGES (Stock - Royalty Free)\Computers &amp; Electronics\mad.jpg"/>
          <p:cNvPicPr>
            <a:picLocks noChangeAspect="1" noChangeArrowheads="1"/>
          </p:cNvPicPr>
          <p:nvPr userDrawn="1"/>
        </p:nvPicPr>
        <p:blipFill>
          <a:blip r:embed="rId2" cstate="print"/>
          <a:srcRect/>
          <a:stretch>
            <a:fillRect/>
          </a:stretch>
        </p:blipFill>
        <p:spPr bwMode="auto">
          <a:xfrm>
            <a:off x="0" y="-14288"/>
            <a:ext cx="9144000" cy="3859213"/>
          </a:xfrm>
          <a:prstGeom prst="rect">
            <a:avLst/>
          </a:prstGeom>
          <a:noFill/>
          <a:ln w="9525">
            <a:noFill/>
            <a:miter lim="800000"/>
            <a:headEnd/>
            <a:tailEnd/>
          </a:ln>
        </p:spPr>
      </p:pic>
      <p:sp>
        <p:nvSpPr>
          <p:cNvPr id="4" name="Rectangle 3"/>
          <p:cNvSpPr/>
          <p:nvPr/>
        </p:nvSpPr>
        <p:spPr>
          <a:xfrm>
            <a:off x="0" y="3848100"/>
            <a:ext cx="9144000" cy="3009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Title 1"/>
          <p:cNvSpPr txBox="1">
            <a:spLocks/>
          </p:cNvSpPr>
          <p:nvPr/>
        </p:nvSpPr>
        <p:spPr>
          <a:xfrm>
            <a:off x="1336675" y="2693988"/>
            <a:ext cx="7772400" cy="552450"/>
          </a:xfrm>
          <a:prstGeom prst="rect">
            <a:avLst/>
          </a:prstGeom>
        </p:spPr>
        <p:txBody>
          <a:bodyPr/>
          <a:lstStyle>
            <a:lvl1pPr algn="l">
              <a:defRPr sz="3400" b="1"/>
            </a:lvl1pPr>
          </a:lstStyle>
          <a:p>
            <a:pPr algn="r" fontAlgn="auto">
              <a:spcAft>
                <a:spcPts val="0"/>
              </a:spcAft>
              <a:defRPr/>
            </a:pPr>
            <a:r>
              <a:rPr lang="en-US" sz="10000" dirty="0" smtClean="0">
                <a:solidFill>
                  <a:schemeClr val="bg1"/>
                </a:solidFill>
                <a:latin typeface="Arial Black" pitchFamily="34" charset="0"/>
                <a:ea typeface="+mj-ea"/>
                <a:cs typeface="+mj-cs"/>
              </a:rPr>
              <a:t>FOUR</a:t>
            </a:r>
            <a:endParaRPr lang="en-GB" sz="10000" dirty="0">
              <a:solidFill>
                <a:schemeClr val="bg1"/>
              </a:solidFill>
              <a:latin typeface="Arial Black" pitchFamily="34" charset="0"/>
              <a:ea typeface="+mj-ea"/>
              <a:cs typeface="+mj-cs"/>
            </a:endParaRPr>
          </a:p>
        </p:txBody>
      </p:sp>
      <p:sp>
        <p:nvSpPr>
          <p:cNvPr id="6" name="Rectangle 5"/>
          <p:cNvSpPr/>
          <p:nvPr/>
        </p:nvSpPr>
        <p:spPr>
          <a:xfrm>
            <a:off x="0" y="4679950"/>
            <a:ext cx="9144000" cy="519113"/>
          </a:xfrm>
          <a:prstGeom prst="rect">
            <a:avLst/>
          </a:prstGeom>
          <a:solidFill>
            <a:srgbClr val="1684C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7" name="Straight Connector 6"/>
          <p:cNvCxnSpPr/>
          <p:nvPr/>
        </p:nvCxnSpPr>
        <p:spPr>
          <a:xfrm>
            <a:off x="0" y="5099050"/>
            <a:ext cx="9144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3" descr="I:\Marketing Ideas and Concepts\Echo\PRESENTATION_2012\STRAP-TEXT.gif"/>
          <p:cNvPicPr>
            <a:picLocks noChangeAspect="1" noChangeArrowheads="1"/>
          </p:cNvPicPr>
          <p:nvPr/>
        </p:nvPicPr>
        <p:blipFill>
          <a:blip r:embed="rId3" cstate="print"/>
          <a:srcRect/>
          <a:stretch>
            <a:fillRect/>
          </a:stretch>
        </p:blipFill>
        <p:spPr bwMode="auto">
          <a:xfrm>
            <a:off x="266700" y="4841875"/>
            <a:ext cx="4992688" cy="133350"/>
          </a:xfrm>
          <a:prstGeom prst="rect">
            <a:avLst/>
          </a:prstGeom>
          <a:noFill/>
          <a:ln w="9525">
            <a:noFill/>
            <a:miter lim="800000"/>
            <a:headEnd/>
            <a:tailEnd/>
          </a:ln>
        </p:spPr>
      </p:pic>
      <p:pic>
        <p:nvPicPr>
          <p:cNvPr id="9" name="Picture 4" descr="I:\Marketing Ideas and Concepts\Echo\PRESENTATION_2012\echo_only_logo.gif"/>
          <p:cNvPicPr>
            <a:picLocks noChangeAspect="1" noChangeArrowheads="1"/>
          </p:cNvPicPr>
          <p:nvPr/>
        </p:nvPicPr>
        <p:blipFill>
          <a:blip r:embed="rId4" cstate="print"/>
          <a:srcRect/>
          <a:stretch>
            <a:fillRect/>
          </a:stretch>
        </p:blipFill>
        <p:spPr bwMode="auto">
          <a:xfrm>
            <a:off x="271463" y="3960813"/>
            <a:ext cx="1862137" cy="693737"/>
          </a:xfrm>
          <a:prstGeom prst="rect">
            <a:avLst/>
          </a:prstGeom>
          <a:noFill/>
          <a:ln w="9525">
            <a:noFill/>
            <a:miter lim="800000"/>
            <a:headEnd/>
            <a:tailEnd/>
          </a:ln>
        </p:spPr>
      </p:pic>
      <p:pic>
        <p:nvPicPr>
          <p:cNvPr id="10" name="Picture 2" descr="I:\LOGOS\CLIENTS\ICANN_SML.jpg"/>
          <p:cNvPicPr>
            <a:picLocks noChangeAspect="1" noChangeArrowheads="1"/>
          </p:cNvPicPr>
          <p:nvPr userDrawn="1"/>
        </p:nvPicPr>
        <p:blipFill>
          <a:blip r:embed="rId5" cstate="print"/>
          <a:srcRect/>
          <a:stretch>
            <a:fillRect/>
          </a:stretch>
        </p:blipFill>
        <p:spPr bwMode="auto">
          <a:xfrm>
            <a:off x="7754938" y="5624513"/>
            <a:ext cx="1187450" cy="950912"/>
          </a:xfrm>
          <a:prstGeom prst="rect">
            <a:avLst/>
          </a:prstGeom>
          <a:noFill/>
          <a:ln w="9525">
            <a:noFill/>
            <a:miter lim="800000"/>
            <a:headEnd/>
            <a:tailEnd/>
          </a:ln>
        </p:spPr>
      </p:pic>
      <p:sp>
        <p:nvSpPr>
          <p:cNvPr id="23" name="Title 1"/>
          <p:cNvSpPr>
            <a:spLocks noGrp="1"/>
          </p:cNvSpPr>
          <p:nvPr>
            <p:ph type="ctrTitle"/>
          </p:nvPr>
        </p:nvSpPr>
        <p:spPr>
          <a:xfrm>
            <a:off x="153988" y="5456274"/>
            <a:ext cx="7772400" cy="552450"/>
          </a:xfrm>
        </p:spPr>
        <p:txBody>
          <a:bodyPr anchor="t">
            <a:normAutofit/>
          </a:bodyPr>
          <a:lstStyle>
            <a:lvl1pPr algn="l">
              <a:defRPr sz="3400" b="1"/>
            </a:lvl1pPr>
          </a:lstStyle>
          <a:p>
            <a:r>
              <a:rPr lang="en-US" smtClean="0"/>
              <a:t>Click to edit Master title style</a:t>
            </a:r>
            <a:endParaRPr lang="en-GB" dirty="0"/>
          </a:p>
        </p:txBody>
      </p:sp>
    </p:spTree>
  </p:cSld>
  <p:clrMapOvr>
    <a:masterClrMapping/>
  </p:clrMapOvr>
  <p:hf sldNum="0"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four title">
    <p:spTree>
      <p:nvGrpSpPr>
        <p:cNvPr id="1" name=""/>
        <p:cNvGrpSpPr/>
        <p:nvPr/>
      </p:nvGrpSpPr>
      <p:grpSpPr>
        <a:xfrm>
          <a:off x="0" y="0"/>
          <a:ext cx="0" cy="0"/>
          <a:chOff x="0" y="0"/>
          <a:chExt cx="0" cy="0"/>
        </a:xfrm>
      </p:grpSpPr>
      <p:pic>
        <p:nvPicPr>
          <p:cNvPr id="3" name="Picture 3" descr="I:\IMAGES (Stock - Royalty Free)\Computers &amp; Electronics\screen.jpg"/>
          <p:cNvPicPr>
            <a:picLocks noChangeAspect="1" noChangeArrowheads="1"/>
          </p:cNvPicPr>
          <p:nvPr userDrawn="1"/>
        </p:nvPicPr>
        <p:blipFill>
          <a:blip r:embed="rId2" cstate="print"/>
          <a:srcRect/>
          <a:stretch>
            <a:fillRect/>
          </a:stretch>
        </p:blipFill>
        <p:spPr bwMode="auto">
          <a:xfrm>
            <a:off x="0" y="0"/>
            <a:ext cx="9144000" cy="3859213"/>
          </a:xfrm>
          <a:prstGeom prst="rect">
            <a:avLst/>
          </a:prstGeom>
          <a:noFill/>
          <a:ln w="9525">
            <a:noFill/>
            <a:miter lim="800000"/>
            <a:headEnd/>
            <a:tailEnd/>
          </a:ln>
        </p:spPr>
      </p:pic>
      <p:sp>
        <p:nvSpPr>
          <p:cNvPr id="4" name="Rectangle 3"/>
          <p:cNvSpPr/>
          <p:nvPr/>
        </p:nvSpPr>
        <p:spPr>
          <a:xfrm>
            <a:off x="0" y="3848100"/>
            <a:ext cx="9144000" cy="3009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Title 1"/>
          <p:cNvSpPr txBox="1">
            <a:spLocks/>
          </p:cNvSpPr>
          <p:nvPr/>
        </p:nvSpPr>
        <p:spPr>
          <a:xfrm>
            <a:off x="1336675" y="2693988"/>
            <a:ext cx="7772400" cy="552450"/>
          </a:xfrm>
          <a:prstGeom prst="rect">
            <a:avLst/>
          </a:prstGeom>
        </p:spPr>
        <p:txBody>
          <a:bodyPr/>
          <a:lstStyle>
            <a:lvl1pPr algn="l">
              <a:defRPr sz="3400" b="1"/>
            </a:lvl1pPr>
          </a:lstStyle>
          <a:p>
            <a:pPr algn="r" fontAlgn="auto">
              <a:spcAft>
                <a:spcPts val="0"/>
              </a:spcAft>
              <a:defRPr/>
            </a:pPr>
            <a:r>
              <a:rPr lang="en-US" sz="10000" dirty="0" smtClean="0">
                <a:solidFill>
                  <a:schemeClr val="bg1"/>
                </a:solidFill>
                <a:latin typeface="Arial Black" pitchFamily="34" charset="0"/>
                <a:ea typeface="+mj-ea"/>
                <a:cs typeface="+mj-cs"/>
              </a:rPr>
              <a:t>FIVE</a:t>
            </a:r>
            <a:endParaRPr lang="en-GB" sz="10000" dirty="0">
              <a:solidFill>
                <a:schemeClr val="bg1"/>
              </a:solidFill>
              <a:latin typeface="Arial Black" pitchFamily="34" charset="0"/>
              <a:ea typeface="+mj-ea"/>
              <a:cs typeface="+mj-cs"/>
            </a:endParaRPr>
          </a:p>
        </p:txBody>
      </p:sp>
      <p:sp>
        <p:nvSpPr>
          <p:cNvPr id="6" name="Rectangle 5"/>
          <p:cNvSpPr/>
          <p:nvPr/>
        </p:nvSpPr>
        <p:spPr>
          <a:xfrm>
            <a:off x="0" y="4679950"/>
            <a:ext cx="9144000" cy="519113"/>
          </a:xfrm>
          <a:prstGeom prst="rect">
            <a:avLst/>
          </a:prstGeom>
          <a:solidFill>
            <a:srgbClr val="1684C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7" name="Straight Connector 6"/>
          <p:cNvCxnSpPr/>
          <p:nvPr/>
        </p:nvCxnSpPr>
        <p:spPr>
          <a:xfrm>
            <a:off x="0" y="5099050"/>
            <a:ext cx="9144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3" descr="I:\Marketing Ideas and Concepts\Echo\PRESENTATION_2012\STRAP-TEXT.gif"/>
          <p:cNvPicPr>
            <a:picLocks noChangeAspect="1" noChangeArrowheads="1"/>
          </p:cNvPicPr>
          <p:nvPr/>
        </p:nvPicPr>
        <p:blipFill>
          <a:blip r:embed="rId3" cstate="print"/>
          <a:srcRect/>
          <a:stretch>
            <a:fillRect/>
          </a:stretch>
        </p:blipFill>
        <p:spPr bwMode="auto">
          <a:xfrm>
            <a:off x="266700" y="4841875"/>
            <a:ext cx="4992688" cy="133350"/>
          </a:xfrm>
          <a:prstGeom prst="rect">
            <a:avLst/>
          </a:prstGeom>
          <a:noFill/>
          <a:ln w="9525">
            <a:noFill/>
            <a:miter lim="800000"/>
            <a:headEnd/>
            <a:tailEnd/>
          </a:ln>
        </p:spPr>
      </p:pic>
      <p:pic>
        <p:nvPicPr>
          <p:cNvPr id="9" name="Picture 4" descr="I:\Marketing Ideas and Concepts\Echo\PRESENTATION_2012\echo_only_logo.gif"/>
          <p:cNvPicPr>
            <a:picLocks noChangeAspect="1" noChangeArrowheads="1"/>
          </p:cNvPicPr>
          <p:nvPr/>
        </p:nvPicPr>
        <p:blipFill>
          <a:blip r:embed="rId4" cstate="print"/>
          <a:srcRect/>
          <a:stretch>
            <a:fillRect/>
          </a:stretch>
        </p:blipFill>
        <p:spPr bwMode="auto">
          <a:xfrm>
            <a:off x="271463" y="3960813"/>
            <a:ext cx="1862137" cy="693737"/>
          </a:xfrm>
          <a:prstGeom prst="rect">
            <a:avLst/>
          </a:prstGeom>
          <a:noFill/>
          <a:ln w="9525">
            <a:noFill/>
            <a:miter lim="800000"/>
            <a:headEnd/>
            <a:tailEnd/>
          </a:ln>
        </p:spPr>
      </p:pic>
      <p:pic>
        <p:nvPicPr>
          <p:cNvPr id="10" name="Picture 2" descr="I:\LOGOS\CLIENTS\ICANN_SML.jpg"/>
          <p:cNvPicPr>
            <a:picLocks noChangeAspect="1" noChangeArrowheads="1"/>
          </p:cNvPicPr>
          <p:nvPr userDrawn="1"/>
        </p:nvPicPr>
        <p:blipFill>
          <a:blip r:embed="rId5" cstate="print"/>
          <a:srcRect/>
          <a:stretch>
            <a:fillRect/>
          </a:stretch>
        </p:blipFill>
        <p:spPr bwMode="auto">
          <a:xfrm>
            <a:off x="7754938" y="5624513"/>
            <a:ext cx="1187450" cy="950912"/>
          </a:xfrm>
          <a:prstGeom prst="rect">
            <a:avLst/>
          </a:prstGeom>
          <a:noFill/>
          <a:ln w="9525">
            <a:noFill/>
            <a:miter lim="800000"/>
            <a:headEnd/>
            <a:tailEnd/>
          </a:ln>
        </p:spPr>
      </p:pic>
      <p:sp>
        <p:nvSpPr>
          <p:cNvPr id="23" name="Title 1"/>
          <p:cNvSpPr>
            <a:spLocks noGrp="1"/>
          </p:cNvSpPr>
          <p:nvPr>
            <p:ph type="ctrTitle"/>
          </p:nvPr>
        </p:nvSpPr>
        <p:spPr>
          <a:xfrm>
            <a:off x="153988" y="5456274"/>
            <a:ext cx="7772400" cy="552450"/>
          </a:xfrm>
        </p:spPr>
        <p:txBody>
          <a:bodyPr anchor="t">
            <a:normAutofit/>
          </a:bodyPr>
          <a:lstStyle>
            <a:lvl1pPr algn="l">
              <a:defRPr sz="3400" b="1"/>
            </a:lvl1pPr>
          </a:lstStyle>
          <a:p>
            <a:r>
              <a:rPr lang="en-US" smtClean="0"/>
              <a:t>Click to edit Master title style</a:t>
            </a:r>
            <a:endParaRPr lang="en-GB" dirty="0"/>
          </a:p>
        </p:txBody>
      </p:sp>
    </p:spTree>
  </p:cSld>
  <p:clrMapOvr>
    <a:masterClrMapping/>
  </p:clrMapOvr>
  <p:hf sldNum="0"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_four title">
    <p:spTree>
      <p:nvGrpSpPr>
        <p:cNvPr id="1" name=""/>
        <p:cNvGrpSpPr/>
        <p:nvPr/>
      </p:nvGrpSpPr>
      <p:grpSpPr>
        <a:xfrm>
          <a:off x="0" y="0"/>
          <a:ext cx="0" cy="0"/>
          <a:chOff x="0" y="0"/>
          <a:chExt cx="0" cy="0"/>
        </a:xfrm>
      </p:grpSpPr>
      <p:pic>
        <p:nvPicPr>
          <p:cNvPr id="3" name="Picture 3" descr="I:\IMAGES (Stock - Royalty Free)\Computers &amp; Electronics\FINGER ON THE PULSE.jpg"/>
          <p:cNvPicPr>
            <a:picLocks noChangeAspect="1" noChangeArrowheads="1"/>
          </p:cNvPicPr>
          <p:nvPr userDrawn="1"/>
        </p:nvPicPr>
        <p:blipFill>
          <a:blip r:embed="rId2" cstate="print"/>
          <a:srcRect/>
          <a:stretch>
            <a:fillRect/>
          </a:stretch>
        </p:blipFill>
        <p:spPr bwMode="auto">
          <a:xfrm>
            <a:off x="0" y="-14288"/>
            <a:ext cx="9144000" cy="3859213"/>
          </a:xfrm>
          <a:prstGeom prst="rect">
            <a:avLst/>
          </a:prstGeom>
          <a:noFill/>
          <a:ln w="9525">
            <a:noFill/>
            <a:miter lim="800000"/>
            <a:headEnd/>
            <a:tailEnd/>
          </a:ln>
        </p:spPr>
      </p:pic>
      <p:sp>
        <p:nvSpPr>
          <p:cNvPr id="4" name="Rectangle 3"/>
          <p:cNvSpPr/>
          <p:nvPr/>
        </p:nvSpPr>
        <p:spPr>
          <a:xfrm>
            <a:off x="0" y="3848100"/>
            <a:ext cx="9144000" cy="3009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Title 1"/>
          <p:cNvSpPr txBox="1">
            <a:spLocks/>
          </p:cNvSpPr>
          <p:nvPr/>
        </p:nvSpPr>
        <p:spPr>
          <a:xfrm>
            <a:off x="1336675" y="2693988"/>
            <a:ext cx="7772400" cy="552450"/>
          </a:xfrm>
          <a:prstGeom prst="rect">
            <a:avLst/>
          </a:prstGeom>
        </p:spPr>
        <p:txBody>
          <a:bodyPr/>
          <a:lstStyle>
            <a:lvl1pPr algn="l">
              <a:defRPr sz="3400" b="1"/>
            </a:lvl1pPr>
          </a:lstStyle>
          <a:p>
            <a:pPr algn="r" fontAlgn="auto">
              <a:spcAft>
                <a:spcPts val="0"/>
              </a:spcAft>
              <a:defRPr/>
            </a:pPr>
            <a:r>
              <a:rPr lang="en-US" sz="10000" dirty="0" smtClean="0">
                <a:solidFill>
                  <a:schemeClr val="bg1"/>
                </a:solidFill>
                <a:latin typeface="Arial Black" pitchFamily="34" charset="0"/>
                <a:ea typeface="+mj-ea"/>
                <a:cs typeface="+mj-cs"/>
              </a:rPr>
              <a:t>SIX</a:t>
            </a:r>
            <a:endParaRPr lang="en-GB" sz="10000" dirty="0">
              <a:solidFill>
                <a:schemeClr val="bg1"/>
              </a:solidFill>
              <a:latin typeface="Arial Black" pitchFamily="34" charset="0"/>
              <a:ea typeface="+mj-ea"/>
              <a:cs typeface="+mj-cs"/>
            </a:endParaRPr>
          </a:p>
        </p:txBody>
      </p:sp>
      <p:sp>
        <p:nvSpPr>
          <p:cNvPr id="6" name="Rectangle 5"/>
          <p:cNvSpPr/>
          <p:nvPr/>
        </p:nvSpPr>
        <p:spPr>
          <a:xfrm>
            <a:off x="0" y="4679950"/>
            <a:ext cx="9144000" cy="519113"/>
          </a:xfrm>
          <a:prstGeom prst="rect">
            <a:avLst/>
          </a:prstGeom>
          <a:solidFill>
            <a:srgbClr val="1684C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7" name="Straight Connector 6"/>
          <p:cNvCxnSpPr/>
          <p:nvPr/>
        </p:nvCxnSpPr>
        <p:spPr>
          <a:xfrm>
            <a:off x="0" y="5099050"/>
            <a:ext cx="9144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3" descr="I:\Marketing Ideas and Concepts\Echo\PRESENTATION_2012\STRAP-TEXT.gif"/>
          <p:cNvPicPr>
            <a:picLocks noChangeAspect="1" noChangeArrowheads="1"/>
          </p:cNvPicPr>
          <p:nvPr/>
        </p:nvPicPr>
        <p:blipFill>
          <a:blip r:embed="rId3" cstate="print"/>
          <a:srcRect/>
          <a:stretch>
            <a:fillRect/>
          </a:stretch>
        </p:blipFill>
        <p:spPr bwMode="auto">
          <a:xfrm>
            <a:off x="266700" y="4841875"/>
            <a:ext cx="4992688" cy="133350"/>
          </a:xfrm>
          <a:prstGeom prst="rect">
            <a:avLst/>
          </a:prstGeom>
          <a:noFill/>
          <a:ln w="9525">
            <a:noFill/>
            <a:miter lim="800000"/>
            <a:headEnd/>
            <a:tailEnd/>
          </a:ln>
        </p:spPr>
      </p:pic>
      <p:pic>
        <p:nvPicPr>
          <p:cNvPr id="9" name="Picture 4" descr="I:\Marketing Ideas and Concepts\Echo\PRESENTATION_2012\echo_only_logo.gif"/>
          <p:cNvPicPr>
            <a:picLocks noChangeAspect="1" noChangeArrowheads="1"/>
          </p:cNvPicPr>
          <p:nvPr/>
        </p:nvPicPr>
        <p:blipFill>
          <a:blip r:embed="rId4" cstate="print"/>
          <a:srcRect/>
          <a:stretch>
            <a:fillRect/>
          </a:stretch>
        </p:blipFill>
        <p:spPr bwMode="auto">
          <a:xfrm>
            <a:off x="271463" y="3960813"/>
            <a:ext cx="1862137" cy="693737"/>
          </a:xfrm>
          <a:prstGeom prst="rect">
            <a:avLst/>
          </a:prstGeom>
          <a:noFill/>
          <a:ln w="9525">
            <a:noFill/>
            <a:miter lim="800000"/>
            <a:headEnd/>
            <a:tailEnd/>
          </a:ln>
        </p:spPr>
      </p:pic>
      <p:pic>
        <p:nvPicPr>
          <p:cNvPr id="10" name="Picture 2" descr="I:\LOGOS\CLIENTS\ICANN_SML.jpg"/>
          <p:cNvPicPr>
            <a:picLocks noChangeAspect="1" noChangeArrowheads="1"/>
          </p:cNvPicPr>
          <p:nvPr userDrawn="1"/>
        </p:nvPicPr>
        <p:blipFill>
          <a:blip r:embed="rId5" cstate="print"/>
          <a:srcRect/>
          <a:stretch>
            <a:fillRect/>
          </a:stretch>
        </p:blipFill>
        <p:spPr bwMode="auto">
          <a:xfrm>
            <a:off x="7754938" y="5624513"/>
            <a:ext cx="1187450" cy="950912"/>
          </a:xfrm>
          <a:prstGeom prst="rect">
            <a:avLst/>
          </a:prstGeom>
          <a:noFill/>
          <a:ln w="9525">
            <a:noFill/>
            <a:miter lim="800000"/>
            <a:headEnd/>
            <a:tailEnd/>
          </a:ln>
        </p:spPr>
      </p:pic>
      <p:sp>
        <p:nvSpPr>
          <p:cNvPr id="23" name="Title 1"/>
          <p:cNvSpPr>
            <a:spLocks noGrp="1"/>
          </p:cNvSpPr>
          <p:nvPr>
            <p:ph type="ctrTitle"/>
          </p:nvPr>
        </p:nvSpPr>
        <p:spPr>
          <a:xfrm>
            <a:off x="153988" y="5456274"/>
            <a:ext cx="7772400" cy="552450"/>
          </a:xfrm>
        </p:spPr>
        <p:txBody>
          <a:bodyPr anchor="t">
            <a:normAutofit/>
          </a:bodyPr>
          <a:lstStyle>
            <a:lvl1pPr algn="l">
              <a:defRPr sz="3400" b="1"/>
            </a:lvl1pPr>
          </a:lstStyle>
          <a:p>
            <a:r>
              <a:rPr lang="en-US" smtClean="0"/>
              <a:t>Click to edit Master title style</a:t>
            </a:r>
            <a:endParaRPr lang="en-GB" dirty="0"/>
          </a:p>
        </p:txBody>
      </p:sp>
    </p:spTree>
  </p:cSld>
  <p:clrMapOvr>
    <a:masterClrMapping/>
  </p:clrMapOvr>
  <p:hf sldNum="0"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_four title">
    <p:spTree>
      <p:nvGrpSpPr>
        <p:cNvPr id="1" name=""/>
        <p:cNvGrpSpPr/>
        <p:nvPr/>
      </p:nvGrpSpPr>
      <p:grpSpPr>
        <a:xfrm>
          <a:off x="0" y="0"/>
          <a:ext cx="0" cy="0"/>
          <a:chOff x="0" y="0"/>
          <a:chExt cx="0" cy="0"/>
        </a:xfrm>
      </p:grpSpPr>
      <p:pic>
        <p:nvPicPr>
          <p:cNvPr id="3" name="Picture 3" descr="I:\IMAGES (Stock - Royalty Free)\Computers &amp; Electronics\HANDS ON KEYBOARD.jpg"/>
          <p:cNvPicPr>
            <a:picLocks noChangeAspect="1" noChangeArrowheads="1"/>
          </p:cNvPicPr>
          <p:nvPr userDrawn="1"/>
        </p:nvPicPr>
        <p:blipFill>
          <a:blip r:embed="rId2" cstate="print"/>
          <a:srcRect/>
          <a:stretch>
            <a:fillRect/>
          </a:stretch>
        </p:blipFill>
        <p:spPr bwMode="auto">
          <a:xfrm>
            <a:off x="0" y="0"/>
            <a:ext cx="9144000" cy="3859213"/>
          </a:xfrm>
          <a:prstGeom prst="rect">
            <a:avLst/>
          </a:prstGeom>
          <a:noFill/>
          <a:ln w="9525">
            <a:noFill/>
            <a:miter lim="800000"/>
            <a:headEnd/>
            <a:tailEnd/>
          </a:ln>
        </p:spPr>
      </p:pic>
      <p:sp>
        <p:nvSpPr>
          <p:cNvPr id="4" name="Rectangle 3"/>
          <p:cNvSpPr/>
          <p:nvPr/>
        </p:nvSpPr>
        <p:spPr>
          <a:xfrm>
            <a:off x="0" y="3848100"/>
            <a:ext cx="9144000" cy="3009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Title 1"/>
          <p:cNvSpPr txBox="1">
            <a:spLocks/>
          </p:cNvSpPr>
          <p:nvPr/>
        </p:nvSpPr>
        <p:spPr>
          <a:xfrm>
            <a:off x="1336675" y="2693988"/>
            <a:ext cx="7772400" cy="552450"/>
          </a:xfrm>
          <a:prstGeom prst="rect">
            <a:avLst/>
          </a:prstGeom>
        </p:spPr>
        <p:txBody>
          <a:bodyPr/>
          <a:lstStyle>
            <a:lvl1pPr algn="l">
              <a:defRPr sz="3400" b="1"/>
            </a:lvl1pPr>
          </a:lstStyle>
          <a:p>
            <a:pPr algn="r" fontAlgn="auto">
              <a:spcAft>
                <a:spcPts val="0"/>
              </a:spcAft>
              <a:defRPr/>
            </a:pPr>
            <a:r>
              <a:rPr lang="en-US" sz="10000" dirty="0" smtClean="0">
                <a:solidFill>
                  <a:schemeClr val="bg1"/>
                </a:solidFill>
                <a:latin typeface="Arial Black" pitchFamily="34" charset="0"/>
                <a:ea typeface="+mj-ea"/>
                <a:cs typeface="+mj-cs"/>
              </a:rPr>
              <a:t>SEVEN</a:t>
            </a:r>
            <a:endParaRPr lang="en-GB" sz="10000" dirty="0">
              <a:solidFill>
                <a:schemeClr val="bg1"/>
              </a:solidFill>
              <a:latin typeface="Arial Black" pitchFamily="34" charset="0"/>
              <a:ea typeface="+mj-ea"/>
              <a:cs typeface="+mj-cs"/>
            </a:endParaRPr>
          </a:p>
        </p:txBody>
      </p:sp>
      <p:sp>
        <p:nvSpPr>
          <p:cNvPr id="6" name="Rectangle 5"/>
          <p:cNvSpPr/>
          <p:nvPr/>
        </p:nvSpPr>
        <p:spPr>
          <a:xfrm>
            <a:off x="0" y="4679950"/>
            <a:ext cx="9144000" cy="519113"/>
          </a:xfrm>
          <a:prstGeom prst="rect">
            <a:avLst/>
          </a:prstGeom>
          <a:solidFill>
            <a:srgbClr val="1684C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7" name="Straight Connector 6"/>
          <p:cNvCxnSpPr/>
          <p:nvPr/>
        </p:nvCxnSpPr>
        <p:spPr>
          <a:xfrm>
            <a:off x="0" y="5099050"/>
            <a:ext cx="9144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3" descr="I:\Marketing Ideas and Concepts\Echo\PRESENTATION_2012\STRAP-TEXT.gif"/>
          <p:cNvPicPr>
            <a:picLocks noChangeAspect="1" noChangeArrowheads="1"/>
          </p:cNvPicPr>
          <p:nvPr/>
        </p:nvPicPr>
        <p:blipFill>
          <a:blip r:embed="rId3" cstate="print"/>
          <a:srcRect/>
          <a:stretch>
            <a:fillRect/>
          </a:stretch>
        </p:blipFill>
        <p:spPr bwMode="auto">
          <a:xfrm>
            <a:off x="266700" y="4841875"/>
            <a:ext cx="4992688" cy="133350"/>
          </a:xfrm>
          <a:prstGeom prst="rect">
            <a:avLst/>
          </a:prstGeom>
          <a:noFill/>
          <a:ln w="9525">
            <a:noFill/>
            <a:miter lim="800000"/>
            <a:headEnd/>
            <a:tailEnd/>
          </a:ln>
        </p:spPr>
      </p:pic>
      <p:pic>
        <p:nvPicPr>
          <p:cNvPr id="9" name="Picture 4" descr="I:\Marketing Ideas and Concepts\Echo\PRESENTATION_2012\echo_only_logo.gif"/>
          <p:cNvPicPr>
            <a:picLocks noChangeAspect="1" noChangeArrowheads="1"/>
          </p:cNvPicPr>
          <p:nvPr/>
        </p:nvPicPr>
        <p:blipFill>
          <a:blip r:embed="rId4" cstate="print"/>
          <a:srcRect/>
          <a:stretch>
            <a:fillRect/>
          </a:stretch>
        </p:blipFill>
        <p:spPr bwMode="auto">
          <a:xfrm>
            <a:off x="271463" y="3960813"/>
            <a:ext cx="1862137" cy="693737"/>
          </a:xfrm>
          <a:prstGeom prst="rect">
            <a:avLst/>
          </a:prstGeom>
          <a:noFill/>
          <a:ln w="9525">
            <a:noFill/>
            <a:miter lim="800000"/>
            <a:headEnd/>
            <a:tailEnd/>
          </a:ln>
        </p:spPr>
      </p:pic>
      <p:pic>
        <p:nvPicPr>
          <p:cNvPr id="10" name="Picture 2" descr="I:\LOGOS\CLIENTS\ICANN_SML.jpg"/>
          <p:cNvPicPr>
            <a:picLocks noChangeAspect="1" noChangeArrowheads="1"/>
          </p:cNvPicPr>
          <p:nvPr userDrawn="1"/>
        </p:nvPicPr>
        <p:blipFill>
          <a:blip r:embed="rId5" cstate="print"/>
          <a:srcRect/>
          <a:stretch>
            <a:fillRect/>
          </a:stretch>
        </p:blipFill>
        <p:spPr bwMode="auto">
          <a:xfrm>
            <a:off x="7754938" y="5624513"/>
            <a:ext cx="1187450" cy="950912"/>
          </a:xfrm>
          <a:prstGeom prst="rect">
            <a:avLst/>
          </a:prstGeom>
          <a:noFill/>
          <a:ln w="9525">
            <a:noFill/>
            <a:miter lim="800000"/>
            <a:headEnd/>
            <a:tailEnd/>
          </a:ln>
        </p:spPr>
      </p:pic>
      <p:sp>
        <p:nvSpPr>
          <p:cNvPr id="23" name="Title 1"/>
          <p:cNvSpPr>
            <a:spLocks noGrp="1"/>
          </p:cNvSpPr>
          <p:nvPr>
            <p:ph type="ctrTitle"/>
          </p:nvPr>
        </p:nvSpPr>
        <p:spPr>
          <a:xfrm>
            <a:off x="153988" y="5456274"/>
            <a:ext cx="7772400" cy="552450"/>
          </a:xfrm>
        </p:spPr>
        <p:txBody>
          <a:bodyPr anchor="t">
            <a:normAutofit/>
          </a:bodyPr>
          <a:lstStyle>
            <a:lvl1pPr algn="l">
              <a:defRPr sz="3400" b="1"/>
            </a:lvl1pPr>
          </a:lstStyle>
          <a:p>
            <a:r>
              <a:rPr lang="en-US" smtClean="0"/>
              <a:t>Click to edit Master title style</a:t>
            </a:r>
            <a:endParaRPr lang="en-GB" dirty="0"/>
          </a:p>
        </p:txBody>
      </p:sp>
    </p:spTree>
  </p:cSld>
  <p:clrMapOvr>
    <a:masterClrMapping/>
  </p:clrMapOvr>
  <p:hf sldNum="0"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4_four title">
    <p:spTree>
      <p:nvGrpSpPr>
        <p:cNvPr id="1" name=""/>
        <p:cNvGrpSpPr/>
        <p:nvPr/>
      </p:nvGrpSpPr>
      <p:grpSpPr>
        <a:xfrm>
          <a:off x="0" y="0"/>
          <a:ext cx="0" cy="0"/>
          <a:chOff x="0" y="0"/>
          <a:chExt cx="0" cy="0"/>
        </a:xfrm>
      </p:grpSpPr>
      <p:pic>
        <p:nvPicPr>
          <p:cNvPr id="3" name="Picture 3" descr="\\ebiquity\uds\godalming\folders\tom.mattey\Desktop\shutterstock_37656448.jpg"/>
          <p:cNvPicPr>
            <a:picLocks noChangeAspect="1" noChangeArrowheads="1"/>
          </p:cNvPicPr>
          <p:nvPr userDrawn="1"/>
        </p:nvPicPr>
        <p:blipFill>
          <a:blip r:embed="rId2" cstate="print"/>
          <a:srcRect t="14914" b="31245"/>
          <a:stretch>
            <a:fillRect/>
          </a:stretch>
        </p:blipFill>
        <p:spPr bwMode="auto">
          <a:xfrm>
            <a:off x="0" y="0"/>
            <a:ext cx="9144000" cy="3844925"/>
          </a:xfrm>
          <a:prstGeom prst="rect">
            <a:avLst/>
          </a:prstGeom>
          <a:noFill/>
          <a:ln w="9525">
            <a:noFill/>
            <a:miter lim="800000"/>
            <a:headEnd/>
            <a:tailEnd/>
          </a:ln>
        </p:spPr>
      </p:pic>
      <p:sp>
        <p:nvSpPr>
          <p:cNvPr id="4" name="Rectangle 3"/>
          <p:cNvSpPr/>
          <p:nvPr/>
        </p:nvSpPr>
        <p:spPr>
          <a:xfrm>
            <a:off x="0" y="3848100"/>
            <a:ext cx="9144000" cy="3009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Title 1"/>
          <p:cNvSpPr txBox="1">
            <a:spLocks/>
          </p:cNvSpPr>
          <p:nvPr/>
        </p:nvSpPr>
        <p:spPr>
          <a:xfrm>
            <a:off x="1336675" y="2693988"/>
            <a:ext cx="7772400" cy="552450"/>
          </a:xfrm>
          <a:prstGeom prst="rect">
            <a:avLst/>
          </a:prstGeom>
        </p:spPr>
        <p:txBody>
          <a:bodyPr/>
          <a:lstStyle>
            <a:lvl1pPr algn="l">
              <a:defRPr sz="3400" b="1"/>
            </a:lvl1pPr>
          </a:lstStyle>
          <a:p>
            <a:pPr algn="r" fontAlgn="auto">
              <a:spcAft>
                <a:spcPts val="0"/>
              </a:spcAft>
              <a:defRPr/>
            </a:pPr>
            <a:r>
              <a:rPr lang="en-US" sz="10000" dirty="0" smtClean="0">
                <a:solidFill>
                  <a:schemeClr val="bg1"/>
                </a:solidFill>
                <a:latin typeface="Arial Black" pitchFamily="34" charset="0"/>
                <a:ea typeface="+mj-ea"/>
                <a:cs typeface="+mj-cs"/>
              </a:rPr>
              <a:t>EIGHT</a:t>
            </a:r>
            <a:endParaRPr lang="en-GB" sz="10000" dirty="0">
              <a:solidFill>
                <a:schemeClr val="bg1"/>
              </a:solidFill>
              <a:latin typeface="Arial Black" pitchFamily="34" charset="0"/>
              <a:ea typeface="+mj-ea"/>
              <a:cs typeface="+mj-cs"/>
            </a:endParaRPr>
          </a:p>
        </p:txBody>
      </p:sp>
      <p:sp>
        <p:nvSpPr>
          <p:cNvPr id="6" name="Rectangle 5"/>
          <p:cNvSpPr/>
          <p:nvPr/>
        </p:nvSpPr>
        <p:spPr>
          <a:xfrm>
            <a:off x="0" y="4679950"/>
            <a:ext cx="9144000" cy="519113"/>
          </a:xfrm>
          <a:prstGeom prst="rect">
            <a:avLst/>
          </a:prstGeom>
          <a:solidFill>
            <a:srgbClr val="1684C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7" name="Straight Connector 6"/>
          <p:cNvCxnSpPr/>
          <p:nvPr/>
        </p:nvCxnSpPr>
        <p:spPr>
          <a:xfrm>
            <a:off x="0" y="5099050"/>
            <a:ext cx="9144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3" descr="I:\Marketing Ideas and Concepts\Echo\PRESENTATION_2012\STRAP-TEXT.gif"/>
          <p:cNvPicPr>
            <a:picLocks noChangeAspect="1" noChangeArrowheads="1"/>
          </p:cNvPicPr>
          <p:nvPr/>
        </p:nvPicPr>
        <p:blipFill>
          <a:blip r:embed="rId3" cstate="print"/>
          <a:srcRect/>
          <a:stretch>
            <a:fillRect/>
          </a:stretch>
        </p:blipFill>
        <p:spPr bwMode="auto">
          <a:xfrm>
            <a:off x="266700" y="4841875"/>
            <a:ext cx="4992688" cy="133350"/>
          </a:xfrm>
          <a:prstGeom prst="rect">
            <a:avLst/>
          </a:prstGeom>
          <a:noFill/>
          <a:ln w="9525">
            <a:noFill/>
            <a:miter lim="800000"/>
            <a:headEnd/>
            <a:tailEnd/>
          </a:ln>
        </p:spPr>
      </p:pic>
      <p:pic>
        <p:nvPicPr>
          <p:cNvPr id="9" name="Picture 4" descr="I:\Marketing Ideas and Concepts\Echo\PRESENTATION_2012\echo_only_logo.gif"/>
          <p:cNvPicPr>
            <a:picLocks noChangeAspect="1" noChangeArrowheads="1"/>
          </p:cNvPicPr>
          <p:nvPr/>
        </p:nvPicPr>
        <p:blipFill>
          <a:blip r:embed="rId4" cstate="print"/>
          <a:srcRect/>
          <a:stretch>
            <a:fillRect/>
          </a:stretch>
        </p:blipFill>
        <p:spPr bwMode="auto">
          <a:xfrm>
            <a:off x="271463" y="3960813"/>
            <a:ext cx="1862137" cy="693737"/>
          </a:xfrm>
          <a:prstGeom prst="rect">
            <a:avLst/>
          </a:prstGeom>
          <a:noFill/>
          <a:ln w="9525">
            <a:noFill/>
            <a:miter lim="800000"/>
            <a:headEnd/>
            <a:tailEnd/>
          </a:ln>
        </p:spPr>
      </p:pic>
      <p:pic>
        <p:nvPicPr>
          <p:cNvPr id="10" name="Picture 2" descr="I:\LOGOS\CLIENTS\ICANN_SML.jpg"/>
          <p:cNvPicPr>
            <a:picLocks noChangeAspect="1" noChangeArrowheads="1"/>
          </p:cNvPicPr>
          <p:nvPr userDrawn="1"/>
        </p:nvPicPr>
        <p:blipFill>
          <a:blip r:embed="rId5" cstate="print"/>
          <a:srcRect/>
          <a:stretch>
            <a:fillRect/>
          </a:stretch>
        </p:blipFill>
        <p:spPr bwMode="auto">
          <a:xfrm>
            <a:off x="7754938" y="5624513"/>
            <a:ext cx="1187450" cy="950912"/>
          </a:xfrm>
          <a:prstGeom prst="rect">
            <a:avLst/>
          </a:prstGeom>
          <a:noFill/>
          <a:ln w="9525">
            <a:noFill/>
            <a:miter lim="800000"/>
            <a:headEnd/>
            <a:tailEnd/>
          </a:ln>
        </p:spPr>
      </p:pic>
      <p:sp>
        <p:nvSpPr>
          <p:cNvPr id="23" name="Title 1"/>
          <p:cNvSpPr>
            <a:spLocks noGrp="1"/>
          </p:cNvSpPr>
          <p:nvPr>
            <p:ph type="ctrTitle"/>
          </p:nvPr>
        </p:nvSpPr>
        <p:spPr>
          <a:xfrm>
            <a:off x="153988" y="5456274"/>
            <a:ext cx="7772400" cy="552450"/>
          </a:xfrm>
        </p:spPr>
        <p:txBody>
          <a:bodyPr anchor="t">
            <a:normAutofit/>
          </a:bodyPr>
          <a:lstStyle>
            <a:lvl1pPr algn="l">
              <a:defRPr sz="3400" b="1"/>
            </a:lvl1pPr>
          </a:lstStyle>
          <a:p>
            <a:r>
              <a:rPr lang="en-US" smtClean="0"/>
              <a:t>Click to edit Master title style</a:t>
            </a:r>
            <a:endParaRPr lang="en-GB" dirty="0"/>
          </a:p>
        </p:txBody>
      </p:sp>
    </p:spTree>
  </p:cSld>
  <p:clrMapOvr>
    <a:masterClrMapping/>
  </p:clrMapOvr>
  <p:hf sldNum="0" hd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blank slide with tit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AST PRESENT AND FUTURE">
    <p:spTree>
      <p:nvGrpSpPr>
        <p:cNvPr id="1" name=""/>
        <p:cNvGrpSpPr/>
        <p:nvPr/>
      </p:nvGrpSpPr>
      <p:grpSpPr>
        <a:xfrm>
          <a:off x="0" y="0"/>
          <a:ext cx="0" cy="0"/>
          <a:chOff x="0" y="0"/>
          <a:chExt cx="0" cy="0"/>
        </a:xfrm>
      </p:grpSpPr>
      <p:pic>
        <p:nvPicPr>
          <p:cNvPr id="2" name="Picture 1031" descr="echo_presentation"/>
          <p:cNvPicPr>
            <a:picLocks noChangeAspect="1" noChangeArrowheads="1"/>
          </p:cNvPicPr>
          <p:nvPr userDrawn="1"/>
        </p:nvPicPr>
        <p:blipFill>
          <a:blip r:embed="rId2" cstate="print"/>
          <a:srcRect/>
          <a:stretch>
            <a:fillRect/>
          </a:stretch>
        </p:blipFill>
        <p:spPr bwMode="auto">
          <a:xfrm>
            <a:off x="7875588" y="128588"/>
            <a:ext cx="1179512" cy="438150"/>
          </a:xfrm>
          <a:prstGeom prst="rect">
            <a:avLst/>
          </a:prstGeom>
          <a:noFill/>
          <a:ln w="9525">
            <a:noFill/>
            <a:miter lim="800000"/>
            <a:headEnd/>
            <a:tailEnd/>
          </a:ln>
        </p:spPr>
      </p:pic>
      <p:sp>
        <p:nvSpPr>
          <p:cNvPr id="3" name="Footer Placeholder 28"/>
          <p:cNvSpPr txBox="1">
            <a:spLocks/>
          </p:cNvSpPr>
          <p:nvPr userDrawn="1"/>
        </p:nvSpPr>
        <p:spPr bwMode="auto">
          <a:xfrm>
            <a:off x="5780088" y="6256338"/>
            <a:ext cx="3363912" cy="217487"/>
          </a:xfrm>
          <a:prstGeom prst="rect">
            <a:avLst/>
          </a:prstGeom>
          <a:noFill/>
          <a:ln w="9525">
            <a:noFill/>
            <a:miter lim="800000"/>
            <a:headEnd/>
            <a:tailEnd/>
          </a:ln>
        </p:spPr>
        <p:txBody>
          <a:bodyPr/>
          <a:lstStyle/>
          <a:p>
            <a:pPr algn="r" fontAlgn="auto">
              <a:spcBef>
                <a:spcPts val="0"/>
              </a:spcBef>
              <a:spcAft>
                <a:spcPts val="0"/>
              </a:spcAft>
              <a:defRPr/>
            </a:pPr>
            <a:r>
              <a:rPr lang="en-GB" sz="800" b="1" dirty="0">
                <a:latin typeface="Arial" charset="0"/>
                <a:cs typeface="+mn-cs"/>
              </a:rPr>
              <a:t>Page </a:t>
            </a:r>
            <a:fld id="{E07D23A8-C84B-483D-8FA7-E20714F2E118}" type="slidenum">
              <a:rPr lang="en-GB" sz="800" b="1">
                <a:latin typeface="Arial" charset="0"/>
                <a:cs typeface="+mn-cs"/>
              </a:rPr>
              <a:pPr algn="r" fontAlgn="auto">
                <a:spcBef>
                  <a:spcPts val="0"/>
                </a:spcBef>
                <a:spcAft>
                  <a:spcPts val="0"/>
                </a:spcAft>
                <a:defRPr/>
              </a:pPr>
              <a:t>‹#›</a:t>
            </a:fld>
            <a:endParaRPr lang="en-GB" sz="800" b="1" dirty="0">
              <a:latin typeface="Arial" charset="0"/>
              <a:cs typeface="+mn-cs"/>
            </a:endParaRPr>
          </a:p>
        </p:txBody>
      </p:sp>
      <p:sp>
        <p:nvSpPr>
          <p:cNvPr id="4" name="Rectangle 3"/>
          <p:cNvSpPr/>
          <p:nvPr userDrawn="1"/>
        </p:nvSpPr>
        <p:spPr>
          <a:xfrm>
            <a:off x="0" y="0"/>
            <a:ext cx="496888" cy="2286000"/>
          </a:xfrm>
          <a:prstGeom prst="rect">
            <a:avLst/>
          </a:prstGeom>
          <a:solidFill>
            <a:srgbClr val="E46C0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 lIns="108000" tIns="108000" rIns="0" bIns="108000"/>
          <a:lstStyle/>
          <a:p>
            <a:pPr>
              <a:defRPr/>
            </a:pPr>
            <a:r>
              <a:rPr lang="en-GB" sz="1800" b="1" dirty="0">
                <a:solidFill>
                  <a:schemeClr val="bg1"/>
                </a:solidFill>
              </a:rPr>
              <a:t>IDENTITY</a:t>
            </a:r>
          </a:p>
          <a:p>
            <a:pPr>
              <a:defRPr/>
            </a:pPr>
            <a:r>
              <a:rPr lang="en-GB" sz="900" dirty="0">
                <a:solidFill>
                  <a:schemeClr val="bg1"/>
                </a:solidFill>
              </a:rPr>
              <a:t>Colleague interviews</a:t>
            </a:r>
          </a:p>
        </p:txBody>
      </p:sp>
      <p:sp>
        <p:nvSpPr>
          <p:cNvPr id="5" name="Rectangle 4"/>
          <p:cNvSpPr/>
          <p:nvPr userDrawn="1"/>
        </p:nvSpPr>
        <p:spPr>
          <a:xfrm>
            <a:off x="0" y="2286000"/>
            <a:ext cx="496888" cy="2286000"/>
          </a:xfrm>
          <a:prstGeom prst="rect">
            <a:avLst/>
          </a:prstGeom>
          <a:solidFill>
            <a:srgbClr val="E5AF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 tIns="108000" rIns="0"/>
          <a:lstStyle/>
          <a:p>
            <a:pPr>
              <a:defRPr/>
            </a:pPr>
            <a:r>
              <a:rPr lang="en-GB" sz="1800" b="1" dirty="0">
                <a:solidFill>
                  <a:schemeClr val="bg1"/>
                </a:solidFill>
              </a:rPr>
              <a:t>IMAGE</a:t>
            </a:r>
          </a:p>
          <a:p>
            <a:pPr>
              <a:defRPr/>
            </a:pPr>
            <a:r>
              <a:rPr lang="en-GB" sz="900" dirty="0">
                <a:solidFill>
                  <a:schemeClr val="bg1"/>
                </a:solidFill>
              </a:rPr>
              <a:t>Opinion Former interviews</a:t>
            </a:r>
          </a:p>
        </p:txBody>
      </p:sp>
      <p:sp>
        <p:nvSpPr>
          <p:cNvPr id="6" name="Rectangle 5"/>
          <p:cNvSpPr/>
          <p:nvPr userDrawn="1"/>
        </p:nvSpPr>
        <p:spPr>
          <a:xfrm>
            <a:off x="0" y="4572000"/>
            <a:ext cx="496888" cy="2286000"/>
          </a:xfrm>
          <a:prstGeom prst="rect">
            <a:avLst/>
          </a:prstGeom>
          <a:solidFill>
            <a:srgbClr val="459CB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vert" tIns="108000" rIns="0"/>
          <a:lstStyle/>
          <a:p>
            <a:pPr>
              <a:defRPr/>
            </a:pPr>
            <a:r>
              <a:rPr lang="en-GB" sz="1800" b="1" dirty="0">
                <a:solidFill>
                  <a:schemeClr val="bg1"/>
                </a:solidFill>
              </a:rPr>
              <a:t>INFLUENCE</a:t>
            </a:r>
          </a:p>
          <a:p>
            <a:pPr>
              <a:defRPr/>
            </a:pPr>
            <a:r>
              <a:rPr lang="en-GB" sz="900" dirty="0">
                <a:solidFill>
                  <a:schemeClr val="bg1"/>
                </a:solidFill>
              </a:rPr>
              <a:t>Media analysis</a:t>
            </a:r>
          </a:p>
        </p:txBody>
      </p:sp>
      <p:sp>
        <p:nvSpPr>
          <p:cNvPr id="7" name="Rectangle 6"/>
          <p:cNvSpPr/>
          <p:nvPr userDrawn="1"/>
        </p:nvSpPr>
        <p:spPr>
          <a:xfrm>
            <a:off x="487363" y="6500813"/>
            <a:ext cx="2916237" cy="35718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t>PAST</a:t>
            </a:r>
          </a:p>
        </p:txBody>
      </p:sp>
      <p:sp>
        <p:nvSpPr>
          <p:cNvPr id="8" name="Rectangle 7"/>
          <p:cNvSpPr/>
          <p:nvPr userDrawn="1"/>
        </p:nvSpPr>
        <p:spPr>
          <a:xfrm>
            <a:off x="3357563" y="6500813"/>
            <a:ext cx="2916237" cy="357187"/>
          </a:xfrm>
          <a:prstGeom prst="rect">
            <a:avLst/>
          </a:prstGeom>
          <a:solidFill>
            <a:srgbClr val="91185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t>PRESENT</a:t>
            </a:r>
          </a:p>
        </p:txBody>
      </p:sp>
      <p:sp>
        <p:nvSpPr>
          <p:cNvPr id="9" name="Rectangle 8"/>
          <p:cNvSpPr/>
          <p:nvPr userDrawn="1"/>
        </p:nvSpPr>
        <p:spPr>
          <a:xfrm>
            <a:off x="6227763" y="6500813"/>
            <a:ext cx="2916237" cy="35718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t>FUTURE</a:t>
            </a:r>
          </a:p>
        </p:txBody>
      </p:sp>
      <p:sp>
        <p:nvSpPr>
          <p:cNvPr id="10" name="Rectangle 9"/>
          <p:cNvSpPr/>
          <p:nvPr userDrawn="1"/>
        </p:nvSpPr>
        <p:spPr>
          <a:xfrm>
            <a:off x="2965450" y="1387475"/>
            <a:ext cx="496888" cy="1860550"/>
          </a:xfrm>
          <a:prstGeom prst="rect">
            <a:avLst/>
          </a:prstGeom>
          <a:solidFill>
            <a:schemeClr val="bg1">
              <a:lumMod val="65000"/>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vert="vert" tIns="108000" rIns="0"/>
          <a:lstStyle/>
          <a:p>
            <a:pPr>
              <a:defRPr/>
            </a:pPr>
            <a:endParaRPr lang="en-GB" sz="1800" b="1" dirty="0"/>
          </a:p>
        </p:txBody>
      </p:sp>
      <p:sp>
        <p:nvSpPr>
          <p:cNvPr id="11" name="Rectangle 10"/>
          <p:cNvSpPr/>
          <p:nvPr userDrawn="1"/>
        </p:nvSpPr>
        <p:spPr>
          <a:xfrm>
            <a:off x="4040188" y="1201738"/>
            <a:ext cx="3508375" cy="12112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t>THIS IS THE FADED BOX COLOUR</a:t>
            </a:r>
          </a:p>
        </p:txBody>
      </p:sp>
      <p:cxnSp>
        <p:nvCxnSpPr>
          <p:cNvPr id="12" name="Straight Arrow Connector 11"/>
          <p:cNvCxnSpPr/>
          <p:nvPr userDrawn="1"/>
        </p:nvCxnSpPr>
        <p:spPr>
          <a:xfrm flipH="1">
            <a:off x="3179763" y="1935163"/>
            <a:ext cx="1127125" cy="6381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AST PRESENT FUTURE AT TOP">
    <p:spTree>
      <p:nvGrpSpPr>
        <p:cNvPr id="1" name=""/>
        <p:cNvGrpSpPr/>
        <p:nvPr/>
      </p:nvGrpSpPr>
      <p:grpSpPr>
        <a:xfrm>
          <a:off x="0" y="0"/>
          <a:ext cx="0" cy="0"/>
          <a:chOff x="0" y="0"/>
          <a:chExt cx="0" cy="0"/>
        </a:xfrm>
      </p:grpSpPr>
      <p:sp>
        <p:nvSpPr>
          <p:cNvPr id="2" name="Rectangle 1"/>
          <p:cNvSpPr/>
          <p:nvPr userDrawn="1"/>
        </p:nvSpPr>
        <p:spPr>
          <a:xfrm>
            <a:off x="0" y="0"/>
            <a:ext cx="3060700" cy="357188"/>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t>PAST</a:t>
            </a:r>
          </a:p>
        </p:txBody>
      </p:sp>
      <p:sp>
        <p:nvSpPr>
          <p:cNvPr id="3" name="Rectangle 2"/>
          <p:cNvSpPr/>
          <p:nvPr userDrawn="1"/>
        </p:nvSpPr>
        <p:spPr>
          <a:xfrm>
            <a:off x="3041650" y="0"/>
            <a:ext cx="3060700" cy="35718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t>PRESENT</a:t>
            </a:r>
          </a:p>
        </p:txBody>
      </p:sp>
      <p:sp>
        <p:nvSpPr>
          <p:cNvPr id="4" name="Rectangle 3"/>
          <p:cNvSpPr/>
          <p:nvPr userDrawn="1"/>
        </p:nvSpPr>
        <p:spPr>
          <a:xfrm>
            <a:off x="6083300" y="0"/>
            <a:ext cx="3060700" cy="35718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t>FUTURE</a:t>
            </a:r>
          </a:p>
        </p:txBody>
      </p:sp>
      <p:sp>
        <p:nvSpPr>
          <p:cNvPr id="5" name="Rectangle 4"/>
          <p:cNvSpPr/>
          <p:nvPr userDrawn="1"/>
        </p:nvSpPr>
        <p:spPr>
          <a:xfrm>
            <a:off x="0" y="6421438"/>
            <a:ext cx="9144000" cy="436562"/>
          </a:xfrm>
          <a:prstGeom prst="rect">
            <a:avLst/>
          </a:prstGeom>
          <a:solidFill>
            <a:srgbClr val="1684C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6" name="Straight Connector 5"/>
          <p:cNvCxnSpPr/>
          <p:nvPr userDrawn="1"/>
        </p:nvCxnSpPr>
        <p:spPr>
          <a:xfrm>
            <a:off x="0" y="6677025"/>
            <a:ext cx="9144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7" name="Picture 4" descr="I:\Marketing Ideas and Concepts\Echo\PRESENTATION_2012\echo_only_logo.gif"/>
          <p:cNvPicPr>
            <a:picLocks noChangeAspect="1" noChangeArrowheads="1"/>
          </p:cNvPicPr>
          <p:nvPr userDrawn="1"/>
        </p:nvPicPr>
        <p:blipFill>
          <a:blip r:embed="rId2" cstate="print"/>
          <a:srcRect/>
          <a:stretch>
            <a:fillRect/>
          </a:stretch>
        </p:blipFill>
        <p:spPr bwMode="auto">
          <a:xfrm>
            <a:off x="271463" y="5873750"/>
            <a:ext cx="1233487" cy="460375"/>
          </a:xfrm>
          <a:prstGeom prst="rect">
            <a:avLst/>
          </a:prstGeom>
          <a:noFill/>
          <a:ln w="9525">
            <a:noFill/>
            <a:miter lim="800000"/>
            <a:headEnd/>
            <a:tailEnd/>
          </a:ln>
        </p:spPr>
      </p:pic>
      <p:pic>
        <p:nvPicPr>
          <p:cNvPr id="8" name="Picture 2" descr="I:\Marketing Ideas and Concepts\Echo\PRESENTATION_2012\ebiquity-text.gif"/>
          <p:cNvPicPr>
            <a:picLocks noChangeAspect="1" noChangeArrowheads="1"/>
          </p:cNvPicPr>
          <p:nvPr userDrawn="1"/>
        </p:nvPicPr>
        <p:blipFill>
          <a:blip r:embed="rId3" cstate="print"/>
          <a:srcRect/>
          <a:stretch>
            <a:fillRect/>
          </a:stretch>
        </p:blipFill>
        <p:spPr bwMode="auto">
          <a:xfrm>
            <a:off x="277813" y="6481763"/>
            <a:ext cx="1570037" cy="157162"/>
          </a:xfrm>
          <a:prstGeom prst="rect">
            <a:avLst/>
          </a:prstGeom>
          <a:noFill/>
          <a:ln w="9525">
            <a:noFill/>
            <a:miter lim="800000"/>
            <a:headEnd/>
            <a:tailEnd/>
          </a:ln>
        </p:spPr>
      </p:pic>
      <p:sp>
        <p:nvSpPr>
          <p:cNvPr id="9" name="Slide Number Placeholder 5"/>
          <p:cNvSpPr txBox="1">
            <a:spLocks/>
          </p:cNvSpPr>
          <p:nvPr userDrawn="1"/>
        </p:nvSpPr>
        <p:spPr>
          <a:xfrm>
            <a:off x="8367713" y="6503988"/>
            <a:ext cx="588962" cy="354012"/>
          </a:xfrm>
          <a:prstGeom prst="rect">
            <a:avLst/>
          </a:prstGeom>
          <a:solidFill>
            <a:srgbClr val="1684C1"/>
          </a:solidFill>
        </p:spPr>
        <p:txBody>
          <a:bodyPr anchor="ctr"/>
          <a:lstStyle>
            <a:lvl1pPr>
              <a:defRPr sz="800">
                <a:solidFill>
                  <a:schemeClr val="bg1"/>
                </a:solidFill>
              </a:defRPr>
            </a:lvl1pPr>
          </a:lstStyle>
          <a:p>
            <a:pPr algn="r" fontAlgn="auto">
              <a:spcBef>
                <a:spcPts val="0"/>
              </a:spcBef>
              <a:spcAft>
                <a:spcPts val="0"/>
              </a:spcAft>
              <a:defRPr/>
            </a:pPr>
            <a:r>
              <a:rPr lang="en-GB" dirty="0" smtClean="0">
                <a:latin typeface="+mn-lt"/>
                <a:cs typeface="+mn-cs"/>
              </a:rPr>
              <a:t>Page </a:t>
            </a:r>
            <a:fld id="{53F128EA-6245-47F7-A0CB-98348B3016E5}" type="slidenum">
              <a:rPr lang="en-GB" smtClean="0">
                <a:latin typeface="+mn-lt"/>
                <a:cs typeface="+mn-cs"/>
              </a:rPr>
              <a:pPr algn="r" fontAlgn="auto">
                <a:spcBef>
                  <a:spcPts val="0"/>
                </a:spcBef>
                <a:spcAft>
                  <a:spcPts val="0"/>
                </a:spcAft>
                <a:defRPr/>
              </a:pPr>
              <a:t>‹#›</a:t>
            </a:fld>
            <a:endParaRPr lang="en-GB" dirty="0">
              <a:latin typeface="+mn-lt"/>
              <a:cs typeface="+mn-cs"/>
            </a:endParaRPr>
          </a:p>
        </p:txBody>
      </p:sp>
      <p:grpSp>
        <p:nvGrpSpPr>
          <p:cNvPr id="10" name="Group 19"/>
          <p:cNvGrpSpPr>
            <a:grpSpLocks/>
          </p:cNvGrpSpPr>
          <p:nvPr userDrawn="1"/>
        </p:nvGrpSpPr>
        <p:grpSpPr bwMode="auto">
          <a:xfrm>
            <a:off x="7023100" y="6305550"/>
            <a:ext cx="1933575" cy="247650"/>
            <a:chOff x="4861125" y="6028660"/>
            <a:chExt cx="4095549" cy="524540"/>
          </a:xfrm>
        </p:grpSpPr>
        <p:pic>
          <p:nvPicPr>
            <p:cNvPr id="11" name="Picture 2" descr="I:\Marketing Ideas and Concepts\Echo\PRESENTATION_2012\EYE.jpg"/>
            <p:cNvPicPr>
              <a:picLocks noChangeAspect="1" noChangeArrowheads="1"/>
            </p:cNvPicPr>
            <p:nvPr userDrawn="1"/>
          </p:nvPicPr>
          <p:blipFill>
            <a:blip r:embed="rId4" cstate="print"/>
            <a:srcRect/>
            <a:stretch>
              <a:fillRect/>
            </a:stretch>
          </p:blipFill>
          <p:spPr bwMode="auto">
            <a:xfrm>
              <a:off x="4861125" y="6028660"/>
              <a:ext cx="716218" cy="524540"/>
            </a:xfrm>
            <a:prstGeom prst="rect">
              <a:avLst/>
            </a:prstGeom>
            <a:ln>
              <a:noFill/>
            </a:ln>
            <a:effectLst>
              <a:outerShdw blurRad="190500" algn="tl" rotWithShape="0">
                <a:srgbClr val="000000">
                  <a:alpha val="70000"/>
                </a:srgbClr>
              </a:outerShdw>
            </a:effectLst>
          </p:spPr>
        </p:pic>
        <p:pic>
          <p:nvPicPr>
            <p:cNvPr id="12" name="Picture 3" descr="I:\Marketing Ideas and Concepts\Echo\PRESENTATION_2012\HAND.jpg"/>
            <p:cNvPicPr>
              <a:picLocks noChangeAspect="1" noChangeArrowheads="1"/>
            </p:cNvPicPr>
            <p:nvPr userDrawn="1"/>
          </p:nvPicPr>
          <p:blipFill>
            <a:blip r:embed="rId5" cstate="print"/>
            <a:srcRect/>
            <a:stretch>
              <a:fillRect/>
            </a:stretch>
          </p:blipFill>
          <p:spPr bwMode="auto">
            <a:xfrm>
              <a:off x="5705119" y="6028660"/>
              <a:ext cx="716216" cy="524540"/>
            </a:xfrm>
            <a:prstGeom prst="rect">
              <a:avLst/>
            </a:prstGeom>
            <a:ln>
              <a:noFill/>
            </a:ln>
            <a:effectLst>
              <a:outerShdw blurRad="190500" algn="tl" rotWithShape="0">
                <a:srgbClr val="000000">
                  <a:alpha val="70000"/>
                </a:srgbClr>
              </a:outerShdw>
            </a:effectLst>
          </p:spPr>
        </p:pic>
        <p:pic>
          <p:nvPicPr>
            <p:cNvPr id="13" name="Picture 4" descr="I:\Marketing Ideas and Concepts\Echo\PRESENTATION_2012\MAN CHILD.jpg"/>
            <p:cNvPicPr>
              <a:picLocks noChangeAspect="1" noChangeArrowheads="1"/>
            </p:cNvPicPr>
            <p:nvPr userDrawn="1"/>
          </p:nvPicPr>
          <p:blipFill>
            <a:blip r:embed="rId6" cstate="print"/>
            <a:srcRect/>
            <a:stretch>
              <a:fillRect/>
            </a:stretch>
          </p:blipFill>
          <p:spPr bwMode="auto">
            <a:xfrm>
              <a:off x="6552473" y="6028660"/>
              <a:ext cx="712854" cy="524540"/>
            </a:xfrm>
            <a:prstGeom prst="rect">
              <a:avLst/>
            </a:prstGeom>
            <a:ln>
              <a:noFill/>
            </a:ln>
            <a:effectLst>
              <a:outerShdw blurRad="190500" algn="tl" rotWithShape="0">
                <a:srgbClr val="000000">
                  <a:alpha val="70000"/>
                </a:srgbClr>
              </a:outerShdw>
            </a:effectLst>
          </p:spPr>
        </p:pic>
        <p:pic>
          <p:nvPicPr>
            <p:cNvPr id="14" name="Picture 5" descr="I:\Marketing Ideas and Concepts\Echo\PRESENTATION_2012\BALLOON.jpg"/>
            <p:cNvPicPr>
              <a:picLocks noChangeAspect="1" noChangeArrowheads="1"/>
            </p:cNvPicPr>
            <p:nvPr userDrawn="1"/>
          </p:nvPicPr>
          <p:blipFill>
            <a:blip r:embed="rId7" cstate="print"/>
            <a:srcRect/>
            <a:stretch>
              <a:fillRect/>
            </a:stretch>
          </p:blipFill>
          <p:spPr bwMode="auto">
            <a:xfrm>
              <a:off x="7396465" y="6028660"/>
              <a:ext cx="716218" cy="524540"/>
            </a:xfrm>
            <a:prstGeom prst="rect">
              <a:avLst/>
            </a:prstGeom>
            <a:ln>
              <a:noFill/>
            </a:ln>
            <a:effectLst>
              <a:outerShdw blurRad="190500" algn="tl" rotWithShape="0">
                <a:srgbClr val="000000">
                  <a:alpha val="70000"/>
                </a:srgbClr>
              </a:outerShdw>
            </a:effectLst>
          </p:spPr>
        </p:pic>
        <p:pic>
          <p:nvPicPr>
            <p:cNvPr id="15" name="Picture 6" descr="I:\Marketing Ideas and Concepts\Echo\PRESENTATION_2012\LADY.jpg"/>
            <p:cNvPicPr>
              <a:picLocks noChangeAspect="1" noChangeArrowheads="1"/>
            </p:cNvPicPr>
            <p:nvPr userDrawn="1"/>
          </p:nvPicPr>
          <p:blipFill>
            <a:blip r:embed="rId8" cstate="print"/>
            <a:srcRect/>
            <a:stretch>
              <a:fillRect/>
            </a:stretch>
          </p:blipFill>
          <p:spPr bwMode="auto">
            <a:xfrm>
              <a:off x="8240458" y="6028660"/>
              <a:ext cx="716216" cy="524540"/>
            </a:xfrm>
            <a:prstGeom prst="rect">
              <a:avLst/>
            </a:prstGeom>
            <a:ln>
              <a:noFill/>
            </a:ln>
            <a:effectLst>
              <a:outerShdw blurRad="190500" algn="tl" rotWithShape="0">
                <a:srgbClr val="000000">
                  <a:alpha val="70000"/>
                </a:srgbClr>
              </a:outerShdw>
            </a:effectLst>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section break when you have no image">
    <p:spTree>
      <p:nvGrpSpPr>
        <p:cNvPr id="1" name=""/>
        <p:cNvGrpSpPr/>
        <p:nvPr/>
      </p:nvGrpSpPr>
      <p:grpSpPr>
        <a:xfrm>
          <a:off x="0" y="0"/>
          <a:ext cx="0" cy="0"/>
          <a:chOff x="0" y="0"/>
          <a:chExt cx="0" cy="0"/>
        </a:xfrm>
      </p:grpSpPr>
      <p:sp>
        <p:nvSpPr>
          <p:cNvPr id="4" name="Rectangle 3"/>
          <p:cNvSpPr/>
          <p:nvPr/>
        </p:nvSpPr>
        <p:spPr>
          <a:xfrm>
            <a:off x="0" y="4381500"/>
            <a:ext cx="9144000" cy="2476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Rectangle 4"/>
          <p:cNvSpPr/>
          <p:nvPr/>
        </p:nvSpPr>
        <p:spPr>
          <a:xfrm>
            <a:off x="0" y="3852863"/>
            <a:ext cx="9144000" cy="962025"/>
          </a:xfrm>
          <a:prstGeom prst="rect">
            <a:avLst/>
          </a:prstGeom>
          <a:solidFill>
            <a:srgbClr val="1684C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6" name="Straight Connector 5"/>
          <p:cNvCxnSpPr/>
          <p:nvPr/>
        </p:nvCxnSpPr>
        <p:spPr>
          <a:xfrm>
            <a:off x="0" y="4633913"/>
            <a:ext cx="9144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7" name="Picture 6" descr="echo_strap_pres.gif"/>
          <p:cNvPicPr>
            <a:picLocks noChangeAspect="1"/>
          </p:cNvPicPr>
          <p:nvPr/>
        </p:nvPicPr>
        <p:blipFill>
          <a:blip r:embed="rId2" cstate="print"/>
          <a:srcRect/>
          <a:stretch>
            <a:fillRect/>
          </a:stretch>
        </p:blipFill>
        <p:spPr bwMode="auto">
          <a:xfrm>
            <a:off x="249238" y="5457825"/>
            <a:ext cx="4057650" cy="1181100"/>
          </a:xfrm>
          <a:prstGeom prst="rect">
            <a:avLst/>
          </a:prstGeom>
          <a:noFill/>
          <a:ln w="9525">
            <a:noFill/>
            <a:miter lim="800000"/>
            <a:headEnd/>
            <a:tailEnd/>
          </a:ln>
        </p:spPr>
      </p:pic>
      <p:pic>
        <p:nvPicPr>
          <p:cNvPr id="8" name="Picture 2" descr="I:\Marketing Ideas and Concepts\Echo\PRESENTATION_2012\ebiquity-text.gif"/>
          <p:cNvPicPr>
            <a:picLocks noChangeAspect="1" noChangeArrowheads="1"/>
          </p:cNvPicPr>
          <p:nvPr/>
        </p:nvPicPr>
        <p:blipFill>
          <a:blip r:embed="rId3" cstate="print"/>
          <a:srcRect/>
          <a:stretch>
            <a:fillRect/>
          </a:stretch>
        </p:blipFill>
        <p:spPr bwMode="auto">
          <a:xfrm>
            <a:off x="277813" y="4424363"/>
            <a:ext cx="1570037" cy="157162"/>
          </a:xfrm>
          <a:prstGeom prst="rect">
            <a:avLst/>
          </a:prstGeom>
          <a:noFill/>
          <a:ln w="9525">
            <a:noFill/>
            <a:miter lim="800000"/>
            <a:headEnd/>
            <a:tailEnd/>
          </a:ln>
        </p:spPr>
      </p:pic>
      <p:sp>
        <p:nvSpPr>
          <p:cNvPr id="2" name="Title 1"/>
          <p:cNvSpPr>
            <a:spLocks noGrp="1"/>
          </p:cNvSpPr>
          <p:nvPr>
            <p:ph type="ctrTitle"/>
          </p:nvPr>
        </p:nvSpPr>
        <p:spPr>
          <a:xfrm>
            <a:off x="965712" y="3038475"/>
            <a:ext cx="7772400" cy="685800"/>
          </a:xfrm>
        </p:spPr>
        <p:txBody>
          <a:bodyPr>
            <a:normAutofit/>
          </a:bodyPr>
          <a:lstStyle>
            <a:lvl1pPr algn="r" defTabSz="914400" rtl="0" eaLnBrk="1" latinLnBrk="0" hangingPunct="1">
              <a:spcBef>
                <a:spcPct val="0"/>
              </a:spcBef>
              <a:buNone/>
              <a:defRPr lang="en-GB" sz="3400" b="1" kern="1200" dirty="0" smtClean="0">
                <a:solidFill>
                  <a:schemeClr val="tx1"/>
                </a:solidFill>
                <a:latin typeface="+mj-lt"/>
                <a:ea typeface="+mj-ea"/>
                <a:cs typeface="+mj-cs"/>
              </a:defRPr>
            </a:lvl1pPr>
          </a:lstStyle>
          <a:p>
            <a:r>
              <a:rPr lang="en-US" smtClean="0"/>
              <a:t>Click to edit Master title style</a:t>
            </a:r>
            <a:endParaRPr lang="en-GB" dirty="0"/>
          </a:p>
        </p:txBody>
      </p:sp>
      <p:sp>
        <p:nvSpPr>
          <p:cNvPr id="3" name="Subtitle 2"/>
          <p:cNvSpPr>
            <a:spLocks noGrp="1"/>
          </p:cNvSpPr>
          <p:nvPr>
            <p:ph type="subTitle" idx="1"/>
          </p:nvPr>
        </p:nvSpPr>
        <p:spPr>
          <a:xfrm>
            <a:off x="2638425" y="4876800"/>
            <a:ext cx="6400800" cy="428625"/>
          </a:xfrm>
        </p:spPr>
        <p:txBody>
          <a:bodyPr>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Tree>
  </p:cSld>
  <p:clrMapOvr>
    <a:masterClrMapping/>
  </p:clrMapOvr>
  <p:hf sldNum="0" hdr="0" dt="0"/>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smaller header only">
    <p:spTree>
      <p:nvGrpSpPr>
        <p:cNvPr id="1" name=""/>
        <p:cNvGrpSpPr/>
        <p:nvPr/>
      </p:nvGrpSpPr>
      <p:grpSpPr>
        <a:xfrm>
          <a:off x="0" y="0"/>
          <a:ext cx="0" cy="0"/>
          <a:chOff x="0" y="0"/>
          <a:chExt cx="0" cy="0"/>
        </a:xfrm>
      </p:grpSpPr>
      <p:sp>
        <p:nvSpPr>
          <p:cNvPr id="3" name="Rectangle 2"/>
          <p:cNvSpPr/>
          <p:nvPr/>
        </p:nvSpPr>
        <p:spPr>
          <a:xfrm>
            <a:off x="0" y="0"/>
            <a:ext cx="9144000" cy="161925"/>
          </a:xfrm>
          <a:prstGeom prst="rect">
            <a:avLst/>
          </a:prstGeom>
          <a:solidFill>
            <a:srgbClr val="1684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 name="Rectangle 3"/>
          <p:cNvSpPr/>
          <p:nvPr/>
        </p:nvSpPr>
        <p:spPr>
          <a:xfrm>
            <a:off x="0" y="6421438"/>
            <a:ext cx="9144000" cy="436562"/>
          </a:xfrm>
          <a:prstGeom prst="rect">
            <a:avLst/>
          </a:prstGeom>
          <a:solidFill>
            <a:srgbClr val="1684C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Date Placeholder 3"/>
          <p:cNvSpPr txBox="1">
            <a:spLocks/>
          </p:cNvSpPr>
          <p:nvPr/>
        </p:nvSpPr>
        <p:spPr>
          <a:xfrm>
            <a:off x="457200" y="6356350"/>
            <a:ext cx="2133600" cy="365125"/>
          </a:xfrm>
          <a:prstGeom prst="rect">
            <a:avLst/>
          </a:prstGeom>
        </p:spPr>
        <p:txBody>
          <a:bodyPr anchor="ctr"/>
          <a:lstStyle/>
          <a:p>
            <a:pPr fontAlgn="auto">
              <a:spcBef>
                <a:spcPts val="0"/>
              </a:spcBef>
              <a:spcAft>
                <a:spcPts val="0"/>
              </a:spcAft>
              <a:defRPr/>
            </a:pPr>
            <a:fld id="{719BF576-D1DC-49CA-BC4E-9DBEAB68C0A3}" type="datetimeFigureOut">
              <a:rPr lang="en-GB" sz="1200">
                <a:solidFill>
                  <a:schemeClr val="tx1">
                    <a:tint val="75000"/>
                  </a:schemeClr>
                </a:solidFill>
                <a:latin typeface="+mn-lt"/>
                <a:cs typeface="+mn-cs"/>
              </a:rPr>
              <a:pPr fontAlgn="auto">
                <a:spcBef>
                  <a:spcPts val="0"/>
                </a:spcBef>
                <a:spcAft>
                  <a:spcPts val="0"/>
                </a:spcAft>
                <a:defRPr/>
              </a:pPr>
              <a:t>07/04/2013</a:t>
            </a:fld>
            <a:endParaRPr lang="en-GB" sz="1200">
              <a:solidFill>
                <a:schemeClr val="tx1">
                  <a:tint val="75000"/>
                </a:schemeClr>
              </a:solidFill>
              <a:latin typeface="+mn-lt"/>
              <a:cs typeface="+mn-cs"/>
            </a:endParaRPr>
          </a:p>
        </p:txBody>
      </p:sp>
      <p:cxnSp>
        <p:nvCxnSpPr>
          <p:cNvPr id="6" name="Straight Connector 5"/>
          <p:cNvCxnSpPr/>
          <p:nvPr/>
        </p:nvCxnSpPr>
        <p:spPr>
          <a:xfrm>
            <a:off x="0" y="6677025"/>
            <a:ext cx="9144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7" name="Picture 4" descr="I:\Marketing Ideas and Concepts\Echo\PRESENTATION_2012\echo_only_logo.gif"/>
          <p:cNvPicPr>
            <a:picLocks noChangeAspect="1" noChangeArrowheads="1"/>
          </p:cNvPicPr>
          <p:nvPr/>
        </p:nvPicPr>
        <p:blipFill>
          <a:blip r:embed="rId2" cstate="print"/>
          <a:srcRect/>
          <a:stretch>
            <a:fillRect/>
          </a:stretch>
        </p:blipFill>
        <p:spPr bwMode="auto">
          <a:xfrm>
            <a:off x="271463" y="5873750"/>
            <a:ext cx="1233487" cy="460375"/>
          </a:xfrm>
          <a:prstGeom prst="rect">
            <a:avLst/>
          </a:prstGeom>
          <a:noFill/>
          <a:ln w="9525">
            <a:noFill/>
            <a:miter lim="800000"/>
            <a:headEnd/>
            <a:tailEnd/>
          </a:ln>
        </p:spPr>
      </p:pic>
      <p:pic>
        <p:nvPicPr>
          <p:cNvPr id="8" name="Picture 2" descr="I:\Marketing Ideas and Concepts\Echo\PRESENTATION_2012\ebiquity-text.gif"/>
          <p:cNvPicPr>
            <a:picLocks noChangeAspect="1" noChangeArrowheads="1"/>
          </p:cNvPicPr>
          <p:nvPr/>
        </p:nvPicPr>
        <p:blipFill>
          <a:blip r:embed="rId3" cstate="print"/>
          <a:srcRect/>
          <a:stretch>
            <a:fillRect/>
          </a:stretch>
        </p:blipFill>
        <p:spPr bwMode="auto">
          <a:xfrm>
            <a:off x="277813" y="6481763"/>
            <a:ext cx="1570037" cy="157162"/>
          </a:xfrm>
          <a:prstGeom prst="rect">
            <a:avLst/>
          </a:prstGeom>
          <a:noFill/>
          <a:ln w="9525">
            <a:noFill/>
            <a:miter lim="800000"/>
            <a:headEnd/>
            <a:tailEnd/>
          </a:ln>
        </p:spPr>
      </p:pic>
      <p:sp>
        <p:nvSpPr>
          <p:cNvPr id="9" name="Slide Number Placeholder 5"/>
          <p:cNvSpPr txBox="1">
            <a:spLocks/>
          </p:cNvSpPr>
          <p:nvPr userDrawn="1"/>
        </p:nvSpPr>
        <p:spPr>
          <a:xfrm>
            <a:off x="8367713" y="6503988"/>
            <a:ext cx="588962" cy="354012"/>
          </a:xfrm>
          <a:prstGeom prst="rect">
            <a:avLst/>
          </a:prstGeom>
          <a:solidFill>
            <a:srgbClr val="1684C1"/>
          </a:solidFill>
        </p:spPr>
        <p:txBody>
          <a:bodyPr anchor="ctr"/>
          <a:lstStyle>
            <a:lvl1pPr>
              <a:defRPr sz="800">
                <a:solidFill>
                  <a:schemeClr val="bg1"/>
                </a:solidFill>
              </a:defRPr>
            </a:lvl1pPr>
          </a:lstStyle>
          <a:p>
            <a:pPr algn="r" fontAlgn="auto">
              <a:spcBef>
                <a:spcPts val="0"/>
              </a:spcBef>
              <a:spcAft>
                <a:spcPts val="0"/>
              </a:spcAft>
              <a:defRPr/>
            </a:pPr>
            <a:r>
              <a:rPr lang="en-GB" dirty="0" smtClean="0">
                <a:latin typeface="+mn-lt"/>
                <a:cs typeface="+mn-cs"/>
              </a:rPr>
              <a:t>Page </a:t>
            </a:r>
            <a:fld id="{27E5D39B-12F7-4679-9ABD-A91563C3512B}" type="slidenum">
              <a:rPr lang="en-GB" smtClean="0">
                <a:latin typeface="+mn-lt"/>
                <a:cs typeface="+mn-cs"/>
              </a:rPr>
              <a:pPr algn="r" fontAlgn="auto">
                <a:spcBef>
                  <a:spcPts val="0"/>
                </a:spcBef>
                <a:spcAft>
                  <a:spcPts val="0"/>
                </a:spcAft>
                <a:defRPr/>
              </a:pPr>
              <a:t>‹#›</a:t>
            </a:fld>
            <a:endParaRPr lang="en-GB" dirty="0">
              <a:latin typeface="+mn-lt"/>
              <a:cs typeface="+mn-cs"/>
            </a:endParaRPr>
          </a:p>
        </p:txBody>
      </p:sp>
      <p:grpSp>
        <p:nvGrpSpPr>
          <p:cNvPr id="10" name="Group 19"/>
          <p:cNvGrpSpPr>
            <a:grpSpLocks/>
          </p:cNvGrpSpPr>
          <p:nvPr userDrawn="1"/>
        </p:nvGrpSpPr>
        <p:grpSpPr bwMode="auto">
          <a:xfrm>
            <a:off x="7023100" y="6305550"/>
            <a:ext cx="1933575" cy="247650"/>
            <a:chOff x="4861125" y="6028660"/>
            <a:chExt cx="4095549" cy="524540"/>
          </a:xfrm>
        </p:grpSpPr>
        <p:pic>
          <p:nvPicPr>
            <p:cNvPr id="11" name="Picture 2" descr="I:\Marketing Ideas and Concepts\Echo\PRESENTATION_2012\EYE.jpg"/>
            <p:cNvPicPr>
              <a:picLocks noChangeAspect="1" noChangeArrowheads="1"/>
            </p:cNvPicPr>
            <p:nvPr userDrawn="1"/>
          </p:nvPicPr>
          <p:blipFill>
            <a:blip r:embed="rId4" cstate="print"/>
            <a:srcRect/>
            <a:stretch>
              <a:fillRect/>
            </a:stretch>
          </p:blipFill>
          <p:spPr bwMode="auto">
            <a:xfrm>
              <a:off x="4861125" y="6028660"/>
              <a:ext cx="716218" cy="524540"/>
            </a:xfrm>
            <a:prstGeom prst="rect">
              <a:avLst/>
            </a:prstGeom>
            <a:ln>
              <a:noFill/>
            </a:ln>
            <a:effectLst>
              <a:outerShdw blurRad="190500" algn="tl" rotWithShape="0">
                <a:srgbClr val="000000">
                  <a:alpha val="70000"/>
                </a:srgbClr>
              </a:outerShdw>
            </a:effectLst>
          </p:spPr>
        </p:pic>
        <p:pic>
          <p:nvPicPr>
            <p:cNvPr id="12" name="Picture 3" descr="I:\Marketing Ideas and Concepts\Echo\PRESENTATION_2012\HAND.jpg"/>
            <p:cNvPicPr>
              <a:picLocks noChangeAspect="1" noChangeArrowheads="1"/>
            </p:cNvPicPr>
            <p:nvPr userDrawn="1"/>
          </p:nvPicPr>
          <p:blipFill>
            <a:blip r:embed="rId5" cstate="print"/>
            <a:srcRect/>
            <a:stretch>
              <a:fillRect/>
            </a:stretch>
          </p:blipFill>
          <p:spPr bwMode="auto">
            <a:xfrm>
              <a:off x="5705119" y="6028660"/>
              <a:ext cx="716216" cy="524540"/>
            </a:xfrm>
            <a:prstGeom prst="rect">
              <a:avLst/>
            </a:prstGeom>
            <a:ln>
              <a:noFill/>
            </a:ln>
            <a:effectLst>
              <a:outerShdw blurRad="190500" algn="tl" rotWithShape="0">
                <a:srgbClr val="000000">
                  <a:alpha val="70000"/>
                </a:srgbClr>
              </a:outerShdw>
            </a:effectLst>
          </p:spPr>
        </p:pic>
        <p:pic>
          <p:nvPicPr>
            <p:cNvPr id="13" name="Picture 4" descr="I:\Marketing Ideas and Concepts\Echo\PRESENTATION_2012\MAN CHILD.jpg"/>
            <p:cNvPicPr>
              <a:picLocks noChangeAspect="1" noChangeArrowheads="1"/>
            </p:cNvPicPr>
            <p:nvPr userDrawn="1"/>
          </p:nvPicPr>
          <p:blipFill>
            <a:blip r:embed="rId6" cstate="print"/>
            <a:srcRect/>
            <a:stretch>
              <a:fillRect/>
            </a:stretch>
          </p:blipFill>
          <p:spPr bwMode="auto">
            <a:xfrm>
              <a:off x="6552473" y="6028660"/>
              <a:ext cx="712854" cy="524540"/>
            </a:xfrm>
            <a:prstGeom prst="rect">
              <a:avLst/>
            </a:prstGeom>
            <a:ln>
              <a:noFill/>
            </a:ln>
            <a:effectLst>
              <a:outerShdw blurRad="190500" algn="tl" rotWithShape="0">
                <a:srgbClr val="000000">
                  <a:alpha val="70000"/>
                </a:srgbClr>
              </a:outerShdw>
            </a:effectLst>
          </p:spPr>
        </p:pic>
        <p:pic>
          <p:nvPicPr>
            <p:cNvPr id="14" name="Picture 5" descr="I:\Marketing Ideas and Concepts\Echo\PRESENTATION_2012\BALLOON.jpg"/>
            <p:cNvPicPr>
              <a:picLocks noChangeAspect="1" noChangeArrowheads="1"/>
            </p:cNvPicPr>
            <p:nvPr userDrawn="1"/>
          </p:nvPicPr>
          <p:blipFill>
            <a:blip r:embed="rId7" cstate="print"/>
            <a:srcRect/>
            <a:stretch>
              <a:fillRect/>
            </a:stretch>
          </p:blipFill>
          <p:spPr bwMode="auto">
            <a:xfrm>
              <a:off x="7396465" y="6028660"/>
              <a:ext cx="716218" cy="524540"/>
            </a:xfrm>
            <a:prstGeom prst="rect">
              <a:avLst/>
            </a:prstGeom>
            <a:ln>
              <a:noFill/>
            </a:ln>
            <a:effectLst>
              <a:outerShdw blurRad="190500" algn="tl" rotWithShape="0">
                <a:srgbClr val="000000">
                  <a:alpha val="70000"/>
                </a:srgbClr>
              </a:outerShdw>
            </a:effectLst>
          </p:spPr>
        </p:pic>
        <p:pic>
          <p:nvPicPr>
            <p:cNvPr id="15" name="Picture 6" descr="I:\Marketing Ideas and Concepts\Echo\PRESENTATION_2012\LADY.jpg"/>
            <p:cNvPicPr>
              <a:picLocks noChangeAspect="1" noChangeArrowheads="1"/>
            </p:cNvPicPr>
            <p:nvPr userDrawn="1"/>
          </p:nvPicPr>
          <p:blipFill>
            <a:blip r:embed="rId8" cstate="print"/>
            <a:srcRect/>
            <a:stretch>
              <a:fillRect/>
            </a:stretch>
          </p:blipFill>
          <p:spPr bwMode="auto">
            <a:xfrm>
              <a:off x="8240458" y="6028660"/>
              <a:ext cx="716216" cy="524540"/>
            </a:xfrm>
            <a:prstGeom prst="rect">
              <a:avLst/>
            </a:prstGeom>
            <a:ln>
              <a:noFill/>
            </a:ln>
            <a:effectLst>
              <a:outerShdw blurRad="190500" algn="tl" rotWithShape="0">
                <a:srgbClr val="000000">
                  <a:alpha val="70000"/>
                </a:srgbClr>
              </a:outerShdw>
            </a:effectLst>
          </p:spPr>
        </p:pic>
      </p:grpSp>
      <p:sp>
        <p:nvSpPr>
          <p:cNvPr id="2" name="Title 1"/>
          <p:cNvSpPr>
            <a:spLocks noGrp="1"/>
          </p:cNvSpPr>
          <p:nvPr>
            <p:ph type="title"/>
          </p:nvPr>
        </p:nvSpPr>
        <p:spPr>
          <a:xfrm>
            <a:off x="161925" y="217488"/>
            <a:ext cx="8775700" cy="287337"/>
          </a:xfrm>
        </p:spPr>
        <p:txBody>
          <a:bodyPr/>
          <a:lstStyle>
            <a:lvl1pPr>
              <a:defRPr sz="2500"/>
            </a:lvl1pPr>
          </a:lstStyle>
          <a:p>
            <a:r>
              <a:rPr lang="en-US" smtClean="0"/>
              <a:t>Click to edit Master title style</a:t>
            </a:r>
            <a:endParaRPr lang="en-GB" dirty="0"/>
          </a:p>
        </p:txBody>
      </p:sp>
    </p:spTree>
  </p:cSld>
  <p:clrMapOvr>
    <a:masterClrMapping/>
  </p:clrMapOvr>
  <p:hf sldNum="0" hdr="0" dt="0"/>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3" name="Title 1"/>
          <p:cNvSpPr>
            <a:spLocks noGrp="1"/>
          </p:cNvSpPr>
          <p:nvPr>
            <p:ph type="title"/>
          </p:nvPr>
        </p:nvSpPr>
        <p:spPr>
          <a:xfrm>
            <a:off x="249865" y="224149"/>
            <a:ext cx="7905997" cy="523220"/>
          </a:xfrm>
        </p:spPr>
        <p:txBody>
          <a:bodyPr/>
          <a:lstStyle>
            <a:lvl1pPr>
              <a:defRPr sz="2800"/>
            </a:lvl1pPr>
          </a:lstStyle>
          <a:p>
            <a:r>
              <a:rPr lang="en-US" smtClean="0"/>
              <a:t>Click to edit Master title style</a:t>
            </a:r>
            <a:endParaRPr lang="en-GB" dirty="0"/>
          </a:p>
        </p:txBody>
      </p:sp>
    </p:spTree>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Rectangle 1"/>
          <p:cNvSpPr/>
          <p:nvPr/>
        </p:nvSpPr>
        <p:spPr>
          <a:xfrm>
            <a:off x="0" y="0"/>
            <a:ext cx="9144000" cy="161925"/>
          </a:xfrm>
          <a:prstGeom prst="rect">
            <a:avLst/>
          </a:prstGeom>
          <a:solidFill>
            <a:srgbClr val="1684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 name="Rectangle 2"/>
          <p:cNvSpPr/>
          <p:nvPr userDrawn="1"/>
        </p:nvSpPr>
        <p:spPr>
          <a:xfrm>
            <a:off x="0" y="6421438"/>
            <a:ext cx="9144000" cy="436562"/>
          </a:xfrm>
          <a:prstGeom prst="rect">
            <a:avLst/>
          </a:prstGeom>
          <a:solidFill>
            <a:srgbClr val="1684C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4" name="Slide Number Placeholder 5"/>
          <p:cNvSpPr txBox="1">
            <a:spLocks/>
          </p:cNvSpPr>
          <p:nvPr userDrawn="1"/>
        </p:nvSpPr>
        <p:spPr>
          <a:xfrm>
            <a:off x="6553200" y="6356350"/>
            <a:ext cx="2133600" cy="365125"/>
          </a:xfrm>
          <a:prstGeom prst="rect">
            <a:avLst/>
          </a:prstGeom>
        </p:spPr>
        <p:txBody>
          <a:bodyPr anchor="ctr"/>
          <a:lstStyle/>
          <a:p>
            <a:pPr algn="r" fontAlgn="auto">
              <a:spcBef>
                <a:spcPts val="0"/>
              </a:spcBef>
              <a:spcAft>
                <a:spcPts val="0"/>
              </a:spcAft>
              <a:defRPr/>
            </a:pPr>
            <a:fld id="{A3EFA4A1-60A0-4C65-83DB-C1F09EDE3D83}" type="slidenum">
              <a:rPr lang="en-GB" sz="1200">
                <a:solidFill>
                  <a:schemeClr val="tx1">
                    <a:tint val="75000"/>
                  </a:schemeClr>
                </a:solidFill>
                <a:latin typeface="+mn-lt"/>
                <a:cs typeface="+mn-cs"/>
              </a:rPr>
              <a:pPr algn="r" fontAlgn="auto">
                <a:spcBef>
                  <a:spcPts val="0"/>
                </a:spcBef>
                <a:spcAft>
                  <a:spcPts val="0"/>
                </a:spcAft>
                <a:defRPr/>
              </a:pPr>
              <a:t>‹#›</a:t>
            </a:fld>
            <a:endParaRPr lang="en-GB" sz="1200" dirty="0">
              <a:solidFill>
                <a:schemeClr val="tx1">
                  <a:tint val="75000"/>
                </a:schemeClr>
              </a:solidFill>
              <a:latin typeface="+mn-lt"/>
              <a:cs typeface="+mn-cs"/>
            </a:endParaRPr>
          </a:p>
        </p:txBody>
      </p:sp>
      <p:cxnSp>
        <p:nvCxnSpPr>
          <p:cNvPr id="5" name="Straight Connector 4"/>
          <p:cNvCxnSpPr/>
          <p:nvPr userDrawn="1"/>
        </p:nvCxnSpPr>
        <p:spPr>
          <a:xfrm>
            <a:off x="0" y="6677025"/>
            <a:ext cx="9144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Picture 4" descr="I:\Marketing Ideas and Concepts\Echo\PRESENTATION_2012\echo_only_logo.gif"/>
          <p:cNvPicPr>
            <a:picLocks noChangeAspect="1" noChangeArrowheads="1"/>
          </p:cNvPicPr>
          <p:nvPr userDrawn="1"/>
        </p:nvPicPr>
        <p:blipFill>
          <a:blip r:embed="rId2" cstate="print"/>
          <a:srcRect/>
          <a:stretch>
            <a:fillRect/>
          </a:stretch>
        </p:blipFill>
        <p:spPr bwMode="auto">
          <a:xfrm>
            <a:off x="271463" y="5873750"/>
            <a:ext cx="1233487" cy="460375"/>
          </a:xfrm>
          <a:prstGeom prst="rect">
            <a:avLst/>
          </a:prstGeom>
          <a:noFill/>
          <a:ln w="9525">
            <a:noFill/>
            <a:miter lim="800000"/>
            <a:headEnd/>
            <a:tailEnd/>
          </a:ln>
        </p:spPr>
      </p:pic>
      <p:pic>
        <p:nvPicPr>
          <p:cNvPr id="7" name="Picture 2" descr="I:\Marketing Ideas and Concepts\Echo\PRESENTATION_2012\ebiquity-text.gif"/>
          <p:cNvPicPr>
            <a:picLocks noChangeAspect="1" noChangeArrowheads="1"/>
          </p:cNvPicPr>
          <p:nvPr userDrawn="1"/>
        </p:nvPicPr>
        <p:blipFill>
          <a:blip r:embed="rId3" cstate="print"/>
          <a:srcRect/>
          <a:stretch>
            <a:fillRect/>
          </a:stretch>
        </p:blipFill>
        <p:spPr bwMode="auto">
          <a:xfrm>
            <a:off x="277813" y="6481763"/>
            <a:ext cx="1570037" cy="157162"/>
          </a:xfrm>
          <a:prstGeom prst="rect">
            <a:avLst/>
          </a:prstGeom>
          <a:noFill/>
          <a:ln w="9525">
            <a:noFill/>
            <a:miter lim="800000"/>
            <a:headEnd/>
            <a:tailEnd/>
          </a:ln>
        </p:spPr>
      </p:pic>
      <p:sp>
        <p:nvSpPr>
          <p:cNvPr id="8" name="Slide Number Placeholder 5"/>
          <p:cNvSpPr txBox="1">
            <a:spLocks/>
          </p:cNvSpPr>
          <p:nvPr userDrawn="1"/>
        </p:nvSpPr>
        <p:spPr>
          <a:xfrm>
            <a:off x="8367713" y="6503988"/>
            <a:ext cx="588962" cy="354012"/>
          </a:xfrm>
          <a:prstGeom prst="rect">
            <a:avLst/>
          </a:prstGeom>
          <a:solidFill>
            <a:srgbClr val="1684C1"/>
          </a:solidFill>
        </p:spPr>
        <p:txBody>
          <a:bodyPr anchor="ctr"/>
          <a:lstStyle>
            <a:lvl1pPr>
              <a:defRPr sz="800">
                <a:solidFill>
                  <a:schemeClr val="bg1"/>
                </a:solidFill>
              </a:defRPr>
            </a:lvl1pPr>
          </a:lstStyle>
          <a:p>
            <a:pPr algn="r" fontAlgn="auto">
              <a:spcBef>
                <a:spcPts val="0"/>
              </a:spcBef>
              <a:spcAft>
                <a:spcPts val="0"/>
              </a:spcAft>
              <a:defRPr/>
            </a:pPr>
            <a:r>
              <a:rPr lang="en-GB" dirty="0" smtClean="0">
                <a:latin typeface="+mn-lt"/>
                <a:cs typeface="+mn-cs"/>
              </a:rPr>
              <a:t>Page </a:t>
            </a:r>
            <a:fld id="{C065DDB4-6E9D-4FE6-A9F2-E29603EA645B}" type="slidenum">
              <a:rPr lang="en-GB" smtClean="0">
                <a:latin typeface="+mn-lt"/>
                <a:cs typeface="+mn-cs"/>
              </a:rPr>
              <a:pPr algn="r" fontAlgn="auto">
                <a:spcBef>
                  <a:spcPts val="0"/>
                </a:spcBef>
                <a:spcAft>
                  <a:spcPts val="0"/>
                </a:spcAft>
                <a:defRPr/>
              </a:pPr>
              <a:t>‹#›</a:t>
            </a:fld>
            <a:endParaRPr lang="en-GB" dirty="0">
              <a:latin typeface="+mn-lt"/>
              <a:cs typeface="+mn-cs"/>
            </a:endParaRPr>
          </a:p>
        </p:txBody>
      </p:sp>
      <p:grpSp>
        <p:nvGrpSpPr>
          <p:cNvPr id="9" name="Group 19"/>
          <p:cNvGrpSpPr>
            <a:grpSpLocks/>
          </p:cNvGrpSpPr>
          <p:nvPr userDrawn="1"/>
        </p:nvGrpSpPr>
        <p:grpSpPr bwMode="auto">
          <a:xfrm>
            <a:off x="7023100" y="6305550"/>
            <a:ext cx="1933575" cy="247650"/>
            <a:chOff x="4861125" y="6028660"/>
            <a:chExt cx="4095549" cy="524540"/>
          </a:xfrm>
        </p:grpSpPr>
        <p:pic>
          <p:nvPicPr>
            <p:cNvPr id="10" name="Picture 2" descr="I:\Marketing Ideas and Concepts\Echo\PRESENTATION_2012\EYE.jpg"/>
            <p:cNvPicPr>
              <a:picLocks noChangeAspect="1" noChangeArrowheads="1"/>
            </p:cNvPicPr>
            <p:nvPr userDrawn="1"/>
          </p:nvPicPr>
          <p:blipFill>
            <a:blip r:embed="rId4" cstate="print"/>
            <a:srcRect/>
            <a:stretch>
              <a:fillRect/>
            </a:stretch>
          </p:blipFill>
          <p:spPr bwMode="auto">
            <a:xfrm>
              <a:off x="4861125" y="6028660"/>
              <a:ext cx="716218" cy="524540"/>
            </a:xfrm>
            <a:prstGeom prst="rect">
              <a:avLst/>
            </a:prstGeom>
            <a:ln>
              <a:noFill/>
            </a:ln>
            <a:effectLst>
              <a:outerShdw blurRad="190500" algn="tl" rotWithShape="0">
                <a:srgbClr val="000000">
                  <a:alpha val="70000"/>
                </a:srgbClr>
              </a:outerShdw>
            </a:effectLst>
          </p:spPr>
        </p:pic>
        <p:pic>
          <p:nvPicPr>
            <p:cNvPr id="11" name="Picture 3" descr="I:\Marketing Ideas and Concepts\Echo\PRESENTATION_2012\HAND.jpg"/>
            <p:cNvPicPr>
              <a:picLocks noChangeAspect="1" noChangeArrowheads="1"/>
            </p:cNvPicPr>
            <p:nvPr userDrawn="1"/>
          </p:nvPicPr>
          <p:blipFill>
            <a:blip r:embed="rId5" cstate="print"/>
            <a:srcRect/>
            <a:stretch>
              <a:fillRect/>
            </a:stretch>
          </p:blipFill>
          <p:spPr bwMode="auto">
            <a:xfrm>
              <a:off x="5705119" y="6028660"/>
              <a:ext cx="716216" cy="524540"/>
            </a:xfrm>
            <a:prstGeom prst="rect">
              <a:avLst/>
            </a:prstGeom>
            <a:ln>
              <a:noFill/>
            </a:ln>
            <a:effectLst>
              <a:outerShdw blurRad="190500" algn="tl" rotWithShape="0">
                <a:srgbClr val="000000">
                  <a:alpha val="70000"/>
                </a:srgbClr>
              </a:outerShdw>
            </a:effectLst>
          </p:spPr>
        </p:pic>
        <p:pic>
          <p:nvPicPr>
            <p:cNvPr id="12" name="Picture 4" descr="I:\Marketing Ideas and Concepts\Echo\PRESENTATION_2012\MAN CHILD.jpg"/>
            <p:cNvPicPr>
              <a:picLocks noChangeAspect="1" noChangeArrowheads="1"/>
            </p:cNvPicPr>
            <p:nvPr userDrawn="1"/>
          </p:nvPicPr>
          <p:blipFill>
            <a:blip r:embed="rId6" cstate="print"/>
            <a:srcRect/>
            <a:stretch>
              <a:fillRect/>
            </a:stretch>
          </p:blipFill>
          <p:spPr bwMode="auto">
            <a:xfrm>
              <a:off x="6552473" y="6028660"/>
              <a:ext cx="712854" cy="524540"/>
            </a:xfrm>
            <a:prstGeom prst="rect">
              <a:avLst/>
            </a:prstGeom>
            <a:ln>
              <a:noFill/>
            </a:ln>
            <a:effectLst>
              <a:outerShdw blurRad="190500" algn="tl" rotWithShape="0">
                <a:srgbClr val="000000">
                  <a:alpha val="70000"/>
                </a:srgbClr>
              </a:outerShdw>
            </a:effectLst>
          </p:spPr>
        </p:pic>
        <p:pic>
          <p:nvPicPr>
            <p:cNvPr id="13" name="Picture 5" descr="I:\Marketing Ideas and Concepts\Echo\PRESENTATION_2012\BALLOON.jpg"/>
            <p:cNvPicPr>
              <a:picLocks noChangeAspect="1" noChangeArrowheads="1"/>
            </p:cNvPicPr>
            <p:nvPr userDrawn="1"/>
          </p:nvPicPr>
          <p:blipFill>
            <a:blip r:embed="rId7" cstate="print"/>
            <a:srcRect/>
            <a:stretch>
              <a:fillRect/>
            </a:stretch>
          </p:blipFill>
          <p:spPr bwMode="auto">
            <a:xfrm>
              <a:off x="7396465" y="6028660"/>
              <a:ext cx="716218" cy="524540"/>
            </a:xfrm>
            <a:prstGeom prst="rect">
              <a:avLst/>
            </a:prstGeom>
            <a:ln>
              <a:noFill/>
            </a:ln>
            <a:effectLst>
              <a:outerShdw blurRad="190500" algn="tl" rotWithShape="0">
                <a:srgbClr val="000000">
                  <a:alpha val="70000"/>
                </a:srgbClr>
              </a:outerShdw>
            </a:effectLst>
          </p:spPr>
        </p:pic>
        <p:pic>
          <p:nvPicPr>
            <p:cNvPr id="14" name="Picture 6" descr="I:\Marketing Ideas and Concepts\Echo\PRESENTATION_2012\LADY.jpg"/>
            <p:cNvPicPr>
              <a:picLocks noChangeAspect="1" noChangeArrowheads="1"/>
            </p:cNvPicPr>
            <p:nvPr userDrawn="1"/>
          </p:nvPicPr>
          <p:blipFill>
            <a:blip r:embed="rId8" cstate="print"/>
            <a:srcRect/>
            <a:stretch>
              <a:fillRect/>
            </a:stretch>
          </p:blipFill>
          <p:spPr bwMode="auto">
            <a:xfrm>
              <a:off x="8240458" y="6028660"/>
              <a:ext cx="716216" cy="524540"/>
            </a:xfrm>
            <a:prstGeom prst="rect">
              <a:avLst/>
            </a:prstGeom>
            <a:ln>
              <a:noFill/>
            </a:ln>
            <a:effectLst>
              <a:outerShdw blurRad="190500" algn="tl" rotWithShape="0">
                <a:srgbClr val="000000">
                  <a:alpha val="70000"/>
                </a:srgbClr>
              </a:outerShdw>
            </a:effectLst>
          </p:spPr>
        </p:pic>
      </p:gr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cSld name="header only small footer">
    <p:spTree>
      <p:nvGrpSpPr>
        <p:cNvPr id="1" name=""/>
        <p:cNvGrpSpPr/>
        <p:nvPr/>
      </p:nvGrpSpPr>
      <p:grpSpPr>
        <a:xfrm>
          <a:off x="0" y="0"/>
          <a:ext cx="0" cy="0"/>
          <a:chOff x="0" y="0"/>
          <a:chExt cx="0" cy="0"/>
        </a:xfrm>
      </p:grpSpPr>
      <p:sp>
        <p:nvSpPr>
          <p:cNvPr id="3" name="Rectangle 2"/>
          <p:cNvSpPr/>
          <p:nvPr/>
        </p:nvSpPr>
        <p:spPr>
          <a:xfrm>
            <a:off x="0" y="0"/>
            <a:ext cx="9144000" cy="161925"/>
          </a:xfrm>
          <a:prstGeom prst="rect">
            <a:avLst/>
          </a:prstGeom>
          <a:solidFill>
            <a:srgbClr val="1684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4" name="Rectangle 3"/>
          <p:cNvSpPr/>
          <p:nvPr/>
        </p:nvSpPr>
        <p:spPr>
          <a:xfrm>
            <a:off x="0" y="6421438"/>
            <a:ext cx="9144000" cy="436562"/>
          </a:xfrm>
          <a:prstGeom prst="rect">
            <a:avLst/>
          </a:prstGeom>
          <a:solidFill>
            <a:srgbClr val="1684C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5" name="Slide Number Placeholder 5"/>
          <p:cNvSpPr txBox="1">
            <a:spLocks/>
          </p:cNvSpPr>
          <p:nvPr/>
        </p:nvSpPr>
        <p:spPr>
          <a:xfrm>
            <a:off x="6553200" y="6356350"/>
            <a:ext cx="2133600" cy="365125"/>
          </a:xfrm>
          <a:prstGeom prst="rect">
            <a:avLst/>
          </a:prstGeom>
        </p:spPr>
        <p:txBody>
          <a:bodyPr anchor="ctr"/>
          <a:lstStyle/>
          <a:p>
            <a:pPr algn="r" fontAlgn="auto">
              <a:spcBef>
                <a:spcPts val="0"/>
              </a:spcBef>
              <a:spcAft>
                <a:spcPts val="0"/>
              </a:spcAft>
              <a:defRPr/>
            </a:pPr>
            <a:fld id="{FEBD1B3D-48AA-4E2A-B399-7B37062B7F76}" type="slidenum">
              <a:rPr lang="en-GB" sz="1200">
                <a:solidFill>
                  <a:schemeClr val="tx1">
                    <a:tint val="75000"/>
                  </a:schemeClr>
                </a:solidFill>
                <a:latin typeface="+mn-lt"/>
                <a:cs typeface="+mn-cs"/>
              </a:rPr>
              <a:pPr algn="r" fontAlgn="auto">
                <a:spcBef>
                  <a:spcPts val="0"/>
                </a:spcBef>
                <a:spcAft>
                  <a:spcPts val="0"/>
                </a:spcAft>
                <a:defRPr/>
              </a:pPr>
              <a:t>‹#›</a:t>
            </a:fld>
            <a:endParaRPr lang="en-GB" sz="1200" dirty="0">
              <a:solidFill>
                <a:schemeClr val="tx1">
                  <a:tint val="75000"/>
                </a:schemeClr>
              </a:solidFill>
              <a:latin typeface="+mn-lt"/>
              <a:cs typeface="+mn-cs"/>
            </a:endParaRPr>
          </a:p>
        </p:txBody>
      </p:sp>
      <p:cxnSp>
        <p:nvCxnSpPr>
          <p:cNvPr id="6" name="Straight Connector 5"/>
          <p:cNvCxnSpPr/>
          <p:nvPr/>
        </p:nvCxnSpPr>
        <p:spPr>
          <a:xfrm>
            <a:off x="0" y="6677025"/>
            <a:ext cx="9144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7" name="Picture 4" descr="I:\Marketing Ideas and Concepts\Echo\PRESENTATION_2012\echo_only_logo.gif"/>
          <p:cNvPicPr>
            <a:picLocks noChangeAspect="1" noChangeArrowheads="1"/>
          </p:cNvPicPr>
          <p:nvPr/>
        </p:nvPicPr>
        <p:blipFill>
          <a:blip r:embed="rId2" cstate="print"/>
          <a:srcRect/>
          <a:stretch>
            <a:fillRect/>
          </a:stretch>
        </p:blipFill>
        <p:spPr bwMode="auto">
          <a:xfrm>
            <a:off x="271463" y="5873750"/>
            <a:ext cx="1233487" cy="460375"/>
          </a:xfrm>
          <a:prstGeom prst="rect">
            <a:avLst/>
          </a:prstGeom>
          <a:noFill/>
          <a:ln w="9525">
            <a:noFill/>
            <a:miter lim="800000"/>
            <a:headEnd/>
            <a:tailEnd/>
          </a:ln>
        </p:spPr>
      </p:pic>
      <p:pic>
        <p:nvPicPr>
          <p:cNvPr id="8" name="Picture 2" descr="I:\Marketing Ideas and Concepts\Echo\PRESENTATION_2012\ebiquity-text.gif"/>
          <p:cNvPicPr>
            <a:picLocks noChangeAspect="1" noChangeArrowheads="1"/>
          </p:cNvPicPr>
          <p:nvPr/>
        </p:nvPicPr>
        <p:blipFill>
          <a:blip r:embed="rId3" cstate="print"/>
          <a:srcRect/>
          <a:stretch>
            <a:fillRect/>
          </a:stretch>
        </p:blipFill>
        <p:spPr bwMode="auto">
          <a:xfrm>
            <a:off x="277813" y="6481763"/>
            <a:ext cx="1570037" cy="157162"/>
          </a:xfrm>
          <a:prstGeom prst="rect">
            <a:avLst/>
          </a:prstGeom>
          <a:noFill/>
          <a:ln w="9525">
            <a:noFill/>
            <a:miter lim="800000"/>
            <a:headEnd/>
            <a:tailEnd/>
          </a:ln>
        </p:spPr>
      </p:pic>
      <p:sp>
        <p:nvSpPr>
          <p:cNvPr id="9" name="Slide Number Placeholder 5"/>
          <p:cNvSpPr txBox="1">
            <a:spLocks/>
          </p:cNvSpPr>
          <p:nvPr/>
        </p:nvSpPr>
        <p:spPr>
          <a:xfrm>
            <a:off x="8367713" y="6503988"/>
            <a:ext cx="588962" cy="354012"/>
          </a:xfrm>
          <a:prstGeom prst="rect">
            <a:avLst/>
          </a:prstGeom>
          <a:solidFill>
            <a:srgbClr val="1684C1"/>
          </a:solidFill>
        </p:spPr>
        <p:txBody>
          <a:bodyPr anchor="ctr"/>
          <a:lstStyle>
            <a:lvl1pPr>
              <a:defRPr sz="800">
                <a:solidFill>
                  <a:schemeClr val="bg1"/>
                </a:solidFill>
              </a:defRPr>
            </a:lvl1pPr>
          </a:lstStyle>
          <a:p>
            <a:pPr algn="r" fontAlgn="auto">
              <a:spcBef>
                <a:spcPts val="0"/>
              </a:spcBef>
              <a:spcAft>
                <a:spcPts val="0"/>
              </a:spcAft>
              <a:defRPr/>
            </a:pPr>
            <a:r>
              <a:rPr lang="en-GB" dirty="0" smtClean="0">
                <a:latin typeface="+mn-lt"/>
                <a:cs typeface="+mn-cs"/>
              </a:rPr>
              <a:t>Page </a:t>
            </a:r>
            <a:fld id="{78C21CA9-C759-4832-BBC9-A32E4BB32202}" type="slidenum">
              <a:rPr lang="en-GB" smtClean="0">
                <a:latin typeface="+mn-lt"/>
                <a:cs typeface="+mn-cs"/>
              </a:rPr>
              <a:pPr algn="r" fontAlgn="auto">
                <a:spcBef>
                  <a:spcPts val="0"/>
                </a:spcBef>
                <a:spcAft>
                  <a:spcPts val="0"/>
                </a:spcAft>
                <a:defRPr/>
              </a:pPr>
              <a:t>‹#›</a:t>
            </a:fld>
            <a:endParaRPr lang="en-GB" dirty="0">
              <a:latin typeface="+mn-lt"/>
              <a:cs typeface="+mn-cs"/>
            </a:endParaRPr>
          </a:p>
        </p:txBody>
      </p:sp>
      <p:grpSp>
        <p:nvGrpSpPr>
          <p:cNvPr id="10" name="Group 19"/>
          <p:cNvGrpSpPr>
            <a:grpSpLocks/>
          </p:cNvGrpSpPr>
          <p:nvPr/>
        </p:nvGrpSpPr>
        <p:grpSpPr bwMode="auto">
          <a:xfrm>
            <a:off x="7023100" y="6305550"/>
            <a:ext cx="1933575" cy="247650"/>
            <a:chOff x="4861125" y="6028660"/>
            <a:chExt cx="4095549" cy="524540"/>
          </a:xfrm>
        </p:grpSpPr>
        <p:pic>
          <p:nvPicPr>
            <p:cNvPr id="11" name="Picture 2" descr="I:\Marketing Ideas and Concepts\Echo\PRESENTATION_2012\EYE.jpg"/>
            <p:cNvPicPr>
              <a:picLocks noChangeAspect="1" noChangeArrowheads="1"/>
            </p:cNvPicPr>
            <p:nvPr userDrawn="1"/>
          </p:nvPicPr>
          <p:blipFill>
            <a:blip r:embed="rId4" cstate="print"/>
            <a:srcRect/>
            <a:stretch>
              <a:fillRect/>
            </a:stretch>
          </p:blipFill>
          <p:spPr bwMode="auto">
            <a:xfrm>
              <a:off x="4861125" y="6028660"/>
              <a:ext cx="716218" cy="524540"/>
            </a:xfrm>
            <a:prstGeom prst="rect">
              <a:avLst/>
            </a:prstGeom>
            <a:ln>
              <a:noFill/>
            </a:ln>
            <a:effectLst>
              <a:outerShdw blurRad="190500" algn="tl" rotWithShape="0">
                <a:srgbClr val="000000">
                  <a:alpha val="70000"/>
                </a:srgbClr>
              </a:outerShdw>
            </a:effectLst>
          </p:spPr>
        </p:pic>
        <p:pic>
          <p:nvPicPr>
            <p:cNvPr id="12" name="Picture 3" descr="I:\Marketing Ideas and Concepts\Echo\PRESENTATION_2012\HAND.jpg"/>
            <p:cNvPicPr>
              <a:picLocks noChangeAspect="1" noChangeArrowheads="1"/>
            </p:cNvPicPr>
            <p:nvPr userDrawn="1"/>
          </p:nvPicPr>
          <p:blipFill>
            <a:blip r:embed="rId5" cstate="print"/>
            <a:srcRect/>
            <a:stretch>
              <a:fillRect/>
            </a:stretch>
          </p:blipFill>
          <p:spPr bwMode="auto">
            <a:xfrm>
              <a:off x="5705119" y="6028660"/>
              <a:ext cx="716216" cy="524540"/>
            </a:xfrm>
            <a:prstGeom prst="rect">
              <a:avLst/>
            </a:prstGeom>
            <a:ln>
              <a:noFill/>
            </a:ln>
            <a:effectLst>
              <a:outerShdw blurRad="190500" algn="tl" rotWithShape="0">
                <a:srgbClr val="000000">
                  <a:alpha val="70000"/>
                </a:srgbClr>
              </a:outerShdw>
            </a:effectLst>
          </p:spPr>
        </p:pic>
        <p:pic>
          <p:nvPicPr>
            <p:cNvPr id="13" name="Picture 4" descr="I:\Marketing Ideas and Concepts\Echo\PRESENTATION_2012\MAN CHILD.jpg"/>
            <p:cNvPicPr>
              <a:picLocks noChangeAspect="1" noChangeArrowheads="1"/>
            </p:cNvPicPr>
            <p:nvPr userDrawn="1"/>
          </p:nvPicPr>
          <p:blipFill>
            <a:blip r:embed="rId6" cstate="print"/>
            <a:srcRect/>
            <a:stretch>
              <a:fillRect/>
            </a:stretch>
          </p:blipFill>
          <p:spPr bwMode="auto">
            <a:xfrm>
              <a:off x="6552473" y="6028660"/>
              <a:ext cx="712854" cy="524540"/>
            </a:xfrm>
            <a:prstGeom prst="rect">
              <a:avLst/>
            </a:prstGeom>
            <a:ln>
              <a:noFill/>
            </a:ln>
            <a:effectLst>
              <a:outerShdw blurRad="190500" algn="tl" rotWithShape="0">
                <a:srgbClr val="000000">
                  <a:alpha val="70000"/>
                </a:srgbClr>
              </a:outerShdw>
            </a:effectLst>
          </p:spPr>
        </p:pic>
        <p:pic>
          <p:nvPicPr>
            <p:cNvPr id="14" name="Picture 5" descr="I:\Marketing Ideas and Concepts\Echo\PRESENTATION_2012\BALLOON.jpg"/>
            <p:cNvPicPr>
              <a:picLocks noChangeAspect="1" noChangeArrowheads="1"/>
            </p:cNvPicPr>
            <p:nvPr userDrawn="1"/>
          </p:nvPicPr>
          <p:blipFill>
            <a:blip r:embed="rId7" cstate="print"/>
            <a:srcRect/>
            <a:stretch>
              <a:fillRect/>
            </a:stretch>
          </p:blipFill>
          <p:spPr bwMode="auto">
            <a:xfrm>
              <a:off x="7396465" y="6028660"/>
              <a:ext cx="716218" cy="524540"/>
            </a:xfrm>
            <a:prstGeom prst="rect">
              <a:avLst/>
            </a:prstGeom>
            <a:ln>
              <a:noFill/>
            </a:ln>
            <a:effectLst>
              <a:outerShdw blurRad="190500" algn="tl" rotWithShape="0">
                <a:srgbClr val="000000">
                  <a:alpha val="70000"/>
                </a:srgbClr>
              </a:outerShdw>
            </a:effectLst>
          </p:spPr>
        </p:pic>
        <p:pic>
          <p:nvPicPr>
            <p:cNvPr id="15" name="Picture 6" descr="I:\Marketing Ideas and Concepts\Echo\PRESENTATION_2012\LADY.jpg"/>
            <p:cNvPicPr>
              <a:picLocks noChangeAspect="1" noChangeArrowheads="1"/>
            </p:cNvPicPr>
            <p:nvPr userDrawn="1"/>
          </p:nvPicPr>
          <p:blipFill>
            <a:blip r:embed="rId8" cstate="print"/>
            <a:srcRect/>
            <a:stretch>
              <a:fillRect/>
            </a:stretch>
          </p:blipFill>
          <p:spPr bwMode="auto">
            <a:xfrm>
              <a:off x="8240458" y="6028660"/>
              <a:ext cx="716216" cy="524540"/>
            </a:xfrm>
            <a:prstGeom prst="rect">
              <a:avLst/>
            </a:prstGeom>
            <a:ln>
              <a:noFill/>
            </a:ln>
            <a:effectLst>
              <a:outerShdw blurRad="190500" algn="tl" rotWithShape="0">
                <a:srgbClr val="000000">
                  <a:alpha val="70000"/>
                </a:srgbClr>
              </a:outerShdw>
            </a:effectLst>
          </p:spPr>
        </p:pic>
      </p:grpSp>
      <p:sp>
        <p:nvSpPr>
          <p:cNvPr id="2" name="Title 1"/>
          <p:cNvSpPr>
            <a:spLocks noGrp="1"/>
          </p:cNvSpPr>
          <p:nvPr>
            <p:ph type="title"/>
          </p:nvPr>
        </p:nvSpPr>
        <p:spPr>
          <a:xfrm>
            <a:off x="161925" y="217488"/>
            <a:ext cx="8775700" cy="287337"/>
          </a:xfrm>
        </p:spPr>
        <p:txBody>
          <a:bodyPr/>
          <a:lstStyle>
            <a:lvl1pPr>
              <a:defRPr sz="1800"/>
            </a:lvl1pPr>
          </a:lstStyle>
          <a:p>
            <a:r>
              <a:rPr lang="en-US" smtClean="0"/>
              <a:t>Click to edit Master title style</a:t>
            </a:r>
            <a:endParaRPr lang="en-GB" dirty="0"/>
          </a:p>
        </p:txBody>
      </p:sp>
    </p:spTree>
  </p:cSld>
  <p:clrMapOvr>
    <a:masterClrMapping/>
  </p:clrMapOvr>
  <p:transition/>
  <p:hf sldNum="0"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section break when you have no image">
    <p:spTree>
      <p:nvGrpSpPr>
        <p:cNvPr id="1" name=""/>
        <p:cNvGrpSpPr/>
        <p:nvPr/>
      </p:nvGrpSpPr>
      <p:grpSpPr>
        <a:xfrm>
          <a:off x="0" y="0"/>
          <a:ext cx="0" cy="0"/>
          <a:chOff x="0" y="0"/>
          <a:chExt cx="0" cy="0"/>
        </a:xfrm>
      </p:grpSpPr>
      <p:sp>
        <p:nvSpPr>
          <p:cNvPr id="4" name="Rectangle 3"/>
          <p:cNvSpPr/>
          <p:nvPr/>
        </p:nvSpPr>
        <p:spPr>
          <a:xfrm>
            <a:off x="0" y="4381500"/>
            <a:ext cx="9144000" cy="24765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Rectangle 4"/>
          <p:cNvSpPr/>
          <p:nvPr/>
        </p:nvSpPr>
        <p:spPr>
          <a:xfrm>
            <a:off x="0" y="3852863"/>
            <a:ext cx="9144000" cy="962025"/>
          </a:xfrm>
          <a:prstGeom prst="rect">
            <a:avLst/>
          </a:prstGeom>
          <a:solidFill>
            <a:srgbClr val="1684C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6" name="Straight Connector 5"/>
          <p:cNvCxnSpPr/>
          <p:nvPr/>
        </p:nvCxnSpPr>
        <p:spPr>
          <a:xfrm>
            <a:off x="0" y="4633913"/>
            <a:ext cx="9144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7" name="Picture 6" descr="echo_strap_pres.gif"/>
          <p:cNvPicPr>
            <a:picLocks noChangeAspect="1"/>
          </p:cNvPicPr>
          <p:nvPr/>
        </p:nvPicPr>
        <p:blipFill>
          <a:blip r:embed="rId2" cstate="print"/>
          <a:srcRect/>
          <a:stretch>
            <a:fillRect/>
          </a:stretch>
        </p:blipFill>
        <p:spPr bwMode="auto">
          <a:xfrm>
            <a:off x="249238" y="5457825"/>
            <a:ext cx="4057650" cy="1181100"/>
          </a:xfrm>
          <a:prstGeom prst="rect">
            <a:avLst/>
          </a:prstGeom>
          <a:noFill/>
          <a:ln w="9525">
            <a:noFill/>
            <a:miter lim="800000"/>
            <a:headEnd/>
            <a:tailEnd/>
          </a:ln>
        </p:spPr>
      </p:pic>
      <p:pic>
        <p:nvPicPr>
          <p:cNvPr id="8" name="Picture 2" descr="I:\Marketing Ideas and Concepts\Echo\PRESENTATION_2012\ebiquity-text.gif"/>
          <p:cNvPicPr>
            <a:picLocks noChangeAspect="1" noChangeArrowheads="1"/>
          </p:cNvPicPr>
          <p:nvPr/>
        </p:nvPicPr>
        <p:blipFill>
          <a:blip r:embed="rId3" cstate="print"/>
          <a:srcRect/>
          <a:stretch>
            <a:fillRect/>
          </a:stretch>
        </p:blipFill>
        <p:spPr bwMode="auto">
          <a:xfrm>
            <a:off x="277813" y="4424363"/>
            <a:ext cx="1570037" cy="157162"/>
          </a:xfrm>
          <a:prstGeom prst="rect">
            <a:avLst/>
          </a:prstGeom>
          <a:noFill/>
          <a:ln w="9525">
            <a:noFill/>
            <a:miter lim="800000"/>
            <a:headEnd/>
            <a:tailEnd/>
          </a:ln>
        </p:spPr>
      </p:pic>
      <p:sp>
        <p:nvSpPr>
          <p:cNvPr id="3" name="Subtitle 2"/>
          <p:cNvSpPr>
            <a:spLocks noGrp="1"/>
          </p:cNvSpPr>
          <p:nvPr>
            <p:ph type="subTitle" idx="1"/>
          </p:nvPr>
        </p:nvSpPr>
        <p:spPr>
          <a:xfrm>
            <a:off x="2638425" y="4876800"/>
            <a:ext cx="6400800" cy="428625"/>
          </a:xfrm>
        </p:spPr>
        <p:txBody>
          <a:bodyPr>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dirty="0"/>
          </a:p>
        </p:txBody>
      </p:sp>
      <p:sp>
        <p:nvSpPr>
          <p:cNvPr id="16" name="Title 1"/>
          <p:cNvSpPr>
            <a:spLocks noGrp="1"/>
          </p:cNvSpPr>
          <p:nvPr>
            <p:ph type="ctrTitle"/>
          </p:nvPr>
        </p:nvSpPr>
        <p:spPr>
          <a:xfrm>
            <a:off x="139104" y="3038475"/>
            <a:ext cx="7772400" cy="685800"/>
          </a:xfrm>
        </p:spPr>
        <p:txBody>
          <a:bodyPr>
            <a:normAutofit/>
          </a:bodyPr>
          <a:lstStyle>
            <a:lvl1pPr algn="l" defTabSz="914400" rtl="0" eaLnBrk="1" latinLnBrk="0" hangingPunct="1">
              <a:spcBef>
                <a:spcPct val="0"/>
              </a:spcBef>
              <a:buNone/>
              <a:defRPr lang="en-GB" sz="3400" b="1" kern="1200" dirty="0" smtClean="0">
                <a:solidFill>
                  <a:schemeClr val="tx1"/>
                </a:solidFill>
                <a:latin typeface="+mj-lt"/>
                <a:ea typeface="+mj-ea"/>
                <a:cs typeface="+mj-cs"/>
              </a:defRPr>
            </a:lvl1pPr>
          </a:lstStyle>
          <a:p>
            <a:r>
              <a:rPr lang="en-US" smtClean="0"/>
              <a:t>Click to edit Master title style</a:t>
            </a:r>
            <a:endParaRPr lang="en-GB" dirty="0"/>
          </a:p>
        </p:txBody>
      </p:sp>
    </p:spTree>
  </p:cSld>
  <p:clrMapOvr>
    <a:masterClrMapping/>
  </p:clrMapOvr>
  <p:hf sldNum="0" hd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header and bullet slide">
    <p:spTree>
      <p:nvGrpSpPr>
        <p:cNvPr id="1" name=""/>
        <p:cNvGrpSpPr/>
        <p:nvPr/>
      </p:nvGrpSpPr>
      <p:grpSpPr>
        <a:xfrm>
          <a:off x="0" y="0"/>
          <a:ext cx="0" cy="0"/>
          <a:chOff x="0" y="0"/>
          <a:chExt cx="0" cy="0"/>
        </a:xfrm>
      </p:grpSpPr>
      <p:sp>
        <p:nvSpPr>
          <p:cNvPr id="4" name="Rectangle 3"/>
          <p:cNvSpPr/>
          <p:nvPr/>
        </p:nvSpPr>
        <p:spPr>
          <a:xfrm>
            <a:off x="0" y="0"/>
            <a:ext cx="9144000" cy="161925"/>
          </a:xfrm>
          <a:prstGeom prst="rect">
            <a:avLst/>
          </a:prstGeom>
          <a:solidFill>
            <a:srgbClr val="1684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Rectangle 4"/>
          <p:cNvSpPr/>
          <p:nvPr/>
        </p:nvSpPr>
        <p:spPr>
          <a:xfrm>
            <a:off x="0" y="6421438"/>
            <a:ext cx="9144000" cy="436562"/>
          </a:xfrm>
          <a:prstGeom prst="rect">
            <a:avLst/>
          </a:prstGeom>
          <a:solidFill>
            <a:srgbClr val="1684C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6" name="Straight Connector 5"/>
          <p:cNvCxnSpPr/>
          <p:nvPr/>
        </p:nvCxnSpPr>
        <p:spPr>
          <a:xfrm>
            <a:off x="0" y="6677025"/>
            <a:ext cx="9144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7" name="Picture 4" descr="I:\Marketing Ideas and Concepts\Echo\PRESENTATION_2012\echo_only_logo.gif"/>
          <p:cNvPicPr>
            <a:picLocks noChangeAspect="1" noChangeArrowheads="1"/>
          </p:cNvPicPr>
          <p:nvPr/>
        </p:nvPicPr>
        <p:blipFill>
          <a:blip r:embed="rId2" cstate="print"/>
          <a:srcRect/>
          <a:stretch>
            <a:fillRect/>
          </a:stretch>
        </p:blipFill>
        <p:spPr bwMode="auto">
          <a:xfrm>
            <a:off x="271463" y="5873750"/>
            <a:ext cx="1233487" cy="460375"/>
          </a:xfrm>
          <a:prstGeom prst="rect">
            <a:avLst/>
          </a:prstGeom>
          <a:noFill/>
          <a:ln w="9525">
            <a:noFill/>
            <a:miter lim="800000"/>
            <a:headEnd/>
            <a:tailEnd/>
          </a:ln>
        </p:spPr>
      </p:pic>
      <p:pic>
        <p:nvPicPr>
          <p:cNvPr id="8" name="Picture 2" descr="I:\Marketing Ideas and Concepts\Echo\PRESENTATION_2012\ebiquity-text.gif"/>
          <p:cNvPicPr>
            <a:picLocks noChangeAspect="1" noChangeArrowheads="1"/>
          </p:cNvPicPr>
          <p:nvPr/>
        </p:nvPicPr>
        <p:blipFill>
          <a:blip r:embed="rId3" cstate="print"/>
          <a:srcRect/>
          <a:stretch>
            <a:fillRect/>
          </a:stretch>
        </p:blipFill>
        <p:spPr bwMode="auto">
          <a:xfrm>
            <a:off x="277813" y="6481763"/>
            <a:ext cx="1570037" cy="157162"/>
          </a:xfrm>
          <a:prstGeom prst="rect">
            <a:avLst/>
          </a:prstGeom>
          <a:noFill/>
          <a:ln w="9525">
            <a:noFill/>
            <a:miter lim="800000"/>
            <a:headEnd/>
            <a:tailEnd/>
          </a:ln>
        </p:spPr>
      </p:pic>
      <p:sp>
        <p:nvSpPr>
          <p:cNvPr id="9" name="Slide Number Placeholder 5"/>
          <p:cNvSpPr txBox="1">
            <a:spLocks/>
          </p:cNvSpPr>
          <p:nvPr/>
        </p:nvSpPr>
        <p:spPr>
          <a:xfrm>
            <a:off x="8367713" y="6503988"/>
            <a:ext cx="588962" cy="354012"/>
          </a:xfrm>
          <a:prstGeom prst="rect">
            <a:avLst/>
          </a:prstGeom>
          <a:solidFill>
            <a:srgbClr val="1684C1"/>
          </a:solidFill>
        </p:spPr>
        <p:txBody>
          <a:bodyPr anchor="ctr"/>
          <a:lstStyle>
            <a:lvl1pPr>
              <a:defRPr sz="800">
                <a:solidFill>
                  <a:schemeClr val="bg1"/>
                </a:solidFill>
              </a:defRPr>
            </a:lvl1pPr>
          </a:lstStyle>
          <a:p>
            <a:pPr algn="r" fontAlgn="auto">
              <a:spcBef>
                <a:spcPts val="0"/>
              </a:spcBef>
              <a:spcAft>
                <a:spcPts val="0"/>
              </a:spcAft>
              <a:defRPr/>
            </a:pPr>
            <a:r>
              <a:rPr lang="en-GB" dirty="0" smtClean="0">
                <a:latin typeface="+mn-lt"/>
                <a:cs typeface="+mn-cs"/>
              </a:rPr>
              <a:t>Page </a:t>
            </a:r>
            <a:fld id="{4D154328-EB96-45EA-B8AF-56EBB37DB69F}" type="slidenum">
              <a:rPr lang="en-GB" smtClean="0">
                <a:latin typeface="+mn-lt"/>
                <a:cs typeface="+mn-cs"/>
              </a:rPr>
              <a:pPr algn="r" fontAlgn="auto">
                <a:spcBef>
                  <a:spcPts val="0"/>
                </a:spcBef>
                <a:spcAft>
                  <a:spcPts val="0"/>
                </a:spcAft>
                <a:defRPr/>
              </a:pPr>
              <a:t>‹#›</a:t>
            </a:fld>
            <a:endParaRPr lang="en-GB" dirty="0">
              <a:latin typeface="+mn-lt"/>
              <a:cs typeface="+mn-cs"/>
            </a:endParaRPr>
          </a:p>
        </p:txBody>
      </p:sp>
      <p:grpSp>
        <p:nvGrpSpPr>
          <p:cNvPr id="10" name="Group 19"/>
          <p:cNvGrpSpPr>
            <a:grpSpLocks/>
          </p:cNvGrpSpPr>
          <p:nvPr/>
        </p:nvGrpSpPr>
        <p:grpSpPr bwMode="auto">
          <a:xfrm>
            <a:off x="7023100" y="6305550"/>
            <a:ext cx="1933575" cy="247650"/>
            <a:chOff x="4861125" y="6028660"/>
            <a:chExt cx="4095549" cy="524540"/>
          </a:xfrm>
        </p:grpSpPr>
        <p:pic>
          <p:nvPicPr>
            <p:cNvPr id="11" name="Picture 2" descr="I:\Marketing Ideas and Concepts\Echo\PRESENTATION_2012\EYE.jpg"/>
            <p:cNvPicPr>
              <a:picLocks noChangeAspect="1" noChangeArrowheads="1"/>
            </p:cNvPicPr>
            <p:nvPr userDrawn="1"/>
          </p:nvPicPr>
          <p:blipFill>
            <a:blip r:embed="rId4" cstate="print"/>
            <a:srcRect/>
            <a:stretch>
              <a:fillRect/>
            </a:stretch>
          </p:blipFill>
          <p:spPr bwMode="auto">
            <a:xfrm>
              <a:off x="4861125" y="6028660"/>
              <a:ext cx="716218" cy="524540"/>
            </a:xfrm>
            <a:prstGeom prst="rect">
              <a:avLst/>
            </a:prstGeom>
            <a:ln>
              <a:noFill/>
            </a:ln>
            <a:effectLst>
              <a:outerShdw blurRad="190500" algn="tl" rotWithShape="0">
                <a:srgbClr val="000000">
                  <a:alpha val="70000"/>
                </a:srgbClr>
              </a:outerShdw>
            </a:effectLst>
          </p:spPr>
        </p:pic>
        <p:pic>
          <p:nvPicPr>
            <p:cNvPr id="12" name="Picture 3" descr="I:\Marketing Ideas and Concepts\Echo\PRESENTATION_2012\HAND.jpg"/>
            <p:cNvPicPr>
              <a:picLocks noChangeAspect="1" noChangeArrowheads="1"/>
            </p:cNvPicPr>
            <p:nvPr userDrawn="1"/>
          </p:nvPicPr>
          <p:blipFill>
            <a:blip r:embed="rId5" cstate="print"/>
            <a:srcRect/>
            <a:stretch>
              <a:fillRect/>
            </a:stretch>
          </p:blipFill>
          <p:spPr bwMode="auto">
            <a:xfrm>
              <a:off x="5705119" y="6028660"/>
              <a:ext cx="716216" cy="524540"/>
            </a:xfrm>
            <a:prstGeom prst="rect">
              <a:avLst/>
            </a:prstGeom>
            <a:ln>
              <a:noFill/>
            </a:ln>
            <a:effectLst>
              <a:outerShdw blurRad="190500" algn="tl" rotWithShape="0">
                <a:srgbClr val="000000">
                  <a:alpha val="70000"/>
                </a:srgbClr>
              </a:outerShdw>
            </a:effectLst>
          </p:spPr>
        </p:pic>
        <p:pic>
          <p:nvPicPr>
            <p:cNvPr id="13" name="Picture 4" descr="I:\Marketing Ideas and Concepts\Echo\PRESENTATION_2012\MAN CHILD.jpg"/>
            <p:cNvPicPr>
              <a:picLocks noChangeAspect="1" noChangeArrowheads="1"/>
            </p:cNvPicPr>
            <p:nvPr userDrawn="1"/>
          </p:nvPicPr>
          <p:blipFill>
            <a:blip r:embed="rId6" cstate="print"/>
            <a:srcRect/>
            <a:stretch>
              <a:fillRect/>
            </a:stretch>
          </p:blipFill>
          <p:spPr bwMode="auto">
            <a:xfrm>
              <a:off x="6552473" y="6028660"/>
              <a:ext cx="712854" cy="524540"/>
            </a:xfrm>
            <a:prstGeom prst="rect">
              <a:avLst/>
            </a:prstGeom>
            <a:ln>
              <a:noFill/>
            </a:ln>
            <a:effectLst>
              <a:outerShdw blurRad="190500" algn="tl" rotWithShape="0">
                <a:srgbClr val="000000">
                  <a:alpha val="70000"/>
                </a:srgbClr>
              </a:outerShdw>
            </a:effectLst>
          </p:spPr>
        </p:pic>
        <p:pic>
          <p:nvPicPr>
            <p:cNvPr id="14" name="Picture 5" descr="I:\Marketing Ideas and Concepts\Echo\PRESENTATION_2012\BALLOON.jpg"/>
            <p:cNvPicPr>
              <a:picLocks noChangeAspect="1" noChangeArrowheads="1"/>
            </p:cNvPicPr>
            <p:nvPr userDrawn="1"/>
          </p:nvPicPr>
          <p:blipFill>
            <a:blip r:embed="rId7" cstate="print"/>
            <a:srcRect/>
            <a:stretch>
              <a:fillRect/>
            </a:stretch>
          </p:blipFill>
          <p:spPr bwMode="auto">
            <a:xfrm>
              <a:off x="7396465" y="6028660"/>
              <a:ext cx="716218" cy="524540"/>
            </a:xfrm>
            <a:prstGeom prst="rect">
              <a:avLst/>
            </a:prstGeom>
            <a:ln>
              <a:noFill/>
            </a:ln>
            <a:effectLst>
              <a:outerShdw blurRad="190500" algn="tl" rotWithShape="0">
                <a:srgbClr val="000000">
                  <a:alpha val="70000"/>
                </a:srgbClr>
              </a:outerShdw>
            </a:effectLst>
          </p:spPr>
        </p:pic>
        <p:pic>
          <p:nvPicPr>
            <p:cNvPr id="15" name="Picture 6" descr="I:\Marketing Ideas and Concepts\Echo\PRESENTATION_2012\LADY.jpg"/>
            <p:cNvPicPr>
              <a:picLocks noChangeAspect="1" noChangeArrowheads="1"/>
            </p:cNvPicPr>
            <p:nvPr userDrawn="1"/>
          </p:nvPicPr>
          <p:blipFill>
            <a:blip r:embed="rId8" cstate="print"/>
            <a:srcRect/>
            <a:stretch>
              <a:fillRect/>
            </a:stretch>
          </p:blipFill>
          <p:spPr bwMode="auto">
            <a:xfrm>
              <a:off x="8240458" y="6028660"/>
              <a:ext cx="716216" cy="524540"/>
            </a:xfrm>
            <a:prstGeom prst="rect">
              <a:avLst/>
            </a:prstGeom>
            <a:ln>
              <a:noFill/>
            </a:ln>
            <a:effectLst>
              <a:outerShdw blurRad="190500" algn="tl" rotWithShape="0">
                <a:srgbClr val="000000">
                  <a:alpha val="70000"/>
                </a:srgbClr>
              </a:outerShdw>
            </a:effectLst>
          </p:spPr>
        </p:pic>
      </p:grpSp>
      <p:sp>
        <p:nvSpPr>
          <p:cNvPr id="2" name="Title 1"/>
          <p:cNvSpPr>
            <a:spLocks noGrp="1"/>
          </p:cNvSpPr>
          <p:nvPr>
            <p:ph type="title"/>
          </p:nvPr>
        </p:nvSpPr>
        <p:spPr>
          <a:xfrm>
            <a:off x="151292" y="249387"/>
            <a:ext cx="8775700" cy="287337"/>
          </a:xfrm>
        </p:spPr>
        <p:txBody>
          <a:bodyPr/>
          <a:lstStyle>
            <a:lvl1pPr>
              <a:defRPr sz="2400"/>
            </a:lvl1pPr>
          </a:lstStyle>
          <a:p>
            <a:r>
              <a:rPr lang="en-US" smtClean="0"/>
              <a:t>Click to edit Master title style</a:t>
            </a:r>
            <a:endParaRPr lang="en-GB" dirty="0"/>
          </a:p>
        </p:txBody>
      </p:sp>
      <p:sp>
        <p:nvSpPr>
          <p:cNvPr id="20" name="Text Placeholder 8"/>
          <p:cNvSpPr>
            <a:spLocks noGrp="1"/>
          </p:cNvSpPr>
          <p:nvPr>
            <p:ph type="body" sz="quarter" idx="13"/>
          </p:nvPr>
        </p:nvSpPr>
        <p:spPr>
          <a:xfrm>
            <a:off x="162405" y="598746"/>
            <a:ext cx="8755062" cy="3981450"/>
          </a:xfrm>
        </p:spPr>
        <p:txBody>
          <a:bodyPr>
            <a:no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cSld>
  <p:clrMapOvr>
    <a:masterClrMapping/>
  </p:clrMapOvr>
  <p:hf sldNum="0" hd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header only">
    <p:spTree>
      <p:nvGrpSpPr>
        <p:cNvPr id="1" name=""/>
        <p:cNvGrpSpPr/>
        <p:nvPr/>
      </p:nvGrpSpPr>
      <p:grpSpPr>
        <a:xfrm>
          <a:off x="0" y="0"/>
          <a:ext cx="0" cy="0"/>
          <a:chOff x="0" y="0"/>
          <a:chExt cx="0" cy="0"/>
        </a:xfrm>
      </p:grpSpPr>
      <p:sp>
        <p:nvSpPr>
          <p:cNvPr id="3" name="Rectangle 2"/>
          <p:cNvSpPr/>
          <p:nvPr/>
        </p:nvSpPr>
        <p:spPr>
          <a:xfrm>
            <a:off x="0" y="0"/>
            <a:ext cx="9144000" cy="161925"/>
          </a:xfrm>
          <a:prstGeom prst="rect">
            <a:avLst/>
          </a:prstGeom>
          <a:solidFill>
            <a:srgbClr val="1684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 name="Rectangle 3"/>
          <p:cNvSpPr/>
          <p:nvPr/>
        </p:nvSpPr>
        <p:spPr>
          <a:xfrm>
            <a:off x="0" y="6421438"/>
            <a:ext cx="9144000" cy="436562"/>
          </a:xfrm>
          <a:prstGeom prst="rect">
            <a:avLst/>
          </a:prstGeom>
          <a:solidFill>
            <a:srgbClr val="1684C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5" name="Straight Connector 4"/>
          <p:cNvCxnSpPr/>
          <p:nvPr/>
        </p:nvCxnSpPr>
        <p:spPr>
          <a:xfrm>
            <a:off x="0" y="6677025"/>
            <a:ext cx="9144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Picture 4" descr="I:\Marketing Ideas and Concepts\Echo\PRESENTATION_2012\echo_only_logo.gif"/>
          <p:cNvPicPr>
            <a:picLocks noChangeAspect="1" noChangeArrowheads="1"/>
          </p:cNvPicPr>
          <p:nvPr/>
        </p:nvPicPr>
        <p:blipFill>
          <a:blip r:embed="rId2" cstate="print"/>
          <a:srcRect/>
          <a:stretch>
            <a:fillRect/>
          </a:stretch>
        </p:blipFill>
        <p:spPr bwMode="auto">
          <a:xfrm>
            <a:off x="271463" y="5873750"/>
            <a:ext cx="1233487" cy="460375"/>
          </a:xfrm>
          <a:prstGeom prst="rect">
            <a:avLst/>
          </a:prstGeom>
          <a:noFill/>
          <a:ln w="9525">
            <a:noFill/>
            <a:miter lim="800000"/>
            <a:headEnd/>
            <a:tailEnd/>
          </a:ln>
        </p:spPr>
      </p:pic>
      <p:pic>
        <p:nvPicPr>
          <p:cNvPr id="7" name="Picture 2" descr="I:\Marketing Ideas and Concepts\Echo\PRESENTATION_2012\ebiquity-text.gif"/>
          <p:cNvPicPr>
            <a:picLocks noChangeAspect="1" noChangeArrowheads="1"/>
          </p:cNvPicPr>
          <p:nvPr/>
        </p:nvPicPr>
        <p:blipFill>
          <a:blip r:embed="rId3" cstate="print"/>
          <a:srcRect/>
          <a:stretch>
            <a:fillRect/>
          </a:stretch>
        </p:blipFill>
        <p:spPr bwMode="auto">
          <a:xfrm>
            <a:off x="277813" y="6481763"/>
            <a:ext cx="1570037" cy="157162"/>
          </a:xfrm>
          <a:prstGeom prst="rect">
            <a:avLst/>
          </a:prstGeom>
          <a:noFill/>
          <a:ln w="9525">
            <a:noFill/>
            <a:miter lim="800000"/>
            <a:headEnd/>
            <a:tailEnd/>
          </a:ln>
        </p:spPr>
      </p:pic>
      <p:sp>
        <p:nvSpPr>
          <p:cNvPr id="8" name="Slide Number Placeholder 5"/>
          <p:cNvSpPr txBox="1">
            <a:spLocks/>
          </p:cNvSpPr>
          <p:nvPr/>
        </p:nvSpPr>
        <p:spPr>
          <a:xfrm>
            <a:off x="8367713" y="6503988"/>
            <a:ext cx="588962" cy="354012"/>
          </a:xfrm>
          <a:prstGeom prst="rect">
            <a:avLst/>
          </a:prstGeom>
          <a:solidFill>
            <a:srgbClr val="1684C1"/>
          </a:solidFill>
        </p:spPr>
        <p:txBody>
          <a:bodyPr anchor="ctr"/>
          <a:lstStyle>
            <a:lvl1pPr>
              <a:defRPr sz="800">
                <a:solidFill>
                  <a:schemeClr val="bg1"/>
                </a:solidFill>
              </a:defRPr>
            </a:lvl1pPr>
          </a:lstStyle>
          <a:p>
            <a:pPr algn="r" fontAlgn="auto">
              <a:spcBef>
                <a:spcPts val="0"/>
              </a:spcBef>
              <a:spcAft>
                <a:spcPts val="0"/>
              </a:spcAft>
              <a:defRPr/>
            </a:pPr>
            <a:r>
              <a:rPr lang="en-GB" dirty="0" smtClean="0">
                <a:latin typeface="+mn-lt"/>
                <a:cs typeface="+mn-cs"/>
              </a:rPr>
              <a:t>Page </a:t>
            </a:r>
            <a:fld id="{D88D0923-6033-4765-8631-7ED5AF798DE1}" type="slidenum">
              <a:rPr lang="en-GB" smtClean="0">
                <a:latin typeface="+mn-lt"/>
                <a:cs typeface="+mn-cs"/>
              </a:rPr>
              <a:pPr algn="r" fontAlgn="auto">
                <a:spcBef>
                  <a:spcPts val="0"/>
                </a:spcBef>
                <a:spcAft>
                  <a:spcPts val="0"/>
                </a:spcAft>
                <a:defRPr/>
              </a:pPr>
              <a:t>‹#›</a:t>
            </a:fld>
            <a:endParaRPr lang="en-GB" dirty="0">
              <a:latin typeface="+mn-lt"/>
              <a:cs typeface="+mn-cs"/>
            </a:endParaRPr>
          </a:p>
        </p:txBody>
      </p:sp>
      <p:grpSp>
        <p:nvGrpSpPr>
          <p:cNvPr id="9" name="Group 19"/>
          <p:cNvGrpSpPr>
            <a:grpSpLocks/>
          </p:cNvGrpSpPr>
          <p:nvPr/>
        </p:nvGrpSpPr>
        <p:grpSpPr bwMode="auto">
          <a:xfrm>
            <a:off x="7023100" y="6305550"/>
            <a:ext cx="1933575" cy="247650"/>
            <a:chOff x="4861125" y="6028660"/>
            <a:chExt cx="4095549" cy="524540"/>
          </a:xfrm>
        </p:grpSpPr>
        <p:pic>
          <p:nvPicPr>
            <p:cNvPr id="10" name="Picture 2" descr="I:\Marketing Ideas and Concepts\Echo\PRESENTATION_2012\EYE.jpg"/>
            <p:cNvPicPr>
              <a:picLocks noChangeAspect="1" noChangeArrowheads="1"/>
            </p:cNvPicPr>
            <p:nvPr userDrawn="1"/>
          </p:nvPicPr>
          <p:blipFill>
            <a:blip r:embed="rId4" cstate="print"/>
            <a:srcRect/>
            <a:stretch>
              <a:fillRect/>
            </a:stretch>
          </p:blipFill>
          <p:spPr bwMode="auto">
            <a:xfrm>
              <a:off x="4861125" y="6028660"/>
              <a:ext cx="716218" cy="524540"/>
            </a:xfrm>
            <a:prstGeom prst="rect">
              <a:avLst/>
            </a:prstGeom>
            <a:ln>
              <a:noFill/>
            </a:ln>
            <a:effectLst>
              <a:outerShdw blurRad="190500" algn="tl" rotWithShape="0">
                <a:srgbClr val="000000">
                  <a:alpha val="70000"/>
                </a:srgbClr>
              </a:outerShdw>
            </a:effectLst>
          </p:spPr>
        </p:pic>
        <p:pic>
          <p:nvPicPr>
            <p:cNvPr id="11" name="Picture 3" descr="I:\Marketing Ideas and Concepts\Echo\PRESENTATION_2012\HAND.jpg"/>
            <p:cNvPicPr>
              <a:picLocks noChangeAspect="1" noChangeArrowheads="1"/>
            </p:cNvPicPr>
            <p:nvPr userDrawn="1"/>
          </p:nvPicPr>
          <p:blipFill>
            <a:blip r:embed="rId5" cstate="print"/>
            <a:srcRect/>
            <a:stretch>
              <a:fillRect/>
            </a:stretch>
          </p:blipFill>
          <p:spPr bwMode="auto">
            <a:xfrm>
              <a:off x="5705119" y="6028660"/>
              <a:ext cx="716216" cy="524540"/>
            </a:xfrm>
            <a:prstGeom prst="rect">
              <a:avLst/>
            </a:prstGeom>
            <a:ln>
              <a:noFill/>
            </a:ln>
            <a:effectLst>
              <a:outerShdw blurRad="190500" algn="tl" rotWithShape="0">
                <a:srgbClr val="000000">
                  <a:alpha val="70000"/>
                </a:srgbClr>
              </a:outerShdw>
            </a:effectLst>
          </p:spPr>
        </p:pic>
        <p:pic>
          <p:nvPicPr>
            <p:cNvPr id="12" name="Picture 4" descr="I:\Marketing Ideas and Concepts\Echo\PRESENTATION_2012\MAN CHILD.jpg"/>
            <p:cNvPicPr>
              <a:picLocks noChangeAspect="1" noChangeArrowheads="1"/>
            </p:cNvPicPr>
            <p:nvPr userDrawn="1"/>
          </p:nvPicPr>
          <p:blipFill>
            <a:blip r:embed="rId6" cstate="print"/>
            <a:srcRect/>
            <a:stretch>
              <a:fillRect/>
            </a:stretch>
          </p:blipFill>
          <p:spPr bwMode="auto">
            <a:xfrm>
              <a:off x="6552473" y="6028660"/>
              <a:ext cx="712854" cy="524540"/>
            </a:xfrm>
            <a:prstGeom prst="rect">
              <a:avLst/>
            </a:prstGeom>
            <a:ln>
              <a:noFill/>
            </a:ln>
            <a:effectLst>
              <a:outerShdw blurRad="190500" algn="tl" rotWithShape="0">
                <a:srgbClr val="000000">
                  <a:alpha val="70000"/>
                </a:srgbClr>
              </a:outerShdw>
            </a:effectLst>
          </p:spPr>
        </p:pic>
        <p:pic>
          <p:nvPicPr>
            <p:cNvPr id="13" name="Picture 5" descr="I:\Marketing Ideas and Concepts\Echo\PRESENTATION_2012\BALLOON.jpg"/>
            <p:cNvPicPr>
              <a:picLocks noChangeAspect="1" noChangeArrowheads="1"/>
            </p:cNvPicPr>
            <p:nvPr userDrawn="1"/>
          </p:nvPicPr>
          <p:blipFill>
            <a:blip r:embed="rId7" cstate="print"/>
            <a:srcRect/>
            <a:stretch>
              <a:fillRect/>
            </a:stretch>
          </p:blipFill>
          <p:spPr bwMode="auto">
            <a:xfrm>
              <a:off x="7396465" y="6028660"/>
              <a:ext cx="716218" cy="524540"/>
            </a:xfrm>
            <a:prstGeom prst="rect">
              <a:avLst/>
            </a:prstGeom>
            <a:ln>
              <a:noFill/>
            </a:ln>
            <a:effectLst>
              <a:outerShdw blurRad="190500" algn="tl" rotWithShape="0">
                <a:srgbClr val="000000">
                  <a:alpha val="70000"/>
                </a:srgbClr>
              </a:outerShdw>
            </a:effectLst>
          </p:spPr>
        </p:pic>
        <p:pic>
          <p:nvPicPr>
            <p:cNvPr id="14" name="Picture 6" descr="I:\Marketing Ideas and Concepts\Echo\PRESENTATION_2012\LADY.jpg"/>
            <p:cNvPicPr>
              <a:picLocks noChangeAspect="1" noChangeArrowheads="1"/>
            </p:cNvPicPr>
            <p:nvPr userDrawn="1"/>
          </p:nvPicPr>
          <p:blipFill>
            <a:blip r:embed="rId8" cstate="print"/>
            <a:srcRect/>
            <a:stretch>
              <a:fillRect/>
            </a:stretch>
          </p:blipFill>
          <p:spPr bwMode="auto">
            <a:xfrm>
              <a:off x="8240458" y="6028660"/>
              <a:ext cx="716216" cy="524540"/>
            </a:xfrm>
            <a:prstGeom prst="rect">
              <a:avLst/>
            </a:prstGeom>
            <a:ln>
              <a:noFill/>
            </a:ln>
            <a:effectLst>
              <a:outerShdw blurRad="190500" algn="tl" rotWithShape="0">
                <a:srgbClr val="000000">
                  <a:alpha val="70000"/>
                </a:srgbClr>
              </a:outerShdw>
            </a:effectLst>
          </p:spPr>
        </p:pic>
      </p:grpSp>
      <p:sp>
        <p:nvSpPr>
          <p:cNvPr id="2" name="Title 1"/>
          <p:cNvSpPr>
            <a:spLocks noGrp="1"/>
          </p:cNvSpPr>
          <p:nvPr>
            <p:ph type="title"/>
          </p:nvPr>
        </p:nvSpPr>
        <p:spPr>
          <a:xfrm>
            <a:off x="161925" y="217488"/>
            <a:ext cx="8775700" cy="287337"/>
          </a:xfrm>
        </p:spPr>
        <p:txBody>
          <a:bodyPr/>
          <a:lstStyle>
            <a:lvl1pPr>
              <a:defRPr sz="2400"/>
            </a:lvl1pPr>
          </a:lstStyle>
          <a:p>
            <a:r>
              <a:rPr lang="en-US" smtClean="0"/>
              <a:t>Click to edit Master title style</a:t>
            </a:r>
            <a:endParaRPr lang="en-GB" dirty="0"/>
          </a:p>
        </p:txBody>
      </p:sp>
      <p:sp>
        <p:nvSpPr>
          <p:cNvPr id="15" name="Date Placeholder 3"/>
          <p:cNvSpPr>
            <a:spLocks noGrp="1"/>
          </p:cNvSpPr>
          <p:nvPr>
            <p:ph type="dt" sz="half" idx="10"/>
          </p:nvPr>
        </p:nvSpPr>
        <p:spPr>
          <a:xfrm>
            <a:off x="457200" y="6356350"/>
            <a:ext cx="2133600" cy="365125"/>
          </a:xfrm>
          <a:prstGeom prst="rect">
            <a:avLst/>
          </a:prstGeom>
        </p:spPr>
        <p:txBody>
          <a:bodyPr/>
          <a:lstStyle>
            <a:lvl1pPr>
              <a:defRPr>
                <a:latin typeface="Arial" charset="0"/>
                <a:cs typeface="+mn-cs"/>
              </a:defRPr>
            </a:lvl1pPr>
          </a:lstStyle>
          <a:p>
            <a:pPr>
              <a:defRPr/>
            </a:pPr>
            <a:fld id="{CA0D2DF9-7A91-45C6-A669-67BF871B7119}" type="datetimeFigureOut">
              <a:rPr lang="en-GB"/>
              <a:pPr>
                <a:defRPr/>
              </a:pPr>
              <a:t>07/04/2013</a:t>
            </a:fld>
            <a:endParaRPr lang="en-GB"/>
          </a:p>
        </p:txBody>
      </p:sp>
    </p:spTree>
  </p:cSld>
  <p:clrMapOvr>
    <a:masterClrMapping/>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header only">
    <p:spTree>
      <p:nvGrpSpPr>
        <p:cNvPr id="1" name=""/>
        <p:cNvGrpSpPr/>
        <p:nvPr/>
      </p:nvGrpSpPr>
      <p:grpSpPr>
        <a:xfrm>
          <a:off x="0" y="0"/>
          <a:ext cx="0" cy="0"/>
          <a:chOff x="0" y="0"/>
          <a:chExt cx="0" cy="0"/>
        </a:xfrm>
      </p:grpSpPr>
      <p:sp>
        <p:nvSpPr>
          <p:cNvPr id="3" name="Rectangle 2"/>
          <p:cNvSpPr/>
          <p:nvPr/>
        </p:nvSpPr>
        <p:spPr>
          <a:xfrm>
            <a:off x="0" y="0"/>
            <a:ext cx="9144000" cy="161925"/>
          </a:xfrm>
          <a:prstGeom prst="rect">
            <a:avLst/>
          </a:prstGeom>
          <a:solidFill>
            <a:srgbClr val="1684C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 name="Rectangle 3"/>
          <p:cNvSpPr/>
          <p:nvPr/>
        </p:nvSpPr>
        <p:spPr>
          <a:xfrm>
            <a:off x="0" y="6421438"/>
            <a:ext cx="9144000" cy="436562"/>
          </a:xfrm>
          <a:prstGeom prst="rect">
            <a:avLst/>
          </a:prstGeom>
          <a:solidFill>
            <a:srgbClr val="1684C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5" name="Straight Connector 4"/>
          <p:cNvCxnSpPr/>
          <p:nvPr/>
        </p:nvCxnSpPr>
        <p:spPr>
          <a:xfrm>
            <a:off x="0" y="6677025"/>
            <a:ext cx="9144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Picture 4" descr="I:\Marketing Ideas and Concepts\Echo\PRESENTATION_2012\echo_only_logo.gif"/>
          <p:cNvPicPr>
            <a:picLocks noChangeAspect="1" noChangeArrowheads="1"/>
          </p:cNvPicPr>
          <p:nvPr/>
        </p:nvPicPr>
        <p:blipFill>
          <a:blip r:embed="rId2" cstate="print"/>
          <a:srcRect/>
          <a:stretch>
            <a:fillRect/>
          </a:stretch>
        </p:blipFill>
        <p:spPr bwMode="auto">
          <a:xfrm>
            <a:off x="271463" y="5873750"/>
            <a:ext cx="1233487" cy="460375"/>
          </a:xfrm>
          <a:prstGeom prst="rect">
            <a:avLst/>
          </a:prstGeom>
          <a:noFill/>
          <a:ln w="9525">
            <a:noFill/>
            <a:miter lim="800000"/>
            <a:headEnd/>
            <a:tailEnd/>
          </a:ln>
        </p:spPr>
      </p:pic>
      <p:pic>
        <p:nvPicPr>
          <p:cNvPr id="7" name="Picture 2" descr="I:\Marketing Ideas and Concepts\Echo\PRESENTATION_2012\ebiquity-text.gif"/>
          <p:cNvPicPr>
            <a:picLocks noChangeAspect="1" noChangeArrowheads="1"/>
          </p:cNvPicPr>
          <p:nvPr/>
        </p:nvPicPr>
        <p:blipFill>
          <a:blip r:embed="rId3" cstate="print"/>
          <a:srcRect/>
          <a:stretch>
            <a:fillRect/>
          </a:stretch>
        </p:blipFill>
        <p:spPr bwMode="auto">
          <a:xfrm>
            <a:off x="277813" y="6481763"/>
            <a:ext cx="1570037" cy="157162"/>
          </a:xfrm>
          <a:prstGeom prst="rect">
            <a:avLst/>
          </a:prstGeom>
          <a:noFill/>
          <a:ln w="9525">
            <a:noFill/>
            <a:miter lim="800000"/>
            <a:headEnd/>
            <a:tailEnd/>
          </a:ln>
        </p:spPr>
      </p:pic>
      <p:sp>
        <p:nvSpPr>
          <p:cNvPr id="8" name="Slide Number Placeholder 5"/>
          <p:cNvSpPr txBox="1">
            <a:spLocks/>
          </p:cNvSpPr>
          <p:nvPr/>
        </p:nvSpPr>
        <p:spPr>
          <a:xfrm>
            <a:off x="8367713" y="6503988"/>
            <a:ext cx="588962" cy="354012"/>
          </a:xfrm>
          <a:prstGeom prst="rect">
            <a:avLst/>
          </a:prstGeom>
          <a:solidFill>
            <a:srgbClr val="1684C1"/>
          </a:solidFill>
        </p:spPr>
        <p:txBody>
          <a:bodyPr anchor="ctr"/>
          <a:lstStyle>
            <a:lvl1pPr>
              <a:defRPr sz="800">
                <a:solidFill>
                  <a:schemeClr val="bg1"/>
                </a:solidFill>
              </a:defRPr>
            </a:lvl1pPr>
          </a:lstStyle>
          <a:p>
            <a:pPr algn="r" fontAlgn="auto">
              <a:spcBef>
                <a:spcPts val="0"/>
              </a:spcBef>
              <a:spcAft>
                <a:spcPts val="0"/>
              </a:spcAft>
              <a:defRPr/>
            </a:pPr>
            <a:r>
              <a:rPr lang="en-GB" dirty="0" smtClean="0">
                <a:latin typeface="+mn-lt"/>
                <a:cs typeface="+mn-cs"/>
              </a:rPr>
              <a:t>Page </a:t>
            </a:r>
            <a:fld id="{09EADEEF-83C9-4EA8-9F12-49D09E4EF94C}" type="slidenum">
              <a:rPr lang="en-GB" smtClean="0">
                <a:latin typeface="+mn-lt"/>
                <a:cs typeface="+mn-cs"/>
              </a:rPr>
              <a:pPr algn="r" fontAlgn="auto">
                <a:spcBef>
                  <a:spcPts val="0"/>
                </a:spcBef>
                <a:spcAft>
                  <a:spcPts val="0"/>
                </a:spcAft>
                <a:defRPr/>
              </a:pPr>
              <a:t>‹#›</a:t>
            </a:fld>
            <a:endParaRPr lang="en-GB" dirty="0">
              <a:latin typeface="+mn-lt"/>
              <a:cs typeface="+mn-cs"/>
            </a:endParaRPr>
          </a:p>
        </p:txBody>
      </p:sp>
      <p:grpSp>
        <p:nvGrpSpPr>
          <p:cNvPr id="9" name="Group 19"/>
          <p:cNvGrpSpPr>
            <a:grpSpLocks/>
          </p:cNvGrpSpPr>
          <p:nvPr/>
        </p:nvGrpSpPr>
        <p:grpSpPr bwMode="auto">
          <a:xfrm>
            <a:off x="7023100" y="6305550"/>
            <a:ext cx="1933575" cy="247650"/>
            <a:chOff x="4861125" y="6028660"/>
            <a:chExt cx="4095549" cy="524540"/>
          </a:xfrm>
        </p:grpSpPr>
        <p:pic>
          <p:nvPicPr>
            <p:cNvPr id="10" name="Picture 2" descr="I:\Marketing Ideas and Concepts\Echo\PRESENTATION_2012\EYE.jpg"/>
            <p:cNvPicPr>
              <a:picLocks noChangeAspect="1" noChangeArrowheads="1"/>
            </p:cNvPicPr>
            <p:nvPr userDrawn="1"/>
          </p:nvPicPr>
          <p:blipFill>
            <a:blip r:embed="rId4" cstate="print"/>
            <a:srcRect/>
            <a:stretch>
              <a:fillRect/>
            </a:stretch>
          </p:blipFill>
          <p:spPr bwMode="auto">
            <a:xfrm>
              <a:off x="4861125" y="6028660"/>
              <a:ext cx="716218" cy="524540"/>
            </a:xfrm>
            <a:prstGeom prst="rect">
              <a:avLst/>
            </a:prstGeom>
            <a:ln>
              <a:noFill/>
            </a:ln>
            <a:effectLst>
              <a:outerShdw blurRad="190500" algn="tl" rotWithShape="0">
                <a:srgbClr val="000000">
                  <a:alpha val="70000"/>
                </a:srgbClr>
              </a:outerShdw>
            </a:effectLst>
          </p:spPr>
        </p:pic>
        <p:pic>
          <p:nvPicPr>
            <p:cNvPr id="11" name="Picture 3" descr="I:\Marketing Ideas and Concepts\Echo\PRESENTATION_2012\HAND.jpg"/>
            <p:cNvPicPr>
              <a:picLocks noChangeAspect="1" noChangeArrowheads="1"/>
            </p:cNvPicPr>
            <p:nvPr userDrawn="1"/>
          </p:nvPicPr>
          <p:blipFill>
            <a:blip r:embed="rId5" cstate="print"/>
            <a:srcRect/>
            <a:stretch>
              <a:fillRect/>
            </a:stretch>
          </p:blipFill>
          <p:spPr bwMode="auto">
            <a:xfrm>
              <a:off x="5705119" y="6028660"/>
              <a:ext cx="716216" cy="524540"/>
            </a:xfrm>
            <a:prstGeom prst="rect">
              <a:avLst/>
            </a:prstGeom>
            <a:ln>
              <a:noFill/>
            </a:ln>
            <a:effectLst>
              <a:outerShdw blurRad="190500" algn="tl" rotWithShape="0">
                <a:srgbClr val="000000">
                  <a:alpha val="70000"/>
                </a:srgbClr>
              </a:outerShdw>
            </a:effectLst>
          </p:spPr>
        </p:pic>
        <p:pic>
          <p:nvPicPr>
            <p:cNvPr id="12" name="Picture 4" descr="I:\Marketing Ideas and Concepts\Echo\PRESENTATION_2012\MAN CHILD.jpg"/>
            <p:cNvPicPr>
              <a:picLocks noChangeAspect="1" noChangeArrowheads="1"/>
            </p:cNvPicPr>
            <p:nvPr userDrawn="1"/>
          </p:nvPicPr>
          <p:blipFill>
            <a:blip r:embed="rId6" cstate="print"/>
            <a:srcRect/>
            <a:stretch>
              <a:fillRect/>
            </a:stretch>
          </p:blipFill>
          <p:spPr bwMode="auto">
            <a:xfrm>
              <a:off x="6552473" y="6028660"/>
              <a:ext cx="712854" cy="524540"/>
            </a:xfrm>
            <a:prstGeom prst="rect">
              <a:avLst/>
            </a:prstGeom>
            <a:ln>
              <a:noFill/>
            </a:ln>
            <a:effectLst>
              <a:outerShdw blurRad="190500" algn="tl" rotWithShape="0">
                <a:srgbClr val="000000">
                  <a:alpha val="70000"/>
                </a:srgbClr>
              </a:outerShdw>
            </a:effectLst>
          </p:spPr>
        </p:pic>
        <p:pic>
          <p:nvPicPr>
            <p:cNvPr id="13" name="Picture 5" descr="I:\Marketing Ideas and Concepts\Echo\PRESENTATION_2012\BALLOON.jpg"/>
            <p:cNvPicPr>
              <a:picLocks noChangeAspect="1" noChangeArrowheads="1"/>
            </p:cNvPicPr>
            <p:nvPr userDrawn="1"/>
          </p:nvPicPr>
          <p:blipFill>
            <a:blip r:embed="rId7" cstate="print"/>
            <a:srcRect/>
            <a:stretch>
              <a:fillRect/>
            </a:stretch>
          </p:blipFill>
          <p:spPr bwMode="auto">
            <a:xfrm>
              <a:off x="7396465" y="6028660"/>
              <a:ext cx="716218" cy="524540"/>
            </a:xfrm>
            <a:prstGeom prst="rect">
              <a:avLst/>
            </a:prstGeom>
            <a:ln>
              <a:noFill/>
            </a:ln>
            <a:effectLst>
              <a:outerShdw blurRad="190500" algn="tl" rotWithShape="0">
                <a:srgbClr val="000000">
                  <a:alpha val="70000"/>
                </a:srgbClr>
              </a:outerShdw>
            </a:effectLst>
          </p:spPr>
        </p:pic>
        <p:pic>
          <p:nvPicPr>
            <p:cNvPr id="14" name="Picture 6" descr="I:\Marketing Ideas and Concepts\Echo\PRESENTATION_2012\LADY.jpg"/>
            <p:cNvPicPr>
              <a:picLocks noChangeAspect="1" noChangeArrowheads="1"/>
            </p:cNvPicPr>
            <p:nvPr userDrawn="1"/>
          </p:nvPicPr>
          <p:blipFill>
            <a:blip r:embed="rId8" cstate="print"/>
            <a:srcRect/>
            <a:stretch>
              <a:fillRect/>
            </a:stretch>
          </p:blipFill>
          <p:spPr bwMode="auto">
            <a:xfrm>
              <a:off x="8240458" y="6028660"/>
              <a:ext cx="716216" cy="524540"/>
            </a:xfrm>
            <a:prstGeom prst="rect">
              <a:avLst/>
            </a:prstGeom>
            <a:ln>
              <a:noFill/>
            </a:ln>
            <a:effectLst>
              <a:outerShdw blurRad="190500" algn="tl" rotWithShape="0">
                <a:srgbClr val="000000">
                  <a:alpha val="70000"/>
                </a:srgbClr>
              </a:outerShdw>
            </a:effectLst>
          </p:spPr>
        </p:pic>
      </p:grpSp>
      <p:sp>
        <p:nvSpPr>
          <p:cNvPr id="2" name="Title 1"/>
          <p:cNvSpPr>
            <a:spLocks noGrp="1"/>
          </p:cNvSpPr>
          <p:nvPr>
            <p:ph type="title"/>
          </p:nvPr>
        </p:nvSpPr>
        <p:spPr>
          <a:xfrm>
            <a:off x="161925" y="217488"/>
            <a:ext cx="8775700" cy="287337"/>
          </a:xfrm>
        </p:spPr>
        <p:txBody>
          <a:bodyPr/>
          <a:lstStyle>
            <a:lvl1pPr>
              <a:defRPr sz="2500"/>
            </a:lvl1pPr>
          </a:lstStyle>
          <a:p>
            <a:r>
              <a:rPr lang="en-US" smtClean="0"/>
              <a:t>Click to edit Master title style</a:t>
            </a:r>
            <a:endParaRPr lang="en-GB" dirty="0"/>
          </a:p>
        </p:txBody>
      </p:sp>
      <p:sp>
        <p:nvSpPr>
          <p:cNvPr id="15" name="Date Placeholder 3"/>
          <p:cNvSpPr>
            <a:spLocks noGrp="1"/>
          </p:cNvSpPr>
          <p:nvPr>
            <p:ph type="dt" sz="half" idx="10"/>
          </p:nvPr>
        </p:nvSpPr>
        <p:spPr>
          <a:xfrm>
            <a:off x="457200" y="6356350"/>
            <a:ext cx="2133600" cy="365125"/>
          </a:xfrm>
          <a:prstGeom prst="rect">
            <a:avLst/>
          </a:prstGeom>
        </p:spPr>
        <p:txBody>
          <a:bodyPr/>
          <a:lstStyle>
            <a:lvl1pPr>
              <a:defRPr>
                <a:latin typeface="Arial" charset="0"/>
                <a:cs typeface="+mn-cs"/>
              </a:defRPr>
            </a:lvl1pPr>
          </a:lstStyle>
          <a:p>
            <a:pPr>
              <a:defRPr/>
            </a:pPr>
            <a:fld id="{E3727A74-F1A1-4775-B0F5-241971B4B7F9}" type="datetimeFigureOut">
              <a:rPr lang="en-GB"/>
              <a:pPr>
                <a:defRPr/>
              </a:pPr>
              <a:t>07/04/2013</a:t>
            </a:fld>
            <a:endParaRPr lang="en-GB"/>
          </a:p>
        </p:txBody>
      </p:sp>
    </p:spTree>
  </p:cSld>
  <p:clrMapOvr>
    <a:masterClrMapping/>
  </p:clrMapOvr>
  <p:hf sldNum="0" hd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end slide">
    <p:spTree>
      <p:nvGrpSpPr>
        <p:cNvPr id="1" name=""/>
        <p:cNvGrpSpPr/>
        <p:nvPr/>
      </p:nvGrpSpPr>
      <p:grpSpPr>
        <a:xfrm>
          <a:off x="0" y="0"/>
          <a:ext cx="0" cy="0"/>
          <a:chOff x="0" y="0"/>
          <a:chExt cx="0" cy="0"/>
        </a:xfrm>
      </p:grpSpPr>
      <p:pic>
        <p:nvPicPr>
          <p:cNvPr id="2" name="Picture 3" descr="corporate_logos_2011.jpg"/>
          <p:cNvPicPr>
            <a:picLocks noChangeAspect="1"/>
          </p:cNvPicPr>
          <p:nvPr/>
        </p:nvPicPr>
        <p:blipFill>
          <a:blip r:embed="rId2" cstate="print"/>
          <a:srcRect/>
          <a:stretch>
            <a:fillRect/>
          </a:stretch>
        </p:blipFill>
        <p:spPr bwMode="auto">
          <a:xfrm>
            <a:off x="2955925" y="5537200"/>
            <a:ext cx="3232150" cy="290513"/>
          </a:xfrm>
          <a:prstGeom prst="rect">
            <a:avLst/>
          </a:prstGeom>
          <a:noFill/>
          <a:ln w="9525">
            <a:noFill/>
            <a:miter lim="800000"/>
            <a:headEnd/>
            <a:tailEnd/>
          </a:ln>
        </p:spPr>
      </p:pic>
      <p:pic>
        <p:nvPicPr>
          <p:cNvPr id="3" name="Picture 4" descr="I:\LOGOS\presentation\echo_ebiquity_2012-centered.png"/>
          <p:cNvPicPr>
            <a:picLocks noChangeAspect="1" noChangeArrowheads="1"/>
          </p:cNvPicPr>
          <p:nvPr userDrawn="1"/>
        </p:nvPicPr>
        <p:blipFill>
          <a:blip r:embed="rId3" cstate="print"/>
          <a:srcRect/>
          <a:stretch>
            <a:fillRect/>
          </a:stretch>
        </p:blipFill>
        <p:spPr bwMode="auto">
          <a:xfrm>
            <a:off x="2482850" y="998538"/>
            <a:ext cx="4178300" cy="1585912"/>
          </a:xfrm>
          <a:prstGeom prst="rect">
            <a:avLst/>
          </a:prstGeom>
          <a:noFill/>
          <a:ln w="9525">
            <a:noFill/>
            <a:miter lim="800000"/>
            <a:headEnd/>
            <a:tailEnd/>
          </a:ln>
        </p:spPr>
      </p:pic>
      <p:sp>
        <p:nvSpPr>
          <p:cNvPr id="4" name="Rectangle 3"/>
          <p:cNvSpPr/>
          <p:nvPr userDrawn="1"/>
        </p:nvSpPr>
        <p:spPr>
          <a:xfrm>
            <a:off x="0" y="5657850"/>
            <a:ext cx="9144000" cy="1169988"/>
          </a:xfrm>
          <a:prstGeom prst="rect">
            <a:avLst/>
          </a:prstGeom>
        </p:spPr>
        <p:txBody>
          <a:bodyPr>
            <a:spAutoFit/>
          </a:bodyPr>
          <a:lstStyle/>
          <a:p>
            <a:pPr algn="ctr">
              <a:defRPr/>
            </a:pPr>
            <a:endParaRPr lang="en-US" sz="1400" b="1" dirty="0">
              <a:latin typeface="+mj-lt"/>
              <a:cs typeface="+mn-cs"/>
            </a:endParaRPr>
          </a:p>
          <a:p>
            <a:pPr algn="ctr">
              <a:defRPr/>
            </a:pPr>
            <a:r>
              <a:rPr lang="en-GB" sz="1400" dirty="0">
                <a:latin typeface="+mj-lt"/>
                <a:cs typeface="+mn-cs"/>
              </a:rPr>
              <a:t>156 Fifth Avenue Suite 604 New York NY 10010 USA</a:t>
            </a:r>
          </a:p>
          <a:p>
            <a:pPr algn="ctr">
              <a:defRPr/>
            </a:pPr>
            <a:r>
              <a:rPr lang="en-US" sz="1400" dirty="0">
                <a:solidFill>
                  <a:schemeClr val="bg1">
                    <a:lumMod val="50000"/>
                  </a:schemeClr>
                </a:solidFill>
                <a:latin typeface="+mj-lt"/>
                <a:cs typeface="+mn-cs"/>
              </a:rPr>
              <a:t>Offices in:  NEW YORK </a:t>
            </a:r>
            <a:r>
              <a:rPr lang="en-US" sz="1400" dirty="0">
                <a:solidFill>
                  <a:schemeClr val="bg1">
                    <a:lumMod val="50000"/>
                  </a:schemeClr>
                </a:solidFill>
                <a:latin typeface="Arial" charset="0"/>
                <a:cs typeface="+mn-cs"/>
              </a:rPr>
              <a:t>.  </a:t>
            </a:r>
            <a:r>
              <a:rPr lang="en-US" sz="1400" dirty="0">
                <a:solidFill>
                  <a:schemeClr val="bg1">
                    <a:lumMod val="50000"/>
                  </a:schemeClr>
                </a:solidFill>
                <a:latin typeface="+mj-lt"/>
                <a:cs typeface="+mn-cs"/>
              </a:rPr>
              <a:t>LONDON  .  PARIS  .  SINGAPORE</a:t>
            </a:r>
          </a:p>
          <a:p>
            <a:pPr algn="ctr">
              <a:defRPr/>
            </a:pPr>
            <a:endParaRPr lang="en-US" sz="1400" b="1" dirty="0">
              <a:solidFill>
                <a:srgbClr val="C5C5C5"/>
              </a:solidFill>
              <a:latin typeface="+mj-lt"/>
              <a:cs typeface="+mn-cs"/>
            </a:endParaRPr>
          </a:p>
          <a:p>
            <a:pPr algn="ctr">
              <a:defRPr/>
            </a:pPr>
            <a:endParaRPr lang="en-US" sz="1400" b="1" dirty="0">
              <a:solidFill>
                <a:srgbClr val="C5C5C5"/>
              </a:solidFill>
              <a:latin typeface="+mj-lt"/>
              <a:cs typeface="+mn-cs"/>
            </a:endParaRPr>
          </a:p>
        </p:txBody>
      </p:sp>
      <p:cxnSp>
        <p:nvCxnSpPr>
          <p:cNvPr id="5" name="Straight Connector 4"/>
          <p:cNvCxnSpPr/>
          <p:nvPr userDrawn="1"/>
        </p:nvCxnSpPr>
        <p:spPr>
          <a:xfrm>
            <a:off x="1919288" y="5857875"/>
            <a:ext cx="53054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a:xfrm>
            <a:off x="0" y="2895600"/>
            <a:ext cx="9144000" cy="1570038"/>
          </a:xfrm>
          <a:prstGeom prst="rect">
            <a:avLst/>
          </a:prstGeom>
        </p:spPr>
        <p:txBody>
          <a:bodyPr>
            <a:spAutoFit/>
          </a:bodyPr>
          <a:lstStyle/>
          <a:p>
            <a:pPr algn="ctr">
              <a:defRPr/>
            </a:pPr>
            <a:r>
              <a:rPr lang="en-GB" b="1" dirty="0">
                <a:latin typeface="+mj-lt"/>
                <a:cs typeface="+mn-cs"/>
              </a:rPr>
              <a:t>www.echoresearch.com</a:t>
            </a:r>
          </a:p>
          <a:p>
            <a:pPr algn="ctr">
              <a:defRPr/>
            </a:pPr>
            <a:endParaRPr lang="en-GB" dirty="0">
              <a:latin typeface="+mj-lt"/>
              <a:cs typeface="+mn-cs"/>
            </a:endParaRPr>
          </a:p>
          <a:p>
            <a:pPr algn="ctr">
              <a:defRPr/>
            </a:pPr>
            <a:r>
              <a:rPr lang="en-GB" dirty="0">
                <a:latin typeface="+mj-lt"/>
                <a:cs typeface="+mn-cs"/>
              </a:rPr>
              <a:t>T  +1 (212) 901 0456      F  +1 (212) 413 0891</a:t>
            </a:r>
            <a:br>
              <a:rPr lang="en-GB" dirty="0">
                <a:latin typeface="+mj-lt"/>
                <a:cs typeface="+mn-cs"/>
              </a:rPr>
            </a:br>
            <a:r>
              <a:rPr lang="en-GB" dirty="0">
                <a:latin typeface="+mj-lt"/>
                <a:cs typeface="+mn-cs"/>
              </a:rPr>
              <a:t>E robertt@echoresearch.com</a:t>
            </a:r>
          </a:p>
        </p:txBody>
      </p:sp>
    </p:spTree>
  </p:cSld>
  <p:clrMapOvr>
    <a:masterClrMapping/>
  </p:clrMapOvr>
  <p:hf sldNum="0" hd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one title">
    <p:spTree>
      <p:nvGrpSpPr>
        <p:cNvPr id="1" name=""/>
        <p:cNvGrpSpPr/>
        <p:nvPr/>
      </p:nvGrpSpPr>
      <p:grpSpPr>
        <a:xfrm>
          <a:off x="0" y="0"/>
          <a:ext cx="0" cy="0"/>
          <a:chOff x="0" y="0"/>
          <a:chExt cx="0" cy="0"/>
        </a:xfrm>
      </p:grpSpPr>
      <p:pic>
        <p:nvPicPr>
          <p:cNvPr id="3" name="Picture 3" descr="I:\IMAGES (Stock - Royalty Free)\Computers &amp; Electronics\KEYBOARD.jpg"/>
          <p:cNvPicPr>
            <a:picLocks noChangeAspect="1" noChangeArrowheads="1"/>
          </p:cNvPicPr>
          <p:nvPr userDrawn="1"/>
        </p:nvPicPr>
        <p:blipFill>
          <a:blip r:embed="rId2" cstate="print"/>
          <a:srcRect/>
          <a:stretch>
            <a:fillRect/>
          </a:stretch>
        </p:blipFill>
        <p:spPr bwMode="auto">
          <a:xfrm>
            <a:off x="0" y="-14288"/>
            <a:ext cx="9144000" cy="3859213"/>
          </a:xfrm>
          <a:prstGeom prst="rect">
            <a:avLst/>
          </a:prstGeom>
          <a:noFill/>
          <a:ln w="9525">
            <a:noFill/>
            <a:miter lim="800000"/>
            <a:headEnd/>
            <a:tailEnd/>
          </a:ln>
        </p:spPr>
      </p:pic>
      <p:sp>
        <p:nvSpPr>
          <p:cNvPr id="4" name="Title 1"/>
          <p:cNvSpPr txBox="1">
            <a:spLocks/>
          </p:cNvSpPr>
          <p:nvPr/>
        </p:nvSpPr>
        <p:spPr>
          <a:xfrm>
            <a:off x="1336675" y="2693988"/>
            <a:ext cx="7772400" cy="552450"/>
          </a:xfrm>
          <a:prstGeom prst="rect">
            <a:avLst/>
          </a:prstGeom>
        </p:spPr>
        <p:txBody>
          <a:bodyPr/>
          <a:lstStyle>
            <a:lvl1pPr algn="l">
              <a:defRPr sz="3400" b="1"/>
            </a:lvl1pPr>
          </a:lstStyle>
          <a:p>
            <a:pPr algn="r" fontAlgn="auto">
              <a:spcAft>
                <a:spcPts val="0"/>
              </a:spcAft>
              <a:defRPr/>
            </a:pPr>
            <a:r>
              <a:rPr lang="en-US" sz="10000" dirty="0" smtClean="0">
                <a:solidFill>
                  <a:schemeClr val="bg1"/>
                </a:solidFill>
                <a:latin typeface="Arial Black" pitchFamily="34" charset="0"/>
                <a:ea typeface="+mj-ea"/>
                <a:cs typeface="+mj-cs"/>
              </a:rPr>
              <a:t>ONE</a:t>
            </a:r>
            <a:endParaRPr lang="en-GB" sz="10000" dirty="0">
              <a:solidFill>
                <a:schemeClr val="bg1"/>
              </a:solidFill>
              <a:latin typeface="Arial Black" pitchFamily="34" charset="0"/>
              <a:ea typeface="+mj-ea"/>
              <a:cs typeface="+mj-cs"/>
            </a:endParaRPr>
          </a:p>
        </p:txBody>
      </p:sp>
      <p:sp>
        <p:nvSpPr>
          <p:cNvPr id="5" name="Rectangle 4"/>
          <p:cNvSpPr/>
          <p:nvPr/>
        </p:nvSpPr>
        <p:spPr>
          <a:xfrm>
            <a:off x="0" y="3848100"/>
            <a:ext cx="9144000" cy="3009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6" name="Rectangle 5"/>
          <p:cNvSpPr/>
          <p:nvPr/>
        </p:nvSpPr>
        <p:spPr>
          <a:xfrm>
            <a:off x="0" y="4679950"/>
            <a:ext cx="9144000" cy="519113"/>
          </a:xfrm>
          <a:prstGeom prst="rect">
            <a:avLst/>
          </a:prstGeom>
          <a:solidFill>
            <a:srgbClr val="1684C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7" name="Straight Connector 6"/>
          <p:cNvCxnSpPr/>
          <p:nvPr/>
        </p:nvCxnSpPr>
        <p:spPr>
          <a:xfrm>
            <a:off x="0" y="5099050"/>
            <a:ext cx="9144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3" descr="I:\Marketing Ideas and Concepts\Echo\PRESENTATION_2012\STRAP-TEXT.gif"/>
          <p:cNvPicPr>
            <a:picLocks noChangeAspect="1" noChangeArrowheads="1"/>
          </p:cNvPicPr>
          <p:nvPr/>
        </p:nvPicPr>
        <p:blipFill>
          <a:blip r:embed="rId3" cstate="print"/>
          <a:srcRect/>
          <a:stretch>
            <a:fillRect/>
          </a:stretch>
        </p:blipFill>
        <p:spPr bwMode="auto">
          <a:xfrm>
            <a:off x="266700" y="4841875"/>
            <a:ext cx="4992688" cy="133350"/>
          </a:xfrm>
          <a:prstGeom prst="rect">
            <a:avLst/>
          </a:prstGeom>
          <a:noFill/>
          <a:ln w="9525">
            <a:noFill/>
            <a:miter lim="800000"/>
            <a:headEnd/>
            <a:tailEnd/>
          </a:ln>
        </p:spPr>
      </p:pic>
      <p:pic>
        <p:nvPicPr>
          <p:cNvPr id="9" name="Picture 4" descr="I:\Marketing Ideas and Concepts\Echo\PRESENTATION_2012\echo_only_logo.gif"/>
          <p:cNvPicPr>
            <a:picLocks noChangeAspect="1" noChangeArrowheads="1"/>
          </p:cNvPicPr>
          <p:nvPr/>
        </p:nvPicPr>
        <p:blipFill>
          <a:blip r:embed="rId4" cstate="print"/>
          <a:srcRect/>
          <a:stretch>
            <a:fillRect/>
          </a:stretch>
        </p:blipFill>
        <p:spPr bwMode="auto">
          <a:xfrm>
            <a:off x="271463" y="3960813"/>
            <a:ext cx="1862137" cy="693737"/>
          </a:xfrm>
          <a:prstGeom prst="rect">
            <a:avLst/>
          </a:prstGeom>
          <a:noFill/>
          <a:ln w="9525">
            <a:noFill/>
            <a:miter lim="800000"/>
            <a:headEnd/>
            <a:tailEnd/>
          </a:ln>
        </p:spPr>
      </p:pic>
      <p:pic>
        <p:nvPicPr>
          <p:cNvPr id="10" name="Picture 2" descr="I:\LOGOS\CLIENTS\ICANN_SML.jpg"/>
          <p:cNvPicPr>
            <a:picLocks noChangeAspect="1" noChangeArrowheads="1"/>
          </p:cNvPicPr>
          <p:nvPr userDrawn="1"/>
        </p:nvPicPr>
        <p:blipFill>
          <a:blip r:embed="rId5" cstate="print"/>
          <a:srcRect/>
          <a:stretch>
            <a:fillRect/>
          </a:stretch>
        </p:blipFill>
        <p:spPr bwMode="auto">
          <a:xfrm>
            <a:off x="7754938" y="5624513"/>
            <a:ext cx="1187450" cy="950912"/>
          </a:xfrm>
          <a:prstGeom prst="rect">
            <a:avLst/>
          </a:prstGeom>
          <a:noFill/>
          <a:ln w="9525">
            <a:noFill/>
            <a:miter lim="800000"/>
            <a:headEnd/>
            <a:tailEnd/>
          </a:ln>
        </p:spPr>
      </p:pic>
      <p:sp>
        <p:nvSpPr>
          <p:cNvPr id="23" name="Title 1"/>
          <p:cNvSpPr>
            <a:spLocks noGrp="1"/>
          </p:cNvSpPr>
          <p:nvPr>
            <p:ph type="ctrTitle"/>
          </p:nvPr>
        </p:nvSpPr>
        <p:spPr>
          <a:xfrm>
            <a:off x="153988" y="5456274"/>
            <a:ext cx="7772400" cy="552450"/>
          </a:xfrm>
        </p:spPr>
        <p:txBody>
          <a:bodyPr anchor="t">
            <a:normAutofit/>
          </a:bodyPr>
          <a:lstStyle>
            <a:lvl1pPr algn="l">
              <a:defRPr sz="3400" b="1"/>
            </a:lvl1pPr>
          </a:lstStyle>
          <a:p>
            <a:r>
              <a:rPr lang="en-US" smtClean="0"/>
              <a:t>Click to edit Master title style</a:t>
            </a:r>
            <a:endParaRPr lang="en-GB" dirty="0"/>
          </a:p>
        </p:txBody>
      </p:sp>
    </p:spTree>
  </p:cSld>
  <p:clrMapOvr>
    <a:masterClrMapping/>
  </p:clrMapOvr>
  <p:hf sldNum="0" hd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wo title">
    <p:spTree>
      <p:nvGrpSpPr>
        <p:cNvPr id="1" name=""/>
        <p:cNvGrpSpPr/>
        <p:nvPr/>
      </p:nvGrpSpPr>
      <p:grpSpPr>
        <a:xfrm>
          <a:off x="0" y="0"/>
          <a:ext cx="0" cy="0"/>
          <a:chOff x="0" y="0"/>
          <a:chExt cx="0" cy="0"/>
        </a:xfrm>
      </p:grpSpPr>
      <p:pic>
        <p:nvPicPr>
          <p:cNvPr id="3" name="Picture 3" descr="I:\IMAGES (Stock - Royalty Free)\Computers &amp; Electronics\go.jpg"/>
          <p:cNvPicPr>
            <a:picLocks noChangeAspect="1" noChangeArrowheads="1"/>
          </p:cNvPicPr>
          <p:nvPr userDrawn="1"/>
        </p:nvPicPr>
        <p:blipFill>
          <a:blip r:embed="rId2" cstate="print"/>
          <a:srcRect/>
          <a:stretch>
            <a:fillRect/>
          </a:stretch>
        </p:blipFill>
        <p:spPr bwMode="auto">
          <a:xfrm>
            <a:off x="0" y="-14288"/>
            <a:ext cx="9144000" cy="3859213"/>
          </a:xfrm>
          <a:prstGeom prst="rect">
            <a:avLst/>
          </a:prstGeom>
          <a:noFill/>
          <a:ln w="9525">
            <a:noFill/>
            <a:miter lim="800000"/>
            <a:headEnd/>
            <a:tailEnd/>
          </a:ln>
        </p:spPr>
      </p:pic>
      <p:sp>
        <p:nvSpPr>
          <p:cNvPr id="4" name="Rectangle 3"/>
          <p:cNvSpPr/>
          <p:nvPr/>
        </p:nvSpPr>
        <p:spPr>
          <a:xfrm>
            <a:off x="0" y="3848100"/>
            <a:ext cx="9144000" cy="3009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5" name="Title 1"/>
          <p:cNvSpPr txBox="1">
            <a:spLocks/>
          </p:cNvSpPr>
          <p:nvPr/>
        </p:nvSpPr>
        <p:spPr>
          <a:xfrm>
            <a:off x="1336675" y="2693988"/>
            <a:ext cx="7772400" cy="552450"/>
          </a:xfrm>
          <a:prstGeom prst="rect">
            <a:avLst/>
          </a:prstGeom>
        </p:spPr>
        <p:txBody>
          <a:bodyPr/>
          <a:lstStyle>
            <a:lvl1pPr algn="l">
              <a:defRPr sz="3400" b="1"/>
            </a:lvl1pPr>
          </a:lstStyle>
          <a:p>
            <a:pPr algn="r" fontAlgn="auto">
              <a:spcAft>
                <a:spcPts val="0"/>
              </a:spcAft>
              <a:defRPr/>
            </a:pPr>
            <a:r>
              <a:rPr lang="en-US" sz="10000" dirty="0" smtClean="0">
                <a:solidFill>
                  <a:schemeClr val="bg1"/>
                </a:solidFill>
                <a:latin typeface="Arial Black" pitchFamily="34" charset="0"/>
                <a:ea typeface="+mj-ea"/>
                <a:cs typeface="+mj-cs"/>
              </a:rPr>
              <a:t>TWO</a:t>
            </a:r>
            <a:endParaRPr lang="en-GB" sz="10000" dirty="0">
              <a:solidFill>
                <a:schemeClr val="bg1"/>
              </a:solidFill>
              <a:latin typeface="Arial Black" pitchFamily="34" charset="0"/>
              <a:ea typeface="+mj-ea"/>
              <a:cs typeface="+mj-cs"/>
            </a:endParaRPr>
          </a:p>
        </p:txBody>
      </p:sp>
      <p:sp>
        <p:nvSpPr>
          <p:cNvPr id="6" name="Rectangle 5"/>
          <p:cNvSpPr/>
          <p:nvPr/>
        </p:nvSpPr>
        <p:spPr>
          <a:xfrm>
            <a:off x="0" y="4679950"/>
            <a:ext cx="9144000" cy="519113"/>
          </a:xfrm>
          <a:prstGeom prst="rect">
            <a:avLst/>
          </a:prstGeom>
          <a:solidFill>
            <a:srgbClr val="1684C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cxnSp>
        <p:nvCxnSpPr>
          <p:cNvPr id="7" name="Straight Connector 6"/>
          <p:cNvCxnSpPr/>
          <p:nvPr/>
        </p:nvCxnSpPr>
        <p:spPr>
          <a:xfrm>
            <a:off x="0" y="5099050"/>
            <a:ext cx="91440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3" descr="I:\Marketing Ideas and Concepts\Echo\PRESENTATION_2012\STRAP-TEXT.gif"/>
          <p:cNvPicPr>
            <a:picLocks noChangeAspect="1" noChangeArrowheads="1"/>
          </p:cNvPicPr>
          <p:nvPr/>
        </p:nvPicPr>
        <p:blipFill>
          <a:blip r:embed="rId3" cstate="print"/>
          <a:srcRect/>
          <a:stretch>
            <a:fillRect/>
          </a:stretch>
        </p:blipFill>
        <p:spPr bwMode="auto">
          <a:xfrm>
            <a:off x="266700" y="4841875"/>
            <a:ext cx="4992688" cy="133350"/>
          </a:xfrm>
          <a:prstGeom prst="rect">
            <a:avLst/>
          </a:prstGeom>
          <a:noFill/>
          <a:ln w="9525">
            <a:noFill/>
            <a:miter lim="800000"/>
            <a:headEnd/>
            <a:tailEnd/>
          </a:ln>
        </p:spPr>
      </p:pic>
      <p:pic>
        <p:nvPicPr>
          <p:cNvPr id="9" name="Picture 4" descr="I:\Marketing Ideas and Concepts\Echo\PRESENTATION_2012\echo_only_logo.gif"/>
          <p:cNvPicPr>
            <a:picLocks noChangeAspect="1" noChangeArrowheads="1"/>
          </p:cNvPicPr>
          <p:nvPr/>
        </p:nvPicPr>
        <p:blipFill>
          <a:blip r:embed="rId4" cstate="print"/>
          <a:srcRect/>
          <a:stretch>
            <a:fillRect/>
          </a:stretch>
        </p:blipFill>
        <p:spPr bwMode="auto">
          <a:xfrm>
            <a:off x="271463" y="3960813"/>
            <a:ext cx="1862137" cy="693737"/>
          </a:xfrm>
          <a:prstGeom prst="rect">
            <a:avLst/>
          </a:prstGeom>
          <a:noFill/>
          <a:ln w="9525">
            <a:noFill/>
            <a:miter lim="800000"/>
            <a:headEnd/>
            <a:tailEnd/>
          </a:ln>
        </p:spPr>
      </p:pic>
      <p:pic>
        <p:nvPicPr>
          <p:cNvPr id="10" name="Picture 2" descr="I:\LOGOS\CLIENTS\ICANN_SML.jpg"/>
          <p:cNvPicPr>
            <a:picLocks noChangeAspect="1" noChangeArrowheads="1"/>
          </p:cNvPicPr>
          <p:nvPr userDrawn="1"/>
        </p:nvPicPr>
        <p:blipFill>
          <a:blip r:embed="rId5" cstate="print"/>
          <a:srcRect/>
          <a:stretch>
            <a:fillRect/>
          </a:stretch>
        </p:blipFill>
        <p:spPr bwMode="auto">
          <a:xfrm>
            <a:off x="7754938" y="5624513"/>
            <a:ext cx="1187450" cy="950912"/>
          </a:xfrm>
          <a:prstGeom prst="rect">
            <a:avLst/>
          </a:prstGeom>
          <a:noFill/>
          <a:ln w="9525">
            <a:noFill/>
            <a:miter lim="800000"/>
            <a:headEnd/>
            <a:tailEnd/>
          </a:ln>
        </p:spPr>
      </p:pic>
      <p:sp>
        <p:nvSpPr>
          <p:cNvPr id="23" name="Title 1"/>
          <p:cNvSpPr>
            <a:spLocks noGrp="1"/>
          </p:cNvSpPr>
          <p:nvPr>
            <p:ph type="ctrTitle"/>
          </p:nvPr>
        </p:nvSpPr>
        <p:spPr>
          <a:xfrm>
            <a:off x="153988" y="5456274"/>
            <a:ext cx="7772400" cy="552450"/>
          </a:xfrm>
        </p:spPr>
        <p:txBody>
          <a:bodyPr anchor="t">
            <a:normAutofit/>
          </a:bodyPr>
          <a:lstStyle>
            <a:lvl1pPr algn="l">
              <a:defRPr sz="3400" b="1"/>
            </a:lvl1pPr>
          </a:lstStyle>
          <a:p>
            <a:r>
              <a:rPr lang="en-US" smtClean="0"/>
              <a:t>Click to edit Master title style</a:t>
            </a:r>
            <a:endParaRPr lang="en-GB" dirty="0"/>
          </a:p>
        </p:txBody>
      </p:sp>
    </p:spTree>
  </p:cSld>
  <p:clrMapOvr>
    <a:masterClrMapping/>
  </p:clrMapOvr>
  <p:hf sldNum="0"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314" name="Title Placeholder 1"/>
          <p:cNvSpPr>
            <a:spLocks noGrp="1"/>
          </p:cNvSpPr>
          <p:nvPr>
            <p:ph type="title"/>
          </p:nvPr>
        </p:nvSpPr>
        <p:spPr bwMode="auto">
          <a:xfrm>
            <a:off x="457200" y="274638"/>
            <a:ext cx="8229600" cy="2873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smtClean="0"/>
          </a:p>
        </p:txBody>
      </p:sp>
      <p:sp>
        <p:nvSpPr>
          <p:cNvPr id="13315" name="Text Placeholder 2"/>
          <p:cNvSpPr>
            <a:spLocks noGrp="1"/>
          </p:cNvSpPr>
          <p:nvPr>
            <p:ph type="body" idx="1"/>
          </p:nvPr>
        </p:nvSpPr>
        <p:spPr bwMode="auto">
          <a:xfrm>
            <a:off x="457200" y="628650"/>
            <a:ext cx="8229600" cy="5295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spTree>
  </p:cSld>
  <p:clrMap bg1="lt1" tx1="dk1" bg2="lt2" tx2="dk2" accent1="accent1" accent2="accent2" accent3="accent3" accent4="accent4" accent5="accent5" accent6="accent6" hlink="hlink" folHlink="folHlink"/>
  <p:sldLayoutIdLst>
    <p:sldLayoutId id="2147484080" r:id="rId1"/>
    <p:sldLayoutId id="2147484081" r:id="rId2"/>
    <p:sldLayoutId id="2147484082" r:id="rId3"/>
    <p:sldLayoutId id="2147484083" r:id="rId4"/>
    <p:sldLayoutId id="2147484084" r:id="rId5"/>
    <p:sldLayoutId id="2147484085" r:id="rId6"/>
    <p:sldLayoutId id="2147484086" r:id="rId7"/>
    <p:sldLayoutId id="2147484087" r:id="rId8"/>
    <p:sldLayoutId id="2147484088" r:id="rId9"/>
    <p:sldLayoutId id="2147484089" r:id="rId10"/>
    <p:sldLayoutId id="2147484090" r:id="rId11"/>
    <p:sldLayoutId id="2147484091" r:id="rId12"/>
    <p:sldLayoutId id="2147484092" r:id="rId13"/>
    <p:sldLayoutId id="2147484093" r:id="rId14"/>
    <p:sldLayoutId id="2147484094" r:id="rId15"/>
    <p:sldLayoutId id="2147484077" r:id="rId16"/>
    <p:sldLayoutId id="2147484078" r:id="rId17"/>
    <p:sldLayoutId id="2147484095" r:id="rId18"/>
    <p:sldLayoutId id="2147484096" r:id="rId19"/>
    <p:sldLayoutId id="2147484097" r:id="rId20"/>
    <p:sldLayoutId id="2147484079" r:id="rId21"/>
    <p:sldLayoutId id="2147484099" r:id="rId22"/>
    <p:sldLayoutId id="2147484100" r:id="rId23"/>
  </p:sldLayoutIdLst>
  <p:hf sldNum="0" hdr="0" dt="0"/>
  <p:txStyles>
    <p:titleStyle>
      <a:lvl1pPr algn="l" rtl="0" eaLnBrk="0" fontAlgn="base" hangingPunct="0">
        <a:spcBef>
          <a:spcPct val="0"/>
        </a:spcBef>
        <a:spcAft>
          <a:spcPct val="0"/>
        </a:spcAft>
        <a:defRPr sz="2400" b="1" kern="1200">
          <a:solidFill>
            <a:schemeClr val="tx1"/>
          </a:solidFill>
          <a:latin typeface="+mj-lt"/>
          <a:ea typeface="+mj-ea"/>
          <a:cs typeface="+mj-cs"/>
        </a:defRPr>
      </a:lvl1pPr>
      <a:lvl2pPr algn="l" rtl="0" eaLnBrk="0" fontAlgn="base" hangingPunct="0">
        <a:spcBef>
          <a:spcPct val="0"/>
        </a:spcBef>
        <a:spcAft>
          <a:spcPct val="0"/>
        </a:spcAft>
        <a:defRPr sz="2400" b="1">
          <a:solidFill>
            <a:schemeClr val="tx1"/>
          </a:solidFill>
          <a:latin typeface="Calibri" pitchFamily="34" charset="0"/>
        </a:defRPr>
      </a:lvl2pPr>
      <a:lvl3pPr algn="l" rtl="0" eaLnBrk="0" fontAlgn="base" hangingPunct="0">
        <a:spcBef>
          <a:spcPct val="0"/>
        </a:spcBef>
        <a:spcAft>
          <a:spcPct val="0"/>
        </a:spcAft>
        <a:defRPr sz="2400" b="1">
          <a:solidFill>
            <a:schemeClr val="tx1"/>
          </a:solidFill>
          <a:latin typeface="Calibri" pitchFamily="34" charset="0"/>
        </a:defRPr>
      </a:lvl3pPr>
      <a:lvl4pPr algn="l" rtl="0" eaLnBrk="0" fontAlgn="base" hangingPunct="0">
        <a:spcBef>
          <a:spcPct val="0"/>
        </a:spcBef>
        <a:spcAft>
          <a:spcPct val="0"/>
        </a:spcAft>
        <a:defRPr sz="2400" b="1">
          <a:solidFill>
            <a:schemeClr val="tx1"/>
          </a:solidFill>
          <a:latin typeface="Calibri" pitchFamily="34" charset="0"/>
        </a:defRPr>
      </a:lvl4pPr>
      <a:lvl5pPr algn="l" rtl="0" eaLnBrk="0" fontAlgn="base" hangingPunct="0">
        <a:spcBef>
          <a:spcPct val="0"/>
        </a:spcBef>
        <a:spcAft>
          <a:spcPct val="0"/>
        </a:spcAft>
        <a:defRPr sz="2400" b="1">
          <a:solidFill>
            <a:schemeClr val="tx1"/>
          </a:solidFill>
          <a:latin typeface="Calibri" pitchFamily="34" charset="0"/>
        </a:defRPr>
      </a:lvl5pPr>
      <a:lvl6pPr marL="457200" algn="l" rtl="0" fontAlgn="base">
        <a:spcBef>
          <a:spcPct val="0"/>
        </a:spcBef>
        <a:spcAft>
          <a:spcPct val="0"/>
        </a:spcAft>
        <a:defRPr sz="2400" b="1">
          <a:solidFill>
            <a:schemeClr val="tx1"/>
          </a:solidFill>
          <a:latin typeface="Calibri" pitchFamily="34" charset="0"/>
        </a:defRPr>
      </a:lvl6pPr>
      <a:lvl7pPr marL="914400" algn="l" rtl="0" fontAlgn="base">
        <a:spcBef>
          <a:spcPct val="0"/>
        </a:spcBef>
        <a:spcAft>
          <a:spcPct val="0"/>
        </a:spcAft>
        <a:defRPr sz="2400" b="1">
          <a:solidFill>
            <a:schemeClr val="tx1"/>
          </a:solidFill>
          <a:latin typeface="Calibri" pitchFamily="34" charset="0"/>
        </a:defRPr>
      </a:lvl7pPr>
      <a:lvl8pPr marL="1371600" algn="l" rtl="0" fontAlgn="base">
        <a:spcBef>
          <a:spcPct val="0"/>
        </a:spcBef>
        <a:spcAft>
          <a:spcPct val="0"/>
        </a:spcAft>
        <a:defRPr sz="2400" b="1">
          <a:solidFill>
            <a:schemeClr val="tx1"/>
          </a:solidFill>
          <a:latin typeface="Calibri" pitchFamily="34" charset="0"/>
        </a:defRPr>
      </a:lvl8pPr>
      <a:lvl9pPr marL="1828800" algn="l" rtl="0" fontAlgn="base">
        <a:spcBef>
          <a:spcPct val="0"/>
        </a:spcBef>
        <a:spcAft>
          <a:spcPct val="0"/>
        </a:spcAft>
        <a:defRPr sz="2400" b="1">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0.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0.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0.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59.jpeg"/><Relationship Id="rId2" Type="http://schemas.openxmlformats.org/officeDocument/2006/relationships/slideLayout" Target="../slideLayouts/slideLayout20.xml"/><Relationship Id="rId1" Type="http://schemas.openxmlformats.org/officeDocument/2006/relationships/vmlDrawing" Target="../drawings/vmlDrawing1.v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oleObject" Target="../embeddings/Microsoft_Office_Excel_97-2003_Worksheet1.xls"/></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8.xml"/><Relationship Id="rId1" Type="http://schemas.openxmlformats.org/officeDocument/2006/relationships/slideLayout" Target="../slideLayouts/slideLayout2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0.xml"/><Relationship Id="rId1" Type="http://schemas.openxmlformats.org/officeDocument/2006/relationships/vmlDrawing" Target="../drawings/vmlDrawing2.vml"/><Relationship Id="rId4" Type="http://schemas.openxmlformats.org/officeDocument/2006/relationships/oleObject" Target="../embeddings/Microsoft_Office_Excel_97-2003_Worksheet2.xls"/></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40.emf"/><Relationship Id="rId13" Type="http://schemas.openxmlformats.org/officeDocument/2006/relationships/image" Target="../media/image45.png"/><Relationship Id="rId18" Type="http://schemas.openxmlformats.org/officeDocument/2006/relationships/image" Target="../media/image50.jpeg"/><Relationship Id="rId3" Type="http://schemas.openxmlformats.org/officeDocument/2006/relationships/image" Target="../media/image35.emf"/><Relationship Id="rId7" Type="http://schemas.openxmlformats.org/officeDocument/2006/relationships/image" Target="../media/image39.png"/><Relationship Id="rId12" Type="http://schemas.openxmlformats.org/officeDocument/2006/relationships/image" Target="../media/image44.png"/><Relationship Id="rId17" Type="http://schemas.openxmlformats.org/officeDocument/2006/relationships/image" Target="../media/image49.png"/><Relationship Id="rId2" Type="http://schemas.openxmlformats.org/officeDocument/2006/relationships/notesSlide" Target="../notesSlides/notesSlide1.xml"/><Relationship Id="rId16" Type="http://schemas.openxmlformats.org/officeDocument/2006/relationships/image" Target="../media/image48.jpeg"/><Relationship Id="rId1" Type="http://schemas.openxmlformats.org/officeDocument/2006/relationships/slideLayout" Target="../slideLayouts/slideLayout5.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37.png"/><Relationship Id="rId15" Type="http://schemas.openxmlformats.org/officeDocument/2006/relationships/image" Target="../media/image47.jpeg"/><Relationship Id="rId10" Type="http://schemas.openxmlformats.org/officeDocument/2006/relationships/image" Target="../media/image42.emf"/><Relationship Id="rId4" Type="http://schemas.openxmlformats.org/officeDocument/2006/relationships/image" Target="../media/image36.png"/><Relationship Id="rId9" Type="http://schemas.openxmlformats.org/officeDocument/2006/relationships/image" Target="../media/image41.png"/><Relationship Id="rId14" Type="http://schemas.openxmlformats.org/officeDocument/2006/relationships/image" Target="../media/image46.jpeg"/></Relationships>
</file>

<file path=ppt/slides/_rels/slide4.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6.xml"/><Relationship Id="rId5" Type="http://schemas.openxmlformats.org/officeDocument/2006/relationships/image" Target="../media/image54.jpeg"/><Relationship Id="rId4" Type="http://schemas.openxmlformats.org/officeDocument/2006/relationships/image" Target="../media/image5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a:xfrm>
            <a:off x="153988" y="5053013"/>
            <a:ext cx="7772400" cy="552450"/>
          </a:xfrm>
        </p:spPr>
        <p:txBody>
          <a:bodyPr rtlCol="0">
            <a:normAutofit fontScale="90000"/>
          </a:bodyPr>
          <a:lstStyle/>
          <a:p>
            <a:pPr eaLnBrk="1" fontAlgn="auto" hangingPunct="1">
              <a:spcAft>
                <a:spcPts val="0"/>
              </a:spcAft>
              <a:defRPr/>
            </a:pPr>
            <a:r>
              <a:rPr lang="en-GB" sz="3600" dirty="0" smtClean="0"/>
              <a:t>ICANN Reputation Summary to the ALAC</a:t>
            </a:r>
            <a:endParaRPr lang="en-GB" dirty="0"/>
          </a:p>
        </p:txBody>
      </p:sp>
      <p:sp>
        <p:nvSpPr>
          <p:cNvPr id="4" name="Subtitle 3"/>
          <p:cNvSpPr>
            <a:spLocks noGrp="1"/>
          </p:cNvSpPr>
          <p:nvPr>
            <p:ph type="subTitle" idx="1"/>
          </p:nvPr>
        </p:nvSpPr>
        <p:spPr>
          <a:xfrm>
            <a:off x="153988" y="5600700"/>
            <a:ext cx="6400800" cy="827088"/>
          </a:xfrm>
        </p:spPr>
        <p:txBody>
          <a:bodyPr rtlCol="0">
            <a:normAutofit fontScale="92500"/>
          </a:bodyPr>
          <a:lstStyle/>
          <a:p>
            <a:pPr eaLnBrk="1" fontAlgn="auto" hangingPunct="1">
              <a:spcAft>
                <a:spcPts val="0"/>
              </a:spcAft>
              <a:defRPr/>
            </a:pPr>
            <a:r>
              <a:rPr lang="en-GB" dirty="0" smtClean="0"/>
              <a:t>Prepared for ICANN by:	Robert Takacs, Executive Vice President</a:t>
            </a:r>
          </a:p>
          <a:p>
            <a:pPr eaLnBrk="1" fontAlgn="auto" hangingPunct="1">
              <a:spcAft>
                <a:spcPts val="0"/>
              </a:spcAft>
              <a:defRPr/>
            </a:pPr>
            <a:r>
              <a:rPr lang="en-GB" dirty="0" smtClean="0"/>
              <a:t>			</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417513" y="4451895"/>
            <a:ext cx="1363662" cy="1095375"/>
          </a:xfrm>
          <a:prstGeom prst="rect">
            <a:avLst/>
          </a:prstGeom>
          <a:solidFill>
            <a:srgbClr val="4483A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300" b="1" dirty="0">
                <a:solidFill>
                  <a:schemeClr val="bg1"/>
                </a:solidFill>
              </a:rPr>
              <a:t>Internal </a:t>
            </a:r>
            <a:br>
              <a:rPr lang="en-GB" sz="1300" b="1" dirty="0">
                <a:solidFill>
                  <a:schemeClr val="bg1"/>
                </a:solidFill>
              </a:rPr>
            </a:br>
            <a:r>
              <a:rPr lang="en-GB" sz="1300" b="1" dirty="0">
                <a:solidFill>
                  <a:schemeClr val="bg1"/>
                </a:solidFill>
              </a:rPr>
              <a:t>In-depth Interviews </a:t>
            </a:r>
          </a:p>
          <a:p>
            <a:pPr algn="ctr">
              <a:defRPr/>
            </a:pPr>
            <a:r>
              <a:rPr lang="en-GB" sz="1300" b="1" dirty="0">
                <a:solidFill>
                  <a:schemeClr val="bg1"/>
                </a:solidFill>
              </a:rPr>
              <a:t>With ICANN Leaders</a:t>
            </a:r>
          </a:p>
        </p:txBody>
      </p:sp>
      <p:graphicFrame>
        <p:nvGraphicFramePr>
          <p:cNvPr id="4" name="Content Placeholder 4"/>
          <p:cNvGraphicFramePr>
            <a:graphicFrameLocks/>
          </p:cNvGraphicFramePr>
          <p:nvPr/>
        </p:nvGraphicFramePr>
        <p:xfrm>
          <a:off x="396875" y="714857"/>
          <a:ext cx="1401014" cy="3153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Down Arrow 5"/>
          <p:cNvSpPr/>
          <p:nvPr/>
        </p:nvSpPr>
        <p:spPr>
          <a:xfrm>
            <a:off x="938213" y="3774032"/>
            <a:ext cx="344487" cy="571500"/>
          </a:xfrm>
          <a:prstGeom prst="downArrow">
            <a:avLst/>
          </a:prstGeom>
          <a:solidFill>
            <a:srgbClr val="4483A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00" b="1" dirty="0">
              <a:solidFill>
                <a:schemeClr val="bg1"/>
              </a:solidFill>
            </a:endParaRPr>
          </a:p>
        </p:txBody>
      </p:sp>
      <p:sp>
        <p:nvSpPr>
          <p:cNvPr id="15" name="Title 1"/>
          <p:cNvSpPr txBox="1">
            <a:spLocks/>
          </p:cNvSpPr>
          <p:nvPr/>
        </p:nvSpPr>
        <p:spPr bwMode="auto">
          <a:xfrm>
            <a:off x="162023" y="211334"/>
            <a:ext cx="8229600" cy="287337"/>
          </a:xfrm>
          <a:prstGeom prst="rect">
            <a:avLst/>
          </a:prstGeom>
          <a:noFill/>
          <a:ln w="9525">
            <a:noFill/>
            <a:miter lim="800000"/>
            <a:headEnd/>
            <a:tailEnd/>
          </a:ln>
        </p:spPr>
        <p:txBody>
          <a:bodyPr anchor="ctr"/>
          <a:lstStyle/>
          <a:p>
            <a:pPr>
              <a:defRPr/>
            </a:pPr>
            <a:r>
              <a:rPr lang="en-GB" sz="2000" b="1" dirty="0">
                <a:latin typeface="+mj-lt"/>
                <a:cs typeface="+mn-cs"/>
              </a:rPr>
              <a:t>The </a:t>
            </a:r>
            <a:r>
              <a:rPr lang="en-GB" sz="2000" b="1" dirty="0">
                <a:solidFill>
                  <a:schemeClr val="accent1"/>
                </a:solidFill>
                <a:latin typeface="+mj-lt"/>
                <a:cs typeface="+mn-cs"/>
              </a:rPr>
              <a:t>IDENTITY</a:t>
            </a:r>
            <a:r>
              <a:rPr lang="en-GB" sz="2000" b="1" dirty="0">
                <a:latin typeface="+mj-lt"/>
                <a:cs typeface="+mn-cs"/>
              </a:rPr>
              <a:t> Phase – </a:t>
            </a:r>
            <a:r>
              <a:rPr lang="en-GB" sz="2000" b="1" dirty="0">
                <a:latin typeface="+mj-lt"/>
                <a:ea typeface="+mj-ea"/>
                <a:cs typeface="+mj-cs"/>
              </a:rPr>
              <a:t>Objectives &amp; Methodology</a:t>
            </a:r>
          </a:p>
        </p:txBody>
      </p:sp>
      <p:sp>
        <p:nvSpPr>
          <p:cNvPr id="11" name="Content Placeholder 2"/>
          <p:cNvSpPr txBox="1">
            <a:spLocks/>
          </p:cNvSpPr>
          <p:nvPr/>
        </p:nvSpPr>
        <p:spPr>
          <a:xfrm>
            <a:off x="1881188" y="850900"/>
            <a:ext cx="6572250" cy="5049838"/>
          </a:xfrm>
          <a:prstGeom prst="rect">
            <a:avLst/>
          </a:prstGeom>
        </p:spPr>
        <p:txBody>
          <a:bodyPr/>
          <a:lstStyle/>
          <a:p>
            <a:pPr marL="180975" indent="-180975" fontAlgn="auto">
              <a:spcBef>
                <a:spcPct val="20000"/>
              </a:spcBef>
              <a:spcAft>
                <a:spcPts val="0"/>
              </a:spcAft>
              <a:buClr>
                <a:schemeClr val="tx1"/>
              </a:buClr>
              <a:defRPr/>
            </a:pPr>
            <a:r>
              <a:rPr lang="en-GB" sz="1800" b="1" dirty="0">
                <a:latin typeface="+mn-lt"/>
                <a:cs typeface="+mn-cs"/>
              </a:rPr>
              <a:t>Objectives:</a:t>
            </a:r>
          </a:p>
          <a:p>
            <a:pPr marL="180975" indent="-180975" fontAlgn="auto">
              <a:spcBef>
                <a:spcPct val="20000"/>
              </a:spcBef>
              <a:spcAft>
                <a:spcPts val="600"/>
              </a:spcAft>
              <a:buClr>
                <a:schemeClr val="tx1"/>
              </a:buClr>
              <a:buFont typeface="Arial" pitchFamily="34" charset="0"/>
              <a:buChar char="•"/>
              <a:defRPr/>
            </a:pPr>
            <a:r>
              <a:rPr lang="en-GB" sz="1800" dirty="0">
                <a:latin typeface="+mn-lt"/>
                <a:cs typeface="+mn-cs"/>
              </a:rPr>
              <a:t>To explore and analyze perceptions of  the organization’s reputation and brand image and identify key external stakeholders and issues</a:t>
            </a:r>
          </a:p>
          <a:p>
            <a:pPr marL="173038" indent="-173038" fontAlgn="auto">
              <a:spcBef>
                <a:spcPct val="20000"/>
              </a:spcBef>
              <a:spcAft>
                <a:spcPts val="600"/>
              </a:spcAft>
              <a:buClr>
                <a:schemeClr val="tx1"/>
              </a:buClr>
              <a:buFont typeface="Arial" pitchFamily="34" charset="0"/>
              <a:buChar char="•"/>
              <a:defRPr/>
            </a:pPr>
            <a:r>
              <a:rPr lang="en-GB" sz="1800" dirty="0">
                <a:latin typeface="+mn-lt"/>
                <a:cs typeface="+mn-cs"/>
              </a:rPr>
              <a:t>Provides useful insights into any ‘perception gaps’ between perceptions of ICANN ‘within’ and ‘outside’ the organization as well as detailed intelligence on how to align these perceptions more effectively</a:t>
            </a:r>
          </a:p>
          <a:p>
            <a:pPr fontAlgn="auto">
              <a:spcBef>
                <a:spcPct val="20000"/>
              </a:spcBef>
              <a:spcAft>
                <a:spcPts val="0"/>
              </a:spcAft>
              <a:buClr>
                <a:schemeClr val="tx1"/>
              </a:buClr>
              <a:defRPr/>
            </a:pPr>
            <a:r>
              <a:rPr lang="en-GB" sz="1800" dirty="0">
                <a:latin typeface="+mn-lt"/>
                <a:cs typeface="+mn-cs"/>
              </a:rPr>
              <a:t/>
            </a:r>
            <a:br>
              <a:rPr lang="en-GB" sz="1800" dirty="0">
                <a:latin typeface="+mn-lt"/>
                <a:cs typeface="+mn-cs"/>
              </a:rPr>
            </a:br>
            <a:r>
              <a:rPr lang="en-GB" sz="1800" b="1" dirty="0">
                <a:latin typeface="+mn-lt"/>
                <a:cs typeface="+mn-cs"/>
              </a:rPr>
              <a:t>Methodology:</a:t>
            </a:r>
          </a:p>
          <a:p>
            <a:pPr marL="180975" indent="-180975" fontAlgn="auto">
              <a:spcBef>
                <a:spcPct val="20000"/>
              </a:spcBef>
              <a:spcAft>
                <a:spcPts val="600"/>
              </a:spcAft>
              <a:buClr>
                <a:schemeClr val="tx1"/>
              </a:buClr>
              <a:buFont typeface="Arial" pitchFamily="34" charset="0"/>
              <a:buChar char="•"/>
              <a:defRPr/>
            </a:pPr>
            <a:r>
              <a:rPr lang="en-GB" sz="1800" dirty="0">
                <a:latin typeface="+mn-lt"/>
                <a:cs typeface="+mn-cs"/>
              </a:rPr>
              <a:t>In-person in-depth interviews were conducted with senior internal stakeholders at ICANN meeting in Toronto, Canada, October 14-18, 2012; Additional interviews were conducted by telephone through November 7</a:t>
            </a:r>
          </a:p>
          <a:p>
            <a:pPr marL="173038" indent="-173038" fontAlgn="auto">
              <a:lnSpc>
                <a:spcPts val="1700"/>
              </a:lnSpc>
              <a:spcBef>
                <a:spcPct val="20000"/>
              </a:spcBef>
              <a:spcAft>
                <a:spcPts val="600"/>
              </a:spcAft>
              <a:buClr>
                <a:schemeClr val="tx1"/>
              </a:buClr>
              <a:buFont typeface="Arial" pitchFamily="34" charset="0"/>
              <a:buChar char="•"/>
              <a:defRPr/>
            </a:pPr>
            <a:r>
              <a:rPr lang="en-GB" sz="1800" dirty="0">
                <a:latin typeface="+mn-lt"/>
                <a:cs typeface="+mn-cs"/>
              </a:rPr>
              <a:t>14 interviews were conducted, a list of respondents can be found in the Appendix</a:t>
            </a:r>
          </a:p>
          <a:p>
            <a:pPr marL="173038" indent="-173038" fontAlgn="auto">
              <a:spcBef>
                <a:spcPct val="20000"/>
              </a:spcBef>
              <a:spcAft>
                <a:spcPts val="600"/>
              </a:spcAft>
              <a:buClr>
                <a:schemeClr val="tx1"/>
              </a:buClr>
              <a:buFont typeface="Arial" pitchFamily="34" charset="0"/>
              <a:buChar char="•"/>
              <a:defRPr/>
            </a:pPr>
            <a:endParaRPr lang="en-GB" sz="1800" dirty="0">
              <a:latin typeface="+mn-lt"/>
              <a:cs typeface="+mn-cs"/>
            </a:endParaRPr>
          </a:p>
          <a:p>
            <a:pPr marL="342900" indent="-342900" fontAlgn="auto">
              <a:spcBef>
                <a:spcPct val="20000"/>
              </a:spcBef>
              <a:spcAft>
                <a:spcPts val="0"/>
              </a:spcAft>
              <a:buFont typeface="Arial" pitchFamily="34" charset="0"/>
              <a:buChar char="•"/>
              <a:defRPr/>
            </a:pPr>
            <a:endParaRPr lang="en-GB" sz="1800" dirty="0">
              <a:latin typeface="+mn-lt"/>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417513" y="4675188"/>
            <a:ext cx="1363662" cy="1095375"/>
          </a:xfrm>
          <a:prstGeom prst="rect">
            <a:avLst/>
          </a:prstGeom>
          <a:solidFill>
            <a:srgbClr val="92D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300" b="1" dirty="0">
                <a:solidFill>
                  <a:schemeClr val="tx1"/>
                </a:solidFill>
              </a:rPr>
              <a:t>Part 1: Qual: In-depth Stakeholder Interviews</a:t>
            </a:r>
          </a:p>
        </p:txBody>
      </p:sp>
      <p:graphicFrame>
        <p:nvGraphicFramePr>
          <p:cNvPr id="4" name="Content Placeholder 4"/>
          <p:cNvGraphicFramePr>
            <a:graphicFrameLocks/>
          </p:cNvGraphicFramePr>
          <p:nvPr/>
        </p:nvGraphicFramePr>
        <p:xfrm>
          <a:off x="396875" y="938150"/>
          <a:ext cx="1401014" cy="3153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Down Arrow 5"/>
          <p:cNvSpPr/>
          <p:nvPr/>
        </p:nvSpPr>
        <p:spPr>
          <a:xfrm>
            <a:off x="938213" y="3997325"/>
            <a:ext cx="344487" cy="571500"/>
          </a:xfrm>
          <a:prstGeom prst="downArrow">
            <a:avLst/>
          </a:prstGeom>
          <a:solidFill>
            <a:srgbClr val="92D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00" b="1" dirty="0">
              <a:solidFill>
                <a:schemeClr val="bg1"/>
              </a:solidFill>
            </a:endParaRPr>
          </a:p>
        </p:txBody>
      </p:sp>
      <p:sp>
        <p:nvSpPr>
          <p:cNvPr id="15" name="Title 1"/>
          <p:cNvSpPr txBox="1">
            <a:spLocks/>
          </p:cNvSpPr>
          <p:nvPr/>
        </p:nvSpPr>
        <p:spPr bwMode="auto">
          <a:xfrm>
            <a:off x="160338" y="211334"/>
            <a:ext cx="8945562" cy="287337"/>
          </a:xfrm>
          <a:prstGeom prst="rect">
            <a:avLst/>
          </a:prstGeom>
          <a:noFill/>
          <a:ln w="9525">
            <a:noFill/>
            <a:miter lim="800000"/>
            <a:headEnd/>
            <a:tailEnd/>
          </a:ln>
        </p:spPr>
        <p:txBody>
          <a:bodyPr anchor="ctr"/>
          <a:lstStyle/>
          <a:p>
            <a:pPr>
              <a:defRPr/>
            </a:pPr>
            <a:r>
              <a:rPr lang="en-GB" sz="2000" b="1" dirty="0">
                <a:latin typeface="+mj-lt"/>
                <a:ea typeface="+mj-ea"/>
                <a:cs typeface="+mj-cs"/>
              </a:rPr>
              <a:t>The </a:t>
            </a:r>
            <a:r>
              <a:rPr lang="en-GB" sz="2000" b="1" dirty="0">
                <a:solidFill>
                  <a:srgbClr val="92D050"/>
                </a:solidFill>
                <a:latin typeface="+mj-lt"/>
                <a:ea typeface="+mj-ea"/>
                <a:cs typeface="+mj-cs"/>
              </a:rPr>
              <a:t>IMAGE</a:t>
            </a:r>
            <a:r>
              <a:rPr lang="en-GB" sz="2000" b="1" dirty="0">
                <a:latin typeface="+mj-lt"/>
                <a:ea typeface="+mj-ea"/>
                <a:cs typeface="+mj-cs"/>
              </a:rPr>
              <a:t> Phase </a:t>
            </a:r>
            <a:r>
              <a:rPr lang="en-GB" sz="2000" b="1" dirty="0" smtClean="0">
                <a:latin typeface="+mj-lt"/>
                <a:ea typeface="+mj-ea"/>
                <a:cs typeface="+mj-cs"/>
              </a:rPr>
              <a:t>– Objectives </a:t>
            </a:r>
            <a:r>
              <a:rPr lang="en-GB" sz="2000" b="1" dirty="0">
                <a:latin typeface="+mj-lt"/>
                <a:ea typeface="+mj-ea"/>
                <a:cs typeface="+mj-cs"/>
              </a:rPr>
              <a:t>&amp; Methodology</a:t>
            </a:r>
          </a:p>
        </p:txBody>
      </p:sp>
      <p:sp>
        <p:nvSpPr>
          <p:cNvPr id="13" name="Content Placeholder 2"/>
          <p:cNvSpPr txBox="1">
            <a:spLocks/>
          </p:cNvSpPr>
          <p:nvPr/>
        </p:nvSpPr>
        <p:spPr>
          <a:xfrm>
            <a:off x="1892300" y="865188"/>
            <a:ext cx="6921500" cy="5049837"/>
          </a:xfrm>
          <a:prstGeom prst="rect">
            <a:avLst/>
          </a:prstGeom>
        </p:spPr>
        <p:txBody>
          <a:bodyPr/>
          <a:lstStyle/>
          <a:p>
            <a:pPr marL="180975" indent="-180975" fontAlgn="auto">
              <a:spcBef>
                <a:spcPct val="20000"/>
              </a:spcBef>
              <a:spcAft>
                <a:spcPts val="0"/>
              </a:spcAft>
              <a:buClr>
                <a:schemeClr val="tx1"/>
              </a:buClr>
              <a:defRPr/>
            </a:pPr>
            <a:r>
              <a:rPr lang="en-GB" sz="1800" b="1" dirty="0">
                <a:latin typeface="+mn-lt"/>
                <a:cs typeface="+mn-cs"/>
              </a:rPr>
              <a:t>Objective:</a:t>
            </a:r>
          </a:p>
          <a:p>
            <a:pPr marL="180975" indent="-180975" fontAlgn="auto">
              <a:spcBef>
                <a:spcPct val="20000"/>
              </a:spcBef>
              <a:spcAft>
                <a:spcPts val="0"/>
              </a:spcAft>
              <a:buClr>
                <a:schemeClr val="tx1"/>
              </a:buClr>
              <a:buFont typeface="Arial" pitchFamily="34" charset="0"/>
              <a:buChar char="•"/>
              <a:defRPr/>
            </a:pPr>
            <a:r>
              <a:rPr lang="en-GB" sz="1800" dirty="0">
                <a:latin typeface="+mn-lt"/>
                <a:cs typeface="+mn-cs"/>
              </a:rPr>
              <a:t>Provide top-level directional insights to key reputational drivers and perceptions from among key external stakeholders </a:t>
            </a:r>
          </a:p>
          <a:p>
            <a:pPr fontAlgn="auto">
              <a:spcBef>
                <a:spcPct val="20000"/>
              </a:spcBef>
              <a:spcAft>
                <a:spcPts val="0"/>
              </a:spcAft>
              <a:buClr>
                <a:schemeClr val="tx1"/>
              </a:buClr>
              <a:defRPr/>
            </a:pPr>
            <a:r>
              <a:rPr lang="en-GB" sz="1800" dirty="0">
                <a:latin typeface="+mn-lt"/>
                <a:cs typeface="+mn-cs"/>
              </a:rPr>
              <a:t/>
            </a:r>
            <a:br>
              <a:rPr lang="en-GB" sz="1800" dirty="0">
                <a:latin typeface="+mn-lt"/>
                <a:cs typeface="+mn-cs"/>
              </a:rPr>
            </a:br>
            <a:r>
              <a:rPr lang="en-GB" sz="1800" b="1" dirty="0">
                <a:latin typeface="+mn-lt"/>
                <a:cs typeface="+mn-cs"/>
              </a:rPr>
              <a:t>Methodology:</a:t>
            </a:r>
          </a:p>
          <a:p>
            <a:pPr marL="180975" indent="-180975" fontAlgn="auto">
              <a:spcBef>
                <a:spcPct val="20000"/>
              </a:spcBef>
              <a:spcAft>
                <a:spcPts val="600"/>
              </a:spcAft>
              <a:buClr>
                <a:schemeClr val="tx1"/>
              </a:buClr>
              <a:buFont typeface="Arial" pitchFamily="34" charset="0"/>
              <a:buChar char="•"/>
              <a:defRPr/>
            </a:pPr>
            <a:r>
              <a:rPr lang="en-GB" sz="1800" dirty="0">
                <a:latin typeface="+mn-lt"/>
                <a:cs typeface="+mn-cs"/>
              </a:rPr>
              <a:t>In-depth telephone interviews were conducted among stakeholders representing: government/policymakers, academics, business &amp; commercial interests, journalists, national &amp; international </a:t>
            </a:r>
            <a:br>
              <a:rPr lang="en-GB" sz="1800" dirty="0">
                <a:latin typeface="+mn-lt"/>
                <a:cs typeface="+mn-cs"/>
              </a:rPr>
            </a:br>
            <a:r>
              <a:rPr lang="en-GB" sz="1800" dirty="0">
                <a:latin typeface="+mn-lt"/>
                <a:cs typeface="+mn-cs"/>
              </a:rPr>
              <a:t>non-government and non-commercial entities and members </a:t>
            </a:r>
            <a:br>
              <a:rPr lang="en-GB" sz="1800" dirty="0">
                <a:latin typeface="+mn-lt"/>
                <a:cs typeface="+mn-cs"/>
              </a:rPr>
            </a:br>
            <a:r>
              <a:rPr lang="en-GB" sz="1800" dirty="0">
                <a:latin typeface="+mn-lt"/>
                <a:cs typeface="+mn-cs"/>
              </a:rPr>
              <a:t>of the technical community</a:t>
            </a:r>
          </a:p>
          <a:p>
            <a:pPr marL="180975" indent="-180975" fontAlgn="auto">
              <a:spcBef>
                <a:spcPct val="20000"/>
              </a:spcBef>
              <a:spcAft>
                <a:spcPts val="600"/>
              </a:spcAft>
              <a:buClr>
                <a:schemeClr val="tx1"/>
              </a:buClr>
              <a:buFont typeface="Arial" pitchFamily="34" charset="0"/>
              <a:buChar char="•"/>
              <a:defRPr/>
            </a:pPr>
            <a:r>
              <a:rPr lang="en-GB" sz="1800" dirty="0">
                <a:latin typeface="+mn-lt"/>
                <a:cs typeface="+mn-cs"/>
              </a:rPr>
              <a:t>Efforts were made to include a mix of emerging and established markets from the U.S., Europe, LATAM, Africa and Asia</a:t>
            </a:r>
          </a:p>
          <a:p>
            <a:pPr marL="180975" indent="-180975" fontAlgn="auto">
              <a:spcBef>
                <a:spcPct val="20000"/>
              </a:spcBef>
              <a:spcAft>
                <a:spcPts val="600"/>
              </a:spcAft>
              <a:buClr>
                <a:schemeClr val="tx1"/>
              </a:buClr>
              <a:buFont typeface="Arial" pitchFamily="34" charset="0"/>
              <a:buChar char="•"/>
              <a:defRPr/>
            </a:pPr>
            <a:r>
              <a:rPr lang="en-GB" sz="1800" dirty="0">
                <a:latin typeface="+mn-lt"/>
                <a:cs typeface="+mn-cs"/>
              </a:rPr>
              <a:t>Participants were identified by ICANN and through </a:t>
            </a:r>
            <a:br>
              <a:rPr lang="en-GB" sz="1800" dirty="0">
                <a:latin typeface="+mn-lt"/>
                <a:cs typeface="+mn-cs"/>
              </a:rPr>
            </a:br>
            <a:r>
              <a:rPr lang="en-GB" sz="1800" dirty="0">
                <a:latin typeface="+mn-lt"/>
                <a:cs typeface="+mn-cs"/>
              </a:rPr>
              <a:t>Echo’s desk research</a:t>
            </a:r>
          </a:p>
          <a:p>
            <a:pPr marL="180975" indent="-180975" fontAlgn="auto">
              <a:spcBef>
                <a:spcPct val="20000"/>
              </a:spcBef>
              <a:spcAft>
                <a:spcPts val="600"/>
              </a:spcAft>
              <a:buClr>
                <a:schemeClr val="tx1"/>
              </a:buClr>
              <a:buFont typeface="Arial" pitchFamily="34" charset="0"/>
              <a:buChar char="•"/>
              <a:defRPr/>
            </a:pPr>
            <a:r>
              <a:rPr lang="en-GB" sz="1800" dirty="0">
                <a:latin typeface="+mn-lt"/>
                <a:cs typeface="+mn-cs"/>
              </a:rPr>
              <a:t>26 interviews were conducted between November 19 and December 13, 2012, a list of respondents can be found in the Appendix</a:t>
            </a:r>
          </a:p>
          <a:p>
            <a:pPr marL="342900" indent="-342900" fontAlgn="auto">
              <a:spcBef>
                <a:spcPct val="20000"/>
              </a:spcBef>
              <a:spcAft>
                <a:spcPts val="0"/>
              </a:spcAft>
              <a:buFont typeface="Arial" pitchFamily="34" charset="0"/>
              <a:buChar char="•"/>
              <a:defRPr/>
            </a:pPr>
            <a:endParaRPr lang="en-GB" sz="1800" dirty="0">
              <a:latin typeface="+mn-lt"/>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
          <p:cNvSpPr txBox="1">
            <a:spLocks/>
          </p:cNvSpPr>
          <p:nvPr/>
        </p:nvSpPr>
        <p:spPr bwMode="auto">
          <a:xfrm>
            <a:off x="162023" y="219075"/>
            <a:ext cx="8229600" cy="287338"/>
          </a:xfrm>
          <a:prstGeom prst="rect">
            <a:avLst/>
          </a:prstGeom>
          <a:noFill/>
          <a:ln w="9525">
            <a:noFill/>
            <a:miter lim="800000"/>
            <a:headEnd/>
            <a:tailEnd/>
          </a:ln>
        </p:spPr>
        <p:txBody>
          <a:bodyPr anchor="ctr"/>
          <a:lstStyle/>
          <a:p>
            <a:pPr>
              <a:defRPr/>
            </a:pPr>
            <a:r>
              <a:rPr lang="en-GB" sz="2000" b="1" dirty="0">
                <a:latin typeface="+mj-lt"/>
                <a:ea typeface="+mj-ea"/>
                <a:cs typeface="+mj-cs"/>
              </a:rPr>
              <a:t>The </a:t>
            </a:r>
            <a:r>
              <a:rPr lang="en-GB" sz="2000" b="1" dirty="0">
                <a:solidFill>
                  <a:schemeClr val="bg1">
                    <a:lumMod val="65000"/>
                  </a:schemeClr>
                </a:solidFill>
                <a:latin typeface="+mj-lt"/>
                <a:ea typeface="+mj-ea"/>
                <a:cs typeface="+mj-cs"/>
              </a:rPr>
              <a:t>INFLUENCE</a:t>
            </a:r>
            <a:r>
              <a:rPr lang="en-GB" sz="2000" b="1" dirty="0">
                <a:solidFill>
                  <a:srgbClr val="92D050"/>
                </a:solidFill>
                <a:latin typeface="+mj-lt"/>
                <a:ea typeface="+mj-ea"/>
                <a:cs typeface="+mj-cs"/>
              </a:rPr>
              <a:t> </a:t>
            </a:r>
            <a:r>
              <a:rPr lang="en-GB" sz="2000" b="1" dirty="0">
                <a:latin typeface="+mj-lt"/>
                <a:ea typeface="+mj-ea"/>
                <a:cs typeface="+mj-cs"/>
              </a:rPr>
              <a:t>Phase –  Objectives &amp; Methodology</a:t>
            </a:r>
          </a:p>
        </p:txBody>
      </p:sp>
      <p:sp>
        <p:nvSpPr>
          <p:cNvPr id="11" name="Content Placeholder 2"/>
          <p:cNvSpPr txBox="1">
            <a:spLocks/>
          </p:cNvSpPr>
          <p:nvPr/>
        </p:nvSpPr>
        <p:spPr>
          <a:xfrm>
            <a:off x="1998663" y="947738"/>
            <a:ext cx="6899275" cy="3719512"/>
          </a:xfrm>
          <a:prstGeom prst="rect">
            <a:avLst/>
          </a:prstGeom>
        </p:spPr>
        <p:txBody>
          <a:bodyPr/>
          <a:lstStyle/>
          <a:p>
            <a:pPr marL="180975" indent="-180975" fontAlgn="auto">
              <a:spcBef>
                <a:spcPct val="20000"/>
              </a:spcBef>
              <a:spcAft>
                <a:spcPts val="0"/>
              </a:spcAft>
              <a:buClr>
                <a:schemeClr val="tx1"/>
              </a:buClr>
              <a:defRPr/>
            </a:pPr>
            <a:r>
              <a:rPr lang="en-GB" sz="1800" b="1" dirty="0">
                <a:latin typeface="+mn-lt"/>
                <a:cs typeface="+mn-cs"/>
              </a:rPr>
              <a:t>Objective:</a:t>
            </a:r>
          </a:p>
          <a:p>
            <a:pPr marL="173038" lvl="1" indent="-173038" fontAlgn="auto">
              <a:spcBef>
                <a:spcPct val="20000"/>
              </a:spcBef>
              <a:spcAft>
                <a:spcPts val="0"/>
              </a:spcAft>
              <a:buClr>
                <a:schemeClr val="tx1"/>
              </a:buClr>
              <a:buFont typeface="Arial" pitchFamily="34" charset="0"/>
              <a:buChar char="•"/>
              <a:defRPr/>
            </a:pPr>
            <a:r>
              <a:rPr lang="en-GB" sz="1800" dirty="0">
                <a:latin typeface="+mn-lt"/>
                <a:cs typeface="+mn-cs"/>
              </a:rPr>
              <a:t>An analysis of print and online media to evaluate ICANN’s image and reputation, identify third parties expressing views of ICANN and the key issues, messages and reputational drives coming through.</a:t>
            </a:r>
          </a:p>
          <a:p>
            <a:pPr fontAlgn="auto">
              <a:spcBef>
                <a:spcPct val="20000"/>
              </a:spcBef>
              <a:spcAft>
                <a:spcPts val="0"/>
              </a:spcAft>
              <a:buClr>
                <a:schemeClr val="tx1"/>
              </a:buClr>
              <a:defRPr/>
            </a:pPr>
            <a:r>
              <a:rPr lang="en-GB" sz="1800" dirty="0">
                <a:latin typeface="+mn-lt"/>
                <a:cs typeface="+mn-cs"/>
              </a:rPr>
              <a:t/>
            </a:r>
            <a:br>
              <a:rPr lang="en-GB" sz="1800" dirty="0">
                <a:latin typeface="+mn-lt"/>
                <a:cs typeface="+mn-cs"/>
              </a:rPr>
            </a:br>
            <a:r>
              <a:rPr lang="en-GB" sz="1800" b="1" dirty="0">
                <a:latin typeface="+mn-lt"/>
                <a:cs typeface="+mn-cs"/>
              </a:rPr>
              <a:t>Methodology:</a:t>
            </a:r>
          </a:p>
          <a:p>
            <a:pPr marL="180975" indent="-180975" fontAlgn="auto">
              <a:spcBef>
                <a:spcPct val="20000"/>
              </a:spcBef>
              <a:spcAft>
                <a:spcPts val="0"/>
              </a:spcAft>
              <a:buClr>
                <a:schemeClr val="tx1"/>
              </a:buClr>
              <a:buFont typeface="Arial" pitchFamily="34" charset="0"/>
              <a:buChar char="•"/>
              <a:defRPr/>
            </a:pPr>
            <a:r>
              <a:rPr lang="en-GB" sz="1800" dirty="0">
                <a:latin typeface="+mn-lt"/>
                <a:cs typeface="+mn-cs"/>
              </a:rPr>
              <a:t>525 items in key global markets were analyzed in-depth by Echo’s expert analyst team</a:t>
            </a:r>
          </a:p>
          <a:p>
            <a:pPr marL="180975" indent="-180975" fontAlgn="auto">
              <a:spcBef>
                <a:spcPct val="20000"/>
              </a:spcBef>
              <a:spcAft>
                <a:spcPts val="0"/>
              </a:spcAft>
              <a:buClr>
                <a:schemeClr val="tx1"/>
              </a:buClr>
              <a:buFont typeface="Arial" pitchFamily="34" charset="0"/>
              <a:buChar char="•"/>
              <a:defRPr/>
            </a:pPr>
            <a:r>
              <a:rPr lang="en-GB" sz="1800" dirty="0">
                <a:latin typeface="+mn-lt"/>
                <a:cs typeface="+mn-cs"/>
              </a:rPr>
              <a:t>Articles were analyzed in their original languages English, Chinese, Japanese, Russian, French and German </a:t>
            </a:r>
          </a:p>
          <a:p>
            <a:pPr marL="180975" indent="-180975" fontAlgn="auto">
              <a:spcBef>
                <a:spcPct val="20000"/>
              </a:spcBef>
              <a:spcAft>
                <a:spcPts val="0"/>
              </a:spcAft>
              <a:buClr>
                <a:schemeClr val="tx1"/>
              </a:buClr>
              <a:buFont typeface="Arial" pitchFamily="34" charset="0"/>
              <a:buChar char="•"/>
              <a:defRPr/>
            </a:pPr>
            <a:r>
              <a:rPr lang="en-GB" sz="1800" dirty="0">
                <a:latin typeface="+mn-lt"/>
                <a:cs typeface="+mn-cs"/>
              </a:rPr>
              <a:t>Articles analyzed for period from July through November, 2012 include those with major mentions of ICANN only, defined as at least two mentions of ICANN</a:t>
            </a:r>
          </a:p>
          <a:p>
            <a:pPr marL="180975" indent="-180975" fontAlgn="auto">
              <a:spcBef>
                <a:spcPct val="20000"/>
              </a:spcBef>
              <a:spcAft>
                <a:spcPts val="0"/>
              </a:spcAft>
              <a:buClr>
                <a:schemeClr val="tx1"/>
              </a:buClr>
              <a:buFont typeface="Arial" pitchFamily="34" charset="0"/>
              <a:buChar char="•"/>
              <a:defRPr/>
            </a:pPr>
            <a:r>
              <a:rPr lang="en-GB" sz="1800" dirty="0">
                <a:latin typeface="+mn-lt"/>
                <a:cs typeface="+mn-cs"/>
              </a:rPr>
              <a:t>Topics and messages designed in consultation with ICANN</a:t>
            </a:r>
          </a:p>
          <a:p>
            <a:pPr marL="180975" indent="-180975" fontAlgn="auto">
              <a:spcBef>
                <a:spcPct val="20000"/>
              </a:spcBef>
              <a:spcAft>
                <a:spcPts val="0"/>
              </a:spcAft>
              <a:buClr>
                <a:schemeClr val="tx1"/>
              </a:buClr>
              <a:buFont typeface="Arial" pitchFamily="34" charset="0"/>
              <a:buChar char="•"/>
              <a:defRPr/>
            </a:pPr>
            <a:r>
              <a:rPr lang="en-GB" sz="1800" dirty="0">
                <a:latin typeface="+mn-lt"/>
                <a:cs typeface="+mn-cs"/>
              </a:rPr>
              <a:t>Favorability assessment based on Echo’s quality rating system reflecting impact of ICANN placement, messages, spokespeople and other influencers, content and tone (see next slide) </a:t>
            </a:r>
          </a:p>
          <a:p>
            <a:pPr marL="342900" indent="-342900" fontAlgn="auto">
              <a:spcBef>
                <a:spcPct val="20000"/>
              </a:spcBef>
              <a:spcAft>
                <a:spcPts val="0"/>
              </a:spcAft>
              <a:buFont typeface="Arial" pitchFamily="34" charset="0"/>
              <a:buChar char="•"/>
              <a:defRPr/>
            </a:pPr>
            <a:endParaRPr lang="en-GB" sz="1800" dirty="0">
              <a:latin typeface="+mn-lt"/>
              <a:cs typeface="+mn-cs"/>
            </a:endParaRPr>
          </a:p>
        </p:txBody>
      </p:sp>
      <p:sp>
        <p:nvSpPr>
          <p:cNvPr id="10" name="Rectangle 9"/>
          <p:cNvSpPr/>
          <p:nvPr/>
        </p:nvSpPr>
        <p:spPr>
          <a:xfrm>
            <a:off x="407988" y="4675188"/>
            <a:ext cx="1373187" cy="758049"/>
          </a:xfrm>
          <a:prstGeom prst="rect">
            <a:avLst/>
          </a:prstGeom>
          <a:solidFill>
            <a:srgbClr val="7F7F7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300" b="1" dirty="0">
                <a:solidFill>
                  <a:schemeClr val="bg1"/>
                </a:solidFill>
              </a:rPr>
              <a:t>Content Analysis</a:t>
            </a:r>
          </a:p>
        </p:txBody>
      </p:sp>
      <p:graphicFrame>
        <p:nvGraphicFramePr>
          <p:cNvPr id="13" name="Content Placeholder 4"/>
          <p:cNvGraphicFramePr>
            <a:graphicFrameLocks/>
          </p:cNvGraphicFramePr>
          <p:nvPr/>
        </p:nvGraphicFramePr>
        <p:xfrm>
          <a:off x="358775" y="938150"/>
          <a:ext cx="1546226" cy="3153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Down Arrow 13"/>
          <p:cNvSpPr/>
          <p:nvPr/>
        </p:nvSpPr>
        <p:spPr>
          <a:xfrm>
            <a:off x="923925" y="3997325"/>
            <a:ext cx="344488" cy="571500"/>
          </a:xfrm>
          <a:prstGeom prst="downArrow">
            <a:avLst/>
          </a:prstGeom>
          <a:solidFill>
            <a:srgbClr val="7F7F7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00" b="1" dirty="0">
              <a:solidFill>
                <a:schemeClr val="bg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63513" y="436661"/>
            <a:ext cx="7851775" cy="338137"/>
          </a:xfrm>
          <a:prstGeom prst="rect">
            <a:avLst/>
          </a:prstGeom>
          <a:noFill/>
        </p:spPr>
        <p:txBody>
          <a:bodyPr wrap="none">
            <a:spAutoFit/>
          </a:bodyPr>
          <a:lstStyle/>
          <a:p>
            <a:pPr>
              <a:defRPr/>
            </a:pPr>
            <a:r>
              <a:rPr lang="en-GB" sz="1600" dirty="0">
                <a:latin typeface="+mj-lt"/>
                <a:cs typeface="+mn-cs"/>
              </a:rPr>
              <a:t>Designed to answer not only the question of </a:t>
            </a:r>
            <a:r>
              <a:rPr lang="en-GB" sz="1600" b="1" dirty="0">
                <a:latin typeface="+mj-lt"/>
                <a:cs typeface="+mn-cs"/>
              </a:rPr>
              <a:t>WAS</a:t>
            </a:r>
            <a:r>
              <a:rPr lang="en-GB" sz="1600" dirty="0">
                <a:latin typeface="+mj-lt"/>
                <a:cs typeface="+mn-cs"/>
              </a:rPr>
              <a:t> it favorable, but </a:t>
            </a:r>
            <a:r>
              <a:rPr lang="en-GB" sz="1600" b="1" dirty="0">
                <a:latin typeface="+mj-lt"/>
                <a:cs typeface="+mn-cs"/>
              </a:rPr>
              <a:t>HOW</a:t>
            </a:r>
            <a:r>
              <a:rPr lang="en-GB" sz="1600" dirty="0">
                <a:latin typeface="+mj-lt"/>
                <a:cs typeface="+mn-cs"/>
              </a:rPr>
              <a:t> favorable was it?</a:t>
            </a:r>
            <a:endParaRPr lang="en-US" sz="1600" dirty="0">
              <a:latin typeface="+mj-lt"/>
              <a:cs typeface="+mn-cs"/>
            </a:endParaRPr>
          </a:p>
        </p:txBody>
      </p:sp>
      <p:sp>
        <p:nvSpPr>
          <p:cNvPr id="7" name="TextBox 6"/>
          <p:cNvSpPr txBox="1"/>
          <p:nvPr/>
        </p:nvSpPr>
        <p:spPr>
          <a:xfrm>
            <a:off x="266700" y="1431925"/>
            <a:ext cx="2719388" cy="1762125"/>
          </a:xfrm>
          <a:prstGeom prst="rect">
            <a:avLst/>
          </a:prstGeom>
          <a:noFill/>
          <a:ln>
            <a:solidFill>
              <a:schemeClr val="tx1"/>
            </a:solidFill>
          </a:ln>
        </p:spPr>
        <p:txBody>
          <a:bodyPr anchor="ctr"/>
          <a:lstStyle/>
          <a:p>
            <a:pPr>
              <a:defRPr/>
            </a:pPr>
            <a:r>
              <a:rPr lang="en-GB" sz="1400" b="1" dirty="0">
                <a:latin typeface="+mj-lt"/>
                <a:cs typeface="+mn-cs"/>
              </a:rPr>
              <a:t>Volume of coverage = quantity</a:t>
            </a:r>
          </a:p>
          <a:p>
            <a:pPr>
              <a:defRPr/>
            </a:pPr>
            <a:r>
              <a:rPr lang="en-GB" sz="1400" dirty="0">
                <a:latin typeface="+mj-lt"/>
                <a:cs typeface="+mn-cs"/>
              </a:rPr>
              <a:t>The number of times:</a:t>
            </a:r>
          </a:p>
          <a:p>
            <a:pPr>
              <a:defRPr/>
            </a:pPr>
            <a:endParaRPr lang="en-GB" sz="1400" dirty="0">
              <a:latin typeface="+mj-lt"/>
              <a:cs typeface="+mn-cs"/>
            </a:endParaRPr>
          </a:p>
          <a:p>
            <a:pPr marL="342900" indent="-342900">
              <a:buFont typeface="+mj-lt"/>
              <a:buAutoNum type="arabicPeriod"/>
              <a:defRPr/>
            </a:pPr>
            <a:r>
              <a:rPr lang="en-GB" sz="1400" dirty="0">
                <a:latin typeface="+mj-lt"/>
                <a:cs typeface="+mn-cs"/>
              </a:rPr>
              <a:t>An issue appears.</a:t>
            </a:r>
          </a:p>
          <a:p>
            <a:pPr marL="342900" indent="-342900">
              <a:buFontTx/>
              <a:buAutoNum type="arabicPeriod"/>
              <a:defRPr/>
            </a:pPr>
            <a:r>
              <a:rPr lang="en-GB" sz="1400" dirty="0">
                <a:latin typeface="+mj-lt"/>
                <a:cs typeface="+mn-cs"/>
              </a:rPr>
              <a:t>A publication covers the subject.</a:t>
            </a:r>
          </a:p>
          <a:p>
            <a:pPr marL="342900" indent="-342900">
              <a:buFontTx/>
              <a:buAutoNum type="arabicPeriod"/>
              <a:defRPr/>
            </a:pPr>
            <a:r>
              <a:rPr lang="en-GB" sz="1400" dirty="0">
                <a:latin typeface="+mj-lt"/>
                <a:cs typeface="+mn-cs"/>
              </a:rPr>
              <a:t>Spokespeople appear.</a:t>
            </a:r>
          </a:p>
          <a:p>
            <a:pPr marL="342900" indent="-342900">
              <a:buFontTx/>
              <a:buAutoNum type="arabicPeriod"/>
              <a:defRPr/>
            </a:pPr>
            <a:r>
              <a:rPr lang="en-GB" sz="1400" dirty="0">
                <a:latin typeface="+mj-lt"/>
                <a:cs typeface="+mn-cs"/>
              </a:rPr>
              <a:t>Competitors are mentioned.</a:t>
            </a:r>
            <a:r>
              <a:rPr lang="en-GB" sz="1400" dirty="0">
                <a:solidFill>
                  <a:schemeClr val="bg2"/>
                </a:solidFill>
                <a:latin typeface="+mj-lt"/>
                <a:cs typeface="+mn-cs"/>
              </a:rPr>
              <a:t>.</a:t>
            </a:r>
            <a:endParaRPr lang="en-US" sz="1400" dirty="0">
              <a:solidFill>
                <a:schemeClr val="bg2"/>
              </a:solidFill>
              <a:latin typeface="+mj-lt"/>
              <a:cs typeface="+mn-cs"/>
            </a:endParaRPr>
          </a:p>
        </p:txBody>
      </p:sp>
      <p:sp>
        <p:nvSpPr>
          <p:cNvPr id="8" name="TextBox 7"/>
          <p:cNvSpPr txBox="1"/>
          <p:nvPr/>
        </p:nvSpPr>
        <p:spPr>
          <a:xfrm>
            <a:off x="266700" y="4281488"/>
            <a:ext cx="2719388" cy="1260475"/>
          </a:xfrm>
          <a:prstGeom prst="rect">
            <a:avLst/>
          </a:prstGeom>
          <a:solidFill>
            <a:srgbClr val="95B3D7"/>
          </a:solidFill>
          <a:ln>
            <a:solidFill>
              <a:schemeClr val="bg2"/>
            </a:solidFill>
          </a:ln>
        </p:spPr>
        <p:txBody>
          <a:bodyPr anchor="ctr"/>
          <a:lstStyle/>
          <a:p>
            <a:pPr algn="ctr">
              <a:defRPr/>
            </a:pPr>
            <a:r>
              <a:rPr lang="en-GB" sz="1400" b="1" dirty="0">
                <a:latin typeface="+mj-lt"/>
                <a:cs typeface="+mn-cs"/>
              </a:rPr>
              <a:t>Rating of articles = quality</a:t>
            </a:r>
          </a:p>
          <a:p>
            <a:pPr algn="ctr">
              <a:defRPr/>
            </a:pPr>
            <a:r>
              <a:rPr lang="en-GB" sz="1400" dirty="0">
                <a:latin typeface="+mj-lt"/>
                <a:cs typeface="+mn-cs"/>
              </a:rPr>
              <a:t>Used to assess the impact</a:t>
            </a:r>
            <a:r>
              <a:rPr lang="en-US" sz="1400" dirty="0">
                <a:latin typeface="+mj-lt"/>
                <a:cs typeface="+mn-cs"/>
              </a:rPr>
              <a:t/>
            </a:r>
            <a:br>
              <a:rPr lang="en-US" sz="1400" dirty="0">
                <a:latin typeface="+mj-lt"/>
                <a:cs typeface="+mn-cs"/>
              </a:rPr>
            </a:br>
            <a:r>
              <a:rPr lang="en-US" sz="1400" dirty="0">
                <a:latin typeface="+mj-lt"/>
                <a:cs typeface="+mn-cs"/>
              </a:rPr>
              <a:t>of coverage on the readership.</a:t>
            </a:r>
            <a:endParaRPr lang="en-GB" sz="1400" dirty="0">
              <a:latin typeface="+mj-lt"/>
              <a:cs typeface="+mn-cs"/>
            </a:endParaRPr>
          </a:p>
        </p:txBody>
      </p:sp>
      <p:sp>
        <p:nvSpPr>
          <p:cNvPr id="9" name="TextBox 8"/>
          <p:cNvSpPr txBox="1"/>
          <p:nvPr/>
        </p:nvSpPr>
        <p:spPr>
          <a:xfrm>
            <a:off x="3203575" y="1289050"/>
            <a:ext cx="1557338" cy="614363"/>
          </a:xfrm>
          <a:prstGeom prst="rect">
            <a:avLst/>
          </a:prstGeom>
          <a:noFill/>
        </p:spPr>
        <p:txBody>
          <a:bodyPr wrap="none">
            <a:spAutoFit/>
          </a:bodyPr>
          <a:lstStyle/>
          <a:p>
            <a:pPr>
              <a:defRPr/>
            </a:pPr>
            <a:r>
              <a:rPr lang="en-GB" sz="1700" b="1" i="1" dirty="0">
                <a:latin typeface="+mj-lt"/>
                <a:cs typeface="+mn-cs"/>
              </a:rPr>
              <a:t>Rating is</a:t>
            </a:r>
            <a:br>
              <a:rPr lang="en-GB" sz="1700" b="1" i="1" dirty="0">
                <a:latin typeface="+mj-lt"/>
                <a:cs typeface="+mn-cs"/>
              </a:rPr>
            </a:br>
            <a:r>
              <a:rPr lang="en-GB" sz="1700" b="1" i="1" dirty="0">
                <a:latin typeface="+mj-lt"/>
                <a:cs typeface="+mn-cs"/>
              </a:rPr>
              <a:t>determined by:</a:t>
            </a:r>
            <a:endParaRPr lang="en-US" sz="1700" b="1" i="1" dirty="0">
              <a:latin typeface="+mj-lt"/>
              <a:cs typeface="+mn-cs"/>
            </a:endParaRPr>
          </a:p>
        </p:txBody>
      </p:sp>
      <p:sp>
        <p:nvSpPr>
          <p:cNvPr id="10" name="TextBox 9"/>
          <p:cNvSpPr txBox="1"/>
          <p:nvPr/>
        </p:nvSpPr>
        <p:spPr>
          <a:xfrm>
            <a:off x="3203575" y="2139950"/>
            <a:ext cx="1747838" cy="1138238"/>
          </a:xfrm>
          <a:prstGeom prst="rect">
            <a:avLst/>
          </a:prstGeom>
          <a:noFill/>
        </p:spPr>
        <p:txBody>
          <a:bodyPr wrap="none">
            <a:spAutoFit/>
          </a:bodyPr>
          <a:lstStyle/>
          <a:p>
            <a:pPr>
              <a:defRPr/>
            </a:pPr>
            <a:r>
              <a:rPr lang="en-GB" sz="1700" b="1" dirty="0">
                <a:latin typeface="+mj-lt"/>
                <a:cs typeface="+mn-cs"/>
              </a:rPr>
              <a:t>CONTENT / TONE</a:t>
            </a:r>
          </a:p>
          <a:p>
            <a:pPr>
              <a:buClr>
                <a:schemeClr val="tx1"/>
              </a:buClr>
              <a:buFont typeface="Arial" pitchFamily="34" charset="0"/>
              <a:buChar char="•"/>
              <a:defRPr/>
            </a:pPr>
            <a:r>
              <a:rPr lang="en-GB" sz="1700" dirty="0">
                <a:latin typeface="+mj-lt"/>
                <a:cs typeface="+mn-cs"/>
              </a:rPr>
              <a:t> Messages</a:t>
            </a:r>
          </a:p>
          <a:p>
            <a:pPr>
              <a:buClr>
                <a:schemeClr val="tx1"/>
              </a:buClr>
              <a:buFont typeface="Arial" pitchFamily="34" charset="0"/>
              <a:buChar char="•"/>
              <a:defRPr/>
            </a:pPr>
            <a:r>
              <a:rPr lang="en-GB" sz="1700" dirty="0">
                <a:latin typeface="+mj-lt"/>
                <a:cs typeface="+mn-cs"/>
              </a:rPr>
              <a:t> Spokespeople</a:t>
            </a:r>
          </a:p>
          <a:p>
            <a:pPr>
              <a:buClr>
                <a:schemeClr val="tx1"/>
              </a:buClr>
              <a:buFont typeface="Arial" pitchFamily="34" charset="0"/>
              <a:buChar char="•"/>
              <a:defRPr/>
            </a:pPr>
            <a:r>
              <a:rPr lang="en-GB" sz="1700" dirty="0">
                <a:latin typeface="+mj-lt"/>
                <a:cs typeface="+mn-cs"/>
              </a:rPr>
              <a:t> Use of Sources</a:t>
            </a:r>
            <a:endParaRPr lang="en-US" sz="1700" dirty="0">
              <a:latin typeface="+mj-lt"/>
              <a:cs typeface="+mn-cs"/>
            </a:endParaRPr>
          </a:p>
        </p:txBody>
      </p:sp>
      <p:sp>
        <p:nvSpPr>
          <p:cNvPr id="11" name="TextBox 10"/>
          <p:cNvSpPr txBox="1"/>
          <p:nvPr/>
        </p:nvSpPr>
        <p:spPr>
          <a:xfrm>
            <a:off x="3203575" y="3390900"/>
            <a:ext cx="1714500" cy="354013"/>
          </a:xfrm>
          <a:prstGeom prst="rect">
            <a:avLst/>
          </a:prstGeom>
          <a:noFill/>
        </p:spPr>
        <p:txBody>
          <a:bodyPr wrap="none">
            <a:spAutoFit/>
          </a:bodyPr>
          <a:lstStyle/>
          <a:p>
            <a:pPr>
              <a:defRPr/>
            </a:pPr>
            <a:r>
              <a:rPr lang="en-GB" sz="1700" b="1" i="1" dirty="0">
                <a:latin typeface="+mj-lt"/>
                <a:cs typeface="+mn-cs"/>
              </a:rPr>
              <a:t>Together with…..</a:t>
            </a:r>
            <a:endParaRPr lang="en-US" sz="1700" i="1" dirty="0">
              <a:latin typeface="+mj-lt"/>
              <a:cs typeface="+mn-cs"/>
            </a:endParaRPr>
          </a:p>
        </p:txBody>
      </p:sp>
      <p:sp>
        <p:nvSpPr>
          <p:cNvPr id="12" name="TextBox 11"/>
          <p:cNvSpPr txBox="1"/>
          <p:nvPr/>
        </p:nvSpPr>
        <p:spPr>
          <a:xfrm>
            <a:off x="3203575" y="4003675"/>
            <a:ext cx="1374775" cy="1662113"/>
          </a:xfrm>
          <a:prstGeom prst="rect">
            <a:avLst/>
          </a:prstGeom>
          <a:noFill/>
        </p:spPr>
        <p:txBody>
          <a:bodyPr wrap="none">
            <a:spAutoFit/>
          </a:bodyPr>
          <a:lstStyle/>
          <a:p>
            <a:pPr>
              <a:defRPr/>
            </a:pPr>
            <a:r>
              <a:rPr lang="en-GB" sz="1700" b="1" dirty="0">
                <a:latin typeface="+mj-lt"/>
                <a:cs typeface="+mn-cs"/>
              </a:rPr>
              <a:t>FORM</a:t>
            </a:r>
          </a:p>
          <a:p>
            <a:pPr>
              <a:buClr>
                <a:schemeClr val="tx1"/>
              </a:buClr>
              <a:buFont typeface="Arial" pitchFamily="34" charset="0"/>
              <a:buChar char="•"/>
              <a:defRPr/>
            </a:pPr>
            <a:r>
              <a:rPr lang="en-GB" sz="1700" dirty="0">
                <a:latin typeface="+mj-lt"/>
                <a:cs typeface="+mn-cs"/>
              </a:rPr>
              <a:t> Headline</a:t>
            </a:r>
          </a:p>
          <a:p>
            <a:pPr>
              <a:buClr>
                <a:schemeClr val="tx1"/>
              </a:buClr>
              <a:buFont typeface="Arial" pitchFamily="34" charset="0"/>
              <a:buChar char="•"/>
              <a:defRPr/>
            </a:pPr>
            <a:r>
              <a:rPr lang="en-GB" sz="1700" dirty="0">
                <a:latin typeface="+mj-lt"/>
                <a:cs typeface="+mn-cs"/>
              </a:rPr>
              <a:t> Visuals</a:t>
            </a:r>
          </a:p>
          <a:p>
            <a:pPr>
              <a:buClr>
                <a:schemeClr val="tx1"/>
              </a:buClr>
              <a:buFont typeface="Arial" pitchFamily="34" charset="0"/>
              <a:buChar char="•"/>
              <a:defRPr/>
            </a:pPr>
            <a:r>
              <a:rPr lang="en-GB" sz="1700" dirty="0">
                <a:latin typeface="+mj-lt"/>
                <a:cs typeface="+mn-cs"/>
              </a:rPr>
              <a:t> Prominence</a:t>
            </a:r>
          </a:p>
          <a:p>
            <a:pPr>
              <a:buClr>
                <a:schemeClr val="tx1"/>
              </a:buClr>
              <a:buFont typeface="Arial" pitchFamily="34" charset="0"/>
              <a:buChar char="•"/>
              <a:defRPr/>
            </a:pPr>
            <a:r>
              <a:rPr lang="en-GB" sz="1700" dirty="0">
                <a:latin typeface="+mj-lt"/>
                <a:cs typeface="+mn-cs"/>
              </a:rPr>
              <a:t> Placement</a:t>
            </a:r>
          </a:p>
          <a:p>
            <a:pPr>
              <a:buClr>
                <a:schemeClr val="tx1"/>
              </a:buClr>
              <a:buFont typeface="Arial" pitchFamily="34" charset="0"/>
              <a:buChar char="•"/>
              <a:defRPr/>
            </a:pPr>
            <a:r>
              <a:rPr lang="en-GB" sz="1700" dirty="0">
                <a:latin typeface="+mj-lt"/>
                <a:cs typeface="+mn-cs"/>
              </a:rPr>
              <a:t> Size</a:t>
            </a:r>
            <a:endParaRPr lang="en-US" sz="1700" dirty="0">
              <a:latin typeface="+mj-lt"/>
              <a:cs typeface="+mn-cs"/>
            </a:endParaRPr>
          </a:p>
        </p:txBody>
      </p:sp>
      <p:graphicFrame>
        <p:nvGraphicFramePr>
          <p:cNvPr id="6146" name="Object 2">
            <a:hlinkClick r:id="" action="ppaction://ole?verb=0"/>
          </p:cNvPr>
          <p:cNvGraphicFramePr>
            <a:graphicFrameLocks/>
          </p:cNvGraphicFramePr>
          <p:nvPr/>
        </p:nvGraphicFramePr>
        <p:xfrm>
          <a:off x="5314950" y="1309688"/>
          <a:ext cx="3905250" cy="4860925"/>
        </p:xfrm>
        <a:graphic>
          <a:graphicData uri="http://schemas.openxmlformats.org/presentationml/2006/ole">
            <p:oleObj spid="_x0000_s6146" r:id="rId4" imgW="3907875" imgH="4858933" progId="Excel.Sheet.8">
              <p:embed/>
            </p:oleObj>
          </a:graphicData>
        </a:graphic>
      </p:graphicFrame>
      <p:sp>
        <p:nvSpPr>
          <p:cNvPr id="15" name="Rectangle 6"/>
          <p:cNvSpPr>
            <a:spLocks noChangeArrowheads="1"/>
          </p:cNvSpPr>
          <p:nvPr/>
        </p:nvSpPr>
        <p:spPr bwMode="auto">
          <a:xfrm>
            <a:off x="6722769" y="1513355"/>
            <a:ext cx="1538025" cy="673777"/>
          </a:xfrm>
          <a:prstGeom prst="rect">
            <a:avLst/>
          </a:prstGeom>
          <a:blipFill dpi="0" rotWithShape="0">
            <a:blip r:embed="rId5" cstate="print"/>
            <a:srcRect/>
            <a:stretch>
              <a:fillRect/>
            </a:stretch>
          </a:blipFill>
          <a:ln w="12700">
            <a:solidFill>
              <a:schemeClr val="bg1">
                <a:lumMod val="75000"/>
              </a:schemeClr>
            </a:solidFill>
            <a:miter lim="800000"/>
            <a:headEnd/>
            <a:tailEnd/>
          </a:ln>
          <a:effectLst>
            <a:glow rad="101600">
              <a:schemeClr val="bg1">
                <a:lumMod val="75000"/>
                <a:alpha val="60000"/>
              </a:schemeClr>
            </a:glow>
          </a:effectLst>
          <a:scene3d>
            <a:camera prst="orthographicFront"/>
            <a:lightRig rig="threePt" dir="t"/>
          </a:scene3d>
          <a:sp3d>
            <a:bevelT/>
          </a:sp3d>
        </p:spPr>
        <p:txBody>
          <a:bodyPr wrap="none" anchor="ctr"/>
          <a:lstStyle/>
          <a:p>
            <a:pPr algn="ctr">
              <a:spcBef>
                <a:spcPct val="50000"/>
              </a:spcBef>
              <a:defRPr/>
            </a:pPr>
            <a:r>
              <a:rPr lang="en-US" sz="1800" b="1" dirty="0">
                <a:latin typeface="+mj-lt"/>
                <a:cs typeface="+mn-cs"/>
              </a:rPr>
              <a:t>More</a:t>
            </a:r>
            <a:br>
              <a:rPr lang="en-US" sz="1800" b="1" dirty="0">
                <a:latin typeface="+mj-lt"/>
                <a:cs typeface="+mn-cs"/>
              </a:rPr>
            </a:br>
            <a:r>
              <a:rPr lang="en-US" sz="1800" b="1" dirty="0">
                <a:latin typeface="+mj-lt"/>
                <a:cs typeface="+mn-cs"/>
              </a:rPr>
              <a:t>favorable</a:t>
            </a:r>
            <a:endParaRPr lang="en-US" sz="1800" dirty="0">
              <a:latin typeface="+mj-lt"/>
              <a:cs typeface="+mn-cs"/>
            </a:endParaRPr>
          </a:p>
        </p:txBody>
      </p:sp>
      <p:sp>
        <p:nvSpPr>
          <p:cNvPr id="16" name="Rectangle 7"/>
          <p:cNvSpPr>
            <a:spLocks noChangeArrowheads="1"/>
          </p:cNvSpPr>
          <p:nvPr/>
        </p:nvSpPr>
        <p:spPr bwMode="auto">
          <a:xfrm>
            <a:off x="6673608" y="5114419"/>
            <a:ext cx="1538025" cy="673777"/>
          </a:xfrm>
          <a:prstGeom prst="rect">
            <a:avLst/>
          </a:prstGeom>
          <a:blipFill dpi="0" rotWithShape="0">
            <a:blip r:embed="rId6" cstate="print"/>
            <a:srcRect/>
            <a:stretch>
              <a:fillRect/>
            </a:stretch>
          </a:blipFill>
          <a:ln w="12700">
            <a:solidFill>
              <a:schemeClr val="bg1">
                <a:lumMod val="75000"/>
              </a:schemeClr>
            </a:solidFill>
            <a:miter lim="800000"/>
            <a:headEnd/>
            <a:tailEnd/>
          </a:ln>
          <a:effectLst>
            <a:glow rad="101600">
              <a:schemeClr val="bg1">
                <a:lumMod val="75000"/>
                <a:alpha val="60000"/>
              </a:schemeClr>
            </a:glow>
          </a:effectLst>
          <a:scene3d>
            <a:camera prst="orthographicFront"/>
            <a:lightRig rig="threePt" dir="t"/>
          </a:scene3d>
          <a:sp3d>
            <a:bevelT/>
          </a:sp3d>
        </p:spPr>
        <p:txBody>
          <a:bodyPr wrap="none" anchor="ctr"/>
          <a:lstStyle/>
          <a:p>
            <a:pPr algn="ctr">
              <a:spcBef>
                <a:spcPct val="50000"/>
              </a:spcBef>
              <a:defRPr/>
            </a:pPr>
            <a:r>
              <a:rPr lang="en-US" sz="1800" b="1" dirty="0">
                <a:latin typeface="+mj-lt"/>
                <a:cs typeface="+mn-cs"/>
              </a:rPr>
              <a:t>Less</a:t>
            </a:r>
            <a:br>
              <a:rPr lang="en-US" sz="1800" b="1" dirty="0">
                <a:latin typeface="+mj-lt"/>
                <a:cs typeface="+mn-cs"/>
              </a:rPr>
            </a:br>
            <a:r>
              <a:rPr lang="en-US" sz="1800" b="1" dirty="0">
                <a:latin typeface="+mj-lt"/>
                <a:cs typeface="+mn-cs"/>
              </a:rPr>
              <a:t>favorable</a:t>
            </a:r>
            <a:endParaRPr lang="en-US" sz="1800" dirty="0">
              <a:latin typeface="+mj-lt"/>
              <a:cs typeface="+mn-cs"/>
            </a:endParaRPr>
          </a:p>
        </p:txBody>
      </p:sp>
      <p:sp>
        <p:nvSpPr>
          <p:cNvPr id="17" name="Rectangle 8"/>
          <p:cNvSpPr>
            <a:spLocks noChangeArrowheads="1"/>
          </p:cNvSpPr>
          <p:nvPr/>
        </p:nvSpPr>
        <p:spPr bwMode="auto">
          <a:xfrm>
            <a:off x="6685757" y="3454845"/>
            <a:ext cx="1531546" cy="366767"/>
          </a:xfrm>
          <a:prstGeom prst="rect">
            <a:avLst/>
          </a:prstGeom>
          <a:blipFill dpi="0" rotWithShape="0">
            <a:blip r:embed="rId7" cstate="print"/>
            <a:srcRect/>
            <a:stretch>
              <a:fillRect/>
            </a:stretch>
          </a:blipFill>
          <a:ln w="12700">
            <a:solidFill>
              <a:schemeClr val="bg1">
                <a:lumMod val="75000"/>
              </a:schemeClr>
            </a:solidFill>
            <a:miter lim="800000"/>
            <a:headEnd/>
            <a:tailEnd/>
          </a:ln>
          <a:effectLst>
            <a:glow rad="101600">
              <a:schemeClr val="bg1">
                <a:lumMod val="75000"/>
                <a:alpha val="60000"/>
              </a:schemeClr>
            </a:glow>
          </a:effectLst>
          <a:scene3d>
            <a:camera prst="orthographicFront"/>
            <a:lightRig rig="threePt" dir="t"/>
          </a:scene3d>
          <a:sp3d>
            <a:bevelT/>
          </a:sp3d>
        </p:spPr>
        <p:txBody>
          <a:bodyPr lIns="90488" tIns="44450" rIns="90488" bIns="44450">
            <a:spAutoFit/>
          </a:bodyPr>
          <a:lstStyle/>
          <a:p>
            <a:pPr algn="ctr">
              <a:spcBef>
                <a:spcPct val="50000"/>
              </a:spcBef>
              <a:defRPr/>
            </a:pPr>
            <a:r>
              <a:rPr lang="en-US" sz="1800" b="1" dirty="0">
                <a:latin typeface="+mj-lt"/>
                <a:cs typeface="+mn-cs"/>
              </a:rPr>
              <a:t>Neutral</a:t>
            </a:r>
          </a:p>
        </p:txBody>
      </p:sp>
      <p:sp>
        <p:nvSpPr>
          <p:cNvPr id="18" name="Up-Down Arrow 17"/>
          <p:cNvSpPr/>
          <p:nvPr/>
        </p:nvSpPr>
        <p:spPr>
          <a:xfrm>
            <a:off x="5138738" y="1368425"/>
            <a:ext cx="474662" cy="4670425"/>
          </a:xfrm>
          <a:prstGeom prst="upDownArrow">
            <a:avLst/>
          </a:prstGeom>
          <a:gradFill>
            <a:gsLst>
              <a:gs pos="0">
                <a:srgbClr val="33CC33"/>
              </a:gs>
              <a:gs pos="50000">
                <a:srgbClr val="FFFF00"/>
              </a:gs>
              <a:gs pos="100000">
                <a:srgbClr val="FF3300"/>
              </a:gs>
            </a:gsLst>
            <a:lin ang="54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latin typeface="+mj-lt"/>
            </a:endParaRPr>
          </a:p>
        </p:txBody>
      </p:sp>
      <p:sp>
        <p:nvSpPr>
          <p:cNvPr id="19" name="Rectangle 3"/>
          <p:cNvSpPr>
            <a:spLocks noGrp="1" noChangeArrowheads="1"/>
          </p:cNvSpPr>
          <p:nvPr>
            <p:ph type="title"/>
          </p:nvPr>
        </p:nvSpPr>
        <p:spPr>
          <a:xfrm>
            <a:off x="171352" y="217684"/>
            <a:ext cx="8775700" cy="287337"/>
          </a:xfrm>
        </p:spPr>
        <p:txBody>
          <a:bodyPr rtlCol="0">
            <a:noAutofit/>
          </a:bodyPr>
          <a:lstStyle/>
          <a:p>
            <a:pPr eaLnBrk="1" fontAlgn="auto" hangingPunct="1">
              <a:spcAft>
                <a:spcPts val="0"/>
              </a:spcAft>
              <a:defRPr/>
            </a:pPr>
            <a:r>
              <a:rPr lang="en-GB" sz="2000" dirty="0" smtClean="0"/>
              <a:t>The </a:t>
            </a:r>
            <a:r>
              <a:rPr lang="en-GB" sz="2000" dirty="0" smtClean="0">
                <a:solidFill>
                  <a:schemeClr val="bg1">
                    <a:lumMod val="65000"/>
                  </a:schemeClr>
                </a:solidFill>
              </a:rPr>
              <a:t>INFLUENCE</a:t>
            </a:r>
            <a:r>
              <a:rPr lang="en-GB" sz="2000" dirty="0" smtClean="0">
                <a:solidFill>
                  <a:srgbClr val="92D050"/>
                </a:solidFill>
              </a:rPr>
              <a:t> </a:t>
            </a:r>
            <a:r>
              <a:rPr lang="en-GB" sz="2000" dirty="0" smtClean="0"/>
              <a:t>Phase – Measuring Tonality, Echo Rating</a:t>
            </a:r>
            <a:endParaRPr lang="en-US" sz="2000" b="0"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ctrTitle"/>
          </p:nvPr>
        </p:nvSpPr>
        <p:spPr>
          <a:xfrm>
            <a:off x="153988" y="5456238"/>
            <a:ext cx="7772400" cy="552450"/>
          </a:xfrm>
        </p:spPr>
        <p:txBody>
          <a:bodyPr rtlCol="0">
            <a:normAutofit fontScale="90000"/>
          </a:bodyPr>
          <a:lstStyle/>
          <a:p>
            <a:pPr eaLnBrk="1" fontAlgn="auto" hangingPunct="1">
              <a:spcAft>
                <a:spcPts val="0"/>
              </a:spcAft>
              <a:defRPr/>
            </a:pPr>
            <a:r>
              <a:rPr lang="en-US" dirty="0" smtClean="0"/>
              <a:t>Summary of Findings</a:t>
            </a:r>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a:xfrm>
            <a:off x="171450" y="223838"/>
            <a:ext cx="8775700" cy="287337"/>
          </a:xfrm>
        </p:spPr>
        <p:txBody>
          <a:bodyPr/>
          <a:lstStyle/>
          <a:p>
            <a:pPr eaLnBrk="1" hangingPunct="1"/>
            <a:r>
              <a:rPr lang="en-US" sz="2000" dirty="0" smtClean="0"/>
              <a:t>We Analyzed Eight Strategic Reputational Drivers</a:t>
            </a:r>
          </a:p>
        </p:txBody>
      </p:sp>
      <p:graphicFrame>
        <p:nvGraphicFramePr>
          <p:cNvPr id="16" name="Diagram 15"/>
          <p:cNvGraphicFramePr/>
          <p:nvPr/>
        </p:nvGraphicFramePr>
        <p:xfrm>
          <a:off x="504967" y="668745"/>
          <a:ext cx="8447964" cy="57469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8372" name="Picture 2" descr="I:\LOGOS\CLIENTS\ICANN_SML.jpg"/>
          <p:cNvPicPr>
            <a:picLocks noChangeAspect="1" noChangeArrowheads="1"/>
          </p:cNvPicPr>
          <p:nvPr/>
        </p:nvPicPr>
        <p:blipFill>
          <a:blip r:embed="rId8" cstate="print"/>
          <a:srcRect/>
          <a:stretch>
            <a:fillRect/>
          </a:stretch>
        </p:blipFill>
        <p:spPr bwMode="auto">
          <a:xfrm>
            <a:off x="3797300" y="2798763"/>
            <a:ext cx="1919288" cy="15430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p:cNvSpPr/>
          <p:nvPr/>
        </p:nvSpPr>
        <p:spPr>
          <a:xfrm rot="5400000">
            <a:off x="3499644" y="3393282"/>
            <a:ext cx="4756150" cy="36512"/>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5" name="Title 1"/>
          <p:cNvSpPr txBox="1">
            <a:spLocks/>
          </p:cNvSpPr>
          <p:nvPr/>
        </p:nvSpPr>
        <p:spPr bwMode="auto">
          <a:xfrm>
            <a:off x="150813" y="230188"/>
            <a:ext cx="8229600" cy="287337"/>
          </a:xfrm>
          <a:prstGeom prst="rect">
            <a:avLst/>
          </a:prstGeom>
          <a:noFill/>
          <a:ln w="9525">
            <a:noFill/>
            <a:miter lim="800000"/>
            <a:headEnd/>
            <a:tailEnd/>
          </a:ln>
        </p:spPr>
        <p:txBody>
          <a:bodyPr anchor="ctr"/>
          <a:lstStyle/>
          <a:p>
            <a:pPr>
              <a:defRPr/>
            </a:pPr>
            <a:r>
              <a:rPr lang="en-GB" sz="2000" b="1" dirty="0">
                <a:latin typeface="+mj-lt"/>
                <a:ea typeface="+mj-ea"/>
                <a:cs typeface="+mj-cs"/>
              </a:rPr>
              <a:t>Perceptions Across Key Reputation Dimensions</a:t>
            </a:r>
          </a:p>
        </p:txBody>
      </p:sp>
      <p:sp>
        <p:nvSpPr>
          <p:cNvPr id="18" name="Rectangle 17"/>
          <p:cNvSpPr/>
          <p:nvPr/>
        </p:nvSpPr>
        <p:spPr>
          <a:xfrm>
            <a:off x="3636963" y="1371600"/>
            <a:ext cx="4498975" cy="76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9" name="Rectangle 18"/>
          <p:cNvSpPr/>
          <p:nvPr/>
        </p:nvSpPr>
        <p:spPr>
          <a:xfrm>
            <a:off x="3636963" y="2012950"/>
            <a:ext cx="4498975" cy="76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0" name="Rectangle 19"/>
          <p:cNvSpPr/>
          <p:nvPr/>
        </p:nvSpPr>
        <p:spPr>
          <a:xfrm>
            <a:off x="3636963" y="2606675"/>
            <a:ext cx="4498975" cy="76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1" name="Rectangle 20"/>
          <p:cNvSpPr/>
          <p:nvPr/>
        </p:nvSpPr>
        <p:spPr>
          <a:xfrm>
            <a:off x="3630613" y="4432300"/>
            <a:ext cx="4498975" cy="76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2" name="Rectangle 21"/>
          <p:cNvSpPr/>
          <p:nvPr/>
        </p:nvSpPr>
        <p:spPr>
          <a:xfrm>
            <a:off x="3630613" y="5637213"/>
            <a:ext cx="4498975" cy="76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3" name="Rectangle 22"/>
          <p:cNvSpPr/>
          <p:nvPr/>
        </p:nvSpPr>
        <p:spPr>
          <a:xfrm>
            <a:off x="3630613" y="3225800"/>
            <a:ext cx="4498975" cy="76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4" name="TextBox 23"/>
          <p:cNvSpPr txBox="1"/>
          <p:nvPr/>
        </p:nvSpPr>
        <p:spPr>
          <a:xfrm>
            <a:off x="304800" y="685800"/>
            <a:ext cx="7848600" cy="338138"/>
          </a:xfrm>
          <a:prstGeom prst="rect">
            <a:avLst/>
          </a:prstGeom>
          <a:solidFill>
            <a:schemeClr val="accent2">
              <a:lumMod val="75000"/>
            </a:schemeClr>
          </a:solidFill>
        </p:spPr>
        <p:txBody>
          <a:bodyPr>
            <a:spAutoFit/>
          </a:bodyPr>
          <a:lstStyle/>
          <a:p>
            <a:pPr>
              <a:defRPr/>
            </a:pPr>
            <a:r>
              <a:rPr lang="en-US" sz="1600" dirty="0">
                <a:solidFill>
                  <a:schemeClr val="bg1"/>
                </a:solidFill>
                <a:latin typeface="Arial" charset="0"/>
                <a:cs typeface="+mn-cs"/>
              </a:rPr>
              <a:t>Reputation Dimension	         Unfavorable	          Neutral                Favorable</a:t>
            </a:r>
          </a:p>
        </p:txBody>
      </p:sp>
      <p:sp>
        <p:nvSpPr>
          <p:cNvPr id="76" name="Rectangle 75"/>
          <p:cNvSpPr/>
          <p:nvPr/>
        </p:nvSpPr>
        <p:spPr>
          <a:xfrm>
            <a:off x="3619500" y="5026025"/>
            <a:ext cx="4498975" cy="76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9" name="Rectangle 78"/>
          <p:cNvSpPr/>
          <p:nvPr/>
        </p:nvSpPr>
        <p:spPr>
          <a:xfrm>
            <a:off x="3635375" y="3827463"/>
            <a:ext cx="4498975" cy="76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2" name="Rounded Rectangle 81"/>
          <p:cNvSpPr/>
          <p:nvPr/>
        </p:nvSpPr>
        <p:spPr>
          <a:xfrm>
            <a:off x="342900" y="1214438"/>
            <a:ext cx="2117725" cy="3762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dirty="0"/>
              <a:t>Image</a:t>
            </a:r>
          </a:p>
        </p:txBody>
      </p:sp>
      <p:grpSp>
        <p:nvGrpSpPr>
          <p:cNvPr id="2" name="Group 84"/>
          <p:cNvGrpSpPr>
            <a:grpSpLocks/>
          </p:cNvGrpSpPr>
          <p:nvPr/>
        </p:nvGrpSpPr>
        <p:grpSpPr bwMode="auto">
          <a:xfrm>
            <a:off x="5713413" y="987425"/>
            <a:ext cx="723900" cy="817563"/>
            <a:chOff x="5713868" y="988141"/>
            <a:chExt cx="723990" cy="816430"/>
          </a:xfrm>
        </p:grpSpPr>
        <p:sp>
          <p:nvSpPr>
            <p:cNvPr id="88" name="Flowchart: Manual Operation 87"/>
            <p:cNvSpPr>
              <a:spLocks noChangeAspect="1"/>
            </p:cNvSpPr>
            <p:nvPr/>
          </p:nvSpPr>
          <p:spPr>
            <a:xfrm rot="16200000">
              <a:off x="5737879" y="1233247"/>
              <a:ext cx="687790" cy="290650"/>
            </a:xfrm>
            <a:prstGeom prst="flowChartManualOperation">
              <a:avLst/>
            </a:prstGeom>
            <a:solidFill>
              <a:schemeClr val="bg1">
                <a:lumMod val="50000"/>
              </a:schemeClr>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89" name="Flowchart: Manual Operation 4"/>
            <p:cNvSpPr/>
            <p:nvPr/>
          </p:nvSpPr>
          <p:spPr>
            <a:xfrm rot="16200000">
              <a:off x="5667648" y="1034361"/>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bg1"/>
                  </a:solidFill>
                  <a:latin typeface="Arial" pitchFamily="34" charset="0"/>
                  <a:cs typeface="Arial" pitchFamily="34" charset="0"/>
                </a:rPr>
                <a:t>Influence</a:t>
              </a:r>
            </a:p>
          </p:txBody>
        </p:sp>
      </p:grpSp>
      <p:grpSp>
        <p:nvGrpSpPr>
          <p:cNvPr id="3" name="Group 89"/>
          <p:cNvGrpSpPr>
            <a:grpSpLocks/>
          </p:cNvGrpSpPr>
          <p:nvPr/>
        </p:nvGrpSpPr>
        <p:grpSpPr bwMode="auto">
          <a:xfrm>
            <a:off x="5813425" y="927100"/>
            <a:ext cx="723900" cy="817563"/>
            <a:chOff x="5813103" y="927887"/>
            <a:chExt cx="723990" cy="816430"/>
          </a:xfrm>
        </p:grpSpPr>
        <p:sp>
          <p:nvSpPr>
            <p:cNvPr id="91" name="Flowchart: Manual Operation 90"/>
            <p:cNvSpPr>
              <a:spLocks noChangeAspect="1"/>
            </p:cNvSpPr>
            <p:nvPr/>
          </p:nvSpPr>
          <p:spPr>
            <a:xfrm rot="16200000">
              <a:off x="5837114" y="1247424"/>
              <a:ext cx="687790" cy="290650"/>
            </a:xfrm>
            <a:prstGeom prst="flowChartManualOperation">
              <a:avLst/>
            </a:prstGeom>
            <a:solidFill>
              <a:srgbClr val="92D050"/>
            </a:solidFill>
            <a:ln>
              <a:solidFill>
                <a:srgbClr val="92D050"/>
              </a:solidFill>
            </a:ln>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92" name="Flowchart: Manual Operation 4"/>
            <p:cNvSpPr/>
            <p:nvPr/>
          </p:nvSpPr>
          <p:spPr>
            <a:xfrm rot="16200000">
              <a:off x="5766883" y="974107"/>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tx1"/>
                  </a:solidFill>
                  <a:latin typeface="Arial" pitchFamily="34" charset="0"/>
                  <a:cs typeface="Arial" pitchFamily="34" charset="0"/>
                </a:rPr>
                <a:t>Image</a:t>
              </a:r>
            </a:p>
          </p:txBody>
        </p:sp>
      </p:grpSp>
      <p:grpSp>
        <p:nvGrpSpPr>
          <p:cNvPr id="4" name="Group 92"/>
          <p:cNvGrpSpPr>
            <a:grpSpLocks/>
          </p:cNvGrpSpPr>
          <p:nvPr/>
        </p:nvGrpSpPr>
        <p:grpSpPr bwMode="auto">
          <a:xfrm>
            <a:off x="5930900" y="928688"/>
            <a:ext cx="723900" cy="815975"/>
            <a:chOff x="2407219" y="2763863"/>
            <a:chExt cx="723990" cy="816430"/>
          </a:xfrm>
        </p:grpSpPr>
        <p:sp>
          <p:nvSpPr>
            <p:cNvPr id="94" name="Flowchart: Manual Operation 93"/>
            <p:cNvSpPr>
              <a:spLocks noChangeAspect="1"/>
            </p:cNvSpPr>
            <p:nvPr/>
          </p:nvSpPr>
          <p:spPr>
            <a:xfrm rot="16200000">
              <a:off x="2431230" y="3083400"/>
              <a:ext cx="687790" cy="290650"/>
            </a:xfrm>
            <a:prstGeom prst="flowChartManualOperation">
              <a:avLst/>
            </a:prstGeom>
            <a:solidFill>
              <a:srgbClr val="558ED5"/>
            </a:solidFill>
            <a:ln>
              <a:solidFill>
                <a:srgbClr val="558ED5"/>
              </a:solidFill>
            </a:ln>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95" name="Flowchart: Manual Operation 4"/>
            <p:cNvSpPr/>
            <p:nvPr/>
          </p:nvSpPr>
          <p:spPr>
            <a:xfrm rot="16200000">
              <a:off x="2360999" y="2810083"/>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bg1"/>
                  </a:solidFill>
                  <a:latin typeface="Arial" pitchFamily="34" charset="0"/>
                  <a:cs typeface="Arial" pitchFamily="34" charset="0"/>
                </a:rPr>
                <a:t>Identity</a:t>
              </a:r>
            </a:p>
          </p:txBody>
        </p:sp>
      </p:grpSp>
      <p:sp>
        <p:nvSpPr>
          <p:cNvPr id="96" name="Rounded Rectangle 95"/>
          <p:cNvSpPr/>
          <p:nvPr/>
        </p:nvSpPr>
        <p:spPr>
          <a:xfrm>
            <a:off x="365125" y="1854200"/>
            <a:ext cx="2117725" cy="3762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dirty="0"/>
              <a:t>Operations</a:t>
            </a:r>
          </a:p>
        </p:txBody>
      </p:sp>
      <p:grpSp>
        <p:nvGrpSpPr>
          <p:cNvPr id="5" name="Group 96"/>
          <p:cNvGrpSpPr>
            <a:grpSpLocks/>
          </p:cNvGrpSpPr>
          <p:nvPr/>
        </p:nvGrpSpPr>
        <p:grpSpPr bwMode="auto">
          <a:xfrm>
            <a:off x="4754563" y="1627188"/>
            <a:ext cx="723900" cy="815975"/>
            <a:chOff x="5813103" y="927887"/>
            <a:chExt cx="723990" cy="816430"/>
          </a:xfrm>
        </p:grpSpPr>
        <p:sp>
          <p:nvSpPr>
            <p:cNvPr id="98" name="Flowchart: Manual Operation 97"/>
            <p:cNvSpPr>
              <a:spLocks noChangeAspect="1"/>
            </p:cNvSpPr>
            <p:nvPr/>
          </p:nvSpPr>
          <p:spPr>
            <a:xfrm rot="16200000">
              <a:off x="5837114" y="1247424"/>
              <a:ext cx="687790" cy="290650"/>
            </a:xfrm>
            <a:prstGeom prst="flowChartManualOperation">
              <a:avLst/>
            </a:prstGeom>
            <a:solidFill>
              <a:srgbClr val="92D050"/>
            </a:solidFill>
            <a:ln>
              <a:solidFill>
                <a:srgbClr val="92D050"/>
              </a:solidFill>
            </a:ln>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99" name="Flowchart: Manual Operation 4"/>
            <p:cNvSpPr/>
            <p:nvPr/>
          </p:nvSpPr>
          <p:spPr>
            <a:xfrm rot="16200000">
              <a:off x="5766883" y="974107"/>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tx1"/>
                  </a:solidFill>
                  <a:latin typeface="Arial" pitchFamily="34" charset="0"/>
                  <a:cs typeface="Arial" pitchFamily="34" charset="0"/>
                </a:rPr>
                <a:t>Image</a:t>
              </a:r>
            </a:p>
          </p:txBody>
        </p:sp>
      </p:grpSp>
      <p:grpSp>
        <p:nvGrpSpPr>
          <p:cNvPr id="6" name="Group 99"/>
          <p:cNvGrpSpPr>
            <a:grpSpLocks/>
          </p:cNvGrpSpPr>
          <p:nvPr/>
        </p:nvGrpSpPr>
        <p:grpSpPr bwMode="auto">
          <a:xfrm>
            <a:off x="4872038" y="1627188"/>
            <a:ext cx="723900" cy="815975"/>
            <a:chOff x="2407219" y="2763863"/>
            <a:chExt cx="723990" cy="816430"/>
          </a:xfrm>
        </p:grpSpPr>
        <p:sp>
          <p:nvSpPr>
            <p:cNvPr id="101" name="Flowchart: Manual Operation 100"/>
            <p:cNvSpPr>
              <a:spLocks noChangeAspect="1"/>
            </p:cNvSpPr>
            <p:nvPr/>
          </p:nvSpPr>
          <p:spPr>
            <a:xfrm rot="16200000">
              <a:off x="2431230" y="3083400"/>
              <a:ext cx="687790" cy="290650"/>
            </a:xfrm>
            <a:prstGeom prst="flowChartManualOperation">
              <a:avLst/>
            </a:prstGeom>
            <a:solidFill>
              <a:srgbClr val="558ED5"/>
            </a:solidFill>
            <a:ln>
              <a:solidFill>
                <a:srgbClr val="558ED5"/>
              </a:solidFill>
            </a:ln>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02" name="Flowchart: Manual Operation 4"/>
            <p:cNvSpPr/>
            <p:nvPr/>
          </p:nvSpPr>
          <p:spPr>
            <a:xfrm rot="16200000">
              <a:off x="2360999" y="2810083"/>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bg1"/>
                  </a:solidFill>
                  <a:latin typeface="Arial" pitchFamily="34" charset="0"/>
                  <a:cs typeface="Arial" pitchFamily="34" charset="0"/>
                </a:rPr>
                <a:t>Identity</a:t>
              </a:r>
            </a:p>
          </p:txBody>
        </p:sp>
      </p:grpSp>
      <p:sp>
        <p:nvSpPr>
          <p:cNvPr id="103" name="Rounded Rectangle 102"/>
          <p:cNvSpPr/>
          <p:nvPr/>
        </p:nvSpPr>
        <p:spPr>
          <a:xfrm>
            <a:off x="379413" y="2446338"/>
            <a:ext cx="2117725" cy="374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dirty="0"/>
              <a:t>Multi-Stakeholder</a:t>
            </a:r>
          </a:p>
        </p:txBody>
      </p:sp>
      <p:grpSp>
        <p:nvGrpSpPr>
          <p:cNvPr id="7" name="Group 103"/>
          <p:cNvGrpSpPr>
            <a:grpSpLocks/>
          </p:cNvGrpSpPr>
          <p:nvPr/>
        </p:nvGrpSpPr>
        <p:grpSpPr bwMode="auto">
          <a:xfrm>
            <a:off x="6015038" y="2227263"/>
            <a:ext cx="723900" cy="815975"/>
            <a:chOff x="5713868" y="988141"/>
            <a:chExt cx="723990" cy="816430"/>
          </a:xfrm>
        </p:grpSpPr>
        <p:sp>
          <p:nvSpPr>
            <p:cNvPr id="105" name="Flowchart: Manual Operation 104"/>
            <p:cNvSpPr>
              <a:spLocks noChangeAspect="1"/>
            </p:cNvSpPr>
            <p:nvPr/>
          </p:nvSpPr>
          <p:spPr>
            <a:xfrm rot="16200000">
              <a:off x="5737879" y="1233247"/>
              <a:ext cx="687790" cy="290650"/>
            </a:xfrm>
            <a:prstGeom prst="flowChartManualOperation">
              <a:avLst/>
            </a:prstGeom>
            <a:solidFill>
              <a:schemeClr val="bg1">
                <a:lumMod val="50000"/>
              </a:schemeClr>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06" name="Flowchart: Manual Operation 4"/>
            <p:cNvSpPr/>
            <p:nvPr/>
          </p:nvSpPr>
          <p:spPr>
            <a:xfrm rot="16200000">
              <a:off x="5667648" y="1034361"/>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bg1"/>
                  </a:solidFill>
                  <a:latin typeface="Arial" pitchFamily="34" charset="0"/>
                  <a:cs typeface="Arial" pitchFamily="34" charset="0"/>
                </a:rPr>
                <a:t>Influence</a:t>
              </a:r>
            </a:p>
          </p:txBody>
        </p:sp>
      </p:grpSp>
      <p:grpSp>
        <p:nvGrpSpPr>
          <p:cNvPr id="8" name="Group 106"/>
          <p:cNvGrpSpPr>
            <a:grpSpLocks/>
          </p:cNvGrpSpPr>
          <p:nvPr/>
        </p:nvGrpSpPr>
        <p:grpSpPr bwMode="auto">
          <a:xfrm>
            <a:off x="7283450" y="2230438"/>
            <a:ext cx="723900" cy="817562"/>
            <a:chOff x="5813103" y="927887"/>
            <a:chExt cx="723990" cy="816430"/>
          </a:xfrm>
        </p:grpSpPr>
        <p:sp>
          <p:nvSpPr>
            <p:cNvPr id="108" name="Flowchart: Manual Operation 107"/>
            <p:cNvSpPr>
              <a:spLocks noChangeAspect="1"/>
            </p:cNvSpPr>
            <p:nvPr/>
          </p:nvSpPr>
          <p:spPr>
            <a:xfrm rot="16200000">
              <a:off x="5837114" y="1247424"/>
              <a:ext cx="687790" cy="290650"/>
            </a:xfrm>
            <a:prstGeom prst="flowChartManualOperation">
              <a:avLst/>
            </a:prstGeom>
            <a:solidFill>
              <a:srgbClr val="92D050"/>
            </a:solidFill>
            <a:ln>
              <a:solidFill>
                <a:srgbClr val="92D050"/>
              </a:solidFill>
            </a:ln>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09" name="Flowchart: Manual Operation 4"/>
            <p:cNvSpPr/>
            <p:nvPr/>
          </p:nvSpPr>
          <p:spPr>
            <a:xfrm rot="16200000">
              <a:off x="5766883" y="974107"/>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tx1"/>
                  </a:solidFill>
                  <a:latin typeface="Arial" pitchFamily="34" charset="0"/>
                  <a:cs typeface="Arial" pitchFamily="34" charset="0"/>
                </a:rPr>
                <a:t>Image</a:t>
              </a:r>
            </a:p>
          </p:txBody>
        </p:sp>
      </p:grpSp>
      <p:grpSp>
        <p:nvGrpSpPr>
          <p:cNvPr id="9" name="Group 109"/>
          <p:cNvGrpSpPr>
            <a:grpSpLocks/>
          </p:cNvGrpSpPr>
          <p:nvPr/>
        </p:nvGrpSpPr>
        <p:grpSpPr bwMode="auto">
          <a:xfrm>
            <a:off x="7394575" y="2235200"/>
            <a:ext cx="723900" cy="815975"/>
            <a:chOff x="2407219" y="2763863"/>
            <a:chExt cx="723990" cy="816430"/>
          </a:xfrm>
        </p:grpSpPr>
        <p:sp>
          <p:nvSpPr>
            <p:cNvPr id="111" name="Flowchart: Manual Operation 110"/>
            <p:cNvSpPr>
              <a:spLocks noChangeAspect="1"/>
            </p:cNvSpPr>
            <p:nvPr/>
          </p:nvSpPr>
          <p:spPr>
            <a:xfrm rot="16200000">
              <a:off x="2431230" y="3083400"/>
              <a:ext cx="687790" cy="290650"/>
            </a:xfrm>
            <a:prstGeom prst="flowChartManualOperation">
              <a:avLst/>
            </a:prstGeom>
            <a:solidFill>
              <a:srgbClr val="558ED5"/>
            </a:solidFill>
            <a:ln>
              <a:solidFill>
                <a:srgbClr val="558ED5"/>
              </a:solidFill>
            </a:ln>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12" name="Flowchart: Manual Operation 4"/>
            <p:cNvSpPr/>
            <p:nvPr/>
          </p:nvSpPr>
          <p:spPr>
            <a:xfrm rot="16200000">
              <a:off x="2360999" y="2810083"/>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bg1"/>
                  </a:solidFill>
                  <a:latin typeface="Arial" pitchFamily="34" charset="0"/>
                  <a:cs typeface="Arial" pitchFamily="34" charset="0"/>
                </a:rPr>
                <a:t>Identity</a:t>
              </a:r>
            </a:p>
          </p:txBody>
        </p:sp>
      </p:grpSp>
      <p:sp>
        <p:nvSpPr>
          <p:cNvPr id="113" name="Rounded Rectangle 112"/>
          <p:cNvSpPr/>
          <p:nvPr/>
        </p:nvSpPr>
        <p:spPr>
          <a:xfrm>
            <a:off x="387350" y="3074988"/>
            <a:ext cx="2117725" cy="3762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dirty="0"/>
              <a:t>Trust</a:t>
            </a:r>
          </a:p>
        </p:txBody>
      </p:sp>
      <p:grpSp>
        <p:nvGrpSpPr>
          <p:cNvPr id="10" name="Group 113"/>
          <p:cNvGrpSpPr>
            <a:grpSpLocks/>
          </p:cNvGrpSpPr>
          <p:nvPr/>
        </p:nvGrpSpPr>
        <p:grpSpPr bwMode="auto">
          <a:xfrm>
            <a:off x="4968875" y="2854325"/>
            <a:ext cx="723900" cy="817563"/>
            <a:chOff x="5713868" y="988141"/>
            <a:chExt cx="723990" cy="816430"/>
          </a:xfrm>
        </p:grpSpPr>
        <p:sp>
          <p:nvSpPr>
            <p:cNvPr id="115" name="Flowchart: Manual Operation 114"/>
            <p:cNvSpPr>
              <a:spLocks noChangeAspect="1"/>
            </p:cNvSpPr>
            <p:nvPr/>
          </p:nvSpPr>
          <p:spPr>
            <a:xfrm rot="16200000">
              <a:off x="5737879" y="1233247"/>
              <a:ext cx="687790" cy="290650"/>
            </a:xfrm>
            <a:prstGeom prst="flowChartManualOperation">
              <a:avLst/>
            </a:prstGeom>
            <a:solidFill>
              <a:schemeClr val="bg1">
                <a:lumMod val="50000"/>
              </a:schemeClr>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16" name="Flowchart: Manual Operation 4"/>
            <p:cNvSpPr/>
            <p:nvPr/>
          </p:nvSpPr>
          <p:spPr>
            <a:xfrm rot="16200000">
              <a:off x="5667648" y="1034361"/>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bg1"/>
                  </a:solidFill>
                  <a:latin typeface="Arial" pitchFamily="34" charset="0"/>
                  <a:cs typeface="Arial" pitchFamily="34" charset="0"/>
                </a:rPr>
                <a:t>Influence</a:t>
              </a:r>
            </a:p>
          </p:txBody>
        </p:sp>
      </p:grpSp>
      <p:grpSp>
        <p:nvGrpSpPr>
          <p:cNvPr id="11" name="Group 119"/>
          <p:cNvGrpSpPr>
            <a:grpSpLocks/>
          </p:cNvGrpSpPr>
          <p:nvPr/>
        </p:nvGrpSpPr>
        <p:grpSpPr bwMode="auto">
          <a:xfrm>
            <a:off x="5156200" y="2774950"/>
            <a:ext cx="723900" cy="815975"/>
            <a:chOff x="5813103" y="927887"/>
            <a:chExt cx="723990" cy="816430"/>
          </a:xfrm>
        </p:grpSpPr>
        <p:sp>
          <p:nvSpPr>
            <p:cNvPr id="121" name="Flowchart: Manual Operation 120"/>
            <p:cNvSpPr>
              <a:spLocks noChangeAspect="1"/>
            </p:cNvSpPr>
            <p:nvPr/>
          </p:nvSpPr>
          <p:spPr>
            <a:xfrm rot="16200000">
              <a:off x="5837114" y="1247424"/>
              <a:ext cx="687790" cy="290650"/>
            </a:xfrm>
            <a:prstGeom prst="flowChartManualOperation">
              <a:avLst/>
            </a:prstGeom>
            <a:solidFill>
              <a:srgbClr val="92D050"/>
            </a:solidFill>
            <a:ln>
              <a:solidFill>
                <a:srgbClr val="92D050"/>
              </a:solidFill>
            </a:ln>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22" name="Flowchart: Manual Operation 4"/>
            <p:cNvSpPr/>
            <p:nvPr/>
          </p:nvSpPr>
          <p:spPr>
            <a:xfrm rot="16200000">
              <a:off x="5766883" y="974107"/>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tx1"/>
                  </a:solidFill>
                  <a:latin typeface="Arial" pitchFamily="34" charset="0"/>
                  <a:cs typeface="Arial" pitchFamily="34" charset="0"/>
                </a:rPr>
                <a:t>Image</a:t>
              </a:r>
            </a:p>
          </p:txBody>
        </p:sp>
      </p:grpSp>
      <p:sp>
        <p:nvSpPr>
          <p:cNvPr id="123" name="Rounded Rectangle 122"/>
          <p:cNvSpPr/>
          <p:nvPr/>
        </p:nvSpPr>
        <p:spPr>
          <a:xfrm>
            <a:off x="403225" y="3683000"/>
            <a:ext cx="2117725" cy="374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dirty="0"/>
              <a:t>Balancing Interests</a:t>
            </a:r>
          </a:p>
        </p:txBody>
      </p:sp>
      <p:grpSp>
        <p:nvGrpSpPr>
          <p:cNvPr id="12" name="Group 126"/>
          <p:cNvGrpSpPr>
            <a:grpSpLocks/>
          </p:cNvGrpSpPr>
          <p:nvPr/>
        </p:nvGrpSpPr>
        <p:grpSpPr bwMode="auto">
          <a:xfrm>
            <a:off x="5100638" y="3394075"/>
            <a:ext cx="723900" cy="817563"/>
            <a:chOff x="5813103" y="927887"/>
            <a:chExt cx="723990" cy="816430"/>
          </a:xfrm>
        </p:grpSpPr>
        <p:sp>
          <p:nvSpPr>
            <p:cNvPr id="128" name="Flowchart: Manual Operation 127"/>
            <p:cNvSpPr>
              <a:spLocks noChangeAspect="1"/>
            </p:cNvSpPr>
            <p:nvPr/>
          </p:nvSpPr>
          <p:spPr>
            <a:xfrm rot="16200000">
              <a:off x="5837114" y="1247424"/>
              <a:ext cx="687790" cy="290650"/>
            </a:xfrm>
            <a:prstGeom prst="flowChartManualOperation">
              <a:avLst/>
            </a:prstGeom>
            <a:solidFill>
              <a:srgbClr val="92D050"/>
            </a:solidFill>
            <a:ln>
              <a:solidFill>
                <a:srgbClr val="92D050"/>
              </a:solidFill>
            </a:ln>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29" name="Flowchart: Manual Operation 4"/>
            <p:cNvSpPr/>
            <p:nvPr/>
          </p:nvSpPr>
          <p:spPr>
            <a:xfrm rot="16200000">
              <a:off x="5766883" y="974107"/>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tx1"/>
                  </a:solidFill>
                  <a:latin typeface="Arial" pitchFamily="34" charset="0"/>
                  <a:cs typeface="Arial" pitchFamily="34" charset="0"/>
                </a:rPr>
                <a:t>Image</a:t>
              </a:r>
            </a:p>
          </p:txBody>
        </p:sp>
      </p:grpSp>
      <p:grpSp>
        <p:nvGrpSpPr>
          <p:cNvPr id="13" name="Group 129"/>
          <p:cNvGrpSpPr>
            <a:grpSpLocks/>
          </p:cNvGrpSpPr>
          <p:nvPr/>
        </p:nvGrpSpPr>
        <p:grpSpPr bwMode="auto">
          <a:xfrm>
            <a:off x="5221288" y="3398838"/>
            <a:ext cx="723900" cy="815975"/>
            <a:chOff x="2407219" y="2763863"/>
            <a:chExt cx="723990" cy="816430"/>
          </a:xfrm>
        </p:grpSpPr>
        <p:sp>
          <p:nvSpPr>
            <p:cNvPr id="131" name="Flowchart: Manual Operation 130"/>
            <p:cNvSpPr>
              <a:spLocks noChangeAspect="1"/>
            </p:cNvSpPr>
            <p:nvPr/>
          </p:nvSpPr>
          <p:spPr>
            <a:xfrm rot="16200000">
              <a:off x="2431230" y="3083400"/>
              <a:ext cx="687790" cy="290650"/>
            </a:xfrm>
            <a:prstGeom prst="flowChartManualOperation">
              <a:avLst/>
            </a:prstGeom>
            <a:solidFill>
              <a:srgbClr val="558ED5"/>
            </a:solidFill>
            <a:ln>
              <a:solidFill>
                <a:srgbClr val="558ED5"/>
              </a:solidFill>
            </a:ln>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32" name="Flowchart: Manual Operation 4"/>
            <p:cNvSpPr/>
            <p:nvPr/>
          </p:nvSpPr>
          <p:spPr>
            <a:xfrm rot="16200000">
              <a:off x="2360999" y="2810083"/>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bg1"/>
                  </a:solidFill>
                  <a:latin typeface="Arial" pitchFamily="34" charset="0"/>
                  <a:cs typeface="Arial" pitchFamily="34" charset="0"/>
                </a:rPr>
                <a:t>Identity</a:t>
              </a:r>
            </a:p>
          </p:txBody>
        </p:sp>
      </p:grpSp>
      <p:sp>
        <p:nvSpPr>
          <p:cNvPr id="133" name="Rounded Rectangle 132"/>
          <p:cNvSpPr/>
          <p:nvPr/>
        </p:nvSpPr>
        <p:spPr>
          <a:xfrm>
            <a:off x="403225" y="4246563"/>
            <a:ext cx="2117725" cy="374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dirty="0"/>
              <a:t>Internationalization</a:t>
            </a:r>
          </a:p>
        </p:txBody>
      </p:sp>
      <p:grpSp>
        <p:nvGrpSpPr>
          <p:cNvPr id="14" name="Group 133"/>
          <p:cNvGrpSpPr>
            <a:grpSpLocks/>
          </p:cNvGrpSpPr>
          <p:nvPr/>
        </p:nvGrpSpPr>
        <p:grpSpPr bwMode="auto">
          <a:xfrm>
            <a:off x="5827713" y="4046538"/>
            <a:ext cx="723900" cy="817562"/>
            <a:chOff x="5713868" y="988141"/>
            <a:chExt cx="723990" cy="816430"/>
          </a:xfrm>
        </p:grpSpPr>
        <p:sp>
          <p:nvSpPr>
            <p:cNvPr id="135" name="Flowchart: Manual Operation 134"/>
            <p:cNvSpPr>
              <a:spLocks noChangeAspect="1"/>
            </p:cNvSpPr>
            <p:nvPr/>
          </p:nvSpPr>
          <p:spPr>
            <a:xfrm rot="16200000">
              <a:off x="5737879" y="1233247"/>
              <a:ext cx="687790" cy="290650"/>
            </a:xfrm>
            <a:prstGeom prst="flowChartManualOperation">
              <a:avLst/>
            </a:prstGeom>
            <a:solidFill>
              <a:schemeClr val="bg1">
                <a:lumMod val="50000"/>
              </a:schemeClr>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36" name="Flowchart: Manual Operation 4"/>
            <p:cNvSpPr/>
            <p:nvPr/>
          </p:nvSpPr>
          <p:spPr>
            <a:xfrm rot="16200000">
              <a:off x="5667648" y="1034361"/>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bg1"/>
                  </a:solidFill>
                  <a:latin typeface="Arial" pitchFamily="34" charset="0"/>
                  <a:cs typeface="Arial" pitchFamily="34" charset="0"/>
                </a:rPr>
                <a:t>Influence</a:t>
              </a:r>
            </a:p>
          </p:txBody>
        </p:sp>
      </p:grpSp>
      <p:grpSp>
        <p:nvGrpSpPr>
          <p:cNvPr id="16" name="Group 136"/>
          <p:cNvGrpSpPr>
            <a:grpSpLocks/>
          </p:cNvGrpSpPr>
          <p:nvPr/>
        </p:nvGrpSpPr>
        <p:grpSpPr bwMode="auto">
          <a:xfrm>
            <a:off x="3916363" y="4051300"/>
            <a:ext cx="723900" cy="815975"/>
            <a:chOff x="5813103" y="927887"/>
            <a:chExt cx="723990" cy="816430"/>
          </a:xfrm>
        </p:grpSpPr>
        <p:sp>
          <p:nvSpPr>
            <p:cNvPr id="138" name="Flowchart: Manual Operation 137"/>
            <p:cNvSpPr>
              <a:spLocks noChangeAspect="1"/>
            </p:cNvSpPr>
            <p:nvPr/>
          </p:nvSpPr>
          <p:spPr>
            <a:xfrm rot="16200000">
              <a:off x="5837114" y="1247424"/>
              <a:ext cx="687790" cy="290650"/>
            </a:xfrm>
            <a:prstGeom prst="flowChartManualOperation">
              <a:avLst/>
            </a:prstGeom>
            <a:solidFill>
              <a:srgbClr val="92D050"/>
            </a:solidFill>
            <a:ln>
              <a:solidFill>
                <a:srgbClr val="92D050"/>
              </a:solidFill>
            </a:ln>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39" name="Flowchart: Manual Operation 4"/>
            <p:cNvSpPr/>
            <p:nvPr/>
          </p:nvSpPr>
          <p:spPr>
            <a:xfrm rot="16200000">
              <a:off x="5766883" y="974107"/>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tx1"/>
                  </a:solidFill>
                  <a:latin typeface="Arial" pitchFamily="34" charset="0"/>
                  <a:cs typeface="Arial" pitchFamily="34" charset="0"/>
                </a:rPr>
                <a:t>Image</a:t>
              </a:r>
            </a:p>
          </p:txBody>
        </p:sp>
      </p:grpSp>
      <p:grpSp>
        <p:nvGrpSpPr>
          <p:cNvPr id="17" name="Group 139"/>
          <p:cNvGrpSpPr>
            <a:grpSpLocks/>
          </p:cNvGrpSpPr>
          <p:nvPr/>
        </p:nvGrpSpPr>
        <p:grpSpPr bwMode="auto">
          <a:xfrm>
            <a:off x="4037013" y="4054475"/>
            <a:ext cx="723900" cy="815975"/>
            <a:chOff x="2407219" y="2763863"/>
            <a:chExt cx="723990" cy="816430"/>
          </a:xfrm>
        </p:grpSpPr>
        <p:sp>
          <p:nvSpPr>
            <p:cNvPr id="141" name="Flowchart: Manual Operation 140"/>
            <p:cNvSpPr>
              <a:spLocks noChangeAspect="1"/>
            </p:cNvSpPr>
            <p:nvPr/>
          </p:nvSpPr>
          <p:spPr>
            <a:xfrm rot="16200000">
              <a:off x="2431230" y="3083400"/>
              <a:ext cx="687790" cy="290650"/>
            </a:xfrm>
            <a:prstGeom prst="flowChartManualOperation">
              <a:avLst/>
            </a:prstGeom>
            <a:solidFill>
              <a:srgbClr val="558ED5"/>
            </a:solidFill>
            <a:ln>
              <a:solidFill>
                <a:srgbClr val="558ED5"/>
              </a:solidFill>
            </a:ln>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42" name="Flowchart: Manual Operation 4"/>
            <p:cNvSpPr/>
            <p:nvPr/>
          </p:nvSpPr>
          <p:spPr>
            <a:xfrm rot="16200000">
              <a:off x="2360999" y="2810083"/>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bg1"/>
                  </a:solidFill>
                  <a:latin typeface="Arial" pitchFamily="34" charset="0"/>
                  <a:cs typeface="Arial" pitchFamily="34" charset="0"/>
                </a:rPr>
                <a:t>Identity</a:t>
              </a:r>
            </a:p>
          </p:txBody>
        </p:sp>
      </p:grpSp>
      <p:sp>
        <p:nvSpPr>
          <p:cNvPr id="143" name="Rounded Rectangle 142"/>
          <p:cNvSpPr/>
          <p:nvPr/>
        </p:nvSpPr>
        <p:spPr>
          <a:xfrm>
            <a:off x="414338" y="4875213"/>
            <a:ext cx="2117725" cy="374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dirty="0" smtClean="0"/>
              <a:t>New </a:t>
            </a:r>
            <a:r>
              <a:rPr lang="en-US" sz="1800" dirty="0" err="1" smtClean="0"/>
              <a:t>gTLD</a:t>
            </a:r>
            <a:r>
              <a:rPr lang="en-US" sz="1800" dirty="0" err="1"/>
              <a:t>s</a:t>
            </a:r>
            <a:endParaRPr lang="en-US" sz="1800" dirty="0"/>
          </a:p>
        </p:txBody>
      </p:sp>
      <p:sp>
        <p:nvSpPr>
          <p:cNvPr id="144" name="Rounded Rectangle 143"/>
          <p:cNvSpPr/>
          <p:nvPr/>
        </p:nvSpPr>
        <p:spPr>
          <a:xfrm>
            <a:off x="403225" y="5487988"/>
            <a:ext cx="2117725" cy="3746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800" dirty="0"/>
              <a:t>Communications</a:t>
            </a:r>
          </a:p>
        </p:txBody>
      </p:sp>
      <p:grpSp>
        <p:nvGrpSpPr>
          <p:cNvPr id="25" name="Group 144"/>
          <p:cNvGrpSpPr>
            <a:grpSpLocks/>
          </p:cNvGrpSpPr>
          <p:nvPr/>
        </p:nvGrpSpPr>
        <p:grpSpPr bwMode="auto">
          <a:xfrm>
            <a:off x="5707063" y="4656138"/>
            <a:ext cx="723900" cy="815975"/>
            <a:chOff x="5713868" y="988141"/>
            <a:chExt cx="723990" cy="816430"/>
          </a:xfrm>
        </p:grpSpPr>
        <p:sp>
          <p:nvSpPr>
            <p:cNvPr id="146" name="Flowchart: Manual Operation 145"/>
            <p:cNvSpPr>
              <a:spLocks noChangeAspect="1"/>
            </p:cNvSpPr>
            <p:nvPr/>
          </p:nvSpPr>
          <p:spPr>
            <a:xfrm rot="16200000">
              <a:off x="5737879" y="1233247"/>
              <a:ext cx="687790" cy="290650"/>
            </a:xfrm>
            <a:prstGeom prst="flowChartManualOperation">
              <a:avLst/>
            </a:prstGeom>
            <a:solidFill>
              <a:schemeClr val="bg1">
                <a:lumMod val="50000"/>
              </a:schemeClr>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47" name="Flowchart: Manual Operation 4"/>
            <p:cNvSpPr/>
            <p:nvPr/>
          </p:nvSpPr>
          <p:spPr>
            <a:xfrm rot="16200000">
              <a:off x="5667648" y="1034361"/>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bg1"/>
                  </a:solidFill>
                  <a:latin typeface="Arial" pitchFamily="34" charset="0"/>
                  <a:cs typeface="Arial" pitchFamily="34" charset="0"/>
                </a:rPr>
                <a:t>Influence</a:t>
              </a:r>
            </a:p>
          </p:txBody>
        </p:sp>
      </p:grpSp>
      <p:grpSp>
        <p:nvGrpSpPr>
          <p:cNvPr id="26" name="Group 147"/>
          <p:cNvGrpSpPr>
            <a:grpSpLocks/>
          </p:cNvGrpSpPr>
          <p:nvPr/>
        </p:nvGrpSpPr>
        <p:grpSpPr bwMode="auto">
          <a:xfrm>
            <a:off x="6327775" y="5256213"/>
            <a:ext cx="723900" cy="815975"/>
            <a:chOff x="5713868" y="988141"/>
            <a:chExt cx="723990" cy="816430"/>
          </a:xfrm>
        </p:grpSpPr>
        <p:sp>
          <p:nvSpPr>
            <p:cNvPr id="149" name="Flowchart: Manual Operation 148"/>
            <p:cNvSpPr>
              <a:spLocks noChangeAspect="1"/>
            </p:cNvSpPr>
            <p:nvPr/>
          </p:nvSpPr>
          <p:spPr>
            <a:xfrm rot="16200000">
              <a:off x="5737879" y="1233247"/>
              <a:ext cx="687790" cy="290650"/>
            </a:xfrm>
            <a:prstGeom prst="flowChartManualOperation">
              <a:avLst/>
            </a:prstGeom>
            <a:solidFill>
              <a:schemeClr val="bg1">
                <a:lumMod val="50000"/>
              </a:schemeClr>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50" name="Flowchart: Manual Operation 4"/>
            <p:cNvSpPr/>
            <p:nvPr/>
          </p:nvSpPr>
          <p:spPr>
            <a:xfrm rot="16200000">
              <a:off x="5667648" y="1034361"/>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bg1"/>
                  </a:solidFill>
                  <a:latin typeface="Arial" pitchFamily="34" charset="0"/>
                  <a:cs typeface="Arial" pitchFamily="34" charset="0"/>
                </a:rPr>
                <a:t>Influence</a:t>
              </a:r>
            </a:p>
          </p:txBody>
        </p:sp>
      </p:grpSp>
      <p:grpSp>
        <p:nvGrpSpPr>
          <p:cNvPr id="27" name="Group 150"/>
          <p:cNvGrpSpPr>
            <a:grpSpLocks/>
          </p:cNvGrpSpPr>
          <p:nvPr/>
        </p:nvGrpSpPr>
        <p:grpSpPr bwMode="auto">
          <a:xfrm>
            <a:off x="4579938" y="4659313"/>
            <a:ext cx="723900" cy="815975"/>
            <a:chOff x="5813103" y="927887"/>
            <a:chExt cx="723990" cy="816430"/>
          </a:xfrm>
        </p:grpSpPr>
        <p:sp>
          <p:nvSpPr>
            <p:cNvPr id="152" name="Flowchart: Manual Operation 151"/>
            <p:cNvSpPr>
              <a:spLocks noChangeAspect="1"/>
            </p:cNvSpPr>
            <p:nvPr/>
          </p:nvSpPr>
          <p:spPr>
            <a:xfrm rot="16200000">
              <a:off x="5837114" y="1247424"/>
              <a:ext cx="687790" cy="290650"/>
            </a:xfrm>
            <a:prstGeom prst="flowChartManualOperation">
              <a:avLst/>
            </a:prstGeom>
            <a:solidFill>
              <a:srgbClr val="92D050"/>
            </a:solidFill>
            <a:ln>
              <a:solidFill>
                <a:srgbClr val="92D050"/>
              </a:solidFill>
            </a:ln>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53" name="Flowchart: Manual Operation 4"/>
            <p:cNvSpPr/>
            <p:nvPr/>
          </p:nvSpPr>
          <p:spPr>
            <a:xfrm rot="16200000">
              <a:off x="5766883" y="974107"/>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tx1"/>
                  </a:solidFill>
                  <a:latin typeface="Arial" pitchFamily="34" charset="0"/>
                  <a:cs typeface="Arial" pitchFamily="34" charset="0"/>
                </a:rPr>
                <a:t>Image</a:t>
              </a:r>
            </a:p>
          </p:txBody>
        </p:sp>
      </p:grpSp>
      <p:grpSp>
        <p:nvGrpSpPr>
          <p:cNvPr id="28" name="Group 153"/>
          <p:cNvGrpSpPr>
            <a:grpSpLocks/>
          </p:cNvGrpSpPr>
          <p:nvPr/>
        </p:nvGrpSpPr>
        <p:grpSpPr bwMode="auto">
          <a:xfrm>
            <a:off x="3927475" y="5259388"/>
            <a:ext cx="723900" cy="815975"/>
            <a:chOff x="5813103" y="927887"/>
            <a:chExt cx="723990" cy="816430"/>
          </a:xfrm>
        </p:grpSpPr>
        <p:sp>
          <p:nvSpPr>
            <p:cNvPr id="155" name="Flowchart: Manual Operation 154"/>
            <p:cNvSpPr>
              <a:spLocks noChangeAspect="1"/>
            </p:cNvSpPr>
            <p:nvPr/>
          </p:nvSpPr>
          <p:spPr>
            <a:xfrm rot="16200000">
              <a:off x="5837114" y="1247424"/>
              <a:ext cx="687790" cy="290650"/>
            </a:xfrm>
            <a:prstGeom prst="flowChartManualOperation">
              <a:avLst/>
            </a:prstGeom>
            <a:solidFill>
              <a:srgbClr val="92D050"/>
            </a:solidFill>
            <a:ln>
              <a:solidFill>
                <a:srgbClr val="92D050"/>
              </a:solidFill>
            </a:ln>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56" name="Flowchart: Manual Operation 4"/>
            <p:cNvSpPr/>
            <p:nvPr/>
          </p:nvSpPr>
          <p:spPr>
            <a:xfrm rot="16200000">
              <a:off x="5766883" y="974107"/>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tx1"/>
                  </a:solidFill>
                  <a:latin typeface="Arial" pitchFamily="34" charset="0"/>
                  <a:cs typeface="Arial" pitchFamily="34" charset="0"/>
                </a:rPr>
                <a:t>Image</a:t>
              </a:r>
            </a:p>
          </p:txBody>
        </p:sp>
      </p:grpSp>
      <p:grpSp>
        <p:nvGrpSpPr>
          <p:cNvPr id="29" name="Group 156"/>
          <p:cNvGrpSpPr>
            <a:grpSpLocks/>
          </p:cNvGrpSpPr>
          <p:nvPr/>
        </p:nvGrpSpPr>
        <p:grpSpPr bwMode="auto">
          <a:xfrm>
            <a:off x="4030663" y="5256213"/>
            <a:ext cx="723900" cy="815975"/>
            <a:chOff x="2407219" y="2763863"/>
            <a:chExt cx="723990" cy="816430"/>
          </a:xfrm>
        </p:grpSpPr>
        <p:sp>
          <p:nvSpPr>
            <p:cNvPr id="158" name="Flowchart: Manual Operation 157"/>
            <p:cNvSpPr>
              <a:spLocks noChangeAspect="1"/>
            </p:cNvSpPr>
            <p:nvPr/>
          </p:nvSpPr>
          <p:spPr>
            <a:xfrm rot="16200000">
              <a:off x="2431230" y="3083400"/>
              <a:ext cx="687790" cy="290650"/>
            </a:xfrm>
            <a:prstGeom prst="flowChartManualOperation">
              <a:avLst/>
            </a:prstGeom>
            <a:solidFill>
              <a:srgbClr val="558ED5"/>
            </a:solidFill>
            <a:ln>
              <a:solidFill>
                <a:srgbClr val="558ED5"/>
              </a:solidFill>
            </a:ln>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59" name="Flowchart: Manual Operation 4"/>
            <p:cNvSpPr/>
            <p:nvPr/>
          </p:nvSpPr>
          <p:spPr>
            <a:xfrm rot="16200000">
              <a:off x="2360999" y="2810083"/>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bg1"/>
                  </a:solidFill>
                  <a:latin typeface="Arial" pitchFamily="34" charset="0"/>
                  <a:cs typeface="Arial" pitchFamily="34" charset="0"/>
                </a:rPr>
                <a:t>Identity</a:t>
              </a:r>
            </a:p>
          </p:txBody>
        </p:sp>
      </p:grpSp>
      <p:grpSp>
        <p:nvGrpSpPr>
          <p:cNvPr id="30" name="Group 159"/>
          <p:cNvGrpSpPr>
            <a:grpSpLocks/>
          </p:cNvGrpSpPr>
          <p:nvPr/>
        </p:nvGrpSpPr>
        <p:grpSpPr bwMode="auto">
          <a:xfrm>
            <a:off x="5811838" y="4595813"/>
            <a:ext cx="723900" cy="817562"/>
            <a:chOff x="2407219" y="2763863"/>
            <a:chExt cx="723990" cy="816430"/>
          </a:xfrm>
        </p:grpSpPr>
        <p:sp>
          <p:nvSpPr>
            <p:cNvPr id="161" name="Flowchart: Manual Operation 160"/>
            <p:cNvSpPr>
              <a:spLocks noChangeAspect="1"/>
            </p:cNvSpPr>
            <p:nvPr/>
          </p:nvSpPr>
          <p:spPr>
            <a:xfrm rot="16200000">
              <a:off x="2431230" y="3083400"/>
              <a:ext cx="687790" cy="290650"/>
            </a:xfrm>
            <a:prstGeom prst="flowChartManualOperation">
              <a:avLst/>
            </a:prstGeom>
            <a:solidFill>
              <a:srgbClr val="558ED5"/>
            </a:solidFill>
            <a:ln>
              <a:solidFill>
                <a:srgbClr val="558ED5"/>
              </a:solidFill>
            </a:ln>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62" name="Flowchart: Manual Operation 4"/>
            <p:cNvSpPr/>
            <p:nvPr/>
          </p:nvSpPr>
          <p:spPr>
            <a:xfrm rot="16200000">
              <a:off x="2360999" y="2810083"/>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bg1"/>
                  </a:solidFill>
                  <a:latin typeface="Arial" pitchFamily="34" charset="0"/>
                  <a:cs typeface="Arial" pitchFamily="34" charset="0"/>
                </a:rPr>
                <a:t>Identity</a:t>
              </a:r>
            </a:p>
          </p:txBody>
        </p:sp>
      </p:grpSp>
      <p:grpSp>
        <p:nvGrpSpPr>
          <p:cNvPr id="31" name="Group 86"/>
          <p:cNvGrpSpPr>
            <a:grpSpLocks/>
          </p:cNvGrpSpPr>
          <p:nvPr/>
        </p:nvGrpSpPr>
        <p:grpSpPr bwMode="auto">
          <a:xfrm>
            <a:off x="5718175" y="2836863"/>
            <a:ext cx="723900" cy="817562"/>
            <a:chOff x="2407219" y="2763863"/>
            <a:chExt cx="723990" cy="816430"/>
          </a:xfrm>
        </p:grpSpPr>
        <p:sp>
          <p:nvSpPr>
            <p:cNvPr id="117" name="Flowchart: Manual Operation 116"/>
            <p:cNvSpPr>
              <a:spLocks noChangeAspect="1"/>
            </p:cNvSpPr>
            <p:nvPr/>
          </p:nvSpPr>
          <p:spPr>
            <a:xfrm rot="16200000">
              <a:off x="2431230" y="3083400"/>
              <a:ext cx="687790" cy="290650"/>
            </a:xfrm>
            <a:prstGeom prst="flowChartManualOperation">
              <a:avLst/>
            </a:prstGeom>
            <a:solidFill>
              <a:srgbClr val="558ED5"/>
            </a:solidFill>
            <a:ln>
              <a:solidFill>
                <a:srgbClr val="558ED5"/>
              </a:solidFill>
            </a:ln>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18" name="Flowchart: Manual Operation 4"/>
            <p:cNvSpPr/>
            <p:nvPr/>
          </p:nvSpPr>
          <p:spPr>
            <a:xfrm rot="16200000">
              <a:off x="2360999" y="2810083"/>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bg1"/>
                  </a:solidFill>
                  <a:latin typeface="Arial" pitchFamily="34" charset="0"/>
                  <a:cs typeface="Arial" pitchFamily="34" charset="0"/>
                </a:rPr>
                <a:t>Identity</a:t>
              </a:r>
            </a:p>
          </p:txBody>
        </p:sp>
      </p:grpSp>
      <p:grpSp>
        <p:nvGrpSpPr>
          <p:cNvPr id="32" name="Group 123"/>
          <p:cNvGrpSpPr>
            <a:grpSpLocks/>
          </p:cNvGrpSpPr>
          <p:nvPr/>
        </p:nvGrpSpPr>
        <p:grpSpPr bwMode="auto">
          <a:xfrm>
            <a:off x="5713413" y="3444875"/>
            <a:ext cx="723900" cy="815975"/>
            <a:chOff x="5713868" y="988141"/>
            <a:chExt cx="723990" cy="816430"/>
          </a:xfrm>
        </p:grpSpPr>
        <p:sp>
          <p:nvSpPr>
            <p:cNvPr id="125" name="Flowchart: Manual Operation 124"/>
            <p:cNvSpPr>
              <a:spLocks noChangeAspect="1"/>
            </p:cNvSpPr>
            <p:nvPr/>
          </p:nvSpPr>
          <p:spPr>
            <a:xfrm rot="16200000">
              <a:off x="5737879" y="1233247"/>
              <a:ext cx="687790" cy="290650"/>
            </a:xfrm>
            <a:prstGeom prst="flowChartManualOperation">
              <a:avLst/>
            </a:prstGeom>
            <a:solidFill>
              <a:schemeClr val="bg1">
                <a:lumMod val="50000"/>
              </a:schemeClr>
            </a:solidFill>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rgbClr r="0" g="0" b="0"/>
            </a:fillRef>
            <a:effectRef idx="2">
              <a:schemeClr val="accent4">
                <a:hueOff val="0"/>
                <a:satOff val="0"/>
                <a:lumOff val="0"/>
                <a:alphaOff val="0"/>
              </a:schemeClr>
            </a:effectRef>
            <a:fontRef idx="minor">
              <a:schemeClr val="lt1"/>
            </a:fontRef>
          </p:style>
        </p:sp>
        <p:sp>
          <p:nvSpPr>
            <p:cNvPr id="126" name="Flowchart: Manual Operation 4"/>
            <p:cNvSpPr/>
            <p:nvPr/>
          </p:nvSpPr>
          <p:spPr>
            <a:xfrm rot="16200000">
              <a:off x="5667648" y="1034361"/>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bg1"/>
                  </a:solidFill>
                  <a:latin typeface="Arial" pitchFamily="34" charset="0"/>
                  <a:cs typeface="Arial" pitchFamily="34" charset="0"/>
                </a:rPr>
                <a:t>Influence</a:t>
              </a:r>
            </a:p>
          </p:txBody>
        </p:sp>
      </p:grpSp>
      <p:sp>
        <p:nvSpPr>
          <p:cNvPr id="90" name="Oval 89"/>
          <p:cNvSpPr/>
          <p:nvPr/>
        </p:nvSpPr>
        <p:spPr>
          <a:xfrm>
            <a:off x="4859338" y="2517775"/>
            <a:ext cx="1911350" cy="2259013"/>
          </a:xfrm>
          <a:prstGeom prst="ellipse">
            <a:avLst/>
          </a:prstGeom>
          <a:noFill/>
          <a:ln w="38100">
            <a:solidFill>
              <a:schemeClr val="tx2">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3" name="Oval 92"/>
          <p:cNvSpPr/>
          <p:nvPr/>
        </p:nvSpPr>
        <p:spPr>
          <a:xfrm>
            <a:off x="3460750" y="4130675"/>
            <a:ext cx="3008313" cy="2082800"/>
          </a:xfrm>
          <a:prstGeom prst="ellipse">
            <a:avLst/>
          </a:prstGeom>
          <a:noFill/>
          <a:ln w="3810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ctrTitle"/>
          </p:nvPr>
        </p:nvSpPr>
        <p:spPr>
          <a:xfrm>
            <a:off x="153988" y="5456238"/>
            <a:ext cx="7772400" cy="552450"/>
          </a:xfrm>
        </p:spPr>
        <p:txBody>
          <a:bodyPr rtlCol="0">
            <a:normAutofit fontScale="90000"/>
          </a:bodyPr>
          <a:lstStyle/>
          <a:p>
            <a:pPr eaLnBrk="1" fontAlgn="auto" hangingPunct="1">
              <a:spcAft>
                <a:spcPts val="0"/>
              </a:spcAft>
              <a:defRPr/>
            </a:pPr>
            <a:r>
              <a:rPr lang="en-US" dirty="0" smtClean="0"/>
              <a:t>ICANN’s Image and Reputation</a:t>
            </a:r>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ounded Rectangle 19"/>
          <p:cNvSpPr>
            <a:spLocks noChangeArrowheads="1"/>
          </p:cNvSpPr>
          <p:nvPr/>
        </p:nvSpPr>
        <p:spPr bwMode="auto">
          <a:xfrm>
            <a:off x="388938" y="1304858"/>
            <a:ext cx="4070350" cy="4617475"/>
          </a:xfrm>
          <a:prstGeom prst="roundRect">
            <a:avLst>
              <a:gd name="adj" fmla="val 7573"/>
            </a:avLst>
          </a:prstGeom>
          <a:solidFill>
            <a:srgbClr val="4483AF"/>
          </a:solidFill>
          <a:ln w="9525" algn="ctr">
            <a:noFill/>
            <a:round/>
            <a:headEnd/>
            <a:tailEnd/>
          </a:ln>
          <a:scene3d>
            <a:camera prst="orthographicFront"/>
            <a:lightRig rig="threePt" dir="t"/>
          </a:scene3d>
          <a:sp3d>
            <a:bevelT/>
          </a:sp3d>
        </p:spPr>
        <p:txBody>
          <a:bodyPr/>
          <a:lstStyle/>
          <a:p>
            <a:pPr marL="192024" indent="-192024">
              <a:spcAft>
                <a:spcPts val="1200"/>
              </a:spcAft>
              <a:buClr>
                <a:schemeClr val="bg1"/>
              </a:buClr>
              <a:buFont typeface="Arial" pitchFamily="34" charset="0"/>
              <a:buChar char="•"/>
              <a:defRPr/>
            </a:pPr>
            <a:r>
              <a:rPr lang="en-US" sz="1600" kern="0" dirty="0">
                <a:solidFill>
                  <a:schemeClr val="bg1"/>
                </a:solidFill>
                <a:latin typeface="+mn-lt"/>
                <a:cs typeface="+mn-cs"/>
              </a:rPr>
              <a:t>ICANN’s reputation varies based on the stakeholder’s  level of exposure and tenor to the group</a:t>
            </a:r>
            <a:r>
              <a:rPr lang="en-US" sz="1600" kern="0" dirty="0" smtClean="0">
                <a:solidFill>
                  <a:schemeClr val="bg1"/>
                </a:solidFill>
                <a:latin typeface="+mn-lt"/>
                <a:cs typeface="+mn-cs"/>
              </a:rPr>
              <a:t>.</a:t>
            </a:r>
            <a:endParaRPr lang="en-US" sz="1600" kern="0" dirty="0">
              <a:solidFill>
                <a:schemeClr val="bg1"/>
              </a:solidFill>
              <a:latin typeface="+mn-lt"/>
              <a:cs typeface="+mn-cs"/>
            </a:endParaRPr>
          </a:p>
          <a:p>
            <a:pPr marL="192024" indent="-192024">
              <a:spcAft>
                <a:spcPts val="1200"/>
              </a:spcAft>
              <a:buClr>
                <a:schemeClr val="bg1"/>
              </a:buClr>
              <a:buFont typeface="Arial" pitchFamily="34" charset="0"/>
              <a:buChar char="•"/>
              <a:defRPr/>
            </a:pPr>
            <a:r>
              <a:rPr lang="en-US" sz="1600" kern="0" dirty="0">
                <a:solidFill>
                  <a:schemeClr val="bg1"/>
                </a:solidFill>
                <a:latin typeface="+mn-lt"/>
                <a:cs typeface="+mn-cs"/>
              </a:rPr>
              <a:t>Active participants have a mixed view of ICANN that also varies based on geography and level of participation.</a:t>
            </a:r>
          </a:p>
          <a:p>
            <a:pPr marL="192024" indent="-192024">
              <a:spcAft>
                <a:spcPts val="1200"/>
              </a:spcAft>
              <a:buClr>
                <a:schemeClr val="bg1"/>
              </a:buClr>
              <a:buFont typeface="Arial" pitchFamily="34" charset="0"/>
              <a:buChar char="•"/>
              <a:defRPr/>
            </a:pPr>
            <a:r>
              <a:rPr lang="en-US" sz="1600" kern="0" dirty="0">
                <a:solidFill>
                  <a:schemeClr val="bg1"/>
                </a:solidFill>
                <a:latin typeface="+mn-lt"/>
                <a:cs typeface="+mn-cs"/>
              </a:rPr>
              <a:t>Participants who are familiar with ICANN’s past successes are seen as supportive</a:t>
            </a:r>
            <a:r>
              <a:rPr lang="en-US" sz="1600" kern="0" dirty="0" smtClean="0">
                <a:solidFill>
                  <a:schemeClr val="bg1"/>
                </a:solidFill>
                <a:latin typeface="+mn-lt"/>
                <a:cs typeface="+mn-cs"/>
              </a:rPr>
              <a:t>.</a:t>
            </a:r>
            <a:r>
              <a:rPr lang="en-US" sz="1600" kern="0" dirty="0" smtClean="0">
                <a:solidFill>
                  <a:prstClr val="white"/>
                </a:solidFill>
                <a:latin typeface="Calibri"/>
              </a:rPr>
              <a:t> </a:t>
            </a:r>
          </a:p>
          <a:p>
            <a:pPr marL="192024" indent="-192024">
              <a:spcAft>
                <a:spcPts val="1200"/>
              </a:spcAft>
              <a:buClr>
                <a:schemeClr val="bg1"/>
              </a:buClr>
              <a:buFont typeface="Arial" pitchFamily="34" charset="0"/>
              <a:buChar char="•"/>
              <a:defRPr/>
            </a:pPr>
            <a:r>
              <a:rPr lang="en-US" sz="1600" kern="0" dirty="0" smtClean="0">
                <a:solidFill>
                  <a:prstClr val="white"/>
                </a:solidFill>
                <a:latin typeface="Calibri"/>
              </a:rPr>
              <a:t>The organization is basically unknown to the general Internet At-Large user population</a:t>
            </a:r>
            <a:endParaRPr lang="en-US" sz="1600" kern="0" dirty="0" smtClean="0">
              <a:solidFill>
                <a:schemeClr val="bg1"/>
              </a:solidFill>
              <a:latin typeface="+mn-lt"/>
              <a:cs typeface="+mn-cs"/>
            </a:endParaRPr>
          </a:p>
          <a:p>
            <a:pPr marL="192024" indent="-192024">
              <a:spcAft>
                <a:spcPts val="1200"/>
              </a:spcAft>
              <a:buClr>
                <a:schemeClr val="bg1"/>
              </a:buClr>
              <a:buFont typeface="Arial" pitchFamily="34" charset="0"/>
              <a:buChar char="•"/>
              <a:defRPr/>
            </a:pPr>
            <a:r>
              <a:rPr lang="en-US" sz="1600" kern="0" dirty="0" smtClean="0">
                <a:solidFill>
                  <a:schemeClr val="bg1"/>
                </a:solidFill>
                <a:latin typeface="+mn-lt"/>
                <a:cs typeface="+mn-cs"/>
              </a:rPr>
              <a:t>However </a:t>
            </a:r>
            <a:r>
              <a:rPr lang="en-US" sz="1600" kern="0" dirty="0">
                <a:solidFill>
                  <a:schemeClr val="bg1"/>
                </a:solidFill>
                <a:latin typeface="+mn-lt"/>
                <a:cs typeface="+mn-cs"/>
              </a:rPr>
              <a:t>those who may only be familiar with ICANN through the </a:t>
            </a:r>
            <a:r>
              <a:rPr lang="en-US" sz="1600" kern="0" dirty="0" smtClean="0">
                <a:solidFill>
                  <a:schemeClr val="bg1"/>
                </a:solidFill>
                <a:latin typeface="+mn-lt"/>
                <a:cs typeface="+mn-cs"/>
              </a:rPr>
              <a:t>new  </a:t>
            </a:r>
            <a:r>
              <a:rPr lang="en-US" sz="1600" kern="0" dirty="0">
                <a:solidFill>
                  <a:schemeClr val="bg1"/>
                </a:solidFill>
                <a:latin typeface="+mn-lt"/>
                <a:cs typeface="+mn-cs"/>
              </a:rPr>
              <a:t>gTLD program, have a mostly negative view of the organization.</a:t>
            </a:r>
          </a:p>
        </p:txBody>
      </p:sp>
      <p:sp>
        <p:nvSpPr>
          <p:cNvPr id="60421" name="Title 1"/>
          <p:cNvSpPr>
            <a:spLocks noGrp="1"/>
          </p:cNvSpPr>
          <p:nvPr>
            <p:ph type="title"/>
          </p:nvPr>
        </p:nvSpPr>
        <p:spPr>
          <a:xfrm>
            <a:off x="147638" y="212725"/>
            <a:ext cx="8775700" cy="620713"/>
          </a:xfrm>
        </p:spPr>
        <p:txBody>
          <a:bodyPr/>
          <a:lstStyle/>
          <a:p>
            <a:pPr eaLnBrk="1" hangingPunct="1"/>
            <a:r>
              <a:rPr lang="en-GB" sz="2000" smtClean="0"/>
              <a:t>ICANN Is Aware Its Reputation Varies Across Stakeholders and Geography;</a:t>
            </a:r>
            <a:br>
              <a:rPr lang="en-GB" sz="2000" smtClean="0"/>
            </a:br>
            <a:r>
              <a:rPr lang="en-GB" sz="2000" smtClean="0"/>
              <a:t>Those Who Have A Deeper Engagement Share A More Positive View</a:t>
            </a:r>
          </a:p>
        </p:txBody>
      </p:sp>
      <p:sp>
        <p:nvSpPr>
          <p:cNvPr id="7" name="Rounded Rectangular Callout 6"/>
          <p:cNvSpPr/>
          <p:nvPr/>
        </p:nvSpPr>
        <p:spPr bwMode="auto">
          <a:xfrm>
            <a:off x="4953000" y="4243388"/>
            <a:ext cx="3675063" cy="544512"/>
          </a:xfrm>
          <a:prstGeom prst="wedgeRoundRectCallout">
            <a:avLst>
              <a:gd name="adj1" fmla="val -54300"/>
              <a:gd name="adj2" fmla="val -18282"/>
              <a:gd name="adj3" fmla="val 16667"/>
            </a:avLst>
          </a:prstGeom>
          <a:solidFill>
            <a:schemeClr val="bg2">
              <a:lumMod val="40000"/>
              <a:lumOff val="60000"/>
            </a:schemeClr>
          </a:solidFill>
          <a:ln w="9525" cap="flat" cmpd="sng" algn="ctr">
            <a:solidFill>
              <a:srgbClr val="FF0000"/>
            </a:solidFill>
            <a:prstDash val="solid"/>
            <a:round/>
            <a:headEnd type="none" w="med" len="med"/>
            <a:tailEnd type="none" w="med" len="med"/>
          </a:ln>
          <a:effectLst>
            <a:outerShdw blurRad="76200" dir="13500000" sy="23000" kx="1200000" algn="br" rotWithShape="0">
              <a:prstClr val="black">
                <a:alpha val="20000"/>
              </a:prstClr>
            </a:outerShdw>
          </a:effectLst>
        </p:spPr>
        <p:txBody>
          <a:bodyPr anchor="ctr">
            <a:spAutoFit/>
          </a:bodyPr>
          <a:lstStyle/>
          <a:p>
            <a:pPr>
              <a:spcBef>
                <a:spcPts val="600"/>
              </a:spcBef>
              <a:spcAft>
                <a:spcPts val="600"/>
              </a:spcAft>
              <a:defRPr/>
            </a:pPr>
            <a:r>
              <a:rPr lang="en-GB" sz="1300" i="1" dirty="0">
                <a:latin typeface="+mj-lt"/>
                <a:cs typeface="+mn-cs"/>
              </a:rPr>
              <a:t>“In some regions, it is almost heretical to say anything nice about ICANN.” </a:t>
            </a:r>
            <a:endParaRPr lang="en-GB" sz="1300" b="1" dirty="0">
              <a:latin typeface="+mj-lt"/>
              <a:cs typeface="+mn-cs"/>
            </a:endParaRPr>
          </a:p>
        </p:txBody>
      </p:sp>
      <p:sp>
        <p:nvSpPr>
          <p:cNvPr id="10" name="Rounded Rectangular Callout 9"/>
          <p:cNvSpPr/>
          <p:nvPr/>
        </p:nvSpPr>
        <p:spPr bwMode="auto">
          <a:xfrm>
            <a:off x="4953000" y="2481263"/>
            <a:ext cx="3675063" cy="544512"/>
          </a:xfrm>
          <a:prstGeom prst="wedgeRoundRectCallout">
            <a:avLst>
              <a:gd name="adj1" fmla="val -54300"/>
              <a:gd name="adj2" fmla="val -18282"/>
              <a:gd name="adj3" fmla="val 16667"/>
            </a:avLst>
          </a:prstGeom>
          <a:solidFill>
            <a:schemeClr val="bg2">
              <a:lumMod val="40000"/>
              <a:lumOff val="60000"/>
            </a:schemeClr>
          </a:solidFill>
          <a:ln w="9525" cap="flat" cmpd="sng" algn="ctr">
            <a:solidFill>
              <a:srgbClr val="00B050"/>
            </a:solidFill>
            <a:prstDash val="solid"/>
            <a:round/>
            <a:headEnd type="none" w="med" len="med"/>
            <a:tailEnd type="none" w="med" len="med"/>
          </a:ln>
          <a:effectLst>
            <a:outerShdw blurRad="76200" dir="13500000" sy="23000" kx="1200000" algn="br" rotWithShape="0">
              <a:prstClr val="black">
                <a:alpha val="20000"/>
              </a:prstClr>
            </a:outerShdw>
          </a:effectLst>
        </p:spPr>
        <p:txBody>
          <a:bodyPr anchor="ctr">
            <a:spAutoFit/>
          </a:bodyPr>
          <a:lstStyle/>
          <a:p>
            <a:pPr>
              <a:spcBef>
                <a:spcPts val="600"/>
              </a:spcBef>
              <a:spcAft>
                <a:spcPts val="600"/>
              </a:spcAft>
              <a:defRPr/>
            </a:pPr>
            <a:r>
              <a:rPr lang="en-GB" sz="1300" i="1" dirty="0">
                <a:latin typeface="+mj-lt"/>
                <a:cs typeface="+mn-cs"/>
              </a:rPr>
              <a:t>“The Pacific is very engaged and see ICANN as enhancing usage.” </a:t>
            </a:r>
            <a:endParaRPr lang="en-GB" sz="1300" b="1" dirty="0">
              <a:latin typeface="+mj-lt"/>
              <a:cs typeface="+mn-cs"/>
            </a:endParaRPr>
          </a:p>
        </p:txBody>
      </p:sp>
      <p:sp>
        <p:nvSpPr>
          <p:cNvPr id="11" name="Rounded Rectangular Callout 10"/>
          <p:cNvSpPr/>
          <p:nvPr/>
        </p:nvSpPr>
        <p:spPr bwMode="auto">
          <a:xfrm>
            <a:off x="4953000" y="3362325"/>
            <a:ext cx="3675063" cy="544513"/>
          </a:xfrm>
          <a:prstGeom prst="wedgeRoundRectCallout">
            <a:avLst>
              <a:gd name="adj1" fmla="val -54300"/>
              <a:gd name="adj2" fmla="val -18282"/>
              <a:gd name="adj3" fmla="val 16667"/>
            </a:avLst>
          </a:prstGeom>
          <a:solidFill>
            <a:schemeClr val="bg2">
              <a:lumMod val="40000"/>
              <a:lumOff val="60000"/>
            </a:schemeClr>
          </a:solidFill>
          <a:ln w="9525" cap="flat" cmpd="sng" algn="ctr">
            <a:solidFill>
              <a:srgbClr val="FF0000"/>
            </a:solidFill>
            <a:prstDash val="solid"/>
            <a:round/>
            <a:headEnd type="none" w="med" len="med"/>
            <a:tailEnd type="none" w="med" len="med"/>
          </a:ln>
          <a:effectLst>
            <a:outerShdw blurRad="76200" dir="13500000" sy="23000" kx="1200000" algn="br" rotWithShape="0">
              <a:prstClr val="black">
                <a:alpha val="20000"/>
              </a:prstClr>
            </a:outerShdw>
          </a:effectLst>
        </p:spPr>
        <p:txBody>
          <a:bodyPr anchor="ctr">
            <a:spAutoFit/>
          </a:bodyPr>
          <a:lstStyle/>
          <a:p>
            <a:pPr>
              <a:spcBef>
                <a:spcPts val="600"/>
              </a:spcBef>
              <a:spcAft>
                <a:spcPts val="600"/>
              </a:spcAft>
              <a:defRPr/>
            </a:pPr>
            <a:r>
              <a:rPr lang="en-GB" sz="1300" i="1" dirty="0">
                <a:latin typeface="+mj-lt"/>
                <a:cs typeface="+mn-cs"/>
              </a:rPr>
              <a:t>“There’s a huge trust issue, especially among developing countries.” </a:t>
            </a:r>
            <a:endParaRPr lang="en-GB" sz="1300" b="1" dirty="0">
              <a:latin typeface="+mj-lt"/>
              <a:cs typeface="+mn-cs"/>
            </a:endParaRPr>
          </a:p>
        </p:txBody>
      </p:sp>
      <p:grpSp>
        <p:nvGrpSpPr>
          <p:cNvPr id="2" name="Group 13"/>
          <p:cNvGrpSpPr>
            <a:grpSpLocks/>
          </p:cNvGrpSpPr>
          <p:nvPr/>
        </p:nvGrpSpPr>
        <p:grpSpPr bwMode="auto">
          <a:xfrm>
            <a:off x="8545513" y="250825"/>
            <a:ext cx="585787" cy="1231900"/>
            <a:chOff x="8170474" y="495300"/>
            <a:chExt cx="586126" cy="1232036"/>
          </a:xfrm>
        </p:grpSpPr>
        <p:sp>
          <p:nvSpPr>
            <p:cNvPr id="15" name="Flowchart: Manual Operation 14"/>
            <p:cNvSpPr/>
            <p:nvPr/>
          </p:nvSpPr>
          <p:spPr>
            <a:xfrm rot="16200000">
              <a:off x="7847520" y="818254"/>
              <a:ext cx="1232036" cy="586126"/>
            </a:xfrm>
            <a:prstGeom prst="flowChartManualOperation">
              <a:avLst/>
            </a:prstGeom>
            <a:solidFill>
              <a:srgbClr val="4483AF"/>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000" dirty="0">
                <a:latin typeface="+mj-lt"/>
                <a:cs typeface="Arial" pitchFamily="34" charset="0"/>
              </a:endParaRPr>
            </a:p>
          </p:txBody>
        </p:sp>
        <p:sp>
          <p:nvSpPr>
            <p:cNvPr id="60428" name="TextBox 15"/>
            <p:cNvSpPr txBox="1">
              <a:spLocks noChangeArrowheads="1"/>
            </p:cNvSpPr>
            <p:nvPr/>
          </p:nvSpPr>
          <p:spPr bwMode="auto">
            <a:xfrm rot="-5400000">
              <a:off x="7984184" y="988207"/>
              <a:ext cx="917792" cy="246221"/>
            </a:xfrm>
            <a:prstGeom prst="rect">
              <a:avLst/>
            </a:prstGeom>
            <a:noFill/>
            <a:ln w="9525">
              <a:noFill/>
              <a:miter lim="800000"/>
              <a:headEnd/>
              <a:tailEnd/>
            </a:ln>
          </p:spPr>
          <p:txBody>
            <a:bodyPr>
              <a:spAutoFit/>
            </a:bodyPr>
            <a:lstStyle/>
            <a:p>
              <a:pPr algn="ctr"/>
              <a:r>
                <a:rPr lang="en-GB" sz="1000" b="1">
                  <a:solidFill>
                    <a:schemeClr val="bg1"/>
                  </a:solidFill>
                </a:rPr>
                <a:t>IDENTITY</a:t>
              </a:r>
            </a:p>
          </p:txBody>
        </p:sp>
      </p:gr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ounded Rectangle 19"/>
          <p:cNvSpPr>
            <a:spLocks noChangeArrowheads="1"/>
          </p:cNvSpPr>
          <p:nvPr/>
        </p:nvSpPr>
        <p:spPr bwMode="auto">
          <a:xfrm>
            <a:off x="388938" y="1092199"/>
            <a:ext cx="4070350" cy="4489893"/>
          </a:xfrm>
          <a:prstGeom prst="roundRect">
            <a:avLst>
              <a:gd name="adj" fmla="val 7573"/>
            </a:avLst>
          </a:prstGeom>
          <a:solidFill>
            <a:srgbClr val="4483AF"/>
          </a:solidFill>
          <a:ln w="9525" algn="ctr">
            <a:noFill/>
            <a:round/>
            <a:headEnd/>
            <a:tailEnd/>
          </a:ln>
          <a:scene3d>
            <a:camera prst="orthographicFront"/>
            <a:lightRig rig="threePt" dir="t"/>
          </a:scene3d>
          <a:sp3d>
            <a:bevelT/>
          </a:sp3d>
        </p:spPr>
        <p:txBody>
          <a:bodyPr/>
          <a:lstStyle/>
          <a:p>
            <a:pPr marL="192024" indent="-192024">
              <a:spcAft>
                <a:spcPts val="1200"/>
              </a:spcAft>
              <a:buClr>
                <a:schemeClr val="bg1"/>
              </a:buClr>
              <a:buFont typeface="Arial" pitchFamily="34" charset="0"/>
              <a:buChar char="•"/>
              <a:defRPr/>
            </a:pPr>
            <a:r>
              <a:rPr lang="en-US" sz="1400" kern="0" dirty="0">
                <a:solidFill>
                  <a:schemeClr val="bg1"/>
                </a:solidFill>
                <a:latin typeface="+mn-lt"/>
                <a:cs typeface="+mn-cs"/>
              </a:rPr>
              <a:t>Many respondents report a changing or evolving perception of ICANN – in most cases, for the better.</a:t>
            </a:r>
          </a:p>
          <a:p>
            <a:pPr marL="192024" indent="-192024">
              <a:spcAft>
                <a:spcPts val="1200"/>
              </a:spcAft>
              <a:buClr>
                <a:schemeClr val="bg1"/>
              </a:buClr>
              <a:buFont typeface="Arial" pitchFamily="34" charset="0"/>
              <a:buChar char="•"/>
              <a:defRPr/>
            </a:pPr>
            <a:r>
              <a:rPr lang="en-US" sz="1400" kern="0" dirty="0">
                <a:solidFill>
                  <a:schemeClr val="bg1"/>
                </a:solidFill>
                <a:latin typeface="+mn-lt"/>
                <a:cs typeface="+mn-cs"/>
              </a:rPr>
              <a:t>Image changes along with ICANN’s leadership, Fadi’s appointment has resulted in much guarded optimism. </a:t>
            </a:r>
          </a:p>
          <a:p>
            <a:pPr marL="192024" indent="-192024">
              <a:spcAft>
                <a:spcPts val="1200"/>
              </a:spcAft>
              <a:buClr>
                <a:schemeClr val="bg1"/>
              </a:buClr>
              <a:buFont typeface="Arial" pitchFamily="34" charset="0"/>
              <a:buChar char="•"/>
              <a:defRPr/>
            </a:pPr>
            <a:r>
              <a:rPr lang="en-US" sz="1400" kern="0" dirty="0">
                <a:solidFill>
                  <a:schemeClr val="bg1"/>
                </a:solidFill>
                <a:latin typeface="+mn-lt"/>
                <a:cs typeface="+mn-cs"/>
              </a:rPr>
              <a:t>ICANN’s U.S. –centric image continues to have a negative impact on its reputation.</a:t>
            </a:r>
          </a:p>
          <a:p>
            <a:pPr marL="192024" indent="-192024">
              <a:spcAft>
                <a:spcPts val="1200"/>
              </a:spcAft>
              <a:buClr>
                <a:schemeClr val="bg1"/>
              </a:buClr>
              <a:buFont typeface="Arial" pitchFamily="34" charset="0"/>
              <a:buChar char="•"/>
              <a:defRPr/>
            </a:pPr>
            <a:r>
              <a:rPr lang="en-US" sz="1400" kern="0" dirty="0">
                <a:solidFill>
                  <a:schemeClr val="bg1"/>
                </a:solidFill>
                <a:latin typeface="+mn-lt"/>
                <a:cs typeface="+mn-cs"/>
              </a:rPr>
              <a:t>Efforts towards improving ICANN’s business operations have not gone unnoticed but most feel </a:t>
            </a:r>
            <a:r>
              <a:rPr lang="en-US" sz="1400" kern="0" dirty="0" smtClean="0">
                <a:solidFill>
                  <a:schemeClr val="bg1"/>
                </a:solidFill>
                <a:latin typeface="+mn-lt"/>
                <a:cs typeface="+mn-cs"/>
              </a:rPr>
              <a:t>that new </a:t>
            </a:r>
            <a:r>
              <a:rPr lang="en-US" sz="1400" kern="0" dirty="0" err="1">
                <a:solidFill>
                  <a:schemeClr val="bg1"/>
                </a:solidFill>
                <a:latin typeface="+mn-lt"/>
                <a:cs typeface="+mn-cs"/>
              </a:rPr>
              <a:t>gTLD</a:t>
            </a:r>
            <a:r>
              <a:rPr lang="en-US" sz="1400" kern="0" dirty="0">
                <a:solidFill>
                  <a:schemeClr val="bg1"/>
                </a:solidFill>
                <a:latin typeface="+mn-lt"/>
                <a:cs typeface="+mn-cs"/>
              </a:rPr>
              <a:t> </a:t>
            </a:r>
            <a:r>
              <a:rPr lang="en-US" sz="1400" kern="0" dirty="0" smtClean="0">
                <a:solidFill>
                  <a:schemeClr val="bg1"/>
                </a:solidFill>
                <a:latin typeface="+mn-lt"/>
                <a:cs typeface="+mn-cs"/>
              </a:rPr>
              <a:t>program will </a:t>
            </a:r>
            <a:r>
              <a:rPr lang="en-US" sz="1400" kern="0" dirty="0">
                <a:solidFill>
                  <a:schemeClr val="bg1"/>
                </a:solidFill>
                <a:latin typeface="+mn-lt"/>
                <a:cs typeface="+mn-cs"/>
              </a:rPr>
              <a:t>be the organization’s ultimate test.</a:t>
            </a:r>
          </a:p>
          <a:p>
            <a:pPr marL="192024" indent="-192024">
              <a:spcAft>
                <a:spcPts val="1200"/>
              </a:spcAft>
              <a:buClr>
                <a:schemeClr val="bg1"/>
              </a:buClr>
              <a:buFont typeface="Arial" pitchFamily="34" charset="0"/>
              <a:buChar char="•"/>
              <a:defRPr/>
            </a:pPr>
            <a:r>
              <a:rPr lang="en-US" sz="1400" kern="0" dirty="0">
                <a:solidFill>
                  <a:schemeClr val="bg1"/>
                </a:solidFill>
                <a:latin typeface="+mn-lt"/>
                <a:cs typeface="+mn-cs"/>
              </a:rPr>
              <a:t>External relationships are also key reputational drivers; many see ICANN’s relationships with registrars/registries whose practices may be questionable as having a negative impact on ICANN’s image.</a:t>
            </a:r>
          </a:p>
        </p:txBody>
      </p:sp>
      <p:sp>
        <p:nvSpPr>
          <p:cNvPr id="61445" name="Title 1"/>
          <p:cNvSpPr>
            <a:spLocks noGrp="1"/>
          </p:cNvSpPr>
          <p:nvPr>
            <p:ph type="title"/>
          </p:nvPr>
        </p:nvSpPr>
        <p:spPr>
          <a:xfrm>
            <a:off x="141288" y="204788"/>
            <a:ext cx="8775700" cy="620712"/>
          </a:xfrm>
        </p:spPr>
        <p:txBody>
          <a:bodyPr/>
          <a:lstStyle/>
          <a:p>
            <a:pPr eaLnBrk="1" hangingPunct="1"/>
            <a:r>
              <a:rPr lang="en-GB" sz="2000" smtClean="0"/>
              <a:t>Externally, ICANN’s Image Is Typically Characterized As Being In A State Of Flux; Most Agree That With New Leadership, It Is Changing For The Better</a:t>
            </a:r>
          </a:p>
        </p:txBody>
      </p:sp>
      <p:sp>
        <p:nvSpPr>
          <p:cNvPr id="7" name="Rounded Rectangular Callout 6"/>
          <p:cNvSpPr/>
          <p:nvPr/>
        </p:nvSpPr>
        <p:spPr bwMode="auto">
          <a:xfrm>
            <a:off x="4916488" y="5010150"/>
            <a:ext cx="3673475" cy="323850"/>
          </a:xfrm>
          <a:prstGeom prst="wedgeRoundRectCallout">
            <a:avLst>
              <a:gd name="adj1" fmla="val -54300"/>
              <a:gd name="adj2" fmla="val -18282"/>
              <a:gd name="adj3" fmla="val 16667"/>
            </a:avLst>
          </a:prstGeom>
          <a:solidFill>
            <a:schemeClr val="bg2">
              <a:lumMod val="40000"/>
              <a:lumOff val="60000"/>
            </a:schemeClr>
          </a:solidFill>
          <a:ln w="9525" cap="flat" cmpd="sng" algn="ctr">
            <a:solidFill>
              <a:srgbClr val="00B050"/>
            </a:solidFill>
            <a:prstDash val="solid"/>
            <a:round/>
            <a:headEnd type="none" w="med" len="med"/>
            <a:tailEnd type="none" w="med" len="med"/>
          </a:ln>
          <a:effectLst>
            <a:outerShdw blurRad="76200" dir="13500000" sy="23000" kx="1200000" algn="br" rotWithShape="0">
              <a:prstClr val="black">
                <a:alpha val="20000"/>
              </a:prstClr>
            </a:outerShdw>
          </a:effectLst>
        </p:spPr>
        <p:txBody>
          <a:bodyPr anchor="ctr">
            <a:spAutoFit/>
          </a:bodyPr>
          <a:lstStyle/>
          <a:p>
            <a:pPr>
              <a:spcBef>
                <a:spcPts val="600"/>
              </a:spcBef>
              <a:spcAft>
                <a:spcPts val="600"/>
              </a:spcAft>
              <a:defRPr/>
            </a:pPr>
            <a:r>
              <a:rPr lang="en-GB" sz="1300" i="1" dirty="0">
                <a:latin typeface="+mj-lt"/>
                <a:cs typeface="+mn-cs"/>
              </a:rPr>
              <a:t>“I have seen a massive improvement of late.”</a:t>
            </a:r>
          </a:p>
        </p:txBody>
      </p:sp>
      <p:sp>
        <p:nvSpPr>
          <p:cNvPr id="8" name="Rounded Rectangular Callout 7"/>
          <p:cNvSpPr/>
          <p:nvPr/>
        </p:nvSpPr>
        <p:spPr bwMode="auto">
          <a:xfrm>
            <a:off x="4716463" y="3854450"/>
            <a:ext cx="3673475" cy="323850"/>
          </a:xfrm>
          <a:prstGeom prst="wedgeRoundRectCallout">
            <a:avLst>
              <a:gd name="adj1" fmla="val -54300"/>
              <a:gd name="adj2" fmla="val -18282"/>
              <a:gd name="adj3" fmla="val 16667"/>
            </a:avLst>
          </a:prstGeom>
          <a:solidFill>
            <a:schemeClr val="bg2">
              <a:lumMod val="40000"/>
              <a:lumOff val="60000"/>
            </a:schemeClr>
          </a:solidFill>
          <a:ln w="9525" cap="flat" cmpd="sng" algn="ctr">
            <a:solidFill>
              <a:srgbClr val="FFC000"/>
            </a:solidFill>
            <a:prstDash val="solid"/>
            <a:round/>
            <a:headEnd type="none" w="med" len="med"/>
            <a:tailEnd type="none" w="med" len="med"/>
          </a:ln>
          <a:effectLst>
            <a:outerShdw blurRad="76200" dir="13500000" sy="23000" kx="1200000" algn="br" rotWithShape="0">
              <a:prstClr val="black">
                <a:alpha val="20000"/>
              </a:prstClr>
            </a:outerShdw>
          </a:effectLst>
        </p:spPr>
        <p:txBody>
          <a:bodyPr anchor="ctr">
            <a:spAutoFit/>
          </a:bodyPr>
          <a:lstStyle/>
          <a:p>
            <a:pPr>
              <a:spcBef>
                <a:spcPts val="600"/>
              </a:spcBef>
              <a:spcAft>
                <a:spcPts val="600"/>
              </a:spcAft>
              <a:defRPr/>
            </a:pPr>
            <a:r>
              <a:rPr lang="en-GB" sz="1300" i="1" dirty="0">
                <a:latin typeface="+mj-lt"/>
                <a:cs typeface="+mn-cs"/>
              </a:rPr>
              <a:t>“Fadi may make a difference.”</a:t>
            </a:r>
          </a:p>
        </p:txBody>
      </p:sp>
      <p:sp>
        <p:nvSpPr>
          <p:cNvPr id="10" name="Rounded Rectangular Callout 9"/>
          <p:cNvSpPr/>
          <p:nvPr/>
        </p:nvSpPr>
        <p:spPr bwMode="auto">
          <a:xfrm>
            <a:off x="4764088" y="1368425"/>
            <a:ext cx="3673475" cy="544513"/>
          </a:xfrm>
          <a:prstGeom prst="wedgeRoundRectCallout">
            <a:avLst>
              <a:gd name="adj1" fmla="val -54300"/>
              <a:gd name="adj2" fmla="val -18282"/>
              <a:gd name="adj3" fmla="val 16667"/>
            </a:avLst>
          </a:prstGeom>
          <a:solidFill>
            <a:schemeClr val="bg2">
              <a:lumMod val="40000"/>
              <a:lumOff val="60000"/>
            </a:schemeClr>
          </a:solidFill>
          <a:ln w="9525" cap="flat" cmpd="sng" algn="ctr">
            <a:solidFill>
              <a:srgbClr val="00B050"/>
            </a:solidFill>
            <a:prstDash val="solid"/>
            <a:round/>
            <a:headEnd type="none" w="med" len="med"/>
            <a:tailEnd type="none" w="med" len="med"/>
          </a:ln>
          <a:effectLst>
            <a:outerShdw blurRad="76200" dir="13500000" sy="23000" kx="1200000" algn="br" rotWithShape="0">
              <a:prstClr val="black">
                <a:alpha val="20000"/>
              </a:prstClr>
            </a:outerShdw>
          </a:effectLst>
        </p:spPr>
        <p:txBody>
          <a:bodyPr anchor="ctr">
            <a:spAutoFit/>
          </a:bodyPr>
          <a:lstStyle/>
          <a:p>
            <a:pPr>
              <a:spcBef>
                <a:spcPts val="600"/>
              </a:spcBef>
              <a:spcAft>
                <a:spcPts val="600"/>
              </a:spcAft>
              <a:defRPr/>
            </a:pPr>
            <a:r>
              <a:rPr lang="en-GB" sz="1300" i="1" dirty="0">
                <a:latin typeface="+mj-lt"/>
                <a:cs typeface="+mn-cs"/>
              </a:rPr>
              <a:t>“ICANN is a fascinating mess, but it is very necessary.”</a:t>
            </a:r>
          </a:p>
        </p:txBody>
      </p:sp>
      <p:sp>
        <p:nvSpPr>
          <p:cNvPr id="11" name="Rounded Rectangular Callout 10"/>
          <p:cNvSpPr/>
          <p:nvPr/>
        </p:nvSpPr>
        <p:spPr bwMode="auto">
          <a:xfrm>
            <a:off x="5268913" y="4321175"/>
            <a:ext cx="3673475" cy="546100"/>
          </a:xfrm>
          <a:prstGeom prst="wedgeRoundRectCallout">
            <a:avLst>
              <a:gd name="adj1" fmla="val -54300"/>
              <a:gd name="adj2" fmla="val -18282"/>
              <a:gd name="adj3" fmla="val 16667"/>
            </a:avLst>
          </a:prstGeom>
          <a:solidFill>
            <a:schemeClr val="bg2">
              <a:lumMod val="40000"/>
              <a:lumOff val="60000"/>
            </a:schemeClr>
          </a:solidFill>
          <a:ln w="9525" cap="flat" cmpd="sng" algn="ctr">
            <a:solidFill>
              <a:srgbClr val="FFC000"/>
            </a:solidFill>
            <a:prstDash val="solid"/>
            <a:round/>
            <a:headEnd type="none" w="med" len="med"/>
            <a:tailEnd type="none" w="med" len="med"/>
          </a:ln>
          <a:effectLst>
            <a:outerShdw blurRad="76200" dir="13500000" sy="23000" kx="1200000" algn="br" rotWithShape="0">
              <a:prstClr val="black">
                <a:alpha val="20000"/>
              </a:prstClr>
            </a:outerShdw>
          </a:effectLst>
        </p:spPr>
        <p:txBody>
          <a:bodyPr anchor="ctr">
            <a:spAutoFit/>
          </a:bodyPr>
          <a:lstStyle/>
          <a:p>
            <a:pPr>
              <a:spcBef>
                <a:spcPts val="600"/>
              </a:spcBef>
              <a:spcAft>
                <a:spcPts val="600"/>
              </a:spcAft>
              <a:defRPr/>
            </a:pPr>
            <a:r>
              <a:rPr lang="en-GB" sz="1300" i="1" dirty="0">
                <a:latin typeface="+mj-lt"/>
                <a:cs typeface="+mn-cs"/>
              </a:rPr>
              <a:t>“ICANN is like a teenager trying to find itself and grow up.”</a:t>
            </a:r>
          </a:p>
        </p:txBody>
      </p:sp>
      <p:sp>
        <p:nvSpPr>
          <p:cNvPr id="12" name="Rounded Rectangular Callout 11"/>
          <p:cNvSpPr/>
          <p:nvPr/>
        </p:nvSpPr>
        <p:spPr bwMode="auto">
          <a:xfrm>
            <a:off x="1611313" y="5705475"/>
            <a:ext cx="3673475" cy="544513"/>
          </a:xfrm>
          <a:prstGeom prst="wedgeRoundRectCallout">
            <a:avLst>
              <a:gd name="adj1" fmla="val -54300"/>
              <a:gd name="adj2" fmla="val -18282"/>
              <a:gd name="adj3" fmla="val 16667"/>
            </a:avLst>
          </a:prstGeom>
          <a:solidFill>
            <a:schemeClr val="bg2">
              <a:lumMod val="40000"/>
              <a:lumOff val="60000"/>
            </a:schemeClr>
          </a:solidFill>
          <a:ln w="9525" cap="flat" cmpd="sng" algn="ctr">
            <a:solidFill>
              <a:srgbClr val="FFC000"/>
            </a:solidFill>
            <a:prstDash val="solid"/>
            <a:round/>
            <a:headEnd type="none" w="med" len="med"/>
            <a:tailEnd type="none" w="med" len="med"/>
          </a:ln>
          <a:effectLst>
            <a:outerShdw blurRad="76200" dir="13500000" sy="23000" kx="1200000" algn="br" rotWithShape="0">
              <a:prstClr val="black">
                <a:alpha val="20000"/>
              </a:prstClr>
            </a:outerShdw>
          </a:effectLst>
        </p:spPr>
        <p:txBody>
          <a:bodyPr anchor="ctr">
            <a:spAutoFit/>
          </a:bodyPr>
          <a:lstStyle/>
          <a:p>
            <a:pPr>
              <a:spcBef>
                <a:spcPts val="600"/>
              </a:spcBef>
              <a:spcAft>
                <a:spcPts val="600"/>
              </a:spcAft>
              <a:defRPr/>
            </a:pPr>
            <a:r>
              <a:rPr lang="en-GB" sz="1300" i="1" dirty="0">
                <a:latin typeface="+mj-lt"/>
                <a:cs typeface="+mn-cs"/>
              </a:rPr>
              <a:t>“ICANN is changing for the good, but there is still a lot of work left.”</a:t>
            </a:r>
          </a:p>
        </p:txBody>
      </p:sp>
      <p:grpSp>
        <p:nvGrpSpPr>
          <p:cNvPr id="2" name="Group 12"/>
          <p:cNvGrpSpPr>
            <a:grpSpLocks/>
          </p:cNvGrpSpPr>
          <p:nvPr/>
        </p:nvGrpSpPr>
        <p:grpSpPr bwMode="auto">
          <a:xfrm>
            <a:off x="8540750" y="250825"/>
            <a:ext cx="585788" cy="1231900"/>
            <a:chOff x="8170474" y="1856267"/>
            <a:chExt cx="586126" cy="1232036"/>
          </a:xfrm>
        </p:grpSpPr>
        <p:sp>
          <p:nvSpPr>
            <p:cNvPr id="16" name="Flowchart: Manual Operation 15"/>
            <p:cNvSpPr/>
            <p:nvPr/>
          </p:nvSpPr>
          <p:spPr>
            <a:xfrm rot="16200000">
              <a:off x="7847519" y="2179222"/>
              <a:ext cx="1232036" cy="586126"/>
            </a:xfrm>
            <a:prstGeom prst="flowChartManualOperation">
              <a:avLst/>
            </a:prstGeom>
            <a:solidFill>
              <a:srgbClr val="92D050"/>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000" dirty="0">
                <a:latin typeface="+mj-lt"/>
                <a:cs typeface="Arial" pitchFamily="34" charset="0"/>
              </a:endParaRPr>
            </a:p>
          </p:txBody>
        </p:sp>
        <p:sp>
          <p:nvSpPr>
            <p:cNvPr id="61456" name="TextBox 16"/>
            <p:cNvSpPr txBox="1">
              <a:spLocks noChangeArrowheads="1"/>
            </p:cNvSpPr>
            <p:nvPr/>
          </p:nvSpPr>
          <p:spPr bwMode="auto">
            <a:xfrm rot="-5400000">
              <a:off x="7984184" y="2349174"/>
              <a:ext cx="917792" cy="246221"/>
            </a:xfrm>
            <a:prstGeom prst="rect">
              <a:avLst/>
            </a:prstGeom>
            <a:noFill/>
            <a:ln w="9525">
              <a:noFill/>
              <a:miter lim="800000"/>
              <a:headEnd/>
              <a:tailEnd/>
            </a:ln>
          </p:spPr>
          <p:txBody>
            <a:bodyPr>
              <a:spAutoFit/>
            </a:bodyPr>
            <a:lstStyle/>
            <a:p>
              <a:pPr algn="ctr"/>
              <a:r>
                <a:rPr lang="en-GB" sz="1000" b="1"/>
                <a:t>IMAGE</a:t>
              </a:r>
            </a:p>
          </p:txBody>
        </p:sp>
      </p:grpSp>
      <p:sp>
        <p:nvSpPr>
          <p:cNvPr id="14" name="Rounded Rectangular Callout 13"/>
          <p:cNvSpPr/>
          <p:nvPr/>
        </p:nvSpPr>
        <p:spPr bwMode="auto">
          <a:xfrm>
            <a:off x="5111750" y="2082800"/>
            <a:ext cx="3675063" cy="765175"/>
          </a:xfrm>
          <a:prstGeom prst="wedgeRoundRectCallout">
            <a:avLst>
              <a:gd name="adj1" fmla="val -54300"/>
              <a:gd name="adj2" fmla="val -18282"/>
              <a:gd name="adj3" fmla="val 16667"/>
            </a:avLst>
          </a:prstGeom>
          <a:solidFill>
            <a:schemeClr val="bg2">
              <a:lumMod val="40000"/>
              <a:lumOff val="60000"/>
            </a:schemeClr>
          </a:solidFill>
          <a:ln w="9525" cap="flat" cmpd="sng" algn="ctr">
            <a:solidFill>
              <a:srgbClr val="FF0000"/>
            </a:solidFill>
            <a:prstDash val="solid"/>
            <a:round/>
            <a:headEnd type="none" w="med" len="med"/>
            <a:tailEnd type="none" w="med" len="med"/>
          </a:ln>
          <a:effectLst>
            <a:outerShdw blurRad="76200" dir="13500000" sy="23000" kx="1200000" algn="br" rotWithShape="0">
              <a:prstClr val="black">
                <a:alpha val="20000"/>
              </a:prstClr>
            </a:outerShdw>
          </a:effectLst>
        </p:spPr>
        <p:txBody>
          <a:bodyPr anchor="ctr">
            <a:spAutoFit/>
          </a:bodyPr>
          <a:lstStyle/>
          <a:p>
            <a:pPr>
              <a:spcBef>
                <a:spcPts val="600"/>
              </a:spcBef>
              <a:spcAft>
                <a:spcPts val="600"/>
              </a:spcAft>
              <a:defRPr/>
            </a:pPr>
            <a:r>
              <a:rPr lang="en-GB" sz="1300" i="1" dirty="0">
                <a:latin typeface="+mj-lt"/>
                <a:cs typeface="+mn-cs"/>
              </a:rPr>
              <a:t>“ICANN has a volatile history – it will take ICANN a long time to recover from poor decisions made by previous leadership.”</a:t>
            </a:r>
          </a:p>
        </p:txBody>
      </p:sp>
      <p:sp>
        <p:nvSpPr>
          <p:cNvPr id="15" name="Rounded Rectangular Callout 14"/>
          <p:cNvSpPr/>
          <p:nvPr/>
        </p:nvSpPr>
        <p:spPr bwMode="auto">
          <a:xfrm>
            <a:off x="5449888" y="5438775"/>
            <a:ext cx="3084512" cy="544513"/>
          </a:xfrm>
          <a:prstGeom prst="wedgeRoundRectCallout">
            <a:avLst>
              <a:gd name="adj1" fmla="val -54300"/>
              <a:gd name="adj2" fmla="val -18282"/>
              <a:gd name="adj3" fmla="val 16667"/>
            </a:avLst>
          </a:prstGeom>
          <a:solidFill>
            <a:schemeClr val="bg2">
              <a:lumMod val="40000"/>
              <a:lumOff val="60000"/>
            </a:schemeClr>
          </a:solidFill>
          <a:ln w="9525" cap="flat" cmpd="sng" algn="ctr">
            <a:solidFill>
              <a:srgbClr val="FFC000"/>
            </a:solidFill>
            <a:prstDash val="solid"/>
            <a:round/>
            <a:headEnd type="none" w="med" len="med"/>
            <a:tailEnd type="none" w="med" len="med"/>
          </a:ln>
          <a:effectLst>
            <a:outerShdw blurRad="76200" dir="13500000" sy="23000" kx="1200000" algn="br" rotWithShape="0">
              <a:prstClr val="black">
                <a:alpha val="20000"/>
              </a:prstClr>
            </a:outerShdw>
          </a:effectLst>
        </p:spPr>
        <p:txBody>
          <a:bodyPr anchor="ctr">
            <a:spAutoFit/>
          </a:bodyPr>
          <a:lstStyle/>
          <a:p>
            <a:pPr>
              <a:spcBef>
                <a:spcPts val="600"/>
              </a:spcBef>
              <a:spcAft>
                <a:spcPts val="600"/>
              </a:spcAft>
              <a:defRPr/>
            </a:pPr>
            <a:r>
              <a:rPr lang="en-GB" sz="1300" i="1" dirty="0">
                <a:latin typeface="+mj-lt"/>
                <a:cs typeface="+mn-cs"/>
              </a:rPr>
              <a:t>“They need to do a better job of vetting the organizations that they work with.”</a:t>
            </a:r>
          </a:p>
        </p:txBody>
      </p:sp>
      <p:sp>
        <p:nvSpPr>
          <p:cNvPr id="20" name="Rounded Rectangular Callout 19"/>
          <p:cNvSpPr/>
          <p:nvPr/>
        </p:nvSpPr>
        <p:spPr bwMode="auto">
          <a:xfrm>
            <a:off x="4968875" y="2959100"/>
            <a:ext cx="3675063" cy="765175"/>
          </a:xfrm>
          <a:prstGeom prst="wedgeRoundRectCallout">
            <a:avLst>
              <a:gd name="adj1" fmla="val -54300"/>
              <a:gd name="adj2" fmla="val -18282"/>
              <a:gd name="adj3" fmla="val 16667"/>
            </a:avLst>
          </a:prstGeom>
          <a:solidFill>
            <a:schemeClr val="bg2">
              <a:lumMod val="40000"/>
              <a:lumOff val="60000"/>
            </a:schemeClr>
          </a:solidFill>
          <a:ln w="9525" cap="flat" cmpd="sng" algn="ctr">
            <a:solidFill>
              <a:srgbClr val="FF0000"/>
            </a:solidFill>
            <a:prstDash val="solid"/>
            <a:round/>
            <a:headEnd type="none" w="med" len="med"/>
            <a:tailEnd type="none" w="med" len="med"/>
          </a:ln>
          <a:effectLst>
            <a:outerShdw blurRad="76200" dir="13500000" sy="23000" kx="1200000" algn="br" rotWithShape="0">
              <a:prstClr val="black">
                <a:alpha val="20000"/>
              </a:prstClr>
            </a:outerShdw>
          </a:effectLst>
        </p:spPr>
        <p:txBody>
          <a:bodyPr anchor="ctr">
            <a:spAutoFit/>
          </a:bodyPr>
          <a:lstStyle/>
          <a:p>
            <a:pPr>
              <a:spcBef>
                <a:spcPts val="600"/>
              </a:spcBef>
              <a:spcAft>
                <a:spcPts val="600"/>
              </a:spcAft>
              <a:defRPr/>
            </a:pPr>
            <a:r>
              <a:rPr lang="en-GB" sz="1300" i="1" dirty="0">
                <a:latin typeface="+mj-lt"/>
                <a:cs typeface="+mn-cs"/>
              </a:rPr>
              <a:t>“ICANN is a mostly white, business-run, U.S. dominated organization designed to make money on domain names and promote their interests.”</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598488" y="-434975"/>
            <a:ext cx="10047288" cy="7696200"/>
          </a:xfrm>
          <a:prstGeom prst="roundRect">
            <a:avLst/>
          </a:prstGeom>
        </p:spPr>
        <p:style>
          <a:lnRef idx="1">
            <a:schemeClr val="dk1"/>
          </a:lnRef>
          <a:fillRef idx="3">
            <a:schemeClr val="dk1"/>
          </a:fillRef>
          <a:effectRef idx="2">
            <a:schemeClr val="dk1"/>
          </a:effectRef>
          <a:fontRef idx="minor">
            <a:schemeClr val="lt1"/>
          </a:fontRef>
        </p:style>
        <p:txBody>
          <a:bodyPr anchor="ctr"/>
          <a:lstStyle/>
          <a:p>
            <a:pPr algn="ctr">
              <a:defRPr/>
            </a:pPr>
            <a:endParaRPr lang="en-US" b="1" spc="10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71683" name="Title 1"/>
          <p:cNvSpPr>
            <a:spLocks noGrp="1"/>
          </p:cNvSpPr>
          <p:nvPr>
            <p:ph type="title"/>
          </p:nvPr>
        </p:nvSpPr>
        <p:spPr>
          <a:xfrm>
            <a:off x="150813" y="249238"/>
            <a:ext cx="8775700" cy="287337"/>
          </a:xfrm>
        </p:spPr>
        <p:txBody>
          <a:bodyPr/>
          <a:lstStyle/>
          <a:p>
            <a:r>
              <a:rPr lang="en-US" smtClean="0"/>
              <a:t>Set-up Notes</a:t>
            </a:r>
          </a:p>
        </p:txBody>
      </p:sp>
      <p:sp>
        <p:nvSpPr>
          <p:cNvPr id="7" name="Rectangle 6"/>
          <p:cNvSpPr/>
          <p:nvPr/>
        </p:nvSpPr>
        <p:spPr>
          <a:xfrm>
            <a:off x="1077913" y="1892300"/>
            <a:ext cx="6988175" cy="3048000"/>
          </a:xfrm>
          <a:prstGeom prst="rect">
            <a:avLst/>
          </a:prstGeom>
        </p:spPr>
        <p:txBody>
          <a:bodyPr>
            <a:spAutoFit/>
          </a:bodyPr>
          <a:lstStyle/>
          <a:p>
            <a:pPr algn="ctr">
              <a:defRPr/>
            </a:pPr>
            <a:r>
              <a:rPr lang="en-US" sz="4800" i="1" dirty="0">
                <a:solidFill>
                  <a:srgbClr val="FFFF00"/>
                </a:solidFill>
                <a:latin typeface="+mn-lt"/>
              </a:rPr>
              <a:t>“The Reputation of A Thousand Years May Be Determined By The Conduct of One Hour.” </a:t>
            </a:r>
          </a:p>
        </p:txBody>
      </p:sp>
      <p:sp>
        <p:nvSpPr>
          <p:cNvPr id="71685" name="TextBox 8"/>
          <p:cNvSpPr txBox="1">
            <a:spLocks noChangeArrowheads="1"/>
          </p:cNvSpPr>
          <p:nvPr/>
        </p:nvSpPr>
        <p:spPr bwMode="auto">
          <a:xfrm>
            <a:off x="6149975" y="6053138"/>
            <a:ext cx="2852738" cy="306387"/>
          </a:xfrm>
          <a:prstGeom prst="rect">
            <a:avLst/>
          </a:prstGeom>
          <a:noFill/>
          <a:ln w="9525">
            <a:noFill/>
            <a:miter lim="800000"/>
            <a:headEnd/>
            <a:tailEnd/>
          </a:ln>
        </p:spPr>
        <p:txBody>
          <a:bodyPr>
            <a:spAutoFit/>
          </a:bodyPr>
          <a:lstStyle/>
          <a:p>
            <a:r>
              <a:rPr lang="en-US" sz="1400" dirty="0">
                <a:solidFill>
                  <a:schemeClr val="bg1"/>
                </a:solidFill>
              </a:rPr>
              <a:t>Source: </a:t>
            </a:r>
            <a:r>
              <a:rPr lang="en-US" sz="1400" dirty="0" smtClean="0">
                <a:solidFill>
                  <a:schemeClr val="bg1"/>
                </a:solidFill>
              </a:rPr>
              <a:t>Ancient </a:t>
            </a:r>
            <a:r>
              <a:rPr lang="en-US" sz="1400" dirty="0">
                <a:solidFill>
                  <a:schemeClr val="bg1"/>
                </a:solidFill>
              </a:rPr>
              <a:t>Proverb</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ounded Rectangle 19"/>
          <p:cNvSpPr>
            <a:spLocks noChangeArrowheads="1"/>
          </p:cNvSpPr>
          <p:nvPr/>
        </p:nvSpPr>
        <p:spPr bwMode="auto">
          <a:xfrm>
            <a:off x="388938" y="1092199"/>
            <a:ext cx="4070350" cy="4234713"/>
          </a:xfrm>
          <a:prstGeom prst="roundRect">
            <a:avLst>
              <a:gd name="adj" fmla="val 16667"/>
            </a:avLst>
          </a:prstGeom>
          <a:solidFill>
            <a:srgbClr val="4483AF"/>
          </a:solidFill>
          <a:ln w="9525" algn="ctr">
            <a:noFill/>
            <a:round/>
            <a:headEnd/>
            <a:tailEnd/>
          </a:ln>
          <a:scene3d>
            <a:camera prst="orthographicFront"/>
            <a:lightRig rig="threePt" dir="t"/>
          </a:scene3d>
          <a:sp3d>
            <a:bevelT/>
          </a:sp3d>
        </p:spPr>
        <p:txBody>
          <a:bodyPr anchor="ctr"/>
          <a:lstStyle/>
          <a:p>
            <a:pPr marL="192024" indent="-192024">
              <a:spcAft>
                <a:spcPts val="1200"/>
              </a:spcAft>
              <a:buClr>
                <a:schemeClr val="bg1"/>
              </a:buClr>
              <a:buFont typeface="Arial" pitchFamily="34" charset="0"/>
              <a:buChar char="•"/>
              <a:defRPr/>
            </a:pPr>
            <a:r>
              <a:rPr lang="en-US" sz="1600" kern="0" dirty="0">
                <a:solidFill>
                  <a:schemeClr val="bg1"/>
                </a:solidFill>
                <a:latin typeface="+mn-lt"/>
                <a:cs typeface="+mn-cs"/>
              </a:rPr>
              <a:t>ICANN’s  leadership and competence image in the media improved following </a:t>
            </a:r>
            <a:r>
              <a:rPr lang="en-US" sz="1600" kern="0" dirty="0" err="1" smtClean="0">
                <a:solidFill>
                  <a:schemeClr val="bg1"/>
                </a:solidFill>
                <a:latin typeface="+mn-lt"/>
                <a:cs typeface="+mn-cs"/>
              </a:rPr>
              <a:t>Fadi’s</a:t>
            </a:r>
            <a:r>
              <a:rPr lang="en-US" sz="1600" kern="0" dirty="0" smtClean="0">
                <a:solidFill>
                  <a:schemeClr val="bg1"/>
                </a:solidFill>
                <a:latin typeface="+mn-lt"/>
                <a:cs typeface="+mn-cs"/>
              </a:rPr>
              <a:t> </a:t>
            </a:r>
            <a:r>
              <a:rPr lang="en-US" sz="1600" kern="0" dirty="0">
                <a:solidFill>
                  <a:schemeClr val="bg1"/>
                </a:solidFill>
                <a:latin typeface="+mn-lt"/>
                <a:cs typeface="+mn-cs"/>
              </a:rPr>
              <a:t>appointment.</a:t>
            </a:r>
          </a:p>
          <a:p>
            <a:pPr marL="192024" indent="-192024">
              <a:spcAft>
                <a:spcPts val="1200"/>
              </a:spcAft>
              <a:buClr>
                <a:schemeClr val="bg1"/>
              </a:buClr>
              <a:buFont typeface="Arial" pitchFamily="34" charset="0"/>
              <a:buChar char="•"/>
              <a:defRPr/>
            </a:pPr>
            <a:r>
              <a:rPr lang="en-US" sz="1600" kern="0" dirty="0">
                <a:solidFill>
                  <a:schemeClr val="bg1"/>
                </a:solidFill>
                <a:latin typeface="+mn-lt"/>
                <a:cs typeface="+mn-cs"/>
              </a:rPr>
              <a:t>However, prior to Fadi taking charge, ICANN’s stewardship was regarded as ineffectual.</a:t>
            </a:r>
          </a:p>
          <a:p>
            <a:pPr marL="192024" indent="-192024">
              <a:spcAft>
                <a:spcPts val="1200"/>
              </a:spcAft>
              <a:buClr>
                <a:schemeClr val="bg1"/>
              </a:buClr>
              <a:buFont typeface="Arial" pitchFamily="34" charset="0"/>
              <a:buChar char="•"/>
              <a:defRPr/>
            </a:pPr>
            <a:r>
              <a:rPr lang="en-US" sz="1600" kern="0" dirty="0">
                <a:solidFill>
                  <a:schemeClr val="bg1"/>
                </a:solidFill>
                <a:latin typeface="+mn-lt"/>
                <a:cs typeface="+mn-cs"/>
              </a:rPr>
              <a:t>Transparency and accountability were key reputational drivers, aided by positive corporate communications.</a:t>
            </a:r>
          </a:p>
          <a:p>
            <a:pPr marL="192024" indent="-192024">
              <a:spcAft>
                <a:spcPts val="1200"/>
              </a:spcAft>
              <a:buClr>
                <a:schemeClr val="bg1"/>
              </a:buClr>
              <a:buFont typeface="Arial" pitchFamily="34" charset="0"/>
              <a:buChar char="•"/>
              <a:defRPr/>
            </a:pPr>
            <a:r>
              <a:rPr lang="en-US" sz="1600" kern="0" dirty="0">
                <a:solidFill>
                  <a:schemeClr val="bg1"/>
                </a:solidFill>
                <a:latin typeface="+mn-lt"/>
                <a:cs typeface="+mn-cs"/>
              </a:rPr>
              <a:t>ICANN’s ethics were questioned over the perceived ‘true’ motivation behind the </a:t>
            </a:r>
            <a:r>
              <a:rPr lang="en-US" sz="1600" kern="0" dirty="0" smtClean="0">
                <a:solidFill>
                  <a:schemeClr val="bg1"/>
                </a:solidFill>
                <a:latin typeface="+mn-lt"/>
                <a:cs typeface="+mn-cs"/>
              </a:rPr>
              <a:t>new </a:t>
            </a:r>
            <a:r>
              <a:rPr lang="en-US" sz="1600" kern="0" dirty="0" err="1" smtClean="0">
                <a:solidFill>
                  <a:schemeClr val="bg1"/>
                </a:solidFill>
                <a:latin typeface="+mn-lt"/>
                <a:cs typeface="+mn-cs"/>
              </a:rPr>
              <a:t>gTLD</a:t>
            </a:r>
            <a:r>
              <a:rPr lang="en-US" sz="1600" kern="0" dirty="0" smtClean="0">
                <a:solidFill>
                  <a:schemeClr val="bg1"/>
                </a:solidFill>
                <a:latin typeface="+mn-lt"/>
                <a:cs typeface="+mn-cs"/>
              </a:rPr>
              <a:t> </a:t>
            </a:r>
            <a:r>
              <a:rPr lang="en-US" sz="1600" kern="0" dirty="0">
                <a:solidFill>
                  <a:schemeClr val="bg1"/>
                </a:solidFill>
                <a:latin typeface="+mn-lt"/>
                <a:cs typeface="+mn-cs"/>
              </a:rPr>
              <a:t>process.</a:t>
            </a:r>
          </a:p>
        </p:txBody>
      </p:sp>
      <p:sp>
        <p:nvSpPr>
          <p:cNvPr id="62469" name="Title 1"/>
          <p:cNvSpPr>
            <a:spLocks noGrp="1"/>
          </p:cNvSpPr>
          <p:nvPr>
            <p:ph type="title"/>
          </p:nvPr>
        </p:nvSpPr>
        <p:spPr>
          <a:xfrm>
            <a:off x="161925" y="207963"/>
            <a:ext cx="8775700" cy="620712"/>
          </a:xfrm>
        </p:spPr>
        <p:txBody>
          <a:bodyPr/>
          <a:lstStyle/>
          <a:p>
            <a:pPr eaLnBrk="1" hangingPunct="1"/>
            <a:r>
              <a:rPr lang="en-GB" sz="2000" dirty="0" smtClean="0"/>
              <a:t>The Media Portrays Positive CEO Leadership, But ICANN’s Ethics Are </a:t>
            </a:r>
            <a:br>
              <a:rPr lang="en-GB" sz="2000" dirty="0" smtClean="0"/>
            </a:br>
            <a:r>
              <a:rPr lang="en-GB" sz="2000" dirty="0" smtClean="0"/>
              <a:t>Questioned – Mostly With Respect to the New </a:t>
            </a:r>
            <a:r>
              <a:rPr lang="en-GB" sz="2000" dirty="0" err="1" smtClean="0"/>
              <a:t>gTLDs</a:t>
            </a:r>
            <a:endParaRPr lang="en-GB" sz="2000" dirty="0" smtClean="0"/>
          </a:p>
        </p:txBody>
      </p:sp>
      <p:sp>
        <p:nvSpPr>
          <p:cNvPr id="7" name="Rounded Rectangular Callout 6"/>
          <p:cNvSpPr/>
          <p:nvPr/>
        </p:nvSpPr>
        <p:spPr bwMode="auto">
          <a:xfrm>
            <a:off x="5188688" y="3345504"/>
            <a:ext cx="2998382" cy="919401"/>
          </a:xfrm>
          <a:prstGeom prst="wedgeRoundRectCallout">
            <a:avLst>
              <a:gd name="adj1" fmla="val -54300"/>
              <a:gd name="adj2" fmla="val -18282"/>
              <a:gd name="adj3" fmla="val 16667"/>
            </a:avLst>
          </a:prstGeom>
          <a:solidFill>
            <a:schemeClr val="bg2">
              <a:lumMod val="40000"/>
              <a:lumOff val="60000"/>
            </a:schemeClr>
          </a:solidFill>
          <a:ln w="9525" cap="flat" cmpd="sng" algn="ctr">
            <a:solidFill>
              <a:srgbClr val="FFC000"/>
            </a:solidFill>
            <a:prstDash val="solid"/>
            <a:round/>
            <a:headEnd type="none" w="med" len="med"/>
            <a:tailEnd type="none" w="med" len="med"/>
          </a:ln>
          <a:effectLst>
            <a:outerShdw blurRad="76200" dir="13500000" sy="23000" kx="1200000" algn="br" rotWithShape="0">
              <a:prstClr val="black">
                <a:alpha val="20000"/>
              </a:prstClr>
            </a:outerShdw>
          </a:effectLst>
          <a:scene3d>
            <a:camera prst="orthographicFront"/>
            <a:lightRig rig="threePt" dir="t"/>
          </a:scene3d>
          <a:sp3d>
            <a:bevelT/>
          </a:sp3d>
        </p:spPr>
        <p:txBody>
          <a:bodyPr anchor="ctr">
            <a:spAutoFit/>
          </a:bodyPr>
          <a:lstStyle/>
          <a:p>
            <a:pPr>
              <a:spcBef>
                <a:spcPts val="600"/>
              </a:spcBef>
              <a:spcAft>
                <a:spcPts val="600"/>
              </a:spcAft>
              <a:defRPr/>
            </a:pPr>
            <a:r>
              <a:rPr lang="en-GB" sz="1200" i="1" dirty="0">
                <a:latin typeface="Arial" charset="0"/>
                <a:cs typeface="+mn-cs"/>
              </a:rPr>
              <a:t>“There are serious questions about ICANN's ability to manage the huge influx of new gTLDs”</a:t>
            </a:r>
            <a:r>
              <a:rPr lang="en-GB" sz="1200" dirty="0">
                <a:latin typeface="Arial" charset="0"/>
                <a:cs typeface="+mn-cs"/>
              </a:rPr>
              <a:t> (Verizon - Telecommunications Reports, 9/1).</a:t>
            </a:r>
            <a:endParaRPr lang="en-GB" sz="1000" b="1" dirty="0">
              <a:latin typeface="Arial" charset="0"/>
              <a:cs typeface="+mn-cs"/>
            </a:endParaRPr>
          </a:p>
        </p:txBody>
      </p:sp>
      <p:sp>
        <p:nvSpPr>
          <p:cNvPr id="8" name="Rounded Rectangular Callout 7"/>
          <p:cNvSpPr/>
          <p:nvPr/>
        </p:nvSpPr>
        <p:spPr bwMode="auto">
          <a:xfrm>
            <a:off x="5199409" y="2319251"/>
            <a:ext cx="2987661" cy="919401"/>
          </a:xfrm>
          <a:prstGeom prst="wedgeRoundRectCallout">
            <a:avLst>
              <a:gd name="adj1" fmla="val -54300"/>
              <a:gd name="adj2" fmla="val -18282"/>
              <a:gd name="adj3" fmla="val 16667"/>
            </a:avLst>
          </a:prstGeom>
          <a:solidFill>
            <a:schemeClr val="bg2">
              <a:lumMod val="40000"/>
              <a:lumOff val="60000"/>
            </a:schemeClr>
          </a:solidFill>
          <a:ln w="9525" cap="flat" cmpd="sng" algn="ctr">
            <a:solidFill>
              <a:srgbClr val="00B050"/>
            </a:solidFill>
            <a:prstDash val="solid"/>
            <a:round/>
            <a:headEnd type="none" w="med" len="med"/>
            <a:tailEnd type="none" w="med" len="med"/>
          </a:ln>
          <a:effectLst>
            <a:outerShdw blurRad="76200" dir="13500000" sy="23000" kx="1200000" algn="br" rotWithShape="0">
              <a:prstClr val="black">
                <a:alpha val="20000"/>
              </a:prstClr>
            </a:outerShdw>
          </a:effectLst>
          <a:scene3d>
            <a:camera prst="orthographicFront"/>
            <a:lightRig rig="threePt" dir="t"/>
          </a:scene3d>
          <a:sp3d>
            <a:bevelT/>
          </a:sp3d>
        </p:spPr>
        <p:txBody>
          <a:bodyPr anchor="ctr">
            <a:spAutoFit/>
          </a:bodyPr>
          <a:lstStyle/>
          <a:p>
            <a:pPr>
              <a:spcBef>
                <a:spcPts val="600"/>
              </a:spcBef>
              <a:spcAft>
                <a:spcPts val="600"/>
              </a:spcAft>
              <a:defRPr/>
            </a:pPr>
            <a:r>
              <a:rPr lang="en-GB" sz="1200" i="1" dirty="0">
                <a:latin typeface="Arial" charset="0"/>
                <a:cs typeface="+mn-cs"/>
              </a:rPr>
              <a:t>“The new myICANN service is designed to increase transparency and participation in the organisation” </a:t>
            </a:r>
            <a:r>
              <a:rPr lang="en-GB" sz="1200" dirty="0">
                <a:latin typeface="Arial" charset="0"/>
                <a:cs typeface="+mn-cs"/>
              </a:rPr>
              <a:t>(ComputerworldUK.com, 10/16).</a:t>
            </a:r>
            <a:endParaRPr lang="en-GB" sz="1000" b="1" dirty="0">
              <a:latin typeface="Arial" charset="0"/>
              <a:cs typeface="+mn-cs"/>
            </a:endParaRPr>
          </a:p>
        </p:txBody>
      </p:sp>
      <p:sp>
        <p:nvSpPr>
          <p:cNvPr id="10" name="Rounded Rectangular Callout 9"/>
          <p:cNvSpPr/>
          <p:nvPr/>
        </p:nvSpPr>
        <p:spPr bwMode="auto">
          <a:xfrm>
            <a:off x="5146257" y="1234574"/>
            <a:ext cx="3040813" cy="919401"/>
          </a:xfrm>
          <a:prstGeom prst="wedgeRoundRectCallout">
            <a:avLst>
              <a:gd name="adj1" fmla="val -54300"/>
              <a:gd name="adj2" fmla="val -18282"/>
              <a:gd name="adj3" fmla="val 16667"/>
            </a:avLst>
          </a:prstGeom>
          <a:solidFill>
            <a:schemeClr val="bg2">
              <a:lumMod val="40000"/>
              <a:lumOff val="60000"/>
            </a:schemeClr>
          </a:solidFill>
          <a:ln w="9525" cap="flat" cmpd="sng" algn="ctr">
            <a:solidFill>
              <a:srgbClr val="FFC000"/>
            </a:solidFill>
            <a:prstDash val="solid"/>
            <a:round/>
            <a:headEnd type="none" w="med" len="med"/>
            <a:tailEnd type="none" w="med" len="med"/>
          </a:ln>
          <a:effectLst>
            <a:outerShdw blurRad="76200" dir="13500000" sy="23000" kx="1200000" algn="br" rotWithShape="0">
              <a:prstClr val="black">
                <a:alpha val="20000"/>
              </a:prstClr>
            </a:outerShdw>
          </a:effectLst>
          <a:scene3d>
            <a:camera prst="orthographicFront"/>
            <a:lightRig rig="threePt" dir="t"/>
          </a:scene3d>
          <a:sp3d>
            <a:bevelT/>
          </a:sp3d>
        </p:spPr>
        <p:txBody>
          <a:bodyPr anchor="ctr">
            <a:spAutoFit/>
          </a:bodyPr>
          <a:lstStyle/>
          <a:p>
            <a:pPr>
              <a:spcBef>
                <a:spcPts val="600"/>
              </a:spcBef>
              <a:spcAft>
                <a:spcPts val="600"/>
              </a:spcAft>
              <a:defRPr/>
            </a:pPr>
            <a:r>
              <a:rPr lang="en-GB" sz="1200" i="1" dirty="0">
                <a:latin typeface="Arial" charset="0"/>
                <a:cs typeface="+mn-cs"/>
              </a:rPr>
              <a:t>“If ICANN can feed off the drive of a confident CEO, then perhaps it can start believing in itself, and getting others to believe as well” </a:t>
            </a:r>
            <a:r>
              <a:rPr lang="en-GB" sz="1200" dirty="0">
                <a:latin typeface="Arial" charset="0"/>
                <a:cs typeface="+mn-cs"/>
              </a:rPr>
              <a:t>(circleid.com, 11/12).</a:t>
            </a:r>
            <a:endParaRPr lang="en-GB" sz="1000" b="1" dirty="0">
              <a:latin typeface="Arial" charset="0"/>
              <a:cs typeface="+mn-cs"/>
            </a:endParaRPr>
          </a:p>
        </p:txBody>
      </p:sp>
      <p:sp>
        <p:nvSpPr>
          <p:cNvPr id="11" name="Rounded Rectangular Callout 10"/>
          <p:cNvSpPr/>
          <p:nvPr/>
        </p:nvSpPr>
        <p:spPr bwMode="auto">
          <a:xfrm>
            <a:off x="5183342" y="4395352"/>
            <a:ext cx="3014361" cy="715089"/>
          </a:xfrm>
          <a:prstGeom prst="wedgeRoundRectCallout">
            <a:avLst>
              <a:gd name="adj1" fmla="val -54300"/>
              <a:gd name="adj2" fmla="val -18282"/>
              <a:gd name="adj3" fmla="val 16667"/>
            </a:avLst>
          </a:prstGeom>
          <a:solidFill>
            <a:schemeClr val="bg2">
              <a:lumMod val="40000"/>
              <a:lumOff val="60000"/>
            </a:schemeClr>
          </a:solidFill>
          <a:ln w="9525" cap="flat" cmpd="sng" algn="ctr">
            <a:solidFill>
              <a:srgbClr val="FF0000"/>
            </a:solidFill>
            <a:prstDash val="solid"/>
            <a:round/>
            <a:headEnd type="none" w="med" len="med"/>
            <a:tailEnd type="none" w="med" len="med"/>
          </a:ln>
          <a:effectLst>
            <a:outerShdw blurRad="76200" dir="13500000" sy="23000" kx="1200000" algn="br" rotWithShape="0">
              <a:prstClr val="black">
                <a:alpha val="20000"/>
              </a:prstClr>
            </a:outerShdw>
          </a:effectLst>
          <a:scene3d>
            <a:camera prst="orthographicFront"/>
            <a:lightRig rig="threePt" dir="t"/>
          </a:scene3d>
          <a:sp3d>
            <a:bevelT/>
          </a:sp3d>
        </p:spPr>
        <p:txBody>
          <a:bodyPr anchor="ctr">
            <a:spAutoFit/>
          </a:bodyPr>
          <a:lstStyle/>
          <a:p>
            <a:pPr>
              <a:spcBef>
                <a:spcPts val="600"/>
              </a:spcBef>
              <a:spcAft>
                <a:spcPts val="600"/>
              </a:spcAft>
              <a:defRPr/>
            </a:pPr>
            <a:r>
              <a:rPr lang="en-GB" sz="1200" i="1" dirty="0">
                <a:latin typeface="Arial" charset="0"/>
                <a:cs typeface="+mn-cs"/>
              </a:rPr>
              <a:t>“ICANN serves no point but to make a few old white guys filthy rich”</a:t>
            </a:r>
            <a:r>
              <a:rPr lang="en-GB" sz="1200" dirty="0">
                <a:latin typeface="Arial" charset="0"/>
                <a:cs typeface="+mn-cs"/>
              </a:rPr>
              <a:t> (tech.slashdot.org, 10/12).</a:t>
            </a:r>
            <a:endParaRPr lang="en-GB" sz="1000" b="1" dirty="0">
              <a:latin typeface="Arial" charset="0"/>
              <a:cs typeface="+mn-cs"/>
            </a:endParaRPr>
          </a:p>
        </p:txBody>
      </p:sp>
      <p:sp>
        <p:nvSpPr>
          <p:cNvPr id="17" name="Flowchart: Manual Operation 4"/>
          <p:cNvSpPr/>
          <p:nvPr/>
        </p:nvSpPr>
        <p:spPr>
          <a:xfrm>
            <a:off x="8251370" y="438937"/>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bg1"/>
                </a:solidFill>
                <a:latin typeface="Arial" pitchFamily="34" charset="0"/>
                <a:cs typeface="Arial" pitchFamily="34" charset="0"/>
              </a:rPr>
              <a:t>Influence</a:t>
            </a:r>
          </a:p>
        </p:txBody>
      </p:sp>
      <p:grpSp>
        <p:nvGrpSpPr>
          <p:cNvPr id="2" name="Group 11"/>
          <p:cNvGrpSpPr>
            <a:grpSpLocks/>
          </p:cNvGrpSpPr>
          <p:nvPr/>
        </p:nvGrpSpPr>
        <p:grpSpPr bwMode="auto">
          <a:xfrm>
            <a:off x="8540750" y="239713"/>
            <a:ext cx="585788" cy="1231900"/>
            <a:chOff x="8170474" y="3291663"/>
            <a:chExt cx="586126" cy="1232036"/>
          </a:xfrm>
        </p:grpSpPr>
        <p:sp>
          <p:nvSpPr>
            <p:cNvPr id="13" name="Flowchart: Manual Operation 12"/>
            <p:cNvSpPr/>
            <p:nvPr/>
          </p:nvSpPr>
          <p:spPr>
            <a:xfrm rot="16200000">
              <a:off x="7847519" y="3614618"/>
              <a:ext cx="1232036" cy="586126"/>
            </a:xfrm>
            <a:prstGeom prst="flowChartManualOperation">
              <a:avLst/>
            </a:prstGeom>
            <a:solidFill>
              <a:srgbClr val="7F7F7F"/>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000" dirty="0">
                <a:latin typeface="+mj-lt"/>
                <a:cs typeface="Arial" pitchFamily="34" charset="0"/>
              </a:endParaRPr>
            </a:p>
          </p:txBody>
        </p:sp>
        <p:sp>
          <p:nvSpPr>
            <p:cNvPr id="62487" name="TextBox 13"/>
            <p:cNvSpPr txBox="1">
              <a:spLocks noChangeArrowheads="1"/>
            </p:cNvSpPr>
            <p:nvPr/>
          </p:nvSpPr>
          <p:spPr bwMode="auto">
            <a:xfrm rot="-5400000">
              <a:off x="7984184" y="3784570"/>
              <a:ext cx="917792" cy="246221"/>
            </a:xfrm>
            <a:prstGeom prst="rect">
              <a:avLst/>
            </a:prstGeom>
            <a:noFill/>
            <a:ln w="9525">
              <a:noFill/>
              <a:miter lim="800000"/>
              <a:headEnd/>
              <a:tailEnd/>
            </a:ln>
          </p:spPr>
          <p:txBody>
            <a:bodyPr>
              <a:spAutoFit/>
            </a:bodyPr>
            <a:lstStyle/>
            <a:p>
              <a:pPr algn="ctr"/>
              <a:r>
                <a:rPr lang="en-GB" sz="1000" b="1">
                  <a:solidFill>
                    <a:schemeClr val="bg1"/>
                  </a:solidFill>
                </a:rPr>
                <a:t>INFLUENCE</a:t>
              </a:r>
            </a:p>
          </p:txBody>
        </p:sp>
      </p:gr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218" name="Chart 11"/>
          <p:cNvGraphicFramePr>
            <a:graphicFrameLocks/>
          </p:cNvGraphicFramePr>
          <p:nvPr/>
        </p:nvGraphicFramePr>
        <p:xfrm>
          <a:off x="192088" y="950913"/>
          <a:ext cx="5648325" cy="5040312"/>
        </p:xfrm>
        <a:graphic>
          <a:graphicData uri="http://schemas.openxmlformats.org/presentationml/2006/ole">
            <p:oleObj spid="_x0000_s185346" r:id="rId4" imgW="5651482" imgH="5041829" progId="Excel.Sheet.8">
              <p:embed/>
            </p:oleObj>
          </a:graphicData>
        </a:graphic>
      </p:graphicFrame>
      <p:sp>
        <p:nvSpPr>
          <p:cNvPr id="13" name="TextBox 12"/>
          <p:cNvSpPr txBox="1"/>
          <p:nvPr/>
        </p:nvSpPr>
        <p:spPr>
          <a:xfrm>
            <a:off x="3570288" y="6392863"/>
            <a:ext cx="1981200" cy="276225"/>
          </a:xfrm>
          <a:prstGeom prst="rect">
            <a:avLst/>
          </a:prstGeom>
          <a:noFill/>
        </p:spPr>
        <p:txBody>
          <a:bodyPr>
            <a:spAutoFit/>
          </a:bodyPr>
          <a:lstStyle/>
          <a:p>
            <a:pPr>
              <a:defRPr/>
            </a:pPr>
            <a:r>
              <a:rPr lang="en-GB" sz="1200" dirty="0">
                <a:latin typeface="+mj-lt"/>
              </a:rPr>
              <a:t>July – November 2012</a:t>
            </a:r>
            <a:endParaRPr lang="en-US" sz="1200" dirty="0">
              <a:latin typeface="+mj-lt"/>
            </a:endParaRPr>
          </a:p>
        </p:txBody>
      </p:sp>
      <p:sp>
        <p:nvSpPr>
          <p:cNvPr id="9220" name="Title 1"/>
          <p:cNvSpPr>
            <a:spLocks noGrp="1"/>
          </p:cNvSpPr>
          <p:nvPr>
            <p:ph type="title"/>
          </p:nvPr>
        </p:nvSpPr>
        <p:spPr>
          <a:xfrm>
            <a:off x="152400" y="384175"/>
            <a:ext cx="8775700" cy="287338"/>
          </a:xfrm>
        </p:spPr>
        <p:txBody>
          <a:bodyPr/>
          <a:lstStyle/>
          <a:p>
            <a:pPr eaLnBrk="1" hangingPunct="1"/>
            <a:r>
              <a:rPr lang="en-US" sz="2000" dirty="0" smtClean="0"/>
              <a:t>ICANN’s Operations And Model Are Viewed As Successes, But The </a:t>
            </a:r>
            <a:r>
              <a:rPr lang="en-US" sz="2000" dirty="0" err="1" smtClean="0"/>
              <a:t>gTLD</a:t>
            </a:r>
            <a:r>
              <a:rPr lang="en-US" sz="2000" dirty="0" smtClean="0"/>
              <a:t> </a:t>
            </a:r>
            <a:br>
              <a:rPr lang="en-US" sz="2000" dirty="0" smtClean="0"/>
            </a:br>
            <a:r>
              <a:rPr lang="en-US" sz="2000" dirty="0" smtClean="0"/>
              <a:t>Process Is Criticized </a:t>
            </a:r>
          </a:p>
        </p:txBody>
      </p:sp>
      <p:sp>
        <p:nvSpPr>
          <p:cNvPr id="12" name="Flowchart: Manual Operation 4"/>
          <p:cNvSpPr/>
          <p:nvPr/>
        </p:nvSpPr>
        <p:spPr>
          <a:xfrm>
            <a:off x="8251370" y="438937"/>
            <a:ext cx="816430" cy="723990"/>
          </a:xfrm>
          <a:prstGeom prst="rect">
            <a:avLst/>
          </a:prstGeom>
          <a:scene3d>
            <a:camera prst="orthographicFront"/>
            <a:lightRig rig="threePt" dir="t">
              <a:rot lat="0" lon="0" rev="7500000"/>
            </a:lightRig>
          </a:scene3d>
          <a:sp3d/>
        </p:spPr>
        <p:style>
          <a:lnRef idx="0">
            <a:scrgbClr r="0" g="0" b="0"/>
          </a:lnRef>
          <a:fillRef idx="0">
            <a:scrgbClr r="0" g="0" b="0"/>
          </a:fillRef>
          <a:effectRef idx="0">
            <a:scrgbClr r="0" g="0" b="0"/>
          </a:effectRef>
          <a:fontRef idx="minor">
            <a:schemeClr val="lt1"/>
          </a:fontRef>
        </p:style>
        <p:txBody>
          <a:bodyPr lIns="177800" tIns="0" rIns="177800" bIns="0" spcCol="1270" anchor="ctr"/>
          <a:lstStyle/>
          <a:p>
            <a:pPr defTabSz="1244600">
              <a:lnSpc>
                <a:spcPct val="90000"/>
              </a:lnSpc>
              <a:spcAft>
                <a:spcPct val="35000"/>
              </a:spcAft>
              <a:defRPr/>
            </a:pPr>
            <a:r>
              <a:rPr lang="en-US" sz="800" b="1" dirty="0">
                <a:solidFill>
                  <a:schemeClr val="bg1"/>
                </a:solidFill>
                <a:latin typeface="Arial" pitchFamily="34" charset="0"/>
                <a:cs typeface="Arial" pitchFamily="34" charset="0"/>
              </a:rPr>
              <a:t>Influence</a:t>
            </a:r>
          </a:p>
        </p:txBody>
      </p:sp>
      <p:sp>
        <p:nvSpPr>
          <p:cNvPr id="15" name="Rounded Rectangular Callout 14"/>
          <p:cNvSpPr/>
          <p:nvPr/>
        </p:nvSpPr>
        <p:spPr bwMode="auto">
          <a:xfrm>
            <a:off x="5890437" y="932325"/>
            <a:ext cx="2987749" cy="5323880"/>
          </a:xfrm>
          <a:prstGeom prst="wedgeRoundRectCallout">
            <a:avLst>
              <a:gd name="adj1" fmla="val -50057"/>
              <a:gd name="adj2" fmla="val -18282"/>
              <a:gd name="adj3" fmla="val 16667"/>
            </a:avLst>
          </a:prstGeom>
          <a:solidFill>
            <a:srgbClr val="4483AF"/>
          </a:solidFill>
          <a:ln w="9525" cap="flat" cmpd="sng" algn="ctr">
            <a:noFill/>
            <a:prstDash val="solid"/>
            <a:round/>
            <a:headEnd type="none" w="med" len="med"/>
            <a:tailEnd type="none" w="med" len="med"/>
          </a:ln>
          <a:effectLst/>
          <a:scene3d>
            <a:camera prst="orthographicFront"/>
            <a:lightRig rig="threePt" dir="t"/>
          </a:scene3d>
          <a:sp3d>
            <a:bevelT/>
          </a:sp3d>
        </p:spPr>
        <p:txBody>
          <a:bodyPr anchor="ctr">
            <a:spAutoFit/>
          </a:bodyPr>
          <a:lstStyle/>
          <a:p>
            <a:pPr marL="192024" indent="-192024">
              <a:spcAft>
                <a:spcPts val="1200"/>
              </a:spcAft>
              <a:buClr>
                <a:schemeClr val="bg1"/>
              </a:buClr>
              <a:buFont typeface="Arial" pitchFamily="34" charset="0"/>
              <a:buChar char="•"/>
              <a:defRPr/>
            </a:pPr>
            <a:r>
              <a:rPr lang="en-GB" sz="1400" kern="0" dirty="0">
                <a:solidFill>
                  <a:schemeClr val="bg1"/>
                </a:solidFill>
                <a:latin typeface="+mn-lt"/>
                <a:cs typeface="+mn-cs"/>
              </a:rPr>
              <a:t>The majority of favorable messages were generated by corporate communications. An increase in PR-led coverage would help to boost message placement.</a:t>
            </a:r>
          </a:p>
          <a:p>
            <a:pPr marL="192024" indent="-192024">
              <a:spcAft>
                <a:spcPts val="1200"/>
              </a:spcAft>
              <a:buClr>
                <a:schemeClr val="bg1"/>
              </a:buClr>
              <a:buFont typeface="Arial" pitchFamily="34" charset="0"/>
              <a:buChar char="•"/>
              <a:defRPr/>
            </a:pPr>
            <a:r>
              <a:rPr lang="en-GB" sz="1400" kern="0" dirty="0">
                <a:solidFill>
                  <a:schemeClr val="bg1"/>
                </a:solidFill>
                <a:latin typeface="+mn-lt"/>
                <a:cs typeface="+mn-cs"/>
              </a:rPr>
              <a:t>The multi-stakeholder model was positively endorsed in the media as an operational success, while ensuring the participation of diverse groups and interests.</a:t>
            </a:r>
          </a:p>
          <a:p>
            <a:pPr marL="192024" indent="-192024">
              <a:spcAft>
                <a:spcPts val="1200"/>
              </a:spcAft>
              <a:buClr>
                <a:schemeClr val="bg1"/>
              </a:buClr>
              <a:buFont typeface="Arial" pitchFamily="34" charset="0"/>
              <a:buChar char="•"/>
              <a:defRPr/>
            </a:pPr>
            <a:r>
              <a:rPr lang="en-GB" sz="1400" kern="0" dirty="0">
                <a:solidFill>
                  <a:schemeClr val="bg1"/>
                </a:solidFill>
                <a:latin typeface="+mn-lt"/>
                <a:cs typeface="+mn-cs"/>
              </a:rPr>
              <a:t>However, the ICANN board were criticized for leaning too heavily towards Western interests.</a:t>
            </a:r>
          </a:p>
          <a:p>
            <a:pPr marL="192024" indent="-192024">
              <a:spcAft>
                <a:spcPts val="1200"/>
              </a:spcAft>
              <a:buClr>
                <a:schemeClr val="bg1"/>
              </a:buClr>
              <a:buFont typeface="Arial" pitchFamily="34" charset="0"/>
              <a:buChar char="•"/>
              <a:defRPr/>
            </a:pPr>
            <a:r>
              <a:rPr lang="en-GB" sz="1400" kern="0" dirty="0">
                <a:solidFill>
                  <a:schemeClr val="bg1"/>
                </a:solidFill>
                <a:latin typeface="+mn-lt"/>
                <a:cs typeface="+mn-cs"/>
              </a:rPr>
              <a:t>The </a:t>
            </a:r>
            <a:r>
              <a:rPr lang="en-GB" sz="1400" kern="0" dirty="0" smtClean="0">
                <a:solidFill>
                  <a:schemeClr val="bg1"/>
                </a:solidFill>
                <a:latin typeface="+mn-lt"/>
                <a:cs typeface="+mn-cs"/>
              </a:rPr>
              <a:t> new </a:t>
            </a:r>
            <a:r>
              <a:rPr lang="en-GB" sz="1400" kern="0" dirty="0" err="1" smtClean="0">
                <a:solidFill>
                  <a:schemeClr val="bg1"/>
                </a:solidFill>
                <a:latin typeface="+mn-lt"/>
                <a:cs typeface="+mn-cs"/>
              </a:rPr>
              <a:t>gTLD</a:t>
            </a:r>
            <a:r>
              <a:rPr lang="en-GB" sz="1400" kern="0" dirty="0" smtClean="0">
                <a:solidFill>
                  <a:schemeClr val="bg1"/>
                </a:solidFill>
                <a:latin typeface="+mn-lt"/>
                <a:cs typeface="+mn-cs"/>
              </a:rPr>
              <a:t> </a:t>
            </a:r>
            <a:r>
              <a:rPr lang="en-GB" sz="1400" kern="0" dirty="0">
                <a:solidFill>
                  <a:schemeClr val="bg1"/>
                </a:solidFill>
                <a:latin typeface="+mn-lt"/>
                <a:cs typeface="+mn-cs"/>
              </a:rPr>
              <a:t>process generated mixed messages. Its efficiency was largely positive although its public benefit was called into doubt.</a:t>
            </a:r>
          </a:p>
        </p:txBody>
      </p:sp>
      <p:grpSp>
        <p:nvGrpSpPr>
          <p:cNvPr id="2" name="Group 7"/>
          <p:cNvGrpSpPr>
            <a:grpSpLocks/>
          </p:cNvGrpSpPr>
          <p:nvPr/>
        </p:nvGrpSpPr>
        <p:grpSpPr bwMode="auto">
          <a:xfrm>
            <a:off x="8534400" y="250825"/>
            <a:ext cx="587375" cy="1231900"/>
            <a:chOff x="8170474" y="3291663"/>
            <a:chExt cx="586126" cy="1232036"/>
          </a:xfrm>
        </p:grpSpPr>
        <p:sp>
          <p:nvSpPr>
            <p:cNvPr id="14" name="Flowchart: Manual Operation 13"/>
            <p:cNvSpPr/>
            <p:nvPr/>
          </p:nvSpPr>
          <p:spPr>
            <a:xfrm rot="16200000">
              <a:off x="7847519" y="3614617"/>
              <a:ext cx="1232036" cy="586126"/>
            </a:xfrm>
            <a:prstGeom prst="flowChartManualOperation">
              <a:avLst/>
            </a:prstGeom>
            <a:solidFill>
              <a:srgbClr val="7F7F7F"/>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000" dirty="0">
                <a:latin typeface="+mj-lt"/>
                <a:cs typeface="Arial" pitchFamily="34" charset="0"/>
              </a:endParaRPr>
            </a:p>
          </p:txBody>
        </p:sp>
        <p:sp>
          <p:nvSpPr>
            <p:cNvPr id="9229" name="TextBox 15"/>
            <p:cNvSpPr txBox="1">
              <a:spLocks noChangeArrowheads="1"/>
            </p:cNvSpPr>
            <p:nvPr/>
          </p:nvSpPr>
          <p:spPr bwMode="auto">
            <a:xfrm rot="-5400000">
              <a:off x="7984184" y="3784570"/>
              <a:ext cx="917792" cy="246221"/>
            </a:xfrm>
            <a:prstGeom prst="rect">
              <a:avLst/>
            </a:prstGeom>
            <a:noFill/>
            <a:ln w="9525">
              <a:noFill/>
              <a:miter lim="800000"/>
              <a:headEnd/>
              <a:tailEnd/>
            </a:ln>
          </p:spPr>
          <p:txBody>
            <a:bodyPr>
              <a:spAutoFit/>
            </a:bodyPr>
            <a:lstStyle/>
            <a:p>
              <a:pPr algn="ctr"/>
              <a:r>
                <a:rPr lang="en-GB" sz="1000" b="1">
                  <a:solidFill>
                    <a:schemeClr val="bg1"/>
                  </a:solidFill>
                </a:rPr>
                <a:t>INFLUENCE</a:t>
              </a:r>
            </a:p>
          </p:txBody>
        </p:sp>
      </p:grpSp>
      <p:sp>
        <p:nvSpPr>
          <p:cNvPr id="10" name="Oval 9"/>
          <p:cNvSpPr/>
          <p:nvPr/>
        </p:nvSpPr>
        <p:spPr>
          <a:xfrm>
            <a:off x="858130" y="2419643"/>
            <a:ext cx="6006904" cy="1266092"/>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Click="0" advTm="1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24045" y="1147967"/>
          <a:ext cx="8856920" cy="3474720"/>
        </p:xfrm>
        <a:graphic>
          <a:graphicData uri="http://schemas.openxmlformats.org/drawingml/2006/table">
            <a:tbl>
              <a:tblPr firstRow="1" bandRow="1">
                <a:tableStyleId>{5C22544A-7EE6-4342-B048-85BDC9FD1C3A}</a:tableStyleId>
              </a:tblPr>
              <a:tblGrid>
                <a:gridCol w="1282724"/>
                <a:gridCol w="1423572"/>
                <a:gridCol w="208280"/>
                <a:gridCol w="1589650"/>
                <a:gridCol w="313260"/>
                <a:gridCol w="2007909"/>
                <a:gridCol w="239150"/>
                <a:gridCol w="1533379"/>
                <a:gridCol w="258996"/>
              </a:tblGrid>
              <a:tr h="290455">
                <a:tc>
                  <a:txBody>
                    <a:bodyPr/>
                    <a:lstStyle/>
                    <a:p>
                      <a:endParaRPr lang="en-GB" sz="1200" dirty="0">
                        <a:solidFill>
                          <a:schemeClr val="tx1"/>
                        </a:solidFill>
                      </a:endParaRPr>
                    </a:p>
                  </a:txBody>
                  <a:tcPr anchor="ctr">
                    <a:solidFill>
                      <a:schemeClr val="bg1">
                        <a:lumMod val="85000"/>
                      </a:schemeClr>
                    </a:solidFill>
                  </a:tcPr>
                </a:tc>
                <a:tc>
                  <a:txBody>
                    <a:bodyPr/>
                    <a:lstStyle/>
                    <a:p>
                      <a:r>
                        <a:rPr lang="en-GB" sz="1800" dirty="0" smtClean="0">
                          <a:solidFill>
                            <a:schemeClr val="bg1"/>
                          </a:solidFill>
                        </a:rPr>
                        <a:t>STRENGTHS</a:t>
                      </a:r>
                      <a:endParaRPr lang="en-GB" sz="1800" dirty="0">
                        <a:solidFill>
                          <a:schemeClr val="bg1"/>
                        </a:solidFill>
                      </a:endParaRPr>
                    </a:p>
                  </a:txBody>
                  <a:tcPr anchor="ctr">
                    <a:solidFill>
                      <a:schemeClr val="accent5"/>
                    </a:solidFill>
                  </a:tcPr>
                </a:tc>
                <a:tc>
                  <a:txBody>
                    <a:bodyPr/>
                    <a:lstStyle/>
                    <a:p>
                      <a:endParaRPr lang="en-GB" sz="1800" dirty="0">
                        <a:solidFill>
                          <a:schemeClr val="bg1"/>
                        </a:solidFill>
                      </a:endParaRPr>
                    </a:p>
                  </a:txBody>
                  <a:tcPr anchor="ctr">
                    <a:solidFill>
                      <a:schemeClr val="accent1">
                        <a:lumMod val="40000"/>
                        <a:lumOff val="60000"/>
                      </a:schemeClr>
                    </a:solidFill>
                  </a:tcPr>
                </a:tc>
                <a:tc>
                  <a:txBody>
                    <a:bodyPr/>
                    <a:lstStyle/>
                    <a:p>
                      <a:r>
                        <a:rPr lang="en-GB" sz="1800" dirty="0" smtClean="0">
                          <a:solidFill>
                            <a:schemeClr val="bg1"/>
                          </a:solidFill>
                        </a:rPr>
                        <a:t>WEAKNESSES</a:t>
                      </a:r>
                      <a:endParaRPr lang="en-GB" sz="1800" dirty="0">
                        <a:solidFill>
                          <a:schemeClr val="bg1"/>
                        </a:solidFill>
                      </a:endParaRPr>
                    </a:p>
                  </a:txBody>
                  <a:tcPr anchor="ctr">
                    <a:solidFill>
                      <a:schemeClr val="accent2"/>
                    </a:solidFill>
                  </a:tcPr>
                </a:tc>
                <a:tc>
                  <a:txBody>
                    <a:bodyPr/>
                    <a:lstStyle/>
                    <a:p>
                      <a:endParaRPr lang="en-GB" sz="1800" dirty="0">
                        <a:solidFill>
                          <a:schemeClr val="bg1"/>
                        </a:solidFill>
                      </a:endParaRPr>
                    </a:p>
                  </a:txBody>
                  <a:tcPr anchor="ctr">
                    <a:solidFill>
                      <a:schemeClr val="accent2">
                        <a:lumMod val="60000"/>
                        <a:lumOff val="40000"/>
                      </a:schemeClr>
                    </a:solidFill>
                  </a:tcPr>
                </a:tc>
                <a:tc>
                  <a:txBody>
                    <a:bodyPr/>
                    <a:lstStyle/>
                    <a:p>
                      <a:r>
                        <a:rPr lang="en-GB" sz="1800" dirty="0" smtClean="0">
                          <a:solidFill>
                            <a:schemeClr val="tx1"/>
                          </a:solidFill>
                        </a:rPr>
                        <a:t>OPPORTUNITIES</a:t>
                      </a:r>
                      <a:endParaRPr lang="en-GB" sz="1800" dirty="0">
                        <a:solidFill>
                          <a:schemeClr val="tx1"/>
                        </a:solidFill>
                      </a:endParaRPr>
                    </a:p>
                  </a:txBody>
                  <a:tcPr anchor="ctr">
                    <a:solidFill>
                      <a:srgbClr val="D5E478"/>
                    </a:solidFill>
                  </a:tcPr>
                </a:tc>
                <a:tc>
                  <a:txBody>
                    <a:bodyPr/>
                    <a:lstStyle/>
                    <a:p>
                      <a:endParaRPr lang="en-GB" sz="1800" dirty="0">
                        <a:solidFill>
                          <a:schemeClr val="tx1"/>
                        </a:solidFill>
                      </a:endParaRPr>
                    </a:p>
                  </a:txBody>
                  <a:tcPr anchor="ctr">
                    <a:solidFill>
                      <a:schemeClr val="accent3">
                        <a:lumMod val="40000"/>
                        <a:lumOff val="60000"/>
                      </a:schemeClr>
                    </a:solidFill>
                  </a:tcPr>
                </a:tc>
                <a:tc>
                  <a:txBody>
                    <a:bodyPr/>
                    <a:lstStyle/>
                    <a:p>
                      <a:r>
                        <a:rPr lang="en-GB" sz="1800" dirty="0" smtClean="0">
                          <a:solidFill>
                            <a:schemeClr val="tx1"/>
                          </a:solidFill>
                        </a:rPr>
                        <a:t>THREATS</a:t>
                      </a:r>
                      <a:endParaRPr lang="en-GB" sz="1800" dirty="0">
                        <a:solidFill>
                          <a:schemeClr val="tx1"/>
                        </a:solidFill>
                      </a:endParaRPr>
                    </a:p>
                  </a:txBody>
                  <a:tcPr anchor="ctr">
                    <a:solidFill>
                      <a:srgbClr val="EEB4AC"/>
                    </a:solidFill>
                  </a:tcPr>
                </a:tc>
                <a:tc>
                  <a:txBody>
                    <a:bodyPr/>
                    <a:lstStyle/>
                    <a:p>
                      <a:endParaRPr lang="en-GB" sz="1400" dirty="0">
                        <a:solidFill>
                          <a:schemeClr val="tx1"/>
                        </a:solidFill>
                      </a:endParaRPr>
                    </a:p>
                  </a:txBody>
                  <a:tcPr anchor="ctr">
                    <a:solidFill>
                      <a:schemeClr val="accent2">
                        <a:lumMod val="20000"/>
                        <a:lumOff val="80000"/>
                      </a:schemeClr>
                    </a:solidFill>
                  </a:tcPr>
                </a:tc>
              </a:tr>
              <a:tr h="12899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b="1" kern="1200" dirty="0" smtClean="0">
                          <a:solidFill>
                            <a:schemeClr val="tx1"/>
                          </a:solidFill>
                          <a:latin typeface="+mn-lt"/>
                          <a:ea typeface="+mn-ea"/>
                          <a:cs typeface="+mn-cs"/>
                        </a:rPr>
                        <a:t>I</a:t>
                      </a:r>
                      <a:r>
                        <a:rPr lang="en-GB" sz="2000" b="1" kern="1200" baseline="30000" dirty="0" smtClean="0">
                          <a:solidFill>
                            <a:schemeClr val="tx1"/>
                          </a:solidFill>
                          <a:latin typeface="+mn-lt"/>
                          <a:ea typeface="+mn-ea"/>
                          <a:cs typeface="+mn-cs"/>
                        </a:rPr>
                        <a:t>3</a:t>
                      </a:r>
                      <a:r>
                        <a:rPr lang="en-GB" sz="2000" b="1" kern="1200" dirty="0" smtClean="0">
                          <a:solidFill>
                            <a:schemeClr val="tx1"/>
                          </a:solidFill>
                          <a:latin typeface="+mn-lt"/>
                          <a:ea typeface="+mn-ea"/>
                          <a:cs typeface="+mn-cs"/>
                        </a:rPr>
                        <a:t>: </a:t>
                      </a:r>
                      <a:br>
                        <a:rPr lang="en-GB" sz="2000" b="1" kern="1200" dirty="0" smtClean="0">
                          <a:solidFill>
                            <a:schemeClr val="tx1"/>
                          </a:solidFill>
                          <a:latin typeface="+mn-lt"/>
                          <a:ea typeface="+mn-ea"/>
                          <a:cs typeface="+mn-cs"/>
                        </a:rPr>
                      </a:br>
                      <a:r>
                        <a:rPr lang="en-GB" sz="2000" b="1" kern="1200" dirty="0" smtClean="0">
                          <a:solidFill>
                            <a:schemeClr val="tx1"/>
                          </a:solidFill>
                          <a:latin typeface="+mn-lt"/>
                          <a:ea typeface="+mn-ea"/>
                          <a:cs typeface="+mn-cs"/>
                        </a:rPr>
                        <a:t>Opinions of </a:t>
                      </a:r>
                      <a:r>
                        <a:rPr lang="en-GB" sz="2000" b="1" u="sng" kern="1200" dirty="0" smtClean="0">
                          <a:solidFill>
                            <a:schemeClr val="tx1"/>
                          </a:solidFill>
                          <a:latin typeface="+mn-lt"/>
                          <a:ea typeface="+mn-ea"/>
                          <a:cs typeface="+mn-cs"/>
                        </a:rPr>
                        <a:t>3</a:t>
                      </a:r>
                      <a:r>
                        <a:rPr lang="en-GB" sz="2000" b="1" kern="1200" dirty="0" smtClean="0">
                          <a:solidFill>
                            <a:schemeClr val="tx1"/>
                          </a:solidFill>
                          <a:latin typeface="+mn-lt"/>
                          <a:ea typeface="+mn-ea"/>
                          <a:cs typeface="+mn-cs"/>
                        </a:rPr>
                        <a:t> audiences</a:t>
                      </a:r>
                    </a:p>
                  </a:txBody>
                  <a:tcPr anchor="ctr">
                    <a:solidFill>
                      <a:schemeClr val="bg1">
                        <a:lumMod val="85000"/>
                      </a:schemeClr>
                    </a:solidFill>
                  </a:tcPr>
                </a:tc>
                <a:tc>
                  <a:txBody>
                    <a:bodyPr/>
                    <a:lstStyle/>
                    <a:p>
                      <a:pPr marL="92075" marR="0" indent="-92075" algn="l" defTabSz="914400" rtl="0" eaLnBrk="1" fontAlgn="auto" latinLnBrk="0" hangingPunct="1">
                        <a:lnSpc>
                          <a:spcPct val="100000"/>
                        </a:lnSpc>
                        <a:spcBef>
                          <a:spcPts val="0"/>
                        </a:spcBef>
                        <a:spcAft>
                          <a:spcPts val="0"/>
                        </a:spcAft>
                        <a:buClrTx/>
                        <a:buSzTx/>
                        <a:buFont typeface="Arial" pitchFamily="34" charset="0"/>
                        <a:buChar char="•"/>
                        <a:tabLst/>
                        <a:defRPr/>
                      </a:pPr>
                      <a:r>
                        <a:rPr lang="en-GB" sz="1800" b="0" kern="1200" baseline="0" dirty="0" smtClean="0">
                          <a:solidFill>
                            <a:schemeClr val="bg1"/>
                          </a:solidFill>
                          <a:latin typeface="+mn-lt"/>
                          <a:ea typeface="+mn-ea"/>
                          <a:cs typeface="+mn-cs"/>
                        </a:rPr>
                        <a:t>Global technical beacon</a:t>
                      </a:r>
                      <a:br>
                        <a:rPr lang="en-GB" sz="1800" b="0" kern="1200" baseline="0" dirty="0" smtClean="0">
                          <a:solidFill>
                            <a:schemeClr val="bg1"/>
                          </a:solidFill>
                          <a:latin typeface="+mn-lt"/>
                          <a:ea typeface="+mn-ea"/>
                          <a:cs typeface="+mn-cs"/>
                        </a:rPr>
                      </a:br>
                      <a:endParaRPr lang="en-GB" sz="1800" b="0" kern="1200" dirty="0" smtClean="0">
                        <a:solidFill>
                          <a:schemeClr val="bg1"/>
                        </a:solidFill>
                        <a:latin typeface="+mn-lt"/>
                        <a:ea typeface="+mn-ea"/>
                        <a:cs typeface="+mn-cs"/>
                      </a:endParaRPr>
                    </a:p>
                    <a:p>
                      <a:pPr marL="92075" marR="0" indent="-92075" algn="l" defTabSz="914400" rtl="0" eaLnBrk="1" fontAlgn="auto" latinLnBrk="0" hangingPunct="1">
                        <a:lnSpc>
                          <a:spcPct val="100000"/>
                        </a:lnSpc>
                        <a:spcBef>
                          <a:spcPts val="0"/>
                        </a:spcBef>
                        <a:spcAft>
                          <a:spcPts val="0"/>
                        </a:spcAft>
                        <a:buClrTx/>
                        <a:buSzTx/>
                        <a:buFont typeface="Arial" pitchFamily="34" charset="0"/>
                        <a:buChar char="•"/>
                        <a:tabLst/>
                        <a:defRPr/>
                      </a:pPr>
                      <a:r>
                        <a:rPr lang="en-GB" sz="1800" b="0" kern="1200" dirty="0" smtClean="0">
                          <a:solidFill>
                            <a:schemeClr val="bg1"/>
                          </a:solidFill>
                          <a:latin typeface="+mn-lt"/>
                          <a:ea typeface="+mn-ea"/>
                          <a:cs typeface="+mn-cs"/>
                        </a:rPr>
                        <a:t>Multi-stakeholder</a:t>
                      </a:r>
                      <a:r>
                        <a:rPr lang="en-GB" sz="1800" b="0" kern="1200" baseline="0" dirty="0" smtClean="0">
                          <a:solidFill>
                            <a:schemeClr val="bg1"/>
                          </a:solidFill>
                          <a:latin typeface="+mn-lt"/>
                          <a:ea typeface="+mn-ea"/>
                          <a:cs typeface="+mn-cs"/>
                        </a:rPr>
                        <a:t> model</a:t>
                      </a:r>
                      <a:br>
                        <a:rPr lang="en-GB" sz="1800" b="0" kern="1200" baseline="0" dirty="0" smtClean="0">
                          <a:solidFill>
                            <a:schemeClr val="bg1"/>
                          </a:solidFill>
                          <a:latin typeface="+mn-lt"/>
                          <a:ea typeface="+mn-ea"/>
                          <a:cs typeface="+mn-cs"/>
                        </a:rPr>
                      </a:br>
                      <a:endParaRPr lang="en-GB" sz="1800" b="0" kern="1200" baseline="0" dirty="0" smtClean="0">
                        <a:solidFill>
                          <a:schemeClr val="bg1"/>
                        </a:solidFill>
                        <a:latin typeface="+mn-lt"/>
                        <a:ea typeface="+mn-ea"/>
                        <a:cs typeface="+mn-cs"/>
                      </a:endParaRPr>
                    </a:p>
                    <a:p>
                      <a:pPr marL="92075" marR="0" indent="-92075" algn="l" defTabSz="914400" rtl="0" eaLnBrk="1" fontAlgn="auto" latinLnBrk="0" hangingPunct="1">
                        <a:lnSpc>
                          <a:spcPct val="100000"/>
                        </a:lnSpc>
                        <a:spcBef>
                          <a:spcPts val="0"/>
                        </a:spcBef>
                        <a:spcAft>
                          <a:spcPts val="0"/>
                        </a:spcAft>
                        <a:buClrTx/>
                        <a:buSzTx/>
                        <a:buFont typeface="Arial" pitchFamily="34" charset="0"/>
                        <a:buChar char="•"/>
                        <a:tabLst/>
                        <a:defRPr/>
                      </a:pPr>
                      <a:r>
                        <a:rPr lang="en-GB" sz="1800" b="0" kern="1200" baseline="0" dirty="0" err="1" smtClean="0">
                          <a:solidFill>
                            <a:schemeClr val="bg1"/>
                          </a:solidFill>
                          <a:latin typeface="+mn-lt"/>
                          <a:ea typeface="+mn-ea"/>
                          <a:cs typeface="+mn-cs"/>
                        </a:rPr>
                        <a:t>Fadi</a:t>
                      </a:r>
                      <a:r>
                        <a:rPr lang="en-GB" sz="1800" b="0" kern="1200" baseline="0" dirty="0" smtClean="0">
                          <a:solidFill>
                            <a:schemeClr val="bg1"/>
                          </a:solidFill>
                          <a:latin typeface="+mn-lt"/>
                          <a:ea typeface="+mn-ea"/>
                          <a:cs typeface="+mn-cs"/>
                        </a:rPr>
                        <a:t> , New Board and Senior Staff</a:t>
                      </a:r>
                      <a:endParaRPr lang="en-GB" sz="1800" b="0" kern="1200" dirty="0" smtClean="0">
                        <a:solidFill>
                          <a:schemeClr val="bg1"/>
                        </a:solidFill>
                        <a:latin typeface="+mn-lt"/>
                        <a:ea typeface="+mn-ea"/>
                        <a:cs typeface="+mn-cs"/>
                      </a:endParaRPr>
                    </a:p>
                  </a:txBody>
                  <a:tcPr anchor="ctr">
                    <a:solidFill>
                      <a:schemeClr val="accent5"/>
                    </a:solidFill>
                  </a:tcPr>
                </a:tc>
                <a:tc>
                  <a:txBody>
                    <a:bodyPr/>
                    <a:lstStyle/>
                    <a:p>
                      <a:pPr marL="92075" marR="0" indent="-92075" algn="l" defTabSz="914400" rtl="0" eaLnBrk="1" fontAlgn="auto" latinLnBrk="0" hangingPunct="1">
                        <a:lnSpc>
                          <a:spcPct val="100000"/>
                        </a:lnSpc>
                        <a:spcBef>
                          <a:spcPts val="0"/>
                        </a:spcBef>
                        <a:spcAft>
                          <a:spcPts val="0"/>
                        </a:spcAft>
                        <a:buClrTx/>
                        <a:buSzTx/>
                        <a:buFont typeface="Arial" pitchFamily="34" charset="0"/>
                        <a:buChar char="•"/>
                        <a:tabLst/>
                        <a:defRPr/>
                      </a:pPr>
                      <a:endParaRPr lang="en-GB" sz="1800" b="0" kern="1200" dirty="0" smtClean="0">
                        <a:solidFill>
                          <a:schemeClr val="bg1"/>
                        </a:solidFill>
                        <a:latin typeface="+mn-lt"/>
                        <a:ea typeface="+mn-ea"/>
                        <a:cs typeface="+mn-cs"/>
                      </a:endParaRPr>
                    </a:p>
                  </a:txBody>
                  <a:tcPr anchor="ctr">
                    <a:solidFill>
                      <a:schemeClr val="accent1">
                        <a:lumMod val="40000"/>
                        <a:lumOff val="60000"/>
                      </a:schemeClr>
                    </a:solidFill>
                  </a:tcPr>
                </a:tc>
                <a:tc>
                  <a:txBody>
                    <a:bodyPr/>
                    <a:lstStyle/>
                    <a:p>
                      <a:pPr marL="92075" indent="-92075">
                        <a:buFont typeface="Arial" pitchFamily="34" charset="0"/>
                        <a:buChar char="•"/>
                      </a:pPr>
                      <a:r>
                        <a:rPr lang="en-GB" sz="1800" kern="1200" dirty="0" smtClean="0">
                          <a:solidFill>
                            <a:schemeClr val="bg1"/>
                          </a:solidFill>
                          <a:latin typeface="+mn-lt"/>
                          <a:ea typeface="+mn-ea"/>
                          <a:cs typeface="+mn-cs"/>
                        </a:rPr>
                        <a:t>Too U.S. Centric</a:t>
                      </a:r>
                      <a:br>
                        <a:rPr lang="en-GB" sz="1800" kern="1200" dirty="0" smtClean="0">
                          <a:solidFill>
                            <a:schemeClr val="bg1"/>
                          </a:solidFill>
                          <a:latin typeface="+mn-lt"/>
                          <a:ea typeface="+mn-ea"/>
                          <a:cs typeface="+mn-cs"/>
                        </a:rPr>
                      </a:br>
                      <a:endParaRPr lang="en-GB" sz="1800" kern="1200" dirty="0" smtClean="0">
                        <a:solidFill>
                          <a:schemeClr val="bg1"/>
                        </a:solidFill>
                        <a:latin typeface="+mn-lt"/>
                        <a:ea typeface="+mn-ea"/>
                        <a:cs typeface="+mn-cs"/>
                      </a:endParaRPr>
                    </a:p>
                    <a:p>
                      <a:pPr marL="92075" indent="-92075">
                        <a:buFont typeface="Arial" pitchFamily="34" charset="0"/>
                        <a:buChar char="•"/>
                      </a:pPr>
                      <a:r>
                        <a:rPr lang="en-GB" sz="1800" kern="1200" dirty="0" smtClean="0">
                          <a:solidFill>
                            <a:schemeClr val="bg1"/>
                          </a:solidFill>
                          <a:latin typeface="+mn-lt"/>
                          <a:ea typeface="+mn-ea"/>
                          <a:cs typeface="+mn-cs"/>
                        </a:rPr>
                        <a:t>External </a:t>
                      </a:r>
                      <a:r>
                        <a:rPr lang="en-GB" sz="1800" kern="1200" dirty="0" err="1" smtClean="0">
                          <a:solidFill>
                            <a:schemeClr val="bg1"/>
                          </a:solidFill>
                          <a:latin typeface="+mn-lt"/>
                          <a:ea typeface="+mn-ea"/>
                          <a:cs typeface="+mn-cs"/>
                        </a:rPr>
                        <a:t>comms</a:t>
                      </a:r>
                      <a:r>
                        <a:rPr lang="en-GB" sz="1800" kern="1200" dirty="0" smtClean="0">
                          <a:solidFill>
                            <a:schemeClr val="bg1"/>
                          </a:solidFill>
                          <a:latin typeface="+mn-lt"/>
                          <a:ea typeface="+mn-ea"/>
                          <a:cs typeface="+mn-cs"/>
                        </a:rPr>
                        <a:t>.</a:t>
                      </a:r>
                      <a:endParaRPr lang="en-GB" sz="1800" kern="1200" dirty="0" smtClean="0">
                        <a:solidFill>
                          <a:schemeClr val="bg1"/>
                        </a:solidFill>
                        <a:latin typeface="+mn-lt"/>
                        <a:ea typeface="+mn-ea"/>
                        <a:cs typeface="+mn-cs"/>
                      </a:endParaRPr>
                    </a:p>
                  </a:txBody>
                  <a:tcPr anchor="ctr">
                    <a:solidFill>
                      <a:schemeClr val="accent2"/>
                    </a:solidFill>
                  </a:tcPr>
                </a:tc>
                <a:tc>
                  <a:txBody>
                    <a:bodyPr/>
                    <a:lstStyle/>
                    <a:p>
                      <a:pPr marL="92075" indent="-92075">
                        <a:buFont typeface="Arial" pitchFamily="34" charset="0"/>
                        <a:buChar char="•"/>
                      </a:pPr>
                      <a:endParaRPr lang="en-GB" sz="1800" kern="1200" dirty="0" smtClean="0">
                        <a:solidFill>
                          <a:schemeClr val="bg1"/>
                        </a:solidFill>
                        <a:latin typeface="+mn-lt"/>
                        <a:ea typeface="+mn-ea"/>
                        <a:cs typeface="+mn-cs"/>
                      </a:endParaRPr>
                    </a:p>
                  </a:txBody>
                  <a:tcPr anchor="ctr">
                    <a:solidFill>
                      <a:schemeClr val="accent2">
                        <a:lumMod val="60000"/>
                        <a:lumOff val="40000"/>
                      </a:schemeClr>
                    </a:solidFill>
                  </a:tcPr>
                </a:tc>
                <a:tc>
                  <a:txBody>
                    <a:bodyPr/>
                    <a:lstStyle/>
                    <a:p>
                      <a:pPr marL="92075" indent="-92075">
                        <a:buFont typeface="Arial" pitchFamily="34" charset="0"/>
                        <a:buChar char="•"/>
                      </a:pPr>
                      <a:r>
                        <a:rPr lang="en-GB" sz="1800" dirty="0" smtClean="0">
                          <a:solidFill>
                            <a:schemeClr val="tx1"/>
                          </a:solidFill>
                        </a:rPr>
                        <a:t>Success in handling</a:t>
                      </a:r>
                      <a:br>
                        <a:rPr lang="en-GB" sz="1800" dirty="0" smtClean="0">
                          <a:solidFill>
                            <a:schemeClr val="tx1"/>
                          </a:solidFill>
                        </a:rPr>
                      </a:br>
                      <a:r>
                        <a:rPr lang="en-GB" sz="1800" dirty="0" smtClean="0">
                          <a:solidFill>
                            <a:schemeClr val="tx1"/>
                          </a:solidFill>
                        </a:rPr>
                        <a:t>new </a:t>
                      </a:r>
                      <a:r>
                        <a:rPr lang="en-GB" sz="1800" dirty="0" err="1" smtClean="0">
                          <a:solidFill>
                            <a:schemeClr val="tx1"/>
                          </a:solidFill>
                        </a:rPr>
                        <a:t>gTLDs</a:t>
                      </a:r>
                      <a:r>
                        <a:rPr lang="en-GB" sz="1800" dirty="0" smtClean="0">
                          <a:solidFill>
                            <a:schemeClr val="tx1"/>
                          </a:solidFill>
                        </a:rPr>
                        <a:t/>
                      </a:r>
                      <a:br>
                        <a:rPr lang="en-GB" sz="1800" dirty="0" smtClean="0">
                          <a:solidFill>
                            <a:schemeClr val="tx1"/>
                          </a:solidFill>
                        </a:rPr>
                      </a:br>
                      <a:endParaRPr lang="en-GB" sz="1800" dirty="0" smtClean="0">
                        <a:solidFill>
                          <a:schemeClr val="tx1"/>
                        </a:solidFill>
                      </a:endParaRPr>
                    </a:p>
                    <a:p>
                      <a:pPr marL="92075" indent="-92075">
                        <a:buFont typeface="Arial" pitchFamily="34" charset="0"/>
                        <a:buChar char="•"/>
                      </a:pPr>
                      <a:r>
                        <a:rPr lang="en-GB" sz="1800" dirty="0" smtClean="0">
                          <a:solidFill>
                            <a:schemeClr val="tx1"/>
                          </a:solidFill>
                        </a:rPr>
                        <a:t>International-</a:t>
                      </a:r>
                      <a:r>
                        <a:rPr lang="en-GB" sz="1800" dirty="0" err="1" smtClean="0">
                          <a:solidFill>
                            <a:schemeClr val="tx1"/>
                          </a:solidFill>
                        </a:rPr>
                        <a:t>ization</a:t>
                      </a:r>
                      <a:r>
                        <a:rPr lang="en-GB" sz="1800" baseline="0" dirty="0" smtClean="0">
                          <a:solidFill>
                            <a:schemeClr val="tx1"/>
                          </a:solidFill>
                        </a:rPr>
                        <a:t> strategy</a:t>
                      </a:r>
                      <a:br>
                        <a:rPr lang="en-GB" sz="1800" baseline="0" dirty="0" smtClean="0">
                          <a:solidFill>
                            <a:schemeClr val="tx1"/>
                          </a:solidFill>
                        </a:rPr>
                      </a:br>
                      <a:endParaRPr lang="en-GB" sz="1800" baseline="0" dirty="0" smtClean="0">
                        <a:solidFill>
                          <a:schemeClr val="tx1"/>
                        </a:solidFill>
                      </a:endParaRPr>
                    </a:p>
                    <a:p>
                      <a:pPr marL="92075" indent="-92075">
                        <a:buFont typeface="Arial" pitchFamily="34" charset="0"/>
                        <a:buChar char="•"/>
                      </a:pPr>
                      <a:r>
                        <a:rPr lang="en-GB" sz="1800" baseline="0" dirty="0" smtClean="0">
                          <a:solidFill>
                            <a:schemeClr val="tx1"/>
                          </a:solidFill>
                        </a:rPr>
                        <a:t>Strengthening relationships with non-commercial entities </a:t>
                      </a:r>
                      <a:endParaRPr lang="en-GB" sz="1800" dirty="0">
                        <a:solidFill>
                          <a:schemeClr val="tx1"/>
                        </a:solidFill>
                      </a:endParaRPr>
                    </a:p>
                  </a:txBody>
                  <a:tcPr anchor="ctr">
                    <a:solidFill>
                      <a:srgbClr val="D5E478"/>
                    </a:solidFill>
                  </a:tcPr>
                </a:tc>
                <a:tc>
                  <a:txBody>
                    <a:bodyPr/>
                    <a:lstStyle/>
                    <a:p>
                      <a:pPr marL="92075" indent="-92075">
                        <a:buFont typeface="Arial" pitchFamily="34" charset="0"/>
                        <a:buChar char="•"/>
                      </a:pPr>
                      <a:endParaRPr lang="en-GB" sz="1800" dirty="0">
                        <a:solidFill>
                          <a:schemeClr val="tx1"/>
                        </a:solidFill>
                      </a:endParaRPr>
                    </a:p>
                  </a:txBody>
                  <a:tcPr anchor="ctr">
                    <a:solidFill>
                      <a:schemeClr val="accent3">
                        <a:lumMod val="40000"/>
                        <a:lumOff val="60000"/>
                      </a:schemeClr>
                    </a:solidFill>
                  </a:tcPr>
                </a:tc>
                <a:tc>
                  <a:txBody>
                    <a:bodyPr/>
                    <a:lstStyle/>
                    <a:p>
                      <a:pPr marL="92075" marR="0" indent="-92075" algn="l" defTabSz="914400" rtl="0" eaLnBrk="1" fontAlgn="auto" latinLnBrk="0" hangingPunct="1">
                        <a:lnSpc>
                          <a:spcPct val="100000"/>
                        </a:lnSpc>
                        <a:spcBef>
                          <a:spcPts val="0"/>
                        </a:spcBef>
                        <a:spcAft>
                          <a:spcPts val="0"/>
                        </a:spcAft>
                        <a:buClrTx/>
                        <a:buSzTx/>
                        <a:buFont typeface="Arial" pitchFamily="34" charset="0"/>
                        <a:buChar char="•"/>
                        <a:tabLst/>
                        <a:defRPr/>
                      </a:pPr>
                      <a:r>
                        <a:rPr lang="en-GB" sz="1800" dirty="0" smtClean="0">
                          <a:solidFill>
                            <a:schemeClr val="tx1"/>
                          </a:solidFill>
                        </a:rPr>
                        <a:t>Inability to effectively manage new </a:t>
                      </a:r>
                      <a:r>
                        <a:rPr lang="en-GB" sz="1800" dirty="0" err="1" smtClean="0">
                          <a:solidFill>
                            <a:schemeClr val="tx1"/>
                          </a:solidFill>
                        </a:rPr>
                        <a:t>gTLDs</a:t>
                      </a:r>
                      <a:r>
                        <a:rPr lang="en-GB" sz="1800" dirty="0" smtClean="0">
                          <a:solidFill>
                            <a:schemeClr val="tx1"/>
                          </a:solidFill>
                        </a:rPr>
                        <a:t/>
                      </a:r>
                      <a:br>
                        <a:rPr lang="en-GB" sz="1800" dirty="0" smtClean="0">
                          <a:solidFill>
                            <a:schemeClr val="tx1"/>
                          </a:solidFill>
                        </a:rPr>
                      </a:br>
                      <a:endParaRPr lang="en-GB" sz="1800" dirty="0" smtClean="0">
                        <a:solidFill>
                          <a:schemeClr val="tx1"/>
                        </a:solidFill>
                      </a:endParaRPr>
                    </a:p>
                    <a:p>
                      <a:pPr marL="92075" marR="0" indent="-92075" algn="l" defTabSz="914400" rtl="0" eaLnBrk="1" fontAlgn="auto" latinLnBrk="0" hangingPunct="1">
                        <a:lnSpc>
                          <a:spcPct val="100000"/>
                        </a:lnSpc>
                        <a:spcBef>
                          <a:spcPts val="0"/>
                        </a:spcBef>
                        <a:spcAft>
                          <a:spcPts val="0"/>
                        </a:spcAft>
                        <a:buClrTx/>
                        <a:buSzTx/>
                        <a:buFont typeface="Arial" pitchFamily="34" charset="0"/>
                        <a:buChar char="•"/>
                        <a:tabLst/>
                        <a:defRPr/>
                      </a:pPr>
                      <a:r>
                        <a:rPr lang="en-GB" sz="1800" baseline="0" dirty="0" smtClean="0">
                          <a:solidFill>
                            <a:schemeClr val="tx1"/>
                          </a:solidFill>
                        </a:rPr>
                        <a:t>Loss of legitimacy by not engaging stakeholders globally</a:t>
                      </a:r>
                      <a:endParaRPr lang="en-GB" sz="1800" dirty="0" smtClean="0">
                        <a:solidFill>
                          <a:schemeClr val="tx1"/>
                        </a:solidFill>
                      </a:endParaRPr>
                    </a:p>
                  </a:txBody>
                  <a:tcPr anchor="ctr">
                    <a:solidFill>
                      <a:srgbClr val="EEB4AC"/>
                    </a:solidFill>
                  </a:tcPr>
                </a:tc>
                <a:tc>
                  <a:txBody>
                    <a:bodyPr/>
                    <a:lstStyle/>
                    <a:p>
                      <a:pPr marL="92075" marR="0" indent="-92075" algn="l" defTabSz="914400" rtl="0" eaLnBrk="1" fontAlgn="auto" latinLnBrk="0" hangingPunct="1">
                        <a:lnSpc>
                          <a:spcPct val="100000"/>
                        </a:lnSpc>
                        <a:spcBef>
                          <a:spcPts val="0"/>
                        </a:spcBef>
                        <a:spcAft>
                          <a:spcPts val="0"/>
                        </a:spcAft>
                        <a:buClrTx/>
                        <a:buSzTx/>
                        <a:buFont typeface="Arial" pitchFamily="34" charset="0"/>
                        <a:buChar char="•"/>
                        <a:tabLst/>
                        <a:defRPr/>
                      </a:pPr>
                      <a:endParaRPr lang="en-GB" sz="1100" dirty="0" smtClean="0">
                        <a:solidFill>
                          <a:schemeClr val="tx1"/>
                        </a:solidFill>
                      </a:endParaRPr>
                    </a:p>
                  </a:txBody>
                  <a:tcPr anchor="ctr">
                    <a:solidFill>
                      <a:schemeClr val="accent2">
                        <a:lumMod val="20000"/>
                        <a:lumOff val="80000"/>
                      </a:schemeClr>
                    </a:solidFill>
                  </a:tcPr>
                </a:tc>
              </a:tr>
            </a:tbl>
          </a:graphicData>
        </a:graphic>
      </p:graphicFrame>
      <p:sp>
        <p:nvSpPr>
          <p:cNvPr id="5" name="Title 1"/>
          <p:cNvSpPr txBox="1">
            <a:spLocks/>
          </p:cNvSpPr>
          <p:nvPr/>
        </p:nvSpPr>
        <p:spPr>
          <a:xfrm>
            <a:off x="150813" y="177800"/>
            <a:ext cx="8686800" cy="461963"/>
          </a:xfrm>
          <a:prstGeom prst="rect">
            <a:avLst/>
          </a:prstGeom>
        </p:spPr>
        <p:txBody>
          <a:bodyPr/>
          <a:lstStyle/>
          <a:p>
            <a:pPr fontAlgn="auto">
              <a:spcAft>
                <a:spcPts val="0"/>
              </a:spcAft>
              <a:defRPr/>
            </a:pPr>
            <a:r>
              <a:rPr lang="en-GB" sz="2000" b="1" dirty="0">
                <a:latin typeface="+mj-lt"/>
                <a:ea typeface="+mj-ea"/>
                <a:cs typeface="+mj-cs"/>
              </a:rPr>
              <a:t>ICANN Super- SWOT </a:t>
            </a:r>
            <a:r>
              <a:rPr lang="en-GB" sz="2300" b="1" dirty="0">
                <a:latin typeface="+mj-lt"/>
                <a:ea typeface="+mj-ea"/>
                <a:cs typeface="+mj-cs"/>
              </a:rPr>
              <a:t/>
            </a:r>
            <a:br>
              <a:rPr lang="en-GB" sz="2300" b="1" dirty="0">
                <a:latin typeface="+mj-lt"/>
                <a:ea typeface="+mj-ea"/>
                <a:cs typeface="+mj-cs"/>
              </a:rPr>
            </a:br>
            <a:r>
              <a:rPr lang="en-GB" sz="1200" dirty="0">
                <a:latin typeface="+mj-lt"/>
                <a:ea typeface="+mj-ea"/>
                <a:cs typeface="+mj-cs"/>
              </a:rPr>
              <a:t>– triangulation of Identity, Image and Influence findings</a:t>
            </a:r>
          </a:p>
        </p:txBody>
      </p:sp>
      <p:grpSp>
        <p:nvGrpSpPr>
          <p:cNvPr id="12" name="Group 128"/>
          <p:cNvGrpSpPr>
            <a:grpSpLocks/>
          </p:cNvGrpSpPr>
          <p:nvPr/>
        </p:nvGrpSpPr>
        <p:grpSpPr bwMode="auto">
          <a:xfrm>
            <a:off x="1666875" y="6059488"/>
            <a:ext cx="2952750" cy="306387"/>
            <a:chOff x="514350" y="6124576"/>
            <a:chExt cx="2952751" cy="307777"/>
          </a:xfrm>
        </p:grpSpPr>
        <p:sp>
          <p:nvSpPr>
            <p:cNvPr id="63" name="Rounded Rectangle 62"/>
            <p:cNvSpPr/>
            <p:nvPr/>
          </p:nvSpPr>
          <p:spPr>
            <a:xfrm>
              <a:off x="1428750" y="6207501"/>
              <a:ext cx="133350" cy="141928"/>
            </a:xfrm>
            <a:prstGeom prst="roundRect">
              <a:avLst/>
            </a:prstGeom>
            <a:solidFill>
              <a:srgbClr val="92D050"/>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64" name="Rounded Rectangle 63"/>
            <p:cNvSpPr/>
            <p:nvPr/>
          </p:nvSpPr>
          <p:spPr>
            <a:xfrm>
              <a:off x="514350" y="6207501"/>
              <a:ext cx="133350" cy="141928"/>
            </a:xfrm>
            <a:prstGeom prst="roundRect">
              <a:avLst/>
            </a:prstGeom>
            <a:solidFill>
              <a:srgbClr val="4483AF"/>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65" name="Rounded Rectangle 64"/>
            <p:cNvSpPr/>
            <p:nvPr/>
          </p:nvSpPr>
          <p:spPr>
            <a:xfrm>
              <a:off x="2314576" y="6207501"/>
              <a:ext cx="133350" cy="141928"/>
            </a:xfrm>
            <a:prstGeom prst="roundRect">
              <a:avLst/>
            </a:prstGeom>
            <a:solidFill>
              <a:srgbClr val="7F7F7F"/>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47219" name="TextBox 65"/>
            <p:cNvSpPr txBox="1">
              <a:spLocks noChangeArrowheads="1"/>
            </p:cNvSpPr>
            <p:nvPr/>
          </p:nvSpPr>
          <p:spPr bwMode="auto">
            <a:xfrm>
              <a:off x="666750" y="6124576"/>
              <a:ext cx="942976" cy="307777"/>
            </a:xfrm>
            <a:prstGeom prst="rect">
              <a:avLst/>
            </a:prstGeom>
            <a:noFill/>
            <a:ln w="9525">
              <a:noFill/>
              <a:miter lim="800000"/>
              <a:headEnd/>
              <a:tailEnd/>
            </a:ln>
          </p:spPr>
          <p:txBody>
            <a:bodyPr>
              <a:spAutoFit/>
            </a:bodyPr>
            <a:lstStyle/>
            <a:p>
              <a:r>
                <a:rPr lang="en-GB" sz="1400"/>
                <a:t>Identity</a:t>
              </a:r>
            </a:p>
          </p:txBody>
        </p:sp>
        <p:sp>
          <p:nvSpPr>
            <p:cNvPr id="47220" name="TextBox 66"/>
            <p:cNvSpPr txBox="1">
              <a:spLocks noChangeArrowheads="1"/>
            </p:cNvSpPr>
            <p:nvPr/>
          </p:nvSpPr>
          <p:spPr bwMode="auto">
            <a:xfrm>
              <a:off x="1571625" y="6124576"/>
              <a:ext cx="1000126" cy="307777"/>
            </a:xfrm>
            <a:prstGeom prst="rect">
              <a:avLst/>
            </a:prstGeom>
            <a:noFill/>
            <a:ln w="9525">
              <a:noFill/>
              <a:miter lim="800000"/>
              <a:headEnd/>
              <a:tailEnd/>
            </a:ln>
          </p:spPr>
          <p:txBody>
            <a:bodyPr>
              <a:spAutoFit/>
            </a:bodyPr>
            <a:lstStyle/>
            <a:p>
              <a:r>
                <a:rPr lang="en-GB" sz="1400"/>
                <a:t>Image</a:t>
              </a:r>
            </a:p>
          </p:txBody>
        </p:sp>
        <p:sp>
          <p:nvSpPr>
            <p:cNvPr id="47221" name="TextBox 67"/>
            <p:cNvSpPr txBox="1">
              <a:spLocks noChangeArrowheads="1"/>
            </p:cNvSpPr>
            <p:nvPr/>
          </p:nvSpPr>
          <p:spPr bwMode="auto">
            <a:xfrm>
              <a:off x="2466975" y="6124576"/>
              <a:ext cx="1000126" cy="307777"/>
            </a:xfrm>
            <a:prstGeom prst="rect">
              <a:avLst/>
            </a:prstGeom>
            <a:noFill/>
            <a:ln w="9525">
              <a:noFill/>
              <a:miter lim="800000"/>
              <a:headEnd/>
              <a:tailEnd/>
            </a:ln>
          </p:spPr>
          <p:txBody>
            <a:bodyPr>
              <a:spAutoFit/>
            </a:bodyPr>
            <a:lstStyle/>
            <a:p>
              <a:r>
                <a:rPr lang="en-GB" sz="1400"/>
                <a:t>Influence</a:t>
              </a:r>
            </a:p>
          </p:txBody>
        </p:sp>
      </p:gr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598488" y="-434975"/>
            <a:ext cx="10047288" cy="7696200"/>
          </a:xfrm>
          <a:prstGeom prst="roundRect">
            <a:avLst/>
          </a:prstGeom>
        </p:spPr>
        <p:style>
          <a:lnRef idx="1">
            <a:schemeClr val="dk1"/>
          </a:lnRef>
          <a:fillRef idx="3">
            <a:schemeClr val="dk1"/>
          </a:fillRef>
          <a:effectRef idx="2">
            <a:schemeClr val="dk1"/>
          </a:effectRef>
          <a:fontRef idx="minor">
            <a:schemeClr val="lt1"/>
          </a:fontRef>
        </p:style>
        <p:txBody>
          <a:bodyPr anchor="ctr"/>
          <a:lstStyle/>
          <a:p>
            <a:pPr algn="ctr">
              <a:defRPr/>
            </a:pPr>
            <a:endParaRPr lang="en-US" b="1" spc="10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endParaRPr>
          </a:p>
        </p:txBody>
      </p:sp>
      <p:sp>
        <p:nvSpPr>
          <p:cNvPr id="71683" name="Title 1"/>
          <p:cNvSpPr>
            <a:spLocks noGrp="1"/>
          </p:cNvSpPr>
          <p:nvPr>
            <p:ph type="title"/>
          </p:nvPr>
        </p:nvSpPr>
        <p:spPr>
          <a:xfrm>
            <a:off x="150813" y="249238"/>
            <a:ext cx="8775700" cy="287337"/>
          </a:xfrm>
        </p:spPr>
        <p:txBody>
          <a:bodyPr/>
          <a:lstStyle/>
          <a:p>
            <a:r>
              <a:rPr lang="en-US" smtClean="0"/>
              <a:t>Set-up Notes</a:t>
            </a:r>
          </a:p>
        </p:txBody>
      </p:sp>
      <p:sp>
        <p:nvSpPr>
          <p:cNvPr id="7" name="Rectangle 6"/>
          <p:cNvSpPr/>
          <p:nvPr/>
        </p:nvSpPr>
        <p:spPr>
          <a:xfrm>
            <a:off x="1077913" y="1892300"/>
            <a:ext cx="6988175" cy="3048000"/>
          </a:xfrm>
          <a:prstGeom prst="rect">
            <a:avLst/>
          </a:prstGeom>
        </p:spPr>
        <p:txBody>
          <a:bodyPr>
            <a:spAutoFit/>
          </a:bodyPr>
          <a:lstStyle/>
          <a:p>
            <a:pPr algn="ctr">
              <a:defRPr/>
            </a:pPr>
            <a:r>
              <a:rPr lang="en-US" sz="4800" i="1" dirty="0">
                <a:solidFill>
                  <a:srgbClr val="FFFF00"/>
                </a:solidFill>
                <a:latin typeface="+mn-lt"/>
              </a:rPr>
              <a:t>“The Reputation of A Thousand Years May Be Determined By The Conduct of One Hour.” </a:t>
            </a:r>
          </a:p>
        </p:txBody>
      </p:sp>
      <p:sp>
        <p:nvSpPr>
          <p:cNvPr id="71685" name="TextBox 8"/>
          <p:cNvSpPr txBox="1">
            <a:spLocks noChangeArrowheads="1"/>
          </p:cNvSpPr>
          <p:nvPr/>
        </p:nvSpPr>
        <p:spPr bwMode="auto">
          <a:xfrm>
            <a:off x="6149975" y="6053138"/>
            <a:ext cx="2852738" cy="306387"/>
          </a:xfrm>
          <a:prstGeom prst="rect">
            <a:avLst/>
          </a:prstGeom>
          <a:noFill/>
          <a:ln w="9525">
            <a:noFill/>
            <a:miter lim="800000"/>
            <a:headEnd/>
            <a:tailEnd/>
          </a:ln>
        </p:spPr>
        <p:txBody>
          <a:bodyPr>
            <a:spAutoFit/>
          </a:bodyPr>
          <a:lstStyle/>
          <a:p>
            <a:r>
              <a:rPr lang="en-US" sz="1400" dirty="0">
                <a:solidFill>
                  <a:schemeClr val="bg1"/>
                </a:solidFill>
              </a:rPr>
              <a:t>Source: </a:t>
            </a:r>
            <a:r>
              <a:rPr lang="en-US" sz="1400" dirty="0" smtClean="0">
                <a:solidFill>
                  <a:schemeClr val="bg1"/>
                </a:solidFill>
              </a:rPr>
              <a:t>Ancient </a:t>
            </a:r>
            <a:r>
              <a:rPr lang="en-US" sz="1400" dirty="0">
                <a:solidFill>
                  <a:schemeClr val="bg1"/>
                </a:solidFill>
              </a:rPr>
              <a:t>Proverb</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p:cNvSpPr/>
          <p:nvPr/>
        </p:nvSpPr>
        <p:spPr>
          <a:xfrm>
            <a:off x="127950" y="711200"/>
            <a:ext cx="4242169" cy="5109860"/>
          </a:xfrm>
          <a:prstGeom prst="rect">
            <a:avLst/>
          </a:prstGeom>
        </p:spPr>
        <p:txBody>
          <a:bodyPr wrap="square">
            <a:spAutoFit/>
          </a:bodyPr>
          <a:lstStyle/>
          <a:p>
            <a:pPr indent="-180000">
              <a:spcBef>
                <a:spcPts val="600"/>
              </a:spcBef>
              <a:spcAft>
                <a:spcPts val="600"/>
              </a:spcAft>
              <a:defRPr/>
            </a:pPr>
            <a:r>
              <a:rPr lang="en-US" sz="1700" b="1" dirty="0">
                <a:solidFill>
                  <a:schemeClr val="accent1"/>
                </a:solidFill>
                <a:latin typeface="Calibri" pitchFamily="34" charset="0"/>
                <a:cs typeface="Calibri" pitchFamily="34" charset="0"/>
              </a:rPr>
              <a:t>23-year track record in communication research and reputation measurement</a:t>
            </a:r>
            <a:r>
              <a:rPr lang="en-US" sz="1700" dirty="0">
                <a:solidFill>
                  <a:schemeClr val="accent1"/>
                </a:solidFill>
                <a:latin typeface="Calibri" pitchFamily="34" charset="0"/>
                <a:cs typeface="Calibri" pitchFamily="34" charset="0"/>
              </a:rPr>
              <a:t> </a:t>
            </a:r>
          </a:p>
          <a:p>
            <a:pPr>
              <a:lnSpc>
                <a:spcPct val="105000"/>
              </a:lnSpc>
              <a:spcBef>
                <a:spcPts val="600"/>
              </a:spcBef>
              <a:spcAft>
                <a:spcPts val="600"/>
              </a:spcAft>
              <a:buClr>
                <a:schemeClr val="accent2"/>
              </a:buClr>
              <a:buSzPct val="125000"/>
              <a:defRPr/>
            </a:pPr>
            <a:r>
              <a:rPr lang="en-GB" sz="1700" dirty="0">
                <a:latin typeface="Calibri" pitchFamily="34" charset="0"/>
                <a:cs typeface="Calibri" pitchFamily="34" charset="0"/>
              </a:rPr>
              <a:t>700 staff working across 18 offices worldwide</a:t>
            </a:r>
            <a:endParaRPr lang="en-US" sz="1700" dirty="0">
              <a:latin typeface="Calibri" pitchFamily="34" charset="0"/>
              <a:cs typeface="Calibri" pitchFamily="34" charset="0"/>
            </a:endParaRPr>
          </a:p>
          <a:p>
            <a:pPr>
              <a:lnSpc>
                <a:spcPct val="105000"/>
              </a:lnSpc>
              <a:spcBef>
                <a:spcPts val="600"/>
              </a:spcBef>
              <a:spcAft>
                <a:spcPts val="600"/>
              </a:spcAft>
              <a:buClr>
                <a:schemeClr val="accent2"/>
              </a:buClr>
              <a:buSzPct val="125000"/>
              <a:defRPr/>
            </a:pPr>
            <a:r>
              <a:rPr lang="en-GB" sz="1700" b="1" dirty="0">
                <a:latin typeface="Calibri" pitchFamily="34" charset="0"/>
                <a:cs typeface="Calibri" pitchFamily="34" charset="0"/>
              </a:rPr>
              <a:t>Registered Expert Witness on image and reputation</a:t>
            </a:r>
            <a:r>
              <a:rPr lang="en-GB" sz="1700" dirty="0">
                <a:latin typeface="Calibri" pitchFamily="34" charset="0"/>
                <a:cs typeface="Calibri" pitchFamily="34" charset="0"/>
              </a:rPr>
              <a:t> supporting Boards of leading organizations on reputation audits and insights</a:t>
            </a:r>
            <a:endParaRPr lang="en-US" sz="1700" dirty="0">
              <a:latin typeface="Calibri" pitchFamily="34" charset="0"/>
              <a:cs typeface="Calibri" pitchFamily="34" charset="0"/>
            </a:endParaRPr>
          </a:p>
          <a:p>
            <a:pPr>
              <a:lnSpc>
                <a:spcPct val="105000"/>
              </a:lnSpc>
              <a:spcBef>
                <a:spcPts val="600"/>
              </a:spcBef>
              <a:spcAft>
                <a:spcPts val="600"/>
              </a:spcAft>
              <a:buClr>
                <a:schemeClr val="accent2"/>
              </a:buClr>
              <a:buSzPct val="125000"/>
              <a:defRPr/>
            </a:pPr>
            <a:r>
              <a:rPr lang="en-GB" sz="1700" dirty="0">
                <a:latin typeface="Calibri" pitchFamily="34" charset="0"/>
                <a:cs typeface="Calibri" pitchFamily="34" charset="0"/>
              </a:rPr>
              <a:t>Research complies with the MRS Code of Conduct and ISO 9001:2008 ensuring </a:t>
            </a:r>
            <a:r>
              <a:rPr lang="en-GB" sz="1700" b="1" dirty="0">
                <a:latin typeface="Calibri" pitchFamily="34" charset="0"/>
                <a:cs typeface="Calibri" pitchFamily="34" charset="0"/>
              </a:rPr>
              <a:t>objective and rigorous assessment </a:t>
            </a:r>
          </a:p>
          <a:p>
            <a:pPr>
              <a:lnSpc>
                <a:spcPct val="105000"/>
              </a:lnSpc>
              <a:spcBef>
                <a:spcPts val="600"/>
              </a:spcBef>
              <a:spcAft>
                <a:spcPts val="600"/>
              </a:spcAft>
              <a:buClr>
                <a:schemeClr val="accent2"/>
              </a:buClr>
              <a:buSzPct val="125000"/>
              <a:defRPr/>
            </a:pPr>
            <a:endParaRPr lang="en-GB" sz="1700" dirty="0" smtClean="0">
              <a:latin typeface="Calibri" pitchFamily="34" charset="0"/>
              <a:cs typeface="Calibri" pitchFamily="34" charset="0"/>
            </a:endParaRPr>
          </a:p>
          <a:p>
            <a:pPr>
              <a:lnSpc>
                <a:spcPct val="105000"/>
              </a:lnSpc>
              <a:spcBef>
                <a:spcPts val="600"/>
              </a:spcBef>
              <a:spcAft>
                <a:spcPts val="600"/>
              </a:spcAft>
              <a:buClr>
                <a:schemeClr val="accent2"/>
              </a:buClr>
              <a:buSzPct val="125000"/>
              <a:defRPr/>
            </a:pPr>
            <a:endParaRPr lang="en-GB" sz="1700" dirty="0" smtClean="0">
              <a:latin typeface="Calibri" pitchFamily="34" charset="0"/>
              <a:cs typeface="Calibri" pitchFamily="34" charset="0"/>
            </a:endParaRPr>
          </a:p>
          <a:p>
            <a:pPr>
              <a:lnSpc>
                <a:spcPct val="105000"/>
              </a:lnSpc>
              <a:spcBef>
                <a:spcPts val="600"/>
              </a:spcBef>
              <a:spcAft>
                <a:spcPts val="600"/>
              </a:spcAft>
              <a:buClr>
                <a:schemeClr val="accent2"/>
              </a:buClr>
              <a:buSzPct val="125000"/>
              <a:defRPr/>
            </a:pPr>
            <a:r>
              <a:rPr lang="en-GB" sz="1700" dirty="0" smtClean="0">
                <a:latin typeface="Calibri" pitchFamily="34" charset="0"/>
                <a:cs typeface="Calibri" pitchFamily="34" charset="0"/>
              </a:rPr>
              <a:t>Winner </a:t>
            </a:r>
            <a:r>
              <a:rPr lang="en-GB" sz="1700" dirty="0">
                <a:latin typeface="Calibri" pitchFamily="34" charset="0"/>
                <a:cs typeface="Calibri" pitchFamily="34" charset="0"/>
              </a:rPr>
              <a:t>of 89 industry awards for </a:t>
            </a:r>
            <a:r>
              <a:rPr lang="en-GB" sz="1700" b="1" dirty="0">
                <a:latin typeface="Calibri" pitchFamily="34" charset="0"/>
                <a:cs typeface="Calibri" pitchFamily="34" charset="0"/>
              </a:rPr>
              <a:t>best practice in communications and reputation research</a:t>
            </a:r>
            <a:endParaRPr lang="en-US" sz="1700" b="1" dirty="0">
              <a:latin typeface="Calibri" pitchFamily="34" charset="0"/>
              <a:cs typeface="Calibri" pitchFamily="34" charset="0"/>
            </a:endParaRPr>
          </a:p>
        </p:txBody>
      </p:sp>
      <p:sp>
        <p:nvSpPr>
          <p:cNvPr id="1029" name="Rectangle 3"/>
          <p:cNvSpPr>
            <a:spLocks noChangeArrowheads="1"/>
          </p:cNvSpPr>
          <p:nvPr/>
        </p:nvSpPr>
        <p:spPr bwMode="auto">
          <a:xfrm>
            <a:off x="4572775" y="500825"/>
            <a:ext cx="4705350" cy="4748213"/>
          </a:xfrm>
          <a:prstGeom prst="rect">
            <a:avLst/>
          </a:prstGeom>
          <a:noFill/>
          <a:ln w="9525">
            <a:noFill/>
            <a:miter lim="800000"/>
            <a:headEnd/>
            <a:tailEnd/>
          </a:ln>
        </p:spPr>
        <p:txBody>
          <a:bodyPr/>
          <a:lstStyle/>
          <a:p>
            <a:pPr>
              <a:spcBef>
                <a:spcPts val="1200"/>
              </a:spcBef>
              <a:spcAft>
                <a:spcPts val="1200"/>
              </a:spcAft>
              <a:defRPr/>
            </a:pPr>
            <a:r>
              <a:rPr lang="en-GB" sz="1600" dirty="0">
                <a:latin typeface="Calibri" pitchFamily="34" charset="0"/>
                <a:cs typeface="Calibri" pitchFamily="34" charset="0"/>
              </a:rPr>
              <a:t>Echo has supported 500 world-class clients including:</a:t>
            </a:r>
            <a:endParaRPr lang="en-GB" sz="1600" dirty="0">
              <a:solidFill>
                <a:srgbClr val="FF0000"/>
              </a:solidFill>
              <a:latin typeface="Calibri" pitchFamily="34" charset="0"/>
              <a:cs typeface="Calibri" pitchFamily="34" charset="0"/>
            </a:endParaRPr>
          </a:p>
          <a:p>
            <a:pPr>
              <a:defRPr/>
            </a:pPr>
            <a:r>
              <a:rPr lang="en-GB" sz="1400" dirty="0">
                <a:latin typeface="Arial" charset="0"/>
                <a:cs typeface="+mn-cs"/>
              </a:rPr>
              <a:t/>
            </a:r>
            <a:br>
              <a:rPr lang="en-GB" sz="1400" dirty="0">
                <a:latin typeface="Arial" charset="0"/>
                <a:cs typeface="+mn-cs"/>
              </a:rPr>
            </a:br>
            <a:endParaRPr lang="en-GB" sz="1400" dirty="0">
              <a:latin typeface="Arial" charset="0"/>
              <a:cs typeface="+mn-cs"/>
            </a:endParaRPr>
          </a:p>
          <a:p>
            <a:pPr>
              <a:defRPr/>
            </a:pPr>
            <a:endParaRPr lang="en-GB" sz="1400" dirty="0">
              <a:latin typeface="Arial" charset="0"/>
              <a:cs typeface="+mn-cs"/>
            </a:endParaRPr>
          </a:p>
          <a:p>
            <a:pPr>
              <a:defRPr/>
            </a:pPr>
            <a:endParaRPr lang="en-GB" sz="1400" dirty="0">
              <a:latin typeface="Arial" charset="0"/>
              <a:cs typeface="+mn-cs"/>
            </a:endParaRPr>
          </a:p>
          <a:p>
            <a:pPr>
              <a:defRPr/>
            </a:pPr>
            <a:endParaRPr lang="en-GB" sz="1400" dirty="0">
              <a:latin typeface="Arial" charset="0"/>
              <a:cs typeface="+mn-cs"/>
            </a:endParaRPr>
          </a:p>
          <a:p>
            <a:pPr>
              <a:defRPr/>
            </a:pPr>
            <a:endParaRPr lang="en-GB" sz="1400" dirty="0">
              <a:latin typeface="Arial" charset="0"/>
              <a:cs typeface="+mn-cs"/>
            </a:endParaRPr>
          </a:p>
          <a:p>
            <a:pPr>
              <a:defRPr/>
            </a:pPr>
            <a:endParaRPr lang="en-GB" sz="1400" dirty="0">
              <a:latin typeface="Arial" charset="0"/>
              <a:cs typeface="+mn-cs"/>
            </a:endParaRPr>
          </a:p>
          <a:p>
            <a:pPr>
              <a:spcBef>
                <a:spcPts val="1200"/>
              </a:spcBef>
              <a:spcAft>
                <a:spcPts val="1200"/>
              </a:spcAft>
              <a:defRPr/>
            </a:pPr>
            <a:endParaRPr lang="en-GB" sz="1400" dirty="0">
              <a:latin typeface="+mj-lt"/>
              <a:cs typeface="+mn-cs"/>
            </a:endParaRPr>
          </a:p>
          <a:p>
            <a:pPr>
              <a:spcBef>
                <a:spcPts val="1200"/>
              </a:spcBef>
              <a:spcAft>
                <a:spcPts val="1200"/>
              </a:spcAft>
              <a:defRPr/>
            </a:pPr>
            <a:endParaRPr lang="en-GB" sz="1400" dirty="0">
              <a:latin typeface="Arial" charset="0"/>
              <a:cs typeface="+mn-cs"/>
            </a:endParaRPr>
          </a:p>
          <a:p>
            <a:pPr>
              <a:spcBef>
                <a:spcPts val="1200"/>
              </a:spcBef>
              <a:spcAft>
                <a:spcPts val="1200"/>
              </a:spcAft>
              <a:defRPr/>
            </a:pPr>
            <a:r>
              <a:rPr lang="en-GB" sz="1400" dirty="0">
                <a:latin typeface="Arial" charset="0"/>
                <a:cs typeface="+mn-cs"/>
              </a:rPr>
              <a:t/>
            </a:r>
            <a:br>
              <a:rPr lang="en-GB" sz="1400" dirty="0">
                <a:latin typeface="Arial" charset="0"/>
                <a:cs typeface="+mn-cs"/>
              </a:rPr>
            </a:br>
            <a:endParaRPr lang="en-GB" sz="1400" dirty="0">
              <a:latin typeface="Arial" charset="0"/>
              <a:cs typeface="+mn-cs"/>
            </a:endParaRPr>
          </a:p>
          <a:p>
            <a:pPr>
              <a:spcBef>
                <a:spcPts val="1200"/>
              </a:spcBef>
              <a:spcAft>
                <a:spcPts val="1200"/>
              </a:spcAft>
              <a:defRPr/>
            </a:pPr>
            <a:endParaRPr lang="en-GB" sz="1400" dirty="0">
              <a:latin typeface="+mn-lt"/>
              <a:cs typeface="+mn-cs"/>
            </a:endParaRPr>
          </a:p>
          <a:p>
            <a:pPr>
              <a:spcBef>
                <a:spcPts val="0"/>
              </a:spcBef>
              <a:spcAft>
                <a:spcPts val="0"/>
              </a:spcAft>
              <a:defRPr/>
            </a:pPr>
            <a:endParaRPr lang="en-GB" sz="1400" dirty="0">
              <a:latin typeface="Arial" charset="0"/>
              <a:cs typeface="+mn-cs"/>
            </a:endParaRPr>
          </a:p>
          <a:p>
            <a:pPr algn="ctr">
              <a:lnSpc>
                <a:spcPct val="110000"/>
              </a:lnSpc>
              <a:spcBef>
                <a:spcPts val="1200"/>
              </a:spcBef>
              <a:spcAft>
                <a:spcPts val="1200"/>
              </a:spcAft>
              <a:defRPr/>
            </a:pPr>
            <a:r>
              <a:rPr lang="en-GB" sz="1400" dirty="0">
                <a:latin typeface="Arial" charset="0"/>
                <a:cs typeface="+mn-cs"/>
              </a:rPr>
              <a:t/>
            </a:r>
            <a:br>
              <a:rPr lang="en-GB" sz="1400" dirty="0">
                <a:latin typeface="Arial" charset="0"/>
                <a:cs typeface="+mn-cs"/>
              </a:rPr>
            </a:br>
            <a:endParaRPr lang="en-GB" sz="1400" dirty="0">
              <a:latin typeface="Arial" charset="0"/>
              <a:cs typeface="+mn-cs"/>
            </a:endParaRPr>
          </a:p>
          <a:p>
            <a:pPr algn="ctr">
              <a:spcBef>
                <a:spcPts val="1200"/>
              </a:spcBef>
              <a:spcAft>
                <a:spcPts val="1200"/>
              </a:spcAft>
              <a:defRPr/>
            </a:pPr>
            <a:endParaRPr lang="en-GB" sz="1400" dirty="0">
              <a:latin typeface="Arial" charset="0"/>
              <a:cs typeface="+mn-cs"/>
            </a:endParaRPr>
          </a:p>
          <a:p>
            <a:pPr algn="ctr">
              <a:spcBef>
                <a:spcPts val="1200"/>
              </a:spcBef>
              <a:spcAft>
                <a:spcPts val="1200"/>
              </a:spcAft>
              <a:defRPr/>
            </a:pPr>
            <a:endParaRPr lang="en-GB" sz="1400" dirty="0">
              <a:latin typeface="Arial" charset="0"/>
              <a:cs typeface="+mn-cs"/>
            </a:endParaRPr>
          </a:p>
          <a:p>
            <a:pPr algn="ctr">
              <a:spcBef>
                <a:spcPts val="1200"/>
              </a:spcBef>
              <a:spcAft>
                <a:spcPts val="1200"/>
              </a:spcAft>
              <a:defRPr/>
            </a:pPr>
            <a:endParaRPr lang="en-GB" sz="1400" dirty="0">
              <a:latin typeface="Arial" charset="0"/>
              <a:cs typeface="+mn-cs"/>
            </a:endParaRPr>
          </a:p>
          <a:p>
            <a:pPr algn="ctr">
              <a:spcBef>
                <a:spcPts val="1200"/>
              </a:spcBef>
              <a:spcAft>
                <a:spcPts val="1200"/>
              </a:spcAft>
              <a:defRPr/>
            </a:pPr>
            <a:endParaRPr lang="en-GB" sz="1400" dirty="0">
              <a:latin typeface="Arial" charset="0"/>
              <a:cs typeface="+mn-cs"/>
            </a:endParaRPr>
          </a:p>
          <a:p>
            <a:pPr algn="ctr">
              <a:spcBef>
                <a:spcPts val="1200"/>
              </a:spcBef>
              <a:spcAft>
                <a:spcPts val="1200"/>
              </a:spcAft>
              <a:defRPr/>
            </a:pPr>
            <a:endParaRPr lang="en-GB" sz="1400" dirty="0">
              <a:latin typeface="Arial" charset="0"/>
              <a:cs typeface="+mn-cs"/>
            </a:endParaRPr>
          </a:p>
          <a:p>
            <a:pPr algn="ctr">
              <a:spcBef>
                <a:spcPts val="1200"/>
              </a:spcBef>
              <a:spcAft>
                <a:spcPts val="1200"/>
              </a:spcAft>
              <a:defRPr/>
            </a:pPr>
            <a:endParaRPr lang="en-GB" sz="1400" dirty="0">
              <a:latin typeface="Arial" charset="0"/>
              <a:cs typeface="+mn-cs"/>
            </a:endParaRPr>
          </a:p>
          <a:p>
            <a:pPr algn="ctr">
              <a:spcBef>
                <a:spcPts val="1200"/>
              </a:spcBef>
              <a:spcAft>
                <a:spcPts val="1200"/>
              </a:spcAft>
              <a:defRPr/>
            </a:pPr>
            <a:endParaRPr lang="en-GB" sz="1400" dirty="0">
              <a:latin typeface="Arial" charset="0"/>
              <a:cs typeface="+mn-cs"/>
            </a:endParaRPr>
          </a:p>
        </p:txBody>
      </p:sp>
      <p:sp>
        <p:nvSpPr>
          <p:cNvPr id="1038" name="Title 19"/>
          <p:cNvSpPr>
            <a:spLocks noGrp="1"/>
          </p:cNvSpPr>
          <p:nvPr>
            <p:ph type="title"/>
          </p:nvPr>
        </p:nvSpPr>
        <p:spPr>
          <a:xfrm>
            <a:off x="173957" y="219995"/>
            <a:ext cx="8775700" cy="287337"/>
          </a:xfrm>
        </p:spPr>
        <p:txBody>
          <a:bodyPr rtlCol="0">
            <a:noAutofit/>
          </a:bodyPr>
          <a:lstStyle/>
          <a:p>
            <a:pPr eaLnBrk="1" fontAlgn="auto" hangingPunct="1">
              <a:spcAft>
                <a:spcPts val="0"/>
              </a:spcAft>
              <a:tabLst>
                <a:tab pos="85725" algn="l"/>
              </a:tabLst>
              <a:defRPr/>
            </a:pPr>
            <a:r>
              <a:rPr lang="en-GB" sz="2000" dirty="0" smtClean="0">
                <a:ea typeface="+mn-ea"/>
                <a:cs typeface="Calibri" pitchFamily="34" charset="0"/>
              </a:rPr>
              <a:t>About Echo Research</a:t>
            </a:r>
            <a:endParaRPr lang="en-US" sz="2000" dirty="0" smtClean="0">
              <a:ea typeface="+mn-ea"/>
              <a:cs typeface="Calibri" pitchFamily="34" charset="0"/>
            </a:endParaRPr>
          </a:p>
        </p:txBody>
      </p:sp>
      <p:sp>
        <p:nvSpPr>
          <p:cNvPr id="48133" name="Rectangle 8"/>
          <p:cNvSpPr>
            <a:spLocks noChangeArrowheads="1"/>
          </p:cNvSpPr>
          <p:nvPr/>
        </p:nvSpPr>
        <p:spPr bwMode="auto">
          <a:xfrm>
            <a:off x="-539750" y="762000"/>
            <a:ext cx="9144000" cy="0"/>
          </a:xfrm>
          <a:prstGeom prst="rect">
            <a:avLst/>
          </a:prstGeom>
          <a:noFill/>
          <a:ln w="9525">
            <a:noFill/>
            <a:miter lim="800000"/>
            <a:headEnd/>
            <a:tailEnd/>
          </a:ln>
        </p:spPr>
        <p:txBody>
          <a:bodyPr wrap="none" anchor="ctr">
            <a:spAutoFit/>
          </a:bodyPr>
          <a:lstStyle/>
          <a:p>
            <a:endParaRPr lang="en-US" sz="1800"/>
          </a:p>
        </p:txBody>
      </p:sp>
      <p:grpSp>
        <p:nvGrpSpPr>
          <p:cNvPr id="2" name="Group 71"/>
          <p:cNvGrpSpPr/>
          <p:nvPr/>
        </p:nvGrpSpPr>
        <p:grpSpPr>
          <a:xfrm>
            <a:off x="4857750" y="895350"/>
            <a:ext cx="3581400" cy="5143500"/>
            <a:chOff x="4857750" y="895350"/>
            <a:chExt cx="3581400" cy="5143500"/>
          </a:xfrm>
        </p:grpSpPr>
        <p:pic>
          <p:nvPicPr>
            <p:cNvPr id="48139" name="Picture 14"/>
            <p:cNvPicPr>
              <a:picLocks noChangeAspect="1" noChangeArrowheads="1"/>
            </p:cNvPicPr>
            <p:nvPr/>
          </p:nvPicPr>
          <p:blipFill>
            <a:blip r:embed="rId3" cstate="print"/>
            <a:srcRect/>
            <a:stretch>
              <a:fillRect/>
            </a:stretch>
          </p:blipFill>
          <p:spPr bwMode="auto">
            <a:xfrm>
              <a:off x="7485063" y="2131022"/>
              <a:ext cx="835025" cy="363538"/>
            </a:xfrm>
            <a:prstGeom prst="rect">
              <a:avLst/>
            </a:prstGeom>
            <a:noFill/>
            <a:ln w="9525">
              <a:noFill/>
              <a:miter lim="800000"/>
              <a:headEnd/>
              <a:tailEnd/>
            </a:ln>
          </p:spPr>
        </p:pic>
        <p:pic>
          <p:nvPicPr>
            <p:cNvPr id="48144" name="Picture 19"/>
            <p:cNvPicPr>
              <a:picLocks noChangeAspect="1" noChangeArrowheads="1"/>
            </p:cNvPicPr>
            <p:nvPr/>
          </p:nvPicPr>
          <p:blipFill>
            <a:blip r:embed="rId4" cstate="print"/>
            <a:srcRect l="9232" r="11378" b="7408"/>
            <a:stretch>
              <a:fillRect/>
            </a:stretch>
          </p:blipFill>
          <p:spPr bwMode="auto">
            <a:xfrm>
              <a:off x="6234545" y="3246376"/>
              <a:ext cx="843149" cy="446850"/>
            </a:xfrm>
            <a:prstGeom prst="rect">
              <a:avLst/>
            </a:prstGeom>
            <a:noFill/>
            <a:ln w="9525">
              <a:noFill/>
              <a:miter lim="800000"/>
              <a:headEnd/>
              <a:tailEnd/>
            </a:ln>
          </p:spPr>
        </p:pic>
        <p:pic>
          <p:nvPicPr>
            <p:cNvPr id="48147" name="Picture 22"/>
            <p:cNvPicPr>
              <a:picLocks noChangeAspect="1" noChangeArrowheads="1"/>
            </p:cNvPicPr>
            <p:nvPr/>
          </p:nvPicPr>
          <p:blipFill>
            <a:blip r:embed="rId5" cstate="print"/>
            <a:srcRect/>
            <a:stretch>
              <a:fillRect/>
            </a:stretch>
          </p:blipFill>
          <p:spPr bwMode="auto">
            <a:xfrm>
              <a:off x="4956032" y="1200294"/>
              <a:ext cx="860425" cy="285750"/>
            </a:xfrm>
            <a:prstGeom prst="rect">
              <a:avLst/>
            </a:prstGeom>
            <a:noFill/>
            <a:ln w="9525">
              <a:noFill/>
              <a:miter lim="800000"/>
              <a:headEnd/>
              <a:tailEnd/>
            </a:ln>
          </p:spPr>
        </p:pic>
        <p:pic>
          <p:nvPicPr>
            <p:cNvPr id="48150" name="Picture 25"/>
            <p:cNvPicPr>
              <a:picLocks noChangeAspect="1" noChangeArrowheads="1"/>
            </p:cNvPicPr>
            <p:nvPr/>
          </p:nvPicPr>
          <p:blipFill>
            <a:blip r:embed="rId6" cstate="print"/>
            <a:srcRect/>
            <a:stretch>
              <a:fillRect/>
            </a:stretch>
          </p:blipFill>
          <p:spPr bwMode="auto">
            <a:xfrm>
              <a:off x="7502155" y="1199408"/>
              <a:ext cx="849473" cy="246206"/>
            </a:xfrm>
            <a:prstGeom prst="rect">
              <a:avLst/>
            </a:prstGeom>
            <a:noFill/>
            <a:ln w="9525">
              <a:noFill/>
              <a:miter lim="800000"/>
              <a:headEnd/>
              <a:tailEnd/>
            </a:ln>
          </p:spPr>
        </p:pic>
        <p:pic>
          <p:nvPicPr>
            <p:cNvPr id="48151" name="Picture 26"/>
            <p:cNvPicPr>
              <a:picLocks noChangeAspect="1" noChangeArrowheads="1"/>
            </p:cNvPicPr>
            <p:nvPr/>
          </p:nvPicPr>
          <p:blipFill>
            <a:blip r:embed="rId7" cstate="print"/>
            <a:srcRect/>
            <a:stretch>
              <a:fillRect/>
            </a:stretch>
          </p:blipFill>
          <p:spPr bwMode="auto">
            <a:xfrm>
              <a:off x="6156655" y="1170984"/>
              <a:ext cx="909163" cy="397390"/>
            </a:xfrm>
            <a:prstGeom prst="rect">
              <a:avLst/>
            </a:prstGeom>
            <a:noFill/>
            <a:ln w="9525">
              <a:noFill/>
              <a:miter lim="800000"/>
              <a:headEnd/>
              <a:tailEnd/>
            </a:ln>
          </p:spPr>
        </p:pic>
        <p:pic>
          <p:nvPicPr>
            <p:cNvPr id="48153" name="Picture 28"/>
            <p:cNvPicPr>
              <a:picLocks noChangeAspect="1" noChangeArrowheads="1"/>
            </p:cNvPicPr>
            <p:nvPr/>
          </p:nvPicPr>
          <p:blipFill>
            <a:blip r:embed="rId8" cstate="print"/>
            <a:srcRect/>
            <a:stretch>
              <a:fillRect/>
            </a:stretch>
          </p:blipFill>
          <p:spPr bwMode="auto">
            <a:xfrm>
              <a:off x="7449045" y="5321279"/>
              <a:ext cx="899308" cy="562391"/>
            </a:xfrm>
            <a:prstGeom prst="rect">
              <a:avLst/>
            </a:prstGeom>
            <a:noFill/>
            <a:ln w="9525">
              <a:noFill/>
              <a:miter lim="800000"/>
              <a:headEnd/>
              <a:tailEnd/>
            </a:ln>
          </p:spPr>
        </p:pic>
        <p:pic>
          <p:nvPicPr>
            <p:cNvPr id="48155" name="Picture 31"/>
            <p:cNvPicPr>
              <a:picLocks noChangeAspect="1" noChangeArrowheads="1"/>
            </p:cNvPicPr>
            <p:nvPr/>
          </p:nvPicPr>
          <p:blipFill>
            <a:blip r:embed="rId9" cstate="print"/>
            <a:srcRect/>
            <a:stretch>
              <a:fillRect/>
            </a:stretch>
          </p:blipFill>
          <p:spPr bwMode="auto">
            <a:xfrm>
              <a:off x="6154265" y="2230969"/>
              <a:ext cx="990939" cy="203473"/>
            </a:xfrm>
            <a:prstGeom prst="rect">
              <a:avLst/>
            </a:prstGeom>
            <a:noFill/>
            <a:ln w="9525">
              <a:noFill/>
              <a:miter lim="800000"/>
              <a:headEnd/>
              <a:tailEnd/>
            </a:ln>
          </p:spPr>
        </p:pic>
        <p:pic>
          <p:nvPicPr>
            <p:cNvPr id="48159" name="Picture 36"/>
            <p:cNvPicPr>
              <a:picLocks noChangeAspect="1" noChangeArrowheads="1"/>
            </p:cNvPicPr>
            <p:nvPr/>
          </p:nvPicPr>
          <p:blipFill>
            <a:blip r:embed="rId10" cstate="print"/>
            <a:srcRect/>
            <a:stretch>
              <a:fillRect/>
            </a:stretch>
          </p:blipFill>
          <p:spPr bwMode="auto">
            <a:xfrm>
              <a:off x="4912797" y="2208893"/>
              <a:ext cx="941388" cy="242887"/>
            </a:xfrm>
            <a:prstGeom prst="rect">
              <a:avLst/>
            </a:prstGeom>
            <a:noFill/>
            <a:ln w="9525">
              <a:noFill/>
              <a:miter lim="800000"/>
              <a:headEnd/>
              <a:tailEnd/>
            </a:ln>
          </p:spPr>
        </p:pic>
        <p:pic>
          <p:nvPicPr>
            <p:cNvPr id="48161" name="Picture 39"/>
            <p:cNvPicPr>
              <a:picLocks noChangeAspect="1" noChangeArrowheads="1"/>
            </p:cNvPicPr>
            <p:nvPr/>
          </p:nvPicPr>
          <p:blipFill>
            <a:blip r:embed="rId11" cstate="print"/>
            <a:srcRect/>
            <a:stretch>
              <a:fillRect/>
            </a:stretch>
          </p:blipFill>
          <p:spPr bwMode="auto">
            <a:xfrm>
              <a:off x="4907563" y="4426388"/>
              <a:ext cx="946974" cy="233564"/>
            </a:xfrm>
            <a:prstGeom prst="rect">
              <a:avLst/>
            </a:prstGeom>
            <a:noFill/>
            <a:ln w="9525">
              <a:noFill/>
              <a:miter lim="800000"/>
              <a:headEnd/>
              <a:tailEnd/>
            </a:ln>
          </p:spPr>
        </p:pic>
        <p:pic>
          <p:nvPicPr>
            <p:cNvPr id="48162" name="Picture 40"/>
            <p:cNvPicPr>
              <a:picLocks noChangeAspect="1" noChangeArrowheads="1"/>
            </p:cNvPicPr>
            <p:nvPr/>
          </p:nvPicPr>
          <p:blipFill>
            <a:blip r:embed="rId12" cstate="print"/>
            <a:srcRect/>
            <a:stretch>
              <a:fillRect/>
            </a:stretch>
          </p:blipFill>
          <p:spPr bwMode="auto">
            <a:xfrm>
              <a:off x="7445394" y="4242248"/>
              <a:ext cx="926708" cy="529200"/>
            </a:xfrm>
            <a:prstGeom prst="rect">
              <a:avLst/>
            </a:prstGeom>
            <a:noFill/>
            <a:ln w="9525">
              <a:noFill/>
              <a:miter lim="800000"/>
              <a:headEnd/>
              <a:tailEnd/>
            </a:ln>
          </p:spPr>
        </p:pic>
        <p:pic>
          <p:nvPicPr>
            <p:cNvPr id="48163" name="Picture 41"/>
            <p:cNvPicPr>
              <a:picLocks noChangeAspect="1" noChangeArrowheads="1"/>
            </p:cNvPicPr>
            <p:nvPr/>
          </p:nvPicPr>
          <p:blipFill>
            <a:blip r:embed="rId13" cstate="print"/>
            <a:srcRect/>
            <a:stretch>
              <a:fillRect/>
            </a:stretch>
          </p:blipFill>
          <p:spPr bwMode="auto">
            <a:xfrm>
              <a:off x="4975206" y="3152521"/>
              <a:ext cx="843704" cy="530891"/>
            </a:xfrm>
            <a:prstGeom prst="rect">
              <a:avLst/>
            </a:prstGeom>
            <a:noFill/>
            <a:ln w="9525">
              <a:noFill/>
              <a:miter lim="800000"/>
              <a:headEnd/>
              <a:tailEnd/>
            </a:ln>
          </p:spPr>
        </p:pic>
        <p:pic>
          <p:nvPicPr>
            <p:cNvPr id="40" name="Picture 5" descr="I:\LOGOS\CLIENTS\LOGOS\ups.jpg"/>
            <p:cNvPicPr>
              <a:picLocks noChangeAspect="1" noChangeArrowheads="1"/>
            </p:cNvPicPr>
            <p:nvPr/>
          </p:nvPicPr>
          <p:blipFill>
            <a:blip r:embed="rId14" cstate="print"/>
            <a:srcRect/>
            <a:stretch>
              <a:fillRect/>
            </a:stretch>
          </p:blipFill>
          <p:spPr bwMode="auto">
            <a:xfrm>
              <a:off x="5033131" y="5179436"/>
              <a:ext cx="721026" cy="823478"/>
            </a:xfrm>
            <a:prstGeom prst="rect">
              <a:avLst/>
            </a:prstGeom>
            <a:noFill/>
          </p:spPr>
        </p:pic>
        <p:pic>
          <p:nvPicPr>
            <p:cNvPr id="48" name="Picture 38" descr="vmware_new_2009.jpg"/>
            <p:cNvPicPr>
              <a:picLocks noChangeAspect="1"/>
            </p:cNvPicPr>
            <p:nvPr/>
          </p:nvPicPr>
          <p:blipFill>
            <a:blip r:embed="rId15" cstate="print"/>
            <a:srcRect/>
            <a:stretch>
              <a:fillRect/>
            </a:stretch>
          </p:blipFill>
          <p:spPr bwMode="auto">
            <a:xfrm>
              <a:off x="6140656" y="5465175"/>
              <a:ext cx="998353" cy="252000"/>
            </a:xfrm>
            <a:prstGeom prst="rect">
              <a:avLst/>
            </a:prstGeom>
            <a:noFill/>
            <a:ln w="9525">
              <a:noFill/>
              <a:miter lim="800000"/>
              <a:headEnd/>
              <a:tailEnd/>
            </a:ln>
          </p:spPr>
        </p:pic>
        <p:pic>
          <p:nvPicPr>
            <p:cNvPr id="49" name="Picture 42" descr="nintendo-logo.jpg"/>
            <p:cNvPicPr>
              <a:picLocks noChangeAspect="1"/>
            </p:cNvPicPr>
            <p:nvPr/>
          </p:nvPicPr>
          <p:blipFill>
            <a:blip r:embed="rId16" cstate="print"/>
            <a:srcRect t="36186" b="36745"/>
            <a:stretch>
              <a:fillRect/>
            </a:stretch>
          </p:blipFill>
          <p:spPr bwMode="auto">
            <a:xfrm>
              <a:off x="7409815" y="3288080"/>
              <a:ext cx="1006908" cy="273183"/>
            </a:xfrm>
            <a:prstGeom prst="rect">
              <a:avLst/>
            </a:prstGeom>
            <a:noFill/>
            <a:ln w="9525">
              <a:noFill/>
              <a:miter lim="800000"/>
              <a:headEnd/>
              <a:tailEnd/>
            </a:ln>
          </p:spPr>
        </p:pic>
        <p:pic>
          <p:nvPicPr>
            <p:cNvPr id="50" name="Picture 49" descr="pwc_2011.png"/>
            <p:cNvPicPr>
              <a:picLocks noChangeAspect="1"/>
            </p:cNvPicPr>
            <p:nvPr/>
          </p:nvPicPr>
          <p:blipFill>
            <a:blip r:embed="rId17" cstate="print"/>
            <a:stretch>
              <a:fillRect/>
            </a:stretch>
          </p:blipFill>
          <p:spPr>
            <a:xfrm>
              <a:off x="6249383" y="4205860"/>
              <a:ext cx="780067" cy="598931"/>
            </a:xfrm>
            <a:prstGeom prst="rect">
              <a:avLst/>
            </a:prstGeom>
          </p:spPr>
        </p:pic>
        <p:sp>
          <p:nvSpPr>
            <p:cNvPr id="54" name="Rounded Rectangle 53"/>
            <p:cNvSpPr/>
            <p:nvPr/>
          </p:nvSpPr>
          <p:spPr>
            <a:xfrm>
              <a:off x="4857750" y="895350"/>
              <a:ext cx="1066800" cy="895350"/>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ounded Rectangle 54"/>
            <p:cNvSpPr/>
            <p:nvPr/>
          </p:nvSpPr>
          <p:spPr>
            <a:xfrm>
              <a:off x="6115050" y="895350"/>
              <a:ext cx="1066800" cy="895350"/>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ounded Rectangle 55"/>
            <p:cNvSpPr/>
            <p:nvPr/>
          </p:nvSpPr>
          <p:spPr>
            <a:xfrm>
              <a:off x="7372350" y="895350"/>
              <a:ext cx="1066800" cy="895350"/>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ounded Rectangle 56"/>
            <p:cNvSpPr/>
            <p:nvPr/>
          </p:nvSpPr>
          <p:spPr>
            <a:xfrm>
              <a:off x="4857750" y="1885950"/>
              <a:ext cx="1066800" cy="895350"/>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ounded Rectangle 57"/>
            <p:cNvSpPr/>
            <p:nvPr/>
          </p:nvSpPr>
          <p:spPr>
            <a:xfrm>
              <a:off x="6115050" y="1885950"/>
              <a:ext cx="1066800" cy="895350"/>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ounded Rectangle 58"/>
            <p:cNvSpPr/>
            <p:nvPr/>
          </p:nvSpPr>
          <p:spPr>
            <a:xfrm>
              <a:off x="7372350" y="1885950"/>
              <a:ext cx="1066800" cy="895350"/>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Rounded Rectangle 59"/>
            <p:cNvSpPr/>
            <p:nvPr/>
          </p:nvSpPr>
          <p:spPr>
            <a:xfrm>
              <a:off x="4857750" y="2971800"/>
              <a:ext cx="1066800" cy="895350"/>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Rounded Rectangle 60"/>
            <p:cNvSpPr/>
            <p:nvPr/>
          </p:nvSpPr>
          <p:spPr>
            <a:xfrm>
              <a:off x="6115050" y="2971800"/>
              <a:ext cx="1066800" cy="895350"/>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Rounded Rectangle 61"/>
            <p:cNvSpPr/>
            <p:nvPr/>
          </p:nvSpPr>
          <p:spPr>
            <a:xfrm>
              <a:off x="7372350" y="2971800"/>
              <a:ext cx="1066800" cy="895350"/>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Rounded Rectangle 62"/>
            <p:cNvSpPr/>
            <p:nvPr/>
          </p:nvSpPr>
          <p:spPr>
            <a:xfrm>
              <a:off x="4857750" y="4057650"/>
              <a:ext cx="1066800" cy="895350"/>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Rounded Rectangle 63"/>
            <p:cNvSpPr/>
            <p:nvPr/>
          </p:nvSpPr>
          <p:spPr>
            <a:xfrm>
              <a:off x="6115050" y="4057650"/>
              <a:ext cx="1066800" cy="895350"/>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Rounded Rectangle 64"/>
            <p:cNvSpPr/>
            <p:nvPr/>
          </p:nvSpPr>
          <p:spPr>
            <a:xfrm>
              <a:off x="7372350" y="4057650"/>
              <a:ext cx="1066800" cy="895350"/>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Rounded Rectangle 65"/>
            <p:cNvSpPr/>
            <p:nvPr/>
          </p:nvSpPr>
          <p:spPr>
            <a:xfrm>
              <a:off x="4857750" y="5143500"/>
              <a:ext cx="1066800" cy="895350"/>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Rounded Rectangle 66"/>
            <p:cNvSpPr/>
            <p:nvPr/>
          </p:nvSpPr>
          <p:spPr>
            <a:xfrm>
              <a:off x="6115050" y="5143500"/>
              <a:ext cx="1066800" cy="895350"/>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Rounded Rectangle 67"/>
            <p:cNvSpPr/>
            <p:nvPr/>
          </p:nvSpPr>
          <p:spPr>
            <a:xfrm>
              <a:off x="7372350" y="5143500"/>
              <a:ext cx="1066800" cy="895350"/>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69" name="Picture 68" descr="corporate_logos_2013.jpg"/>
          <p:cNvPicPr>
            <a:picLocks noChangeAspect="1"/>
          </p:cNvPicPr>
          <p:nvPr/>
        </p:nvPicPr>
        <p:blipFill>
          <a:blip r:embed="rId18" cstate="print"/>
          <a:stretch>
            <a:fillRect/>
          </a:stretch>
        </p:blipFill>
        <p:spPr>
          <a:xfrm>
            <a:off x="398734" y="4309271"/>
            <a:ext cx="3434807" cy="307848"/>
          </a:xfrm>
          <a:prstGeom prst="rect">
            <a:avLst/>
          </a:prstGeom>
        </p:spPr>
      </p:pic>
      <p:sp>
        <p:nvSpPr>
          <p:cNvPr id="70" name="Rounded Rectangle 69"/>
          <p:cNvSpPr/>
          <p:nvPr/>
        </p:nvSpPr>
        <p:spPr>
          <a:xfrm>
            <a:off x="244475" y="4239358"/>
            <a:ext cx="3743325" cy="447675"/>
          </a:xfrm>
          <a:prstGeom prst="roundRect">
            <a:avLst/>
          </a:prstGeom>
          <a:no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14" descr="I:\IMAGES (Stock - Royalty Free)\Computers &amp; Electronics\http.jpg"/>
          <p:cNvPicPr>
            <a:picLocks noChangeAspect="1" noChangeArrowheads="1"/>
          </p:cNvPicPr>
          <p:nvPr/>
        </p:nvPicPr>
        <p:blipFill>
          <a:blip r:embed="rId2" cstate="print"/>
          <a:srcRect l="30989" r="14066"/>
          <a:stretch>
            <a:fillRect/>
          </a:stretch>
        </p:blipFill>
        <p:spPr bwMode="auto">
          <a:xfrm>
            <a:off x="4637088" y="1856906"/>
            <a:ext cx="1828800" cy="1404937"/>
          </a:xfrm>
          <a:prstGeom prst="rect">
            <a:avLst/>
          </a:prstGeom>
          <a:noFill/>
          <a:ln w="9525">
            <a:noFill/>
            <a:miter lim="800000"/>
            <a:headEnd/>
            <a:tailEnd/>
          </a:ln>
        </p:spPr>
      </p:pic>
      <p:pic>
        <p:nvPicPr>
          <p:cNvPr id="37891" name="Picture 13" descr="I:\IMAGES (Stock - Royalty Free)\Computers &amp; Electronics\go.jpg"/>
          <p:cNvPicPr>
            <a:picLocks noChangeAspect="1" noChangeArrowheads="1"/>
          </p:cNvPicPr>
          <p:nvPr/>
        </p:nvPicPr>
        <p:blipFill>
          <a:blip r:embed="rId3" cstate="print"/>
          <a:srcRect l="23322" r="21732"/>
          <a:stretch>
            <a:fillRect/>
          </a:stretch>
        </p:blipFill>
        <p:spPr bwMode="auto">
          <a:xfrm>
            <a:off x="2435225" y="1856906"/>
            <a:ext cx="1828800" cy="1404937"/>
          </a:xfrm>
          <a:prstGeom prst="rect">
            <a:avLst/>
          </a:prstGeom>
          <a:noFill/>
          <a:ln w="9525">
            <a:noFill/>
            <a:miter lim="800000"/>
            <a:headEnd/>
            <a:tailEnd/>
          </a:ln>
        </p:spPr>
      </p:pic>
      <p:pic>
        <p:nvPicPr>
          <p:cNvPr id="37892" name="Picture 12" descr="I:\IMAGES (Stock - Royalty Free)\Computers &amp; Electronics\KEYBOARD.jpg"/>
          <p:cNvPicPr>
            <a:picLocks noChangeAspect="1" noChangeArrowheads="1"/>
          </p:cNvPicPr>
          <p:nvPr/>
        </p:nvPicPr>
        <p:blipFill>
          <a:blip r:embed="rId4" cstate="print"/>
          <a:srcRect r="45053"/>
          <a:stretch>
            <a:fillRect/>
          </a:stretch>
        </p:blipFill>
        <p:spPr bwMode="auto">
          <a:xfrm>
            <a:off x="266700" y="1856906"/>
            <a:ext cx="1828800" cy="1404937"/>
          </a:xfrm>
          <a:prstGeom prst="rect">
            <a:avLst/>
          </a:prstGeom>
          <a:noFill/>
          <a:ln w="9525">
            <a:noFill/>
            <a:miter lim="800000"/>
            <a:headEnd/>
            <a:tailEnd/>
          </a:ln>
        </p:spPr>
      </p:pic>
      <p:sp>
        <p:nvSpPr>
          <p:cNvPr id="27" name="Rectangle 26"/>
          <p:cNvSpPr/>
          <p:nvPr/>
        </p:nvSpPr>
        <p:spPr>
          <a:xfrm>
            <a:off x="263525" y="2939581"/>
            <a:ext cx="557213" cy="320675"/>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smtClean="0">
                <a:solidFill>
                  <a:schemeClr val="tx1"/>
                </a:solidFill>
              </a:rPr>
              <a:t>4</a:t>
            </a:r>
            <a:endParaRPr lang="en-GB" dirty="0">
              <a:solidFill>
                <a:schemeClr val="tx1"/>
              </a:solidFill>
            </a:endParaRPr>
          </a:p>
        </p:txBody>
      </p:sp>
      <p:sp>
        <p:nvSpPr>
          <p:cNvPr id="28" name="Rectangle 27"/>
          <p:cNvSpPr/>
          <p:nvPr/>
        </p:nvSpPr>
        <p:spPr>
          <a:xfrm>
            <a:off x="2432050" y="2941168"/>
            <a:ext cx="557213" cy="320675"/>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smtClean="0">
                <a:solidFill>
                  <a:schemeClr val="tx1"/>
                </a:solidFill>
              </a:rPr>
              <a:t>6</a:t>
            </a:r>
            <a:endParaRPr lang="en-GB" dirty="0">
              <a:solidFill>
                <a:schemeClr val="tx1"/>
              </a:solidFill>
            </a:endParaRPr>
          </a:p>
        </p:txBody>
      </p:sp>
      <p:sp>
        <p:nvSpPr>
          <p:cNvPr id="29" name="Rectangle 28"/>
          <p:cNvSpPr/>
          <p:nvPr/>
        </p:nvSpPr>
        <p:spPr>
          <a:xfrm>
            <a:off x="4632325" y="2950693"/>
            <a:ext cx="557213" cy="320675"/>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smtClean="0">
                <a:solidFill>
                  <a:schemeClr val="tx1"/>
                </a:solidFill>
              </a:rPr>
              <a:t>13</a:t>
            </a:r>
            <a:endParaRPr lang="en-GB" dirty="0">
              <a:solidFill>
                <a:schemeClr val="tx1"/>
              </a:solidFill>
            </a:endParaRPr>
          </a:p>
        </p:txBody>
      </p:sp>
      <p:sp>
        <p:nvSpPr>
          <p:cNvPr id="42" name="Rectangle 41"/>
          <p:cNvSpPr/>
          <p:nvPr/>
        </p:nvSpPr>
        <p:spPr>
          <a:xfrm>
            <a:off x="168275" y="3245968"/>
            <a:ext cx="1423988" cy="430213"/>
          </a:xfrm>
          <a:prstGeom prst="rect">
            <a:avLst/>
          </a:prstGeom>
        </p:spPr>
        <p:txBody>
          <a:bodyPr>
            <a:spAutoFit/>
          </a:bodyPr>
          <a:lstStyle/>
          <a:p>
            <a:pPr>
              <a:defRPr/>
            </a:pPr>
            <a:r>
              <a:rPr lang="en-US" sz="1100" dirty="0"/>
              <a:t>Objectives of the Reputation Audit</a:t>
            </a:r>
            <a:endParaRPr lang="en-GB" sz="1100" dirty="0">
              <a:latin typeface="+mj-lt"/>
              <a:cs typeface="+mn-cs"/>
            </a:endParaRPr>
          </a:p>
        </p:txBody>
      </p:sp>
      <p:sp>
        <p:nvSpPr>
          <p:cNvPr id="43" name="Rectangle 42"/>
          <p:cNvSpPr/>
          <p:nvPr/>
        </p:nvSpPr>
        <p:spPr>
          <a:xfrm>
            <a:off x="2343150" y="3266606"/>
            <a:ext cx="1425575" cy="261610"/>
          </a:xfrm>
          <a:prstGeom prst="rect">
            <a:avLst/>
          </a:prstGeom>
        </p:spPr>
        <p:txBody>
          <a:bodyPr>
            <a:spAutoFit/>
          </a:bodyPr>
          <a:lstStyle/>
          <a:p>
            <a:pPr>
              <a:defRPr/>
            </a:pPr>
            <a:r>
              <a:rPr lang="en-US" sz="1100" dirty="0" smtClean="0"/>
              <a:t>Methodology</a:t>
            </a:r>
            <a:r>
              <a:rPr lang="en-US" sz="1100" dirty="0"/>
              <a:t>	</a:t>
            </a:r>
            <a:endParaRPr lang="en-GB" sz="1100" dirty="0">
              <a:latin typeface="+mj-lt"/>
              <a:cs typeface="+mn-cs"/>
            </a:endParaRPr>
          </a:p>
        </p:txBody>
      </p:sp>
      <p:sp>
        <p:nvSpPr>
          <p:cNvPr id="44" name="Rectangle 43"/>
          <p:cNvSpPr/>
          <p:nvPr/>
        </p:nvSpPr>
        <p:spPr>
          <a:xfrm>
            <a:off x="4537075" y="3261843"/>
            <a:ext cx="1423988" cy="430887"/>
          </a:xfrm>
          <a:prstGeom prst="rect">
            <a:avLst/>
          </a:prstGeom>
        </p:spPr>
        <p:txBody>
          <a:bodyPr>
            <a:spAutoFit/>
          </a:bodyPr>
          <a:lstStyle/>
          <a:p>
            <a:pPr>
              <a:defRPr/>
            </a:pPr>
            <a:r>
              <a:rPr lang="en-US" sz="1100" dirty="0" smtClean="0"/>
              <a:t>Summary  of Findings</a:t>
            </a:r>
            <a:r>
              <a:rPr lang="en-US" sz="1100" dirty="0"/>
              <a:t>	</a:t>
            </a:r>
            <a:endParaRPr lang="en-GB" sz="1100" dirty="0">
              <a:latin typeface="+mj-lt"/>
              <a:cs typeface="+mn-cs"/>
            </a:endParaRPr>
          </a:p>
        </p:txBody>
      </p:sp>
      <p:sp>
        <p:nvSpPr>
          <p:cNvPr id="37899" name="Title 57"/>
          <p:cNvSpPr>
            <a:spLocks noGrp="1"/>
          </p:cNvSpPr>
          <p:nvPr>
            <p:ph type="title"/>
          </p:nvPr>
        </p:nvSpPr>
        <p:spPr>
          <a:xfrm>
            <a:off x="169545" y="225108"/>
            <a:ext cx="8775700" cy="287337"/>
          </a:xfrm>
        </p:spPr>
        <p:txBody>
          <a:bodyPr/>
          <a:lstStyle/>
          <a:p>
            <a:pPr eaLnBrk="1" hangingPunct="1"/>
            <a:r>
              <a:rPr lang="en-GB" sz="2000" dirty="0" smtClean="0"/>
              <a:t>Selected Topics</a:t>
            </a:r>
          </a:p>
        </p:txBody>
      </p:sp>
      <p:pic>
        <p:nvPicPr>
          <p:cNvPr id="37900" name="Picture 15" descr="I:\IMAGES (Stock - Royalty Free)\Computers &amp; Electronics\mad.jpg"/>
          <p:cNvPicPr>
            <a:picLocks noChangeAspect="1" noChangeArrowheads="1"/>
          </p:cNvPicPr>
          <p:nvPr/>
        </p:nvPicPr>
        <p:blipFill>
          <a:blip r:embed="rId5" cstate="print"/>
          <a:srcRect l="27786" r="17282"/>
          <a:stretch>
            <a:fillRect/>
          </a:stretch>
        </p:blipFill>
        <p:spPr bwMode="auto">
          <a:xfrm>
            <a:off x="6799263" y="1856906"/>
            <a:ext cx="1828800" cy="1404937"/>
          </a:xfrm>
          <a:prstGeom prst="rect">
            <a:avLst/>
          </a:prstGeom>
          <a:noFill/>
          <a:ln w="9525">
            <a:noFill/>
            <a:miter lim="800000"/>
            <a:headEnd/>
            <a:tailEnd/>
          </a:ln>
        </p:spPr>
      </p:pic>
      <p:sp>
        <p:nvSpPr>
          <p:cNvPr id="21" name="Rectangle 20"/>
          <p:cNvSpPr/>
          <p:nvPr/>
        </p:nvSpPr>
        <p:spPr>
          <a:xfrm>
            <a:off x="6794500" y="2950693"/>
            <a:ext cx="557213" cy="320675"/>
          </a:xfrm>
          <a:prstGeom prst="rect">
            <a:avLst/>
          </a:prstGeom>
          <a:solidFill>
            <a:schemeClr val="bg1">
              <a:alpha val="6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a:solidFill>
                  <a:schemeClr val="tx1"/>
                </a:solidFill>
              </a:rPr>
              <a:t>27</a:t>
            </a:r>
          </a:p>
        </p:txBody>
      </p:sp>
      <p:sp>
        <p:nvSpPr>
          <p:cNvPr id="22" name="Rectangle 21"/>
          <p:cNvSpPr/>
          <p:nvPr/>
        </p:nvSpPr>
        <p:spPr>
          <a:xfrm>
            <a:off x="6699249" y="3261843"/>
            <a:ext cx="1928813" cy="430887"/>
          </a:xfrm>
          <a:prstGeom prst="rect">
            <a:avLst/>
          </a:prstGeom>
        </p:spPr>
        <p:txBody>
          <a:bodyPr wrap="square">
            <a:spAutoFit/>
          </a:bodyPr>
          <a:lstStyle/>
          <a:p>
            <a:pPr>
              <a:defRPr/>
            </a:pPr>
            <a:r>
              <a:rPr lang="en-US" sz="1100" dirty="0" smtClean="0"/>
              <a:t>Image and Reputation</a:t>
            </a:r>
            <a:r>
              <a:rPr lang="en-US" sz="1100" dirty="0"/>
              <a:t>	</a:t>
            </a:r>
            <a:endParaRPr lang="en-GB" sz="1100" dirty="0">
              <a:latin typeface="+mj-lt"/>
              <a:cs typeface="+mn-cs"/>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ctrTitle"/>
          </p:nvPr>
        </p:nvSpPr>
        <p:spPr>
          <a:xfrm>
            <a:off x="153988" y="5456238"/>
            <a:ext cx="7772400" cy="552450"/>
          </a:xfrm>
        </p:spPr>
        <p:txBody>
          <a:bodyPr rtlCol="0">
            <a:normAutofit fontScale="90000"/>
          </a:bodyPr>
          <a:lstStyle/>
          <a:p>
            <a:pPr eaLnBrk="1" fontAlgn="auto" hangingPunct="1">
              <a:spcAft>
                <a:spcPts val="0"/>
              </a:spcAft>
              <a:defRPr/>
            </a:pPr>
            <a:r>
              <a:rPr lang="en-US" dirty="0"/>
              <a:t>Objectives </a:t>
            </a:r>
            <a:r>
              <a:rPr lang="en-US" dirty="0" smtClean="0"/>
              <a:t>of the Reputation Audit</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2"/>
          <p:cNvSpPr>
            <a:spLocks noGrp="1"/>
          </p:cNvSpPr>
          <p:nvPr>
            <p:ph type="title" idx="4294967295"/>
          </p:nvPr>
        </p:nvSpPr>
        <p:spPr>
          <a:xfrm>
            <a:off x="173038" y="225425"/>
            <a:ext cx="8229600" cy="287338"/>
          </a:xfrm>
        </p:spPr>
        <p:txBody>
          <a:bodyPr/>
          <a:lstStyle/>
          <a:p>
            <a:pPr eaLnBrk="1" hangingPunct="1"/>
            <a:r>
              <a:rPr lang="en-GB" sz="2000" dirty="0" smtClean="0"/>
              <a:t>Objectives Of The Reputation Audit</a:t>
            </a:r>
          </a:p>
        </p:txBody>
      </p:sp>
      <p:sp>
        <p:nvSpPr>
          <p:cNvPr id="39939" name="Content Placeholder 3"/>
          <p:cNvSpPr>
            <a:spLocks noGrp="1"/>
          </p:cNvSpPr>
          <p:nvPr>
            <p:ph idx="4294967295"/>
          </p:nvPr>
        </p:nvSpPr>
        <p:spPr>
          <a:xfrm>
            <a:off x="722313" y="969963"/>
            <a:ext cx="8245475" cy="4876800"/>
          </a:xfrm>
        </p:spPr>
        <p:txBody>
          <a:bodyPr/>
          <a:lstStyle/>
          <a:p>
            <a:pPr marL="180975" indent="0" eaLnBrk="1" hangingPunct="1">
              <a:lnSpc>
                <a:spcPts val="2100"/>
              </a:lnSpc>
              <a:spcBef>
                <a:spcPts val="1200"/>
              </a:spcBef>
              <a:spcAft>
                <a:spcPts val="1200"/>
              </a:spcAft>
              <a:buFontTx/>
              <a:buNone/>
            </a:pPr>
            <a:r>
              <a:rPr lang="en-GB" sz="1800" smtClean="0"/>
              <a:t>To provide a deeper understanding of the image and reputation of ICANN including perceptions  among its key stakeholders and key influencers which will usefully inform ICANN strategy priorities</a:t>
            </a:r>
            <a:br>
              <a:rPr lang="en-GB" sz="1800" smtClean="0"/>
            </a:br>
            <a:r>
              <a:rPr lang="en-GB" sz="1800" smtClean="0"/>
              <a:t/>
            </a:r>
            <a:br>
              <a:rPr lang="en-GB" sz="1800" smtClean="0"/>
            </a:br>
            <a:r>
              <a:rPr lang="en-GB" sz="1800" smtClean="0"/>
              <a:t>To uncover key perceptions with respect to ICANN’s leadership, its ability to offer operational excellence and views with respect to its multi-stakeholder organization</a:t>
            </a:r>
            <a:br>
              <a:rPr lang="en-GB" sz="1800" smtClean="0"/>
            </a:br>
            <a:r>
              <a:rPr lang="en-GB" sz="1800" smtClean="0"/>
              <a:t/>
            </a:r>
            <a:br>
              <a:rPr lang="en-GB" sz="1800" smtClean="0"/>
            </a:br>
            <a:r>
              <a:rPr lang="en-GB" sz="1800" smtClean="0"/>
              <a:t>To establish baseline metrics (KPIs) for ICANN’s reputation among its key global stakeholders, as a basis for tracking progress during 2013 and beyond</a:t>
            </a:r>
            <a:endParaRPr lang="en-GB" sz="1600" smtClean="0"/>
          </a:p>
          <a:p>
            <a:pPr marL="180975" indent="0" eaLnBrk="1" hangingPunct="1">
              <a:lnSpc>
                <a:spcPts val="2100"/>
              </a:lnSpc>
              <a:spcBef>
                <a:spcPts val="1200"/>
              </a:spcBef>
              <a:spcAft>
                <a:spcPts val="1200"/>
              </a:spcAft>
              <a:buFontTx/>
              <a:buNone/>
            </a:pPr>
            <a:r>
              <a:rPr lang="en-GB" sz="1800" smtClean="0"/>
              <a:t>To deliver actionable, evidence-based insights as the basis for further enhancing ICANN’s reputation in the future, through targeted stakeholder engagement and communications</a:t>
            </a:r>
          </a:p>
          <a:p>
            <a:pPr marL="180975" indent="0" eaLnBrk="1" hangingPunct="1">
              <a:lnSpc>
                <a:spcPts val="2100"/>
              </a:lnSpc>
              <a:spcBef>
                <a:spcPts val="1200"/>
              </a:spcBef>
              <a:spcAft>
                <a:spcPts val="1200"/>
              </a:spcAft>
              <a:buFontTx/>
              <a:buNone/>
            </a:pPr>
            <a:endParaRPr lang="en-GB" sz="1800" smtClean="0"/>
          </a:p>
          <a:p>
            <a:pPr marL="180975" indent="0" eaLnBrk="1" hangingPunct="1">
              <a:lnSpc>
                <a:spcPts val="2100"/>
              </a:lnSpc>
              <a:spcBef>
                <a:spcPts val="1200"/>
              </a:spcBef>
              <a:spcAft>
                <a:spcPts val="1200"/>
              </a:spcAft>
              <a:buFontTx/>
              <a:buNone/>
            </a:pPr>
            <a:endParaRPr lang="en-GB" sz="1800" smtClean="0"/>
          </a:p>
        </p:txBody>
      </p:sp>
      <p:pic>
        <p:nvPicPr>
          <p:cNvPr id="39940" name="Picture 3" descr="I:\IMAGES (general)\severstal\Target_image.png"/>
          <p:cNvPicPr>
            <a:picLocks noChangeAspect="1" noChangeArrowheads="1"/>
          </p:cNvPicPr>
          <p:nvPr/>
        </p:nvPicPr>
        <p:blipFill>
          <a:blip r:embed="rId2" cstate="print"/>
          <a:srcRect/>
          <a:stretch>
            <a:fillRect/>
          </a:stretch>
        </p:blipFill>
        <p:spPr bwMode="auto">
          <a:xfrm>
            <a:off x="266700" y="1079500"/>
            <a:ext cx="509588" cy="523875"/>
          </a:xfrm>
          <a:prstGeom prst="rect">
            <a:avLst/>
          </a:prstGeom>
          <a:noFill/>
          <a:ln w="9525">
            <a:noFill/>
            <a:miter lim="800000"/>
            <a:headEnd/>
            <a:tailEnd/>
          </a:ln>
        </p:spPr>
      </p:pic>
      <p:pic>
        <p:nvPicPr>
          <p:cNvPr id="39941" name="Picture 3" descr="I:\IMAGES (general)\severstal\Target_image.png"/>
          <p:cNvPicPr>
            <a:picLocks noChangeAspect="1" noChangeArrowheads="1"/>
          </p:cNvPicPr>
          <p:nvPr/>
        </p:nvPicPr>
        <p:blipFill>
          <a:blip r:embed="rId2" cstate="print"/>
          <a:srcRect/>
          <a:stretch>
            <a:fillRect/>
          </a:stretch>
        </p:blipFill>
        <p:spPr bwMode="auto">
          <a:xfrm>
            <a:off x="266700" y="2046288"/>
            <a:ext cx="509588" cy="523875"/>
          </a:xfrm>
          <a:prstGeom prst="rect">
            <a:avLst/>
          </a:prstGeom>
          <a:noFill/>
          <a:ln w="9525">
            <a:noFill/>
            <a:miter lim="800000"/>
            <a:headEnd/>
            <a:tailEnd/>
          </a:ln>
        </p:spPr>
      </p:pic>
      <p:pic>
        <p:nvPicPr>
          <p:cNvPr id="39942" name="Picture 3" descr="I:\IMAGES (general)\severstal\Target_image.png"/>
          <p:cNvPicPr>
            <a:picLocks noChangeAspect="1" noChangeArrowheads="1"/>
          </p:cNvPicPr>
          <p:nvPr/>
        </p:nvPicPr>
        <p:blipFill>
          <a:blip r:embed="rId2" cstate="print"/>
          <a:srcRect/>
          <a:stretch>
            <a:fillRect/>
          </a:stretch>
        </p:blipFill>
        <p:spPr bwMode="auto">
          <a:xfrm>
            <a:off x="266700" y="2844800"/>
            <a:ext cx="509588" cy="522288"/>
          </a:xfrm>
          <a:prstGeom prst="rect">
            <a:avLst/>
          </a:prstGeom>
          <a:noFill/>
          <a:ln w="9525">
            <a:noFill/>
            <a:miter lim="800000"/>
            <a:headEnd/>
            <a:tailEnd/>
          </a:ln>
        </p:spPr>
      </p:pic>
      <p:pic>
        <p:nvPicPr>
          <p:cNvPr id="39943" name="Picture 3" descr="I:\IMAGES (general)\severstal\Target_image.png"/>
          <p:cNvPicPr>
            <a:picLocks noChangeAspect="1" noChangeArrowheads="1"/>
          </p:cNvPicPr>
          <p:nvPr/>
        </p:nvPicPr>
        <p:blipFill>
          <a:blip r:embed="rId2" cstate="print"/>
          <a:srcRect/>
          <a:stretch>
            <a:fillRect/>
          </a:stretch>
        </p:blipFill>
        <p:spPr bwMode="auto">
          <a:xfrm>
            <a:off x="266700" y="3768725"/>
            <a:ext cx="509588" cy="5238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ctrTitle"/>
          </p:nvPr>
        </p:nvSpPr>
        <p:spPr/>
        <p:txBody>
          <a:bodyPr rtlCol="0">
            <a:normAutofit fontScale="90000"/>
          </a:bodyPr>
          <a:lstStyle/>
          <a:p>
            <a:pPr eaLnBrk="1" fontAlgn="auto" hangingPunct="1">
              <a:spcAft>
                <a:spcPts val="0"/>
              </a:spcAft>
              <a:defRPr/>
            </a:pPr>
            <a:r>
              <a:rPr lang="en-US" dirty="0" smtClean="0"/>
              <a:t>Methodology</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3351213" y="4675188"/>
            <a:ext cx="1373187" cy="886923"/>
          </a:xfrm>
          <a:prstGeom prst="rect">
            <a:avLst/>
          </a:prstGeom>
          <a:solidFill>
            <a:srgbClr val="7F7F7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300" b="1" dirty="0">
                <a:solidFill>
                  <a:schemeClr val="bg1"/>
                </a:solidFill>
              </a:rPr>
              <a:t>Content Analysis</a:t>
            </a:r>
            <a:endParaRPr lang="en-GB" sz="1200" dirty="0"/>
          </a:p>
        </p:txBody>
      </p:sp>
      <p:sp>
        <p:nvSpPr>
          <p:cNvPr id="13" name="Rectangle 12"/>
          <p:cNvSpPr/>
          <p:nvPr/>
        </p:nvSpPr>
        <p:spPr>
          <a:xfrm>
            <a:off x="1874838" y="4675188"/>
            <a:ext cx="1325562" cy="886923"/>
          </a:xfrm>
          <a:prstGeom prst="rect">
            <a:avLst/>
          </a:prstGeom>
          <a:solidFill>
            <a:srgbClr val="92D05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300" b="1" dirty="0">
                <a:solidFill>
                  <a:schemeClr val="bg1"/>
                </a:solidFill>
              </a:rPr>
              <a:t>Stakeholder Interviews</a:t>
            </a:r>
            <a:r>
              <a:rPr lang="en-GB" sz="1300" dirty="0">
                <a:solidFill>
                  <a:schemeClr val="bg1"/>
                </a:solidFill>
              </a:rPr>
              <a:t> </a:t>
            </a:r>
          </a:p>
        </p:txBody>
      </p:sp>
      <p:sp>
        <p:nvSpPr>
          <p:cNvPr id="12" name="Rectangle 11"/>
          <p:cNvSpPr/>
          <p:nvPr/>
        </p:nvSpPr>
        <p:spPr>
          <a:xfrm>
            <a:off x="379413" y="4675189"/>
            <a:ext cx="1363662" cy="885640"/>
          </a:xfrm>
          <a:prstGeom prst="rect">
            <a:avLst/>
          </a:prstGeom>
          <a:solidFill>
            <a:srgbClr val="4483A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300" b="1" dirty="0">
                <a:solidFill>
                  <a:schemeClr val="bg1"/>
                </a:solidFill>
              </a:rPr>
              <a:t>Internal Interviews </a:t>
            </a:r>
          </a:p>
        </p:txBody>
      </p:sp>
      <p:sp>
        <p:nvSpPr>
          <p:cNvPr id="52235" name="Title 10"/>
          <p:cNvSpPr>
            <a:spLocks noGrp="1"/>
          </p:cNvSpPr>
          <p:nvPr>
            <p:ph type="title"/>
          </p:nvPr>
        </p:nvSpPr>
        <p:spPr>
          <a:xfrm>
            <a:off x="150813" y="222250"/>
            <a:ext cx="8775700" cy="287338"/>
          </a:xfrm>
        </p:spPr>
        <p:txBody>
          <a:bodyPr/>
          <a:lstStyle/>
          <a:p>
            <a:pPr eaLnBrk="1" hangingPunct="1"/>
            <a:r>
              <a:rPr lang="en-GB" sz="2000" dirty="0" smtClean="0"/>
              <a:t>Our Reputation Audit Model</a:t>
            </a:r>
          </a:p>
        </p:txBody>
      </p:sp>
      <p:sp>
        <p:nvSpPr>
          <p:cNvPr id="2" name="Content Placeholder 1"/>
          <p:cNvSpPr>
            <a:spLocks noGrp="1"/>
          </p:cNvSpPr>
          <p:nvPr>
            <p:ph type="body" sz="quarter" idx="13"/>
          </p:nvPr>
        </p:nvSpPr>
        <p:spPr>
          <a:xfrm>
            <a:off x="4976813" y="598488"/>
            <a:ext cx="3951287" cy="5259387"/>
          </a:xfrm>
        </p:spPr>
        <p:txBody>
          <a:bodyPr rtlCol="0"/>
          <a:lstStyle/>
          <a:p>
            <a:pPr marL="182880" indent="-182880" eaLnBrk="1" fontAlgn="auto" hangingPunct="1">
              <a:lnSpc>
                <a:spcPct val="110000"/>
              </a:lnSpc>
              <a:spcAft>
                <a:spcPts val="1200"/>
              </a:spcAft>
              <a:defRPr/>
            </a:pPr>
            <a:r>
              <a:rPr lang="en-GB" sz="1500" dirty="0" smtClean="0"/>
              <a:t>Echo’s proven and tested model for reputation research is the</a:t>
            </a:r>
            <a:r>
              <a:rPr lang="en-GB" sz="1500" b="1" dirty="0" smtClean="0"/>
              <a:t> </a:t>
            </a:r>
            <a:r>
              <a:rPr lang="en-US" sz="1500" b="1" dirty="0" smtClean="0"/>
              <a:t>I³ (I-Cubed) methodology</a:t>
            </a:r>
            <a:r>
              <a:rPr lang="en-GB" sz="1500" b="1" dirty="0" smtClean="0"/>
              <a:t>.  </a:t>
            </a:r>
            <a:r>
              <a:rPr lang="en-GB" sz="1500" dirty="0" smtClean="0"/>
              <a:t>It works on the basis that the more coherent the story is both inside and outside, the more sustainable the organisation will be.</a:t>
            </a:r>
            <a:endParaRPr lang="en-GB" sz="1500" b="1" dirty="0" smtClean="0"/>
          </a:p>
          <a:p>
            <a:pPr marL="182880" indent="-182880" eaLnBrk="1" fontAlgn="auto" hangingPunct="1">
              <a:lnSpc>
                <a:spcPct val="110000"/>
              </a:lnSpc>
              <a:spcAft>
                <a:spcPts val="1200"/>
              </a:spcAft>
              <a:defRPr/>
            </a:pPr>
            <a:r>
              <a:rPr lang="en-US" sz="1500" b="1" dirty="0" smtClean="0"/>
              <a:t>I³</a:t>
            </a:r>
            <a:r>
              <a:rPr lang="en-GB" sz="1500" b="1" dirty="0" smtClean="0"/>
              <a:t> </a:t>
            </a:r>
            <a:r>
              <a:rPr lang="en-GB" sz="1500" dirty="0" smtClean="0"/>
              <a:t>draws on comparative research findings from audiences to provide an understanding of any disconnects between the way ICANN perceives itself and the way key players outside the company perceive it.  </a:t>
            </a:r>
          </a:p>
          <a:p>
            <a:pPr marL="182880" indent="-182880" eaLnBrk="1" fontAlgn="auto" hangingPunct="1">
              <a:lnSpc>
                <a:spcPct val="110000"/>
              </a:lnSpc>
              <a:spcAft>
                <a:spcPts val="1200"/>
              </a:spcAft>
              <a:defRPr/>
            </a:pPr>
            <a:r>
              <a:rPr lang="en-GB" sz="1500" dirty="0" smtClean="0"/>
              <a:t>It uses research methods appropriate to the audience and </a:t>
            </a:r>
            <a:r>
              <a:rPr lang="en-GB" sz="1500" u="sng" dirty="0" smtClean="0"/>
              <a:t>makes use of existing research vehicles where possible</a:t>
            </a:r>
            <a:r>
              <a:rPr lang="en-GB" sz="1500" dirty="0" smtClean="0"/>
              <a:t>.</a:t>
            </a:r>
          </a:p>
          <a:p>
            <a:pPr marL="182880" indent="-182880" eaLnBrk="1" fontAlgn="auto" hangingPunct="1">
              <a:lnSpc>
                <a:spcPct val="110000"/>
              </a:lnSpc>
              <a:spcAft>
                <a:spcPts val="1200"/>
              </a:spcAft>
              <a:defRPr/>
            </a:pPr>
            <a:r>
              <a:rPr lang="en-US" sz="1500" b="1" dirty="0" smtClean="0"/>
              <a:t>I³</a:t>
            </a:r>
            <a:r>
              <a:rPr lang="en-US" sz="1500" dirty="0" smtClean="0"/>
              <a:t> identifies the causes of any such “Perception gaps” and provides guidance on how to better align ICANN’s </a:t>
            </a:r>
            <a:r>
              <a:rPr lang="en-US" sz="1500" b="1" dirty="0" smtClean="0">
                <a:solidFill>
                  <a:srgbClr val="92D050"/>
                </a:solidFill>
              </a:rPr>
              <a:t>IMAGE</a:t>
            </a:r>
            <a:r>
              <a:rPr lang="en-US" sz="1500" dirty="0" smtClean="0"/>
              <a:t> with its true </a:t>
            </a:r>
            <a:r>
              <a:rPr lang="en-US" sz="1500" b="1" dirty="0" smtClean="0">
                <a:solidFill>
                  <a:srgbClr val="4483AF"/>
                </a:solidFill>
              </a:rPr>
              <a:t>IDENTITY</a:t>
            </a:r>
            <a:r>
              <a:rPr lang="en-US" sz="1500" dirty="0" smtClean="0"/>
              <a:t>.</a:t>
            </a:r>
            <a:endParaRPr lang="en-GB" sz="1500" dirty="0" smtClean="0"/>
          </a:p>
          <a:p>
            <a:pPr marL="361950" indent="-361950" eaLnBrk="1" fontAlgn="auto" hangingPunct="1">
              <a:lnSpc>
                <a:spcPct val="110000"/>
              </a:lnSpc>
              <a:spcBef>
                <a:spcPts val="1200"/>
              </a:spcBef>
              <a:spcAft>
                <a:spcPts val="1200"/>
              </a:spcAft>
              <a:buClr>
                <a:srgbClr val="0070C0"/>
              </a:buClr>
              <a:buFontTx/>
              <a:buNone/>
              <a:defRPr/>
            </a:pPr>
            <a:endParaRPr lang="en-GB" sz="1500" dirty="0" smtClean="0"/>
          </a:p>
          <a:p>
            <a:pPr eaLnBrk="1" fontAlgn="auto" hangingPunct="1">
              <a:lnSpc>
                <a:spcPct val="110000"/>
              </a:lnSpc>
              <a:spcAft>
                <a:spcPts val="1200"/>
              </a:spcAft>
              <a:buFontTx/>
              <a:buNone/>
              <a:defRPr/>
            </a:pPr>
            <a:endParaRPr lang="en-GB" sz="1500" dirty="0"/>
          </a:p>
        </p:txBody>
      </p:sp>
      <p:graphicFrame>
        <p:nvGraphicFramePr>
          <p:cNvPr id="4" name="Content Placeholder 4"/>
          <p:cNvGraphicFramePr>
            <a:graphicFrameLocks/>
          </p:cNvGraphicFramePr>
          <p:nvPr/>
        </p:nvGraphicFramePr>
        <p:xfrm>
          <a:off x="358775" y="938150"/>
          <a:ext cx="4379480" cy="3153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Down Arrow 5"/>
          <p:cNvSpPr/>
          <p:nvPr/>
        </p:nvSpPr>
        <p:spPr>
          <a:xfrm>
            <a:off x="900113" y="3997325"/>
            <a:ext cx="344487" cy="571500"/>
          </a:xfrm>
          <a:prstGeom prst="downArrow">
            <a:avLst/>
          </a:prstGeom>
          <a:solidFill>
            <a:srgbClr val="4483AF"/>
          </a:solidFill>
          <a:ln w="635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7" name="Down Arrow 6"/>
          <p:cNvSpPr/>
          <p:nvPr/>
        </p:nvSpPr>
        <p:spPr>
          <a:xfrm>
            <a:off x="2368550" y="3997325"/>
            <a:ext cx="344488" cy="571500"/>
          </a:xfrm>
          <a:prstGeom prst="downArrow">
            <a:avLst/>
          </a:prstGeom>
          <a:solidFill>
            <a:srgbClr val="92D050"/>
          </a:solidFill>
          <a:ln w="635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
        <p:nvSpPr>
          <p:cNvPr id="8" name="Down Arrow 7"/>
          <p:cNvSpPr/>
          <p:nvPr/>
        </p:nvSpPr>
        <p:spPr>
          <a:xfrm>
            <a:off x="3867150" y="3997325"/>
            <a:ext cx="344488" cy="571500"/>
          </a:xfrm>
          <a:prstGeom prst="downArrow">
            <a:avLst/>
          </a:prstGeom>
          <a:solidFill>
            <a:schemeClr val="tx1">
              <a:lumMod val="50000"/>
              <a:lumOff val="50000"/>
            </a:schemeClr>
          </a:solidFill>
          <a:ln w="6350">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4"/>
          <p:cNvSpPr>
            <a:spLocks noGrp="1"/>
          </p:cNvSpPr>
          <p:nvPr>
            <p:ph type="title"/>
          </p:nvPr>
        </p:nvSpPr>
        <p:spPr>
          <a:xfrm>
            <a:off x="150813" y="225108"/>
            <a:ext cx="8993187" cy="287337"/>
          </a:xfrm>
        </p:spPr>
        <p:txBody>
          <a:bodyPr/>
          <a:lstStyle/>
          <a:p>
            <a:pPr eaLnBrk="1" hangingPunct="1"/>
            <a:r>
              <a:rPr lang="en-GB" sz="2000" dirty="0" smtClean="0"/>
              <a:t>We Have Interviewed a Wide Array of ICANN’s Multi-Stakeholder Constituencies</a:t>
            </a:r>
          </a:p>
        </p:txBody>
      </p:sp>
      <p:sp>
        <p:nvSpPr>
          <p:cNvPr id="68" name="Rectangle 67"/>
          <p:cNvSpPr/>
          <p:nvPr/>
        </p:nvSpPr>
        <p:spPr>
          <a:xfrm>
            <a:off x="1881188" y="1196975"/>
            <a:ext cx="5715000" cy="531813"/>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000" dirty="0"/>
          </a:p>
        </p:txBody>
      </p:sp>
      <p:sp>
        <p:nvSpPr>
          <p:cNvPr id="17" name="Rounded Rectangle 16"/>
          <p:cNvSpPr/>
          <p:nvPr/>
        </p:nvSpPr>
        <p:spPr>
          <a:xfrm>
            <a:off x="357188" y="1014413"/>
            <a:ext cx="1157287" cy="331787"/>
          </a:xfrm>
          <a:prstGeom prst="roundRect">
            <a:avLst/>
          </a:prstGeom>
          <a:solidFill>
            <a:schemeClr val="bg1">
              <a:lumMod val="65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100" dirty="0"/>
              <a:t>Ombudsman</a:t>
            </a:r>
          </a:p>
        </p:txBody>
      </p:sp>
      <p:sp>
        <p:nvSpPr>
          <p:cNvPr id="18" name="Rounded Rectangle 17"/>
          <p:cNvSpPr/>
          <p:nvPr/>
        </p:nvSpPr>
        <p:spPr>
          <a:xfrm>
            <a:off x="269875" y="1487488"/>
            <a:ext cx="1333500" cy="333375"/>
          </a:xfrm>
          <a:prstGeom prst="roundRect">
            <a:avLst/>
          </a:prstGeom>
          <a:solidFill>
            <a:srgbClr val="953735"/>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100" dirty="0"/>
              <a:t>President and CEO</a:t>
            </a:r>
          </a:p>
        </p:txBody>
      </p:sp>
      <p:sp>
        <p:nvSpPr>
          <p:cNvPr id="19" name="Rounded Rectangle 18"/>
          <p:cNvSpPr/>
          <p:nvPr/>
        </p:nvSpPr>
        <p:spPr>
          <a:xfrm>
            <a:off x="282575" y="1952625"/>
            <a:ext cx="1247775" cy="1449388"/>
          </a:xfrm>
          <a:prstGeom prst="roundRect">
            <a:avLst/>
          </a:prstGeom>
          <a:solidFill>
            <a:schemeClr val="accent2">
              <a:lumMod val="75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100" dirty="0"/>
              <a:t>ICANN Staff</a:t>
            </a:r>
          </a:p>
          <a:p>
            <a:pPr algn="ctr">
              <a:defRPr/>
            </a:pPr>
            <a:r>
              <a:rPr lang="en-GB" sz="1000" dirty="0"/>
              <a:t>MDR – 68</a:t>
            </a:r>
          </a:p>
          <a:p>
            <a:pPr algn="ctr">
              <a:defRPr/>
            </a:pPr>
            <a:r>
              <a:rPr lang="en-GB" sz="1000" dirty="0"/>
              <a:t>SV -11</a:t>
            </a:r>
          </a:p>
          <a:p>
            <a:pPr algn="ctr">
              <a:defRPr/>
            </a:pPr>
            <a:r>
              <a:rPr lang="en-GB" sz="1000" dirty="0"/>
              <a:t>DC -9</a:t>
            </a:r>
          </a:p>
          <a:p>
            <a:pPr algn="ctr">
              <a:defRPr/>
            </a:pPr>
            <a:r>
              <a:rPr lang="en-GB" sz="1000" dirty="0"/>
              <a:t>Sydney – 5</a:t>
            </a:r>
          </a:p>
          <a:p>
            <a:pPr algn="ctr">
              <a:defRPr/>
            </a:pPr>
            <a:r>
              <a:rPr lang="en-GB" sz="1000" dirty="0"/>
              <a:t>Brussels – 5</a:t>
            </a:r>
          </a:p>
          <a:p>
            <a:pPr algn="ctr">
              <a:defRPr/>
            </a:pPr>
            <a:r>
              <a:rPr lang="en-GB" sz="1000" dirty="0"/>
              <a:t>Other US – 11</a:t>
            </a:r>
          </a:p>
          <a:p>
            <a:pPr algn="ctr">
              <a:defRPr/>
            </a:pPr>
            <a:r>
              <a:rPr lang="en-GB" sz="1000" dirty="0"/>
              <a:t>Other non-US - 14</a:t>
            </a:r>
          </a:p>
        </p:txBody>
      </p:sp>
      <p:sp>
        <p:nvSpPr>
          <p:cNvPr id="20" name="Rounded Rectangle 19"/>
          <p:cNvSpPr/>
          <p:nvPr/>
        </p:nvSpPr>
        <p:spPr>
          <a:xfrm>
            <a:off x="1882775" y="1085850"/>
            <a:ext cx="5713413" cy="260350"/>
          </a:xfrm>
          <a:prstGeom prst="roundRect">
            <a:avLst/>
          </a:prstGeom>
          <a:solidFill>
            <a:schemeClr val="bg1">
              <a:lumMod val="50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200" b="1" spc="600" dirty="0"/>
              <a:t>BOARD OF DIRECTORS</a:t>
            </a:r>
          </a:p>
        </p:txBody>
      </p:sp>
      <p:sp>
        <p:nvSpPr>
          <p:cNvPr id="21" name="Rounded Rectangle 20"/>
          <p:cNvSpPr/>
          <p:nvPr/>
        </p:nvSpPr>
        <p:spPr>
          <a:xfrm>
            <a:off x="7824788" y="1047750"/>
            <a:ext cx="1095375" cy="598488"/>
          </a:xfrm>
          <a:prstGeom prst="roundRect">
            <a:avLst/>
          </a:prstGeom>
          <a:solidFill>
            <a:schemeClr val="tx1">
              <a:lumMod val="95000"/>
              <a:lumOff val="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tabLst>
                <a:tab pos="712788" algn="l"/>
                <a:tab pos="1073150" algn="l"/>
              </a:tabLst>
              <a:defRPr/>
            </a:pPr>
            <a:r>
              <a:rPr lang="en-GB" sz="1000" b="1" dirty="0"/>
              <a:t>Government   G</a:t>
            </a:r>
          </a:p>
          <a:p>
            <a:pPr>
              <a:tabLst>
                <a:tab pos="712788" algn="l"/>
                <a:tab pos="1073150" algn="l"/>
              </a:tabLst>
              <a:defRPr/>
            </a:pPr>
            <a:r>
              <a:rPr lang="en-GB" sz="1000" b="1" dirty="0"/>
              <a:t>Advisory    	A</a:t>
            </a:r>
          </a:p>
          <a:p>
            <a:pPr>
              <a:tabLst>
                <a:tab pos="712788" algn="l"/>
                <a:tab pos="1073150" algn="l"/>
              </a:tabLst>
              <a:defRPr/>
            </a:pPr>
            <a:r>
              <a:rPr lang="en-GB" sz="1000" b="1" dirty="0"/>
              <a:t>Committee    	C</a:t>
            </a:r>
          </a:p>
        </p:txBody>
      </p:sp>
      <p:sp>
        <p:nvSpPr>
          <p:cNvPr id="22" name="Rounded Rectangle 21"/>
          <p:cNvSpPr/>
          <p:nvPr/>
        </p:nvSpPr>
        <p:spPr>
          <a:xfrm>
            <a:off x="6792913" y="1820863"/>
            <a:ext cx="793750" cy="836612"/>
          </a:xfrm>
          <a:prstGeom prst="roundRect">
            <a:avLst/>
          </a:prstGeom>
          <a:solidFill>
            <a:schemeClr val="bg1">
              <a:lumMod val="50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GB" sz="1050" b="1" dirty="0"/>
              <a:t>Technical</a:t>
            </a:r>
            <a:br>
              <a:rPr lang="en-GB" sz="1050" b="1" dirty="0"/>
            </a:br>
            <a:r>
              <a:rPr lang="en-GB" sz="1050" b="1" dirty="0"/>
              <a:t>Liaison</a:t>
            </a:r>
            <a:br>
              <a:rPr lang="en-GB" sz="1050" b="1" dirty="0"/>
            </a:br>
            <a:r>
              <a:rPr lang="en-GB" sz="1050" b="1" dirty="0"/>
              <a:t>Group</a:t>
            </a:r>
          </a:p>
          <a:p>
            <a:pPr algn="ctr">
              <a:defRPr/>
            </a:pPr>
            <a:r>
              <a:rPr lang="en-GB" sz="1050" b="1" spc="300" dirty="0"/>
              <a:t>TLG</a:t>
            </a:r>
          </a:p>
        </p:txBody>
      </p:sp>
      <p:sp>
        <p:nvSpPr>
          <p:cNvPr id="23" name="Rounded Rectangle 22"/>
          <p:cNvSpPr/>
          <p:nvPr/>
        </p:nvSpPr>
        <p:spPr>
          <a:xfrm>
            <a:off x="7767638" y="1820863"/>
            <a:ext cx="930275" cy="836612"/>
          </a:xfrm>
          <a:prstGeom prst="roundRect">
            <a:avLst/>
          </a:prstGeom>
          <a:solidFill>
            <a:schemeClr val="bg1">
              <a:lumMod val="50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GB" sz="1050" b="1" dirty="0"/>
              <a:t>Internet Engineering</a:t>
            </a:r>
            <a:br>
              <a:rPr lang="en-GB" sz="1050" b="1" dirty="0"/>
            </a:br>
            <a:r>
              <a:rPr lang="en-GB" sz="1050" b="1" dirty="0"/>
              <a:t>Task Force</a:t>
            </a:r>
            <a:br>
              <a:rPr lang="en-GB" sz="1050" b="1" dirty="0"/>
            </a:br>
            <a:r>
              <a:rPr lang="en-GB" sz="1050" b="1" spc="300" dirty="0"/>
              <a:t>IETF</a:t>
            </a:r>
          </a:p>
        </p:txBody>
      </p:sp>
      <p:sp>
        <p:nvSpPr>
          <p:cNvPr id="24" name="Rounded Rectangle 23"/>
          <p:cNvSpPr/>
          <p:nvPr/>
        </p:nvSpPr>
        <p:spPr>
          <a:xfrm>
            <a:off x="5851525" y="3729038"/>
            <a:ext cx="1052513" cy="1857375"/>
          </a:xfrm>
          <a:prstGeom prst="roundRect">
            <a:avLst/>
          </a:prstGeom>
          <a:solidFill>
            <a:schemeClr val="bg1">
              <a:lumMod val="50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GB" sz="1200" dirty="0"/>
              <a:t>Security &amp; Stability</a:t>
            </a:r>
            <a:br>
              <a:rPr lang="en-GB" sz="1200" dirty="0"/>
            </a:br>
            <a:r>
              <a:rPr lang="en-GB" sz="1200" dirty="0"/>
              <a:t>Advisory</a:t>
            </a:r>
            <a:br>
              <a:rPr lang="en-GB" sz="1200" dirty="0"/>
            </a:br>
            <a:r>
              <a:rPr lang="en-GB" sz="1200" dirty="0"/>
              <a:t>Committee</a:t>
            </a:r>
          </a:p>
          <a:p>
            <a:pPr algn="ctr">
              <a:defRPr/>
            </a:pPr>
            <a:endParaRPr lang="en-GB" sz="1200" dirty="0"/>
          </a:p>
          <a:p>
            <a:pPr algn="ctr">
              <a:defRPr/>
            </a:pPr>
            <a:r>
              <a:rPr lang="en-GB" sz="1200" b="1" spc="300" dirty="0"/>
              <a:t>SSAC</a:t>
            </a:r>
            <a:br>
              <a:rPr lang="en-GB" sz="1200" b="1" spc="300" dirty="0"/>
            </a:br>
            <a:endParaRPr lang="en-GB" sz="1200" b="1" spc="300" dirty="0"/>
          </a:p>
        </p:txBody>
      </p:sp>
      <p:sp>
        <p:nvSpPr>
          <p:cNvPr id="26" name="Rounded Rectangle 25"/>
          <p:cNvSpPr/>
          <p:nvPr/>
        </p:nvSpPr>
        <p:spPr>
          <a:xfrm>
            <a:off x="7197725" y="3729038"/>
            <a:ext cx="1050925" cy="1857375"/>
          </a:xfrm>
          <a:prstGeom prst="roundRect">
            <a:avLst/>
          </a:prstGeom>
          <a:solidFill>
            <a:schemeClr val="bg1">
              <a:lumMod val="50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GB" sz="1200" dirty="0"/>
              <a:t>Root Server</a:t>
            </a:r>
            <a:br>
              <a:rPr lang="en-GB" sz="1200" dirty="0"/>
            </a:br>
            <a:r>
              <a:rPr lang="en-GB" sz="1200" dirty="0"/>
              <a:t>System</a:t>
            </a:r>
            <a:br>
              <a:rPr lang="en-GB" sz="1200" dirty="0"/>
            </a:br>
            <a:r>
              <a:rPr lang="en-GB" sz="1200" dirty="0"/>
              <a:t>Advisory</a:t>
            </a:r>
            <a:br>
              <a:rPr lang="en-GB" sz="1200" dirty="0"/>
            </a:br>
            <a:r>
              <a:rPr lang="en-GB" sz="1200" dirty="0"/>
              <a:t>Committee</a:t>
            </a:r>
          </a:p>
          <a:p>
            <a:pPr algn="ctr">
              <a:defRPr/>
            </a:pPr>
            <a:endParaRPr lang="en-GB" sz="1200" dirty="0"/>
          </a:p>
          <a:p>
            <a:pPr algn="ctr">
              <a:defRPr/>
            </a:pPr>
            <a:r>
              <a:rPr lang="en-GB" sz="1200" b="1" spc="300" dirty="0"/>
              <a:t>RSSAC</a:t>
            </a:r>
          </a:p>
        </p:txBody>
      </p:sp>
      <p:sp>
        <p:nvSpPr>
          <p:cNvPr id="28" name="Rounded Rectangle 27"/>
          <p:cNvSpPr/>
          <p:nvPr/>
        </p:nvSpPr>
        <p:spPr>
          <a:xfrm>
            <a:off x="276225" y="3729038"/>
            <a:ext cx="1239838" cy="1874837"/>
          </a:xfrm>
          <a:prstGeom prst="roundRect">
            <a:avLst/>
          </a:prstGeom>
          <a:solidFill>
            <a:srgbClr val="558ED5"/>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GB" sz="1200" b="1" spc="300" dirty="0"/>
              <a:t>ASO</a:t>
            </a:r>
          </a:p>
          <a:p>
            <a:pPr>
              <a:defRPr/>
            </a:pPr>
            <a:endParaRPr lang="en-GB" sz="1000" b="1" dirty="0"/>
          </a:p>
          <a:p>
            <a:pPr>
              <a:defRPr/>
            </a:pPr>
            <a:r>
              <a:rPr lang="en-GB" sz="1000" b="1" dirty="0"/>
              <a:t>Regional Internet Registries</a:t>
            </a:r>
          </a:p>
          <a:p>
            <a:pPr>
              <a:defRPr/>
            </a:pPr>
            <a:r>
              <a:rPr lang="en-GB" sz="1000" dirty="0"/>
              <a:t>  AfriNIC</a:t>
            </a:r>
          </a:p>
          <a:p>
            <a:pPr>
              <a:defRPr/>
            </a:pPr>
            <a:r>
              <a:rPr lang="en-GB" sz="1000" dirty="0"/>
              <a:t>  APNIC</a:t>
            </a:r>
          </a:p>
          <a:p>
            <a:pPr>
              <a:defRPr/>
            </a:pPr>
            <a:r>
              <a:rPr lang="en-GB" sz="1000" dirty="0"/>
              <a:t>  ARIN</a:t>
            </a:r>
          </a:p>
          <a:p>
            <a:pPr>
              <a:defRPr/>
            </a:pPr>
            <a:r>
              <a:rPr lang="en-GB" sz="1000" dirty="0"/>
              <a:t>  LACNIC</a:t>
            </a:r>
          </a:p>
          <a:p>
            <a:pPr>
              <a:defRPr/>
            </a:pPr>
            <a:r>
              <a:rPr lang="en-GB" sz="1000" dirty="0"/>
              <a:t>  RIPE NCC</a:t>
            </a:r>
          </a:p>
        </p:txBody>
      </p:sp>
      <p:sp>
        <p:nvSpPr>
          <p:cNvPr id="29" name="Rounded Rectangle 28"/>
          <p:cNvSpPr/>
          <p:nvPr/>
        </p:nvSpPr>
        <p:spPr>
          <a:xfrm>
            <a:off x="1609725" y="3729038"/>
            <a:ext cx="1104900" cy="1874837"/>
          </a:xfrm>
          <a:prstGeom prst="roundRect">
            <a:avLst/>
          </a:prstGeom>
          <a:solidFill>
            <a:srgbClr val="92D050"/>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GB" sz="1200" b="1" spc="300" dirty="0"/>
              <a:t>GNSO</a:t>
            </a:r>
          </a:p>
          <a:p>
            <a:pPr>
              <a:defRPr/>
            </a:pPr>
            <a:endParaRPr lang="en-GB" sz="1000" dirty="0"/>
          </a:p>
          <a:p>
            <a:pPr>
              <a:defRPr/>
            </a:pPr>
            <a:r>
              <a:rPr lang="en-GB" sz="1000" dirty="0"/>
              <a:t>gTLD Registries</a:t>
            </a:r>
          </a:p>
          <a:p>
            <a:pPr>
              <a:defRPr/>
            </a:pPr>
            <a:r>
              <a:rPr lang="en-GB" sz="1000" dirty="0"/>
              <a:t>gTLD Registrars</a:t>
            </a:r>
          </a:p>
          <a:p>
            <a:pPr>
              <a:defRPr/>
            </a:pPr>
            <a:r>
              <a:rPr lang="en-GB" sz="1000" dirty="0"/>
              <a:t>IP interests</a:t>
            </a:r>
          </a:p>
          <a:p>
            <a:pPr>
              <a:defRPr/>
            </a:pPr>
            <a:r>
              <a:rPr lang="en-GB" sz="1000" dirty="0"/>
              <a:t>ISPs</a:t>
            </a:r>
          </a:p>
          <a:p>
            <a:pPr>
              <a:defRPr/>
            </a:pPr>
            <a:r>
              <a:rPr lang="en-GB" sz="1000" dirty="0"/>
              <a:t>Businesses</a:t>
            </a:r>
          </a:p>
          <a:p>
            <a:pPr>
              <a:defRPr/>
            </a:pPr>
            <a:r>
              <a:rPr lang="en-GB" sz="1000" dirty="0"/>
              <a:t>Non-Commercial</a:t>
            </a:r>
          </a:p>
          <a:p>
            <a:pPr>
              <a:defRPr/>
            </a:pPr>
            <a:r>
              <a:rPr lang="en-GB" sz="1000" dirty="0"/>
              <a:t>Interests</a:t>
            </a:r>
          </a:p>
        </p:txBody>
      </p:sp>
      <p:sp>
        <p:nvSpPr>
          <p:cNvPr id="30" name="Rounded Rectangle 29"/>
          <p:cNvSpPr/>
          <p:nvPr/>
        </p:nvSpPr>
        <p:spPr>
          <a:xfrm>
            <a:off x="2816225" y="3729038"/>
            <a:ext cx="1127125" cy="1874837"/>
          </a:xfrm>
          <a:prstGeom prst="roundRect">
            <a:avLst/>
          </a:prstGeom>
          <a:solidFill>
            <a:srgbClr val="604A7B"/>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GB" sz="1200" b="1" spc="300" dirty="0"/>
              <a:t>ccNSO</a:t>
            </a:r>
          </a:p>
          <a:p>
            <a:pPr>
              <a:defRPr/>
            </a:pPr>
            <a:endParaRPr lang="en-GB" sz="1000" dirty="0"/>
          </a:p>
          <a:p>
            <a:pPr>
              <a:defRPr/>
            </a:pPr>
            <a:r>
              <a:rPr lang="en-GB" sz="1000" dirty="0"/>
              <a:t>ccTLD Registries</a:t>
            </a:r>
            <a:br>
              <a:rPr lang="en-GB" sz="1000" dirty="0"/>
            </a:br>
            <a:r>
              <a:rPr lang="en-GB" sz="1000" dirty="0"/>
              <a:t>(.us, .uk, .au, .it, .be, .nl,  etc.)</a:t>
            </a:r>
          </a:p>
        </p:txBody>
      </p:sp>
      <p:sp>
        <p:nvSpPr>
          <p:cNvPr id="31" name="Rounded Rectangle 30"/>
          <p:cNvSpPr/>
          <p:nvPr/>
        </p:nvSpPr>
        <p:spPr>
          <a:xfrm>
            <a:off x="4505325" y="3729038"/>
            <a:ext cx="1052513" cy="1874837"/>
          </a:xfrm>
          <a:prstGeom prst="roundRect">
            <a:avLst/>
          </a:prstGeom>
          <a:solidFill>
            <a:srgbClr val="7030A0"/>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GB" sz="1000" b="1" spc="300" dirty="0"/>
              <a:t>At-Large</a:t>
            </a:r>
          </a:p>
          <a:p>
            <a:pPr>
              <a:defRPr/>
            </a:pPr>
            <a:endParaRPr lang="en-GB" sz="1000" b="1" dirty="0"/>
          </a:p>
          <a:p>
            <a:pPr>
              <a:defRPr/>
            </a:pPr>
            <a:r>
              <a:rPr lang="en-GB" sz="1000" b="1" dirty="0"/>
              <a:t>Internet Users</a:t>
            </a:r>
          </a:p>
          <a:p>
            <a:pPr>
              <a:defRPr/>
            </a:pPr>
            <a:r>
              <a:rPr lang="en-GB" sz="1000" dirty="0"/>
              <a:t>(At-Large Advisory Committee, in conjunction with RALOs)</a:t>
            </a:r>
          </a:p>
          <a:p>
            <a:pPr algn="ctr">
              <a:defRPr/>
            </a:pPr>
            <a:endParaRPr lang="en-GB" sz="1100" b="1" spc="300" dirty="0"/>
          </a:p>
          <a:p>
            <a:pPr algn="ctr">
              <a:defRPr/>
            </a:pPr>
            <a:r>
              <a:rPr lang="en-GB" sz="1100" b="1" spc="300" dirty="0"/>
              <a:t>ALAC</a:t>
            </a:r>
            <a:endParaRPr lang="en-GB" sz="1000" b="1" spc="300" dirty="0"/>
          </a:p>
        </p:txBody>
      </p:sp>
      <p:sp>
        <p:nvSpPr>
          <p:cNvPr id="32" name="Rounded Rectangle 31"/>
          <p:cNvSpPr/>
          <p:nvPr/>
        </p:nvSpPr>
        <p:spPr>
          <a:xfrm>
            <a:off x="4100513" y="2141538"/>
            <a:ext cx="1052512" cy="909637"/>
          </a:xfrm>
          <a:prstGeom prst="roundRect">
            <a:avLst/>
          </a:prstGeom>
          <a:solidFill>
            <a:srgbClr val="1684C1"/>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GB" sz="1100" dirty="0"/>
              <a:t>Nominating</a:t>
            </a:r>
          </a:p>
          <a:p>
            <a:pPr algn="ctr">
              <a:defRPr/>
            </a:pPr>
            <a:r>
              <a:rPr lang="en-GB" sz="1100" dirty="0"/>
              <a:t>Committee</a:t>
            </a:r>
            <a:endParaRPr lang="en-GB" sz="1000" dirty="0"/>
          </a:p>
          <a:p>
            <a:pPr algn="ctr">
              <a:defRPr/>
            </a:pPr>
            <a:r>
              <a:rPr lang="en-GB" sz="1000" dirty="0"/>
              <a:t>Per ICANN</a:t>
            </a:r>
          </a:p>
          <a:p>
            <a:pPr algn="ctr">
              <a:defRPr/>
            </a:pPr>
            <a:r>
              <a:rPr lang="en-GB" sz="1000" dirty="0"/>
              <a:t>Bylaws, Article</a:t>
            </a:r>
          </a:p>
          <a:p>
            <a:pPr algn="ctr">
              <a:defRPr/>
            </a:pPr>
            <a:r>
              <a:rPr lang="en-GB" sz="1000" dirty="0"/>
              <a:t>VII, section 2</a:t>
            </a:r>
          </a:p>
        </p:txBody>
      </p:sp>
      <p:sp>
        <p:nvSpPr>
          <p:cNvPr id="33" name="Rounded Rectangle 32"/>
          <p:cNvSpPr/>
          <p:nvPr/>
        </p:nvSpPr>
        <p:spPr>
          <a:xfrm>
            <a:off x="1930400" y="1454150"/>
            <a:ext cx="200025" cy="169863"/>
          </a:xfrm>
          <a:prstGeom prst="roundRect">
            <a:avLst/>
          </a:prstGeom>
          <a:solidFill>
            <a:schemeClr val="accent2">
              <a:lumMod val="75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000" dirty="0"/>
          </a:p>
        </p:txBody>
      </p:sp>
      <p:sp>
        <p:nvSpPr>
          <p:cNvPr id="34" name="Rounded Rectangle 33"/>
          <p:cNvSpPr/>
          <p:nvPr/>
        </p:nvSpPr>
        <p:spPr>
          <a:xfrm>
            <a:off x="2286000" y="1454150"/>
            <a:ext cx="200025" cy="169863"/>
          </a:xfrm>
          <a:prstGeom prst="roundRect">
            <a:avLst/>
          </a:prstGeom>
          <a:solidFill>
            <a:schemeClr val="tx2">
              <a:lumMod val="60000"/>
              <a:lumOff val="40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endParaRPr lang="en-GB" sz="1000" dirty="0"/>
          </a:p>
        </p:txBody>
      </p:sp>
      <p:sp>
        <p:nvSpPr>
          <p:cNvPr id="35" name="Rounded Rectangle 34"/>
          <p:cNvSpPr/>
          <p:nvPr/>
        </p:nvSpPr>
        <p:spPr>
          <a:xfrm>
            <a:off x="2522538" y="1454150"/>
            <a:ext cx="200025" cy="169863"/>
          </a:xfrm>
          <a:prstGeom prst="roundRect">
            <a:avLst/>
          </a:prstGeom>
          <a:solidFill>
            <a:schemeClr val="tx2">
              <a:lumMod val="60000"/>
              <a:lumOff val="40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000" dirty="0"/>
          </a:p>
        </p:txBody>
      </p:sp>
      <p:sp>
        <p:nvSpPr>
          <p:cNvPr id="37" name="Rounded Rectangle 36"/>
          <p:cNvSpPr/>
          <p:nvPr/>
        </p:nvSpPr>
        <p:spPr>
          <a:xfrm>
            <a:off x="2768600" y="1454150"/>
            <a:ext cx="201613" cy="169863"/>
          </a:xfrm>
          <a:prstGeom prst="roundRect">
            <a:avLst/>
          </a:prstGeom>
          <a:solidFill>
            <a:srgbClr val="92D050"/>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endParaRPr lang="en-GB" sz="1000" dirty="0"/>
          </a:p>
        </p:txBody>
      </p:sp>
      <p:sp>
        <p:nvSpPr>
          <p:cNvPr id="38" name="Rounded Rectangle 37"/>
          <p:cNvSpPr/>
          <p:nvPr/>
        </p:nvSpPr>
        <p:spPr>
          <a:xfrm>
            <a:off x="3005138" y="1454150"/>
            <a:ext cx="201612" cy="169863"/>
          </a:xfrm>
          <a:prstGeom prst="roundRect">
            <a:avLst/>
          </a:prstGeom>
          <a:solidFill>
            <a:srgbClr val="92D050"/>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endParaRPr lang="en-GB" sz="1000" dirty="0"/>
          </a:p>
        </p:txBody>
      </p:sp>
      <p:sp>
        <p:nvSpPr>
          <p:cNvPr id="39" name="Rounded Rectangle 38"/>
          <p:cNvSpPr/>
          <p:nvPr/>
        </p:nvSpPr>
        <p:spPr>
          <a:xfrm>
            <a:off x="3257550" y="1454150"/>
            <a:ext cx="200025" cy="169863"/>
          </a:xfrm>
          <a:prstGeom prst="roundRect">
            <a:avLst/>
          </a:prstGeom>
          <a:solidFill>
            <a:schemeClr val="accent4">
              <a:lumMod val="75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endParaRPr lang="en-GB" sz="1000" dirty="0"/>
          </a:p>
        </p:txBody>
      </p:sp>
      <p:sp>
        <p:nvSpPr>
          <p:cNvPr id="40" name="Rounded Rectangle 39"/>
          <p:cNvSpPr/>
          <p:nvPr/>
        </p:nvSpPr>
        <p:spPr>
          <a:xfrm>
            <a:off x="3492500" y="1454150"/>
            <a:ext cx="201613" cy="169863"/>
          </a:xfrm>
          <a:prstGeom prst="roundRect">
            <a:avLst/>
          </a:prstGeom>
          <a:solidFill>
            <a:schemeClr val="accent4">
              <a:lumMod val="75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endParaRPr lang="en-GB" sz="1000" dirty="0"/>
          </a:p>
        </p:txBody>
      </p:sp>
      <p:sp>
        <p:nvSpPr>
          <p:cNvPr id="41" name="Rounded Rectangle 40"/>
          <p:cNvSpPr/>
          <p:nvPr/>
        </p:nvSpPr>
        <p:spPr>
          <a:xfrm>
            <a:off x="3841750" y="1454150"/>
            <a:ext cx="201613" cy="169863"/>
          </a:xfrm>
          <a:prstGeom prst="roundRect">
            <a:avLst/>
          </a:prstGeom>
          <a:solidFill>
            <a:srgbClr val="1684C1"/>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endParaRPr lang="en-GB" sz="1000" dirty="0"/>
          </a:p>
        </p:txBody>
      </p:sp>
      <p:sp>
        <p:nvSpPr>
          <p:cNvPr id="42" name="Rounded Rectangle 41"/>
          <p:cNvSpPr/>
          <p:nvPr/>
        </p:nvSpPr>
        <p:spPr>
          <a:xfrm>
            <a:off x="4078288" y="1454150"/>
            <a:ext cx="201612" cy="169863"/>
          </a:xfrm>
          <a:prstGeom prst="roundRect">
            <a:avLst/>
          </a:prstGeom>
          <a:solidFill>
            <a:srgbClr val="1684C1"/>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endParaRPr lang="en-GB" sz="1000" dirty="0"/>
          </a:p>
        </p:txBody>
      </p:sp>
      <p:sp>
        <p:nvSpPr>
          <p:cNvPr id="43" name="Rounded Rectangle 42"/>
          <p:cNvSpPr/>
          <p:nvPr/>
        </p:nvSpPr>
        <p:spPr>
          <a:xfrm>
            <a:off x="4314825" y="1454150"/>
            <a:ext cx="201613" cy="169863"/>
          </a:xfrm>
          <a:prstGeom prst="roundRect">
            <a:avLst/>
          </a:prstGeom>
          <a:solidFill>
            <a:srgbClr val="1684C1"/>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endParaRPr lang="en-GB" sz="1000" dirty="0"/>
          </a:p>
        </p:txBody>
      </p:sp>
      <p:sp>
        <p:nvSpPr>
          <p:cNvPr id="44" name="Rounded Rectangle 43"/>
          <p:cNvSpPr/>
          <p:nvPr/>
        </p:nvSpPr>
        <p:spPr>
          <a:xfrm>
            <a:off x="4551363" y="1454150"/>
            <a:ext cx="201612" cy="169863"/>
          </a:xfrm>
          <a:prstGeom prst="roundRect">
            <a:avLst/>
          </a:prstGeom>
          <a:solidFill>
            <a:srgbClr val="1684C1"/>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endParaRPr lang="en-GB" sz="1000" dirty="0"/>
          </a:p>
        </p:txBody>
      </p:sp>
      <p:sp>
        <p:nvSpPr>
          <p:cNvPr id="45" name="Rounded Rectangle 44"/>
          <p:cNvSpPr/>
          <p:nvPr/>
        </p:nvSpPr>
        <p:spPr>
          <a:xfrm>
            <a:off x="4787900" y="1454150"/>
            <a:ext cx="200025" cy="169863"/>
          </a:xfrm>
          <a:prstGeom prst="roundRect">
            <a:avLst/>
          </a:prstGeom>
          <a:solidFill>
            <a:srgbClr val="1684C1"/>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endParaRPr lang="en-GB" sz="1000" dirty="0"/>
          </a:p>
        </p:txBody>
      </p:sp>
      <p:sp>
        <p:nvSpPr>
          <p:cNvPr id="46" name="Rounded Rectangle 45"/>
          <p:cNvSpPr/>
          <p:nvPr/>
        </p:nvSpPr>
        <p:spPr>
          <a:xfrm>
            <a:off x="5024438" y="1454150"/>
            <a:ext cx="200025" cy="169863"/>
          </a:xfrm>
          <a:prstGeom prst="roundRect">
            <a:avLst/>
          </a:prstGeom>
          <a:solidFill>
            <a:srgbClr val="1684C1"/>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endParaRPr lang="en-GB" sz="1000" dirty="0"/>
          </a:p>
        </p:txBody>
      </p:sp>
      <p:sp>
        <p:nvSpPr>
          <p:cNvPr id="47" name="Rounded Rectangle 46"/>
          <p:cNvSpPr/>
          <p:nvPr/>
        </p:nvSpPr>
        <p:spPr>
          <a:xfrm>
            <a:off x="5260975" y="1454150"/>
            <a:ext cx="200025" cy="169863"/>
          </a:xfrm>
          <a:prstGeom prst="roundRect">
            <a:avLst/>
          </a:prstGeom>
          <a:solidFill>
            <a:srgbClr val="1684C1"/>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endParaRPr lang="en-GB" sz="1000" dirty="0"/>
          </a:p>
        </p:txBody>
      </p:sp>
      <p:sp>
        <p:nvSpPr>
          <p:cNvPr id="48" name="Rounded Rectangle 47"/>
          <p:cNvSpPr/>
          <p:nvPr/>
        </p:nvSpPr>
        <p:spPr>
          <a:xfrm>
            <a:off x="5497513" y="1454150"/>
            <a:ext cx="200025" cy="169863"/>
          </a:xfrm>
          <a:prstGeom prst="roundRect">
            <a:avLst/>
          </a:prstGeom>
          <a:solidFill>
            <a:srgbClr val="1684C1"/>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endParaRPr lang="en-GB" sz="1000" dirty="0"/>
          </a:p>
        </p:txBody>
      </p:sp>
      <p:sp>
        <p:nvSpPr>
          <p:cNvPr id="49" name="Rounded Rectangle 48"/>
          <p:cNvSpPr/>
          <p:nvPr/>
        </p:nvSpPr>
        <p:spPr>
          <a:xfrm>
            <a:off x="5837238" y="1454150"/>
            <a:ext cx="201612" cy="169863"/>
          </a:xfrm>
          <a:prstGeom prst="roundRect">
            <a:avLst/>
          </a:prstGeom>
          <a:solidFill>
            <a:srgbClr val="7030A0"/>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endParaRPr lang="en-GB" sz="1000" dirty="0"/>
          </a:p>
        </p:txBody>
      </p:sp>
      <p:sp>
        <p:nvSpPr>
          <p:cNvPr id="50" name="Rounded Rectangle 49"/>
          <p:cNvSpPr/>
          <p:nvPr/>
        </p:nvSpPr>
        <p:spPr>
          <a:xfrm>
            <a:off x="6170613" y="1454150"/>
            <a:ext cx="201612" cy="169863"/>
          </a:xfrm>
          <a:prstGeom prst="roundRect">
            <a:avLst/>
          </a:prstGeom>
          <a:solidFill>
            <a:schemeClr val="bg1">
              <a:lumMod val="50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endParaRPr lang="en-GB" sz="1000" dirty="0"/>
          </a:p>
        </p:txBody>
      </p:sp>
      <p:sp>
        <p:nvSpPr>
          <p:cNvPr id="51" name="Rounded Rectangle 50"/>
          <p:cNvSpPr/>
          <p:nvPr/>
        </p:nvSpPr>
        <p:spPr>
          <a:xfrm>
            <a:off x="6407150" y="1454150"/>
            <a:ext cx="201613" cy="169863"/>
          </a:xfrm>
          <a:prstGeom prst="roundRect">
            <a:avLst/>
          </a:prstGeom>
          <a:solidFill>
            <a:schemeClr val="bg1">
              <a:lumMod val="50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endParaRPr lang="en-GB" sz="1000" dirty="0"/>
          </a:p>
        </p:txBody>
      </p:sp>
      <p:sp>
        <p:nvSpPr>
          <p:cNvPr id="52" name="Rounded Rectangle 51"/>
          <p:cNvSpPr/>
          <p:nvPr/>
        </p:nvSpPr>
        <p:spPr>
          <a:xfrm>
            <a:off x="6643688" y="1454150"/>
            <a:ext cx="200025" cy="169863"/>
          </a:xfrm>
          <a:prstGeom prst="roundRect">
            <a:avLst/>
          </a:prstGeom>
          <a:solidFill>
            <a:schemeClr val="bg1">
              <a:lumMod val="50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endParaRPr lang="en-GB" sz="1000" dirty="0"/>
          </a:p>
        </p:txBody>
      </p:sp>
      <p:sp>
        <p:nvSpPr>
          <p:cNvPr id="53" name="Rounded Rectangle 52"/>
          <p:cNvSpPr/>
          <p:nvPr/>
        </p:nvSpPr>
        <p:spPr>
          <a:xfrm>
            <a:off x="7229475" y="1454150"/>
            <a:ext cx="200025" cy="169863"/>
          </a:xfrm>
          <a:prstGeom prst="roundRect">
            <a:avLst/>
          </a:prstGeom>
          <a:solidFill>
            <a:schemeClr val="tx1">
              <a:lumMod val="95000"/>
              <a:lumOff val="5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endParaRPr lang="en-GB" sz="1000" dirty="0"/>
          </a:p>
        </p:txBody>
      </p:sp>
      <p:cxnSp>
        <p:nvCxnSpPr>
          <p:cNvPr id="57" name="Elbow Connector 56"/>
          <p:cNvCxnSpPr>
            <a:stCxn id="26" idx="0"/>
            <a:endCxn id="51" idx="2"/>
          </p:cNvCxnSpPr>
          <p:nvPr/>
        </p:nvCxnSpPr>
        <p:spPr>
          <a:xfrm rot="16200000" flipV="1">
            <a:off x="6062663" y="2068513"/>
            <a:ext cx="2105025" cy="1216025"/>
          </a:xfrm>
          <a:prstGeom prst="bentConnector3">
            <a:avLst>
              <a:gd name="adj1" fmla="val 50000"/>
            </a:avLst>
          </a:prstGeom>
          <a:ln w="28575">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H="1" flipV="1">
            <a:off x="6300788" y="1643063"/>
            <a:ext cx="9525" cy="2070100"/>
          </a:xfrm>
          <a:prstGeom prst="straightConnector1">
            <a:avLst/>
          </a:prstGeom>
          <a:ln w="28575">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22" idx="0"/>
            <a:endCxn id="52" idx="2"/>
          </p:cNvCxnSpPr>
          <p:nvPr/>
        </p:nvCxnSpPr>
        <p:spPr>
          <a:xfrm flipH="1" flipV="1">
            <a:off x="6743700" y="1624013"/>
            <a:ext cx="446088" cy="196850"/>
          </a:xfrm>
          <a:prstGeom prst="straightConnector1">
            <a:avLst/>
          </a:prstGeom>
          <a:ln w="28575">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a:endCxn id="66" idx="2"/>
          </p:cNvCxnSpPr>
          <p:nvPr/>
        </p:nvCxnSpPr>
        <p:spPr>
          <a:xfrm flipH="1" flipV="1">
            <a:off x="6980238" y="1624013"/>
            <a:ext cx="1262062" cy="196850"/>
          </a:xfrm>
          <a:prstGeom prst="straightConnector1">
            <a:avLst/>
          </a:prstGeom>
          <a:ln w="28575">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66" name="Rounded Rectangle 65"/>
          <p:cNvSpPr/>
          <p:nvPr/>
        </p:nvSpPr>
        <p:spPr>
          <a:xfrm>
            <a:off x="6880225" y="1454150"/>
            <a:ext cx="200025" cy="169863"/>
          </a:xfrm>
          <a:prstGeom prst="roundRect">
            <a:avLst/>
          </a:prstGeom>
          <a:solidFill>
            <a:schemeClr val="bg1">
              <a:lumMod val="50000"/>
            </a:schemeClr>
          </a:solidFill>
          <a:ln>
            <a:solidFill>
              <a:schemeClr val="bg1">
                <a:lumMod val="6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endParaRPr lang="en-GB" sz="1000" dirty="0"/>
          </a:p>
        </p:txBody>
      </p:sp>
      <p:cxnSp>
        <p:nvCxnSpPr>
          <p:cNvPr id="70" name="Straight Arrow Connector 69"/>
          <p:cNvCxnSpPr>
            <a:stCxn id="31" idx="0"/>
            <a:endCxn id="49" idx="2"/>
          </p:cNvCxnSpPr>
          <p:nvPr/>
        </p:nvCxnSpPr>
        <p:spPr>
          <a:xfrm flipV="1">
            <a:off x="5032375" y="1624013"/>
            <a:ext cx="906463" cy="2105025"/>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V="1">
            <a:off x="4678363" y="1616075"/>
            <a:ext cx="0" cy="625475"/>
          </a:xfrm>
          <a:prstGeom prst="straightConnector1">
            <a:avLst/>
          </a:prstGeom>
          <a:ln w="28575">
            <a:solidFill>
              <a:srgbClr val="1684C1"/>
            </a:solidFill>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flipV="1">
            <a:off x="1314450" y="1657350"/>
            <a:ext cx="1190625" cy="2071688"/>
          </a:xfrm>
          <a:prstGeom prst="straightConnector1">
            <a:avLst/>
          </a:prstGeom>
          <a:ln w="28575">
            <a:solidFill>
              <a:srgbClr val="558ED5"/>
            </a:solidFill>
            <a:tailEnd type="arrow"/>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flipV="1">
            <a:off x="2135188" y="1676400"/>
            <a:ext cx="836612" cy="2043113"/>
          </a:xfrm>
          <a:prstGeom prst="straightConnector1">
            <a:avLst/>
          </a:prstGeom>
          <a:ln w="28575">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a:stCxn id="30" idx="0"/>
          </p:cNvCxnSpPr>
          <p:nvPr/>
        </p:nvCxnSpPr>
        <p:spPr>
          <a:xfrm flipV="1">
            <a:off x="3379788" y="1685925"/>
            <a:ext cx="96837" cy="2043113"/>
          </a:xfrm>
          <a:prstGeom prst="straightConnector1">
            <a:avLst/>
          </a:prstGeom>
          <a:ln w="28575">
            <a:solidFill>
              <a:srgbClr val="604A7B"/>
            </a:solidFill>
            <a:tailEnd type="arrow"/>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flipH="1" flipV="1">
            <a:off x="7429500" y="1535113"/>
            <a:ext cx="463550" cy="476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flipV="1">
            <a:off x="1603375" y="1539875"/>
            <a:ext cx="261938" cy="0"/>
          </a:xfrm>
          <a:prstGeom prst="straightConnector1">
            <a:avLst/>
          </a:prstGeom>
          <a:ln w="28575">
            <a:solidFill>
              <a:srgbClr val="953735"/>
            </a:solidFill>
            <a:tailEnd type="arrow"/>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a:off x="1487488" y="1209675"/>
            <a:ext cx="377825" cy="0"/>
          </a:xfrm>
          <a:prstGeom prst="straightConnector1">
            <a:avLst/>
          </a:prstGeom>
          <a:ln w="28575">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sp>
        <p:nvSpPr>
          <p:cNvPr id="92" name="Oval 91"/>
          <p:cNvSpPr/>
          <p:nvPr/>
        </p:nvSpPr>
        <p:spPr>
          <a:xfrm>
            <a:off x="3228975" y="903288"/>
            <a:ext cx="3009900" cy="555625"/>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000" dirty="0"/>
          </a:p>
        </p:txBody>
      </p:sp>
      <p:sp>
        <p:nvSpPr>
          <p:cNvPr id="94" name="Oval 93"/>
          <p:cNvSpPr/>
          <p:nvPr/>
        </p:nvSpPr>
        <p:spPr>
          <a:xfrm>
            <a:off x="127000" y="3167063"/>
            <a:ext cx="8642350" cy="2649537"/>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000" dirty="0"/>
          </a:p>
        </p:txBody>
      </p:sp>
      <p:sp>
        <p:nvSpPr>
          <p:cNvPr id="54" name="Oval 53"/>
          <p:cNvSpPr/>
          <p:nvPr/>
        </p:nvSpPr>
        <p:spPr>
          <a:xfrm>
            <a:off x="0" y="1895475"/>
            <a:ext cx="1808163" cy="1592263"/>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000" dirty="0"/>
          </a:p>
        </p:txBody>
      </p:sp>
      <p:sp>
        <p:nvSpPr>
          <p:cNvPr id="55" name="Oval 54"/>
          <p:cNvSpPr/>
          <p:nvPr/>
        </p:nvSpPr>
        <p:spPr>
          <a:xfrm>
            <a:off x="7645400" y="1066800"/>
            <a:ext cx="1498600" cy="554038"/>
          </a:xfrm>
          <a:prstGeom prst="ellipse">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0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YOUR ICANN TEMPLATE v2">
  <a:themeElements>
    <a:clrScheme name="echo new colour pallette">
      <a:dk1>
        <a:sysClr val="windowText" lastClr="000000"/>
      </a:dk1>
      <a:lt1>
        <a:sysClr val="window" lastClr="FFFFFF"/>
      </a:lt1>
      <a:dk2>
        <a:srgbClr val="1F497D"/>
      </a:dk2>
      <a:lt2>
        <a:srgbClr val="EEECE1"/>
      </a:lt2>
      <a:accent1>
        <a:srgbClr val="1684C1"/>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YOUR ICANN TEMPLATE v2</Template>
  <TotalTime>2625</TotalTime>
  <Words>1566</Words>
  <Application>Microsoft Office PowerPoint</Application>
  <PresentationFormat>On-screen Show (4:3)</PresentationFormat>
  <Paragraphs>297</Paragraphs>
  <Slides>24</Slides>
  <Notes>10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26" baseType="lpstr">
      <vt:lpstr>YOUR ICANN TEMPLATE v2</vt:lpstr>
      <vt:lpstr>Microsoft Office Excel 97-2003 Worksheet</vt:lpstr>
      <vt:lpstr>ICANN Reputation Summary to the ALAC</vt:lpstr>
      <vt:lpstr>Set-up Notes</vt:lpstr>
      <vt:lpstr>About Echo Research</vt:lpstr>
      <vt:lpstr>Selected Topics</vt:lpstr>
      <vt:lpstr>Objectives of the Reputation Audit</vt:lpstr>
      <vt:lpstr>Objectives Of The Reputation Audit</vt:lpstr>
      <vt:lpstr>Methodology</vt:lpstr>
      <vt:lpstr>Our Reputation Audit Model</vt:lpstr>
      <vt:lpstr>We Have Interviewed a Wide Array of ICANN’s Multi-Stakeholder Constituencies</vt:lpstr>
      <vt:lpstr>Slide 10</vt:lpstr>
      <vt:lpstr>Slide 11</vt:lpstr>
      <vt:lpstr>Slide 12</vt:lpstr>
      <vt:lpstr>The INFLUENCE Phase – Measuring Tonality, Echo Rating</vt:lpstr>
      <vt:lpstr>Summary of Findings</vt:lpstr>
      <vt:lpstr>We Analyzed Eight Strategic Reputational Drivers</vt:lpstr>
      <vt:lpstr>Slide 16</vt:lpstr>
      <vt:lpstr>ICANN’s Image and Reputation</vt:lpstr>
      <vt:lpstr>ICANN Is Aware Its Reputation Varies Across Stakeholders and Geography; Those Who Have A Deeper Engagement Share A More Positive View</vt:lpstr>
      <vt:lpstr>Externally, ICANN’s Image Is Typically Characterized As Being In A State Of Flux; Most Agree That With New Leadership, It Is Changing For The Better</vt:lpstr>
      <vt:lpstr>The Media Portrays Positive CEO Leadership, But ICANN’s Ethics Are  Questioned – Mostly With Respect to the New gTLDs</vt:lpstr>
      <vt:lpstr>ICANN’s Operations And Model Are Viewed As Successes, But The gTLD  Process Is Criticized </vt:lpstr>
      <vt:lpstr>Slide 22</vt:lpstr>
      <vt:lpstr>Set-up Notes</vt:lpstr>
      <vt:lpstr>Slide 24</vt:lpstr>
    </vt:vector>
  </TitlesOfParts>
  <Company>Echo Research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ICANN Reputation Audit</dc:title>
  <dc:creator>Jennifer Ciuffo</dc:creator>
  <cp:lastModifiedBy>robertt</cp:lastModifiedBy>
  <cp:revision>377</cp:revision>
  <cp:lastPrinted>2007-04-13T10:03:32Z</cp:lastPrinted>
  <dcterms:created xsi:type="dcterms:W3CDTF">2012-12-06T14:19:08Z</dcterms:created>
  <dcterms:modified xsi:type="dcterms:W3CDTF">2013-04-07T07:07:50Z</dcterms:modified>
</cp:coreProperties>
</file>