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9" r:id="rId2"/>
    <p:sldId id="266" r:id="rId3"/>
    <p:sldId id="277" r:id="rId4"/>
    <p:sldId id="270" r:id="rId5"/>
    <p:sldId id="278" r:id="rId6"/>
    <p:sldId id="279" r:id="rId7"/>
    <p:sldId id="276" r:id="rId8"/>
    <p:sldId id="258" r:id="rId9"/>
    <p:sldId id="272" r:id="rId10"/>
    <p:sldId id="271" r:id="rId11"/>
    <p:sldId id="291" r:id="rId12"/>
    <p:sldId id="281" r:id="rId13"/>
    <p:sldId id="282" r:id="rId14"/>
    <p:sldId id="267" r:id="rId15"/>
    <p:sldId id="263" r:id="rId16"/>
    <p:sldId id="292" r:id="rId17"/>
    <p:sldId id="264" r:id="rId18"/>
    <p:sldId id="283" r:id="rId19"/>
    <p:sldId id="262" r:id="rId20"/>
    <p:sldId id="259" r:id="rId21"/>
    <p:sldId id="285" r:id="rId22"/>
    <p:sldId id="275" r:id="rId23"/>
    <p:sldId id="257" r:id="rId24"/>
    <p:sldId id="274" r:id="rId25"/>
    <p:sldId id="273" r:id="rId26"/>
    <p:sldId id="287" r:id="rId27"/>
    <p:sldId id="265" r:id="rId28"/>
    <p:sldId id="290" r:id="rId29"/>
    <p:sldId id="260" r:id="rId30"/>
    <p:sldId id="288" r:id="rId31"/>
    <p:sldId id="286" r:id="rId32"/>
    <p:sldId id="293" r:id="rId33"/>
    <p:sldId id="261" r:id="rId34"/>
    <p:sldId id="294" r:id="rId35"/>
    <p:sldId id="268" r:id="rId36"/>
    <p:sldId id="269" r:id="rId37"/>
    <p:sldId id="295"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p:kiosk/>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0000"/>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24" autoAdjust="0"/>
    <p:restoredTop sz="94646" autoAdjust="0"/>
  </p:normalViewPr>
  <p:slideViewPr>
    <p:cSldViewPr showGuides="1">
      <p:cViewPr varScale="1">
        <p:scale>
          <a:sx n="72" d="100"/>
          <a:sy n="72" d="100"/>
        </p:scale>
        <p:origin x="-1280" y="-10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printerSettings" Target="printerSettings/printerSettings1.bin"/><Relationship Id="rId40" Type="http://schemas.openxmlformats.org/officeDocument/2006/relationships/presProps" Target="presProps.xml"/><Relationship Id="rId41" Type="http://schemas.openxmlformats.org/officeDocument/2006/relationships/viewProps" Target="viewProps.xml"/><Relationship Id="rId42" Type="http://schemas.openxmlformats.org/officeDocument/2006/relationships/theme" Target="theme/theme1.xml"/><Relationship Id="rId43"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AD25CE77-4E80-4F0F-9A1E-5950C13E693B}" type="datetimeFigureOut">
              <a:rPr lang="en-NZ" smtClean="0"/>
              <a:t>4/7/13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5DE25B2-1F3B-4315-AB03-271E536B7C3D}" type="slidenum">
              <a:rPr lang="en-NZ" smtClean="0"/>
              <a:t>‹#›</a:t>
            </a:fld>
            <a:endParaRPr lang="en-NZ"/>
          </a:p>
        </p:txBody>
      </p:sp>
    </p:spTree>
    <p:extLst>
      <p:ext uri="{BB962C8B-B14F-4D97-AF65-F5344CB8AC3E}">
        <p14:creationId xmlns:p14="http://schemas.microsoft.com/office/powerpoint/2010/main" val="3818500489"/>
      </p:ext>
    </p:extLst>
  </p:cSld>
  <p:clrMapOvr>
    <a:masterClrMapping/>
  </p:clrMapOvr>
  <mc:AlternateContent xmlns:mc="http://schemas.openxmlformats.org/markup-compatibility/2006" xmlns:p14="http://schemas.microsoft.com/office/powerpoint/2010/main">
    <mc:Choice Requires="p14">
      <p:transition spd="slow" p14:dur="59000" advClick="0" advTm="6000"/>
    </mc:Choice>
    <mc:Fallback xmlns="">
      <p:transition spd="slow" advClick="0" advTm="600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AD25CE77-4E80-4F0F-9A1E-5950C13E693B}" type="datetimeFigureOut">
              <a:rPr lang="en-NZ" smtClean="0"/>
              <a:t>4/7/13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5DE25B2-1F3B-4315-AB03-271E536B7C3D}" type="slidenum">
              <a:rPr lang="en-NZ" smtClean="0"/>
              <a:t>‹#›</a:t>
            </a:fld>
            <a:endParaRPr lang="en-NZ"/>
          </a:p>
        </p:txBody>
      </p:sp>
    </p:spTree>
    <p:extLst>
      <p:ext uri="{BB962C8B-B14F-4D97-AF65-F5344CB8AC3E}">
        <p14:creationId xmlns:p14="http://schemas.microsoft.com/office/powerpoint/2010/main" val="219501266"/>
      </p:ext>
    </p:extLst>
  </p:cSld>
  <p:clrMapOvr>
    <a:masterClrMapping/>
  </p:clrMapOvr>
  <mc:AlternateContent xmlns:mc="http://schemas.openxmlformats.org/markup-compatibility/2006" xmlns:p14="http://schemas.microsoft.com/office/powerpoint/2010/main">
    <mc:Choice Requires="p14">
      <p:transition spd="slow" p14:dur="59000" advClick="0" advTm="6000"/>
    </mc:Choice>
    <mc:Fallback xmlns="">
      <p:transition spd="slow" advClick="0" advTm="600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AD25CE77-4E80-4F0F-9A1E-5950C13E693B}" type="datetimeFigureOut">
              <a:rPr lang="en-NZ" smtClean="0"/>
              <a:t>4/7/13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5DE25B2-1F3B-4315-AB03-271E536B7C3D}" type="slidenum">
              <a:rPr lang="en-NZ" smtClean="0"/>
              <a:t>‹#›</a:t>
            </a:fld>
            <a:endParaRPr lang="en-NZ"/>
          </a:p>
        </p:txBody>
      </p:sp>
    </p:spTree>
    <p:extLst>
      <p:ext uri="{BB962C8B-B14F-4D97-AF65-F5344CB8AC3E}">
        <p14:creationId xmlns:p14="http://schemas.microsoft.com/office/powerpoint/2010/main" val="804511991"/>
      </p:ext>
    </p:extLst>
  </p:cSld>
  <p:clrMapOvr>
    <a:masterClrMapping/>
  </p:clrMapOvr>
  <mc:AlternateContent xmlns:mc="http://schemas.openxmlformats.org/markup-compatibility/2006" xmlns:p14="http://schemas.microsoft.com/office/powerpoint/2010/main">
    <mc:Choice Requires="p14">
      <p:transition spd="slow" p14:dur="59000" advClick="0" advTm="6000"/>
    </mc:Choice>
    <mc:Fallback xmlns="">
      <p:transition spd="slow" advClick="0" advTm="600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AD25CE77-4E80-4F0F-9A1E-5950C13E693B}" type="datetimeFigureOut">
              <a:rPr lang="en-NZ" smtClean="0"/>
              <a:t>4/7/13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5DE25B2-1F3B-4315-AB03-271E536B7C3D}" type="slidenum">
              <a:rPr lang="en-NZ" smtClean="0"/>
              <a:t>‹#›</a:t>
            </a:fld>
            <a:endParaRPr lang="en-NZ"/>
          </a:p>
        </p:txBody>
      </p:sp>
    </p:spTree>
    <p:extLst>
      <p:ext uri="{BB962C8B-B14F-4D97-AF65-F5344CB8AC3E}">
        <p14:creationId xmlns:p14="http://schemas.microsoft.com/office/powerpoint/2010/main" val="3796025465"/>
      </p:ext>
    </p:extLst>
  </p:cSld>
  <p:clrMapOvr>
    <a:masterClrMapping/>
  </p:clrMapOvr>
  <mc:AlternateContent xmlns:mc="http://schemas.openxmlformats.org/markup-compatibility/2006" xmlns:p14="http://schemas.microsoft.com/office/powerpoint/2010/main">
    <mc:Choice Requires="p14">
      <p:transition spd="slow" p14:dur="59000" advClick="0" advTm="6000"/>
    </mc:Choice>
    <mc:Fallback xmlns="">
      <p:transition spd="slow" advClick="0" advTm="600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D25CE77-4E80-4F0F-9A1E-5950C13E693B}" type="datetimeFigureOut">
              <a:rPr lang="en-NZ" smtClean="0"/>
              <a:t>4/7/13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5DE25B2-1F3B-4315-AB03-271E536B7C3D}" type="slidenum">
              <a:rPr lang="en-NZ" smtClean="0"/>
              <a:t>‹#›</a:t>
            </a:fld>
            <a:endParaRPr lang="en-NZ"/>
          </a:p>
        </p:txBody>
      </p:sp>
    </p:spTree>
    <p:extLst>
      <p:ext uri="{BB962C8B-B14F-4D97-AF65-F5344CB8AC3E}">
        <p14:creationId xmlns:p14="http://schemas.microsoft.com/office/powerpoint/2010/main" val="573052177"/>
      </p:ext>
    </p:extLst>
  </p:cSld>
  <p:clrMapOvr>
    <a:masterClrMapping/>
  </p:clrMapOvr>
  <mc:AlternateContent xmlns:mc="http://schemas.openxmlformats.org/markup-compatibility/2006" xmlns:p14="http://schemas.microsoft.com/office/powerpoint/2010/main">
    <mc:Choice Requires="p14">
      <p:transition spd="slow" p14:dur="59000" advClick="0" advTm="6000"/>
    </mc:Choice>
    <mc:Fallback xmlns="">
      <p:transition spd="slow" advClick="0" advTm="6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AD25CE77-4E80-4F0F-9A1E-5950C13E693B}" type="datetimeFigureOut">
              <a:rPr lang="en-NZ" smtClean="0"/>
              <a:t>4/7/13</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B5DE25B2-1F3B-4315-AB03-271E536B7C3D}" type="slidenum">
              <a:rPr lang="en-NZ" smtClean="0"/>
              <a:t>‹#›</a:t>
            </a:fld>
            <a:endParaRPr lang="en-NZ"/>
          </a:p>
        </p:txBody>
      </p:sp>
    </p:spTree>
    <p:extLst>
      <p:ext uri="{BB962C8B-B14F-4D97-AF65-F5344CB8AC3E}">
        <p14:creationId xmlns:p14="http://schemas.microsoft.com/office/powerpoint/2010/main" val="3969833760"/>
      </p:ext>
    </p:extLst>
  </p:cSld>
  <p:clrMapOvr>
    <a:masterClrMapping/>
  </p:clrMapOvr>
  <mc:AlternateContent xmlns:mc="http://schemas.openxmlformats.org/markup-compatibility/2006" xmlns:p14="http://schemas.microsoft.com/office/powerpoint/2010/main">
    <mc:Choice Requires="p14">
      <p:transition spd="slow" p14:dur="59000" advClick="0" advTm="6000"/>
    </mc:Choice>
    <mc:Fallback xmlns="">
      <p:transition spd="slow" advClick="0" advTm="6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AD25CE77-4E80-4F0F-9A1E-5950C13E693B}" type="datetimeFigureOut">
              <a:rPr lang="en-NZ" smtClean="0"/>
              <a:t>4/7/13</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B5DE25B2-1F3B-4315-AB03-271E536B7C3D}" type="slidenum">
              <a:rPr lang="en-NZ" smtClean="0"/>
              <a:t>‹#›</a:t>
            </a:fld>
            <a:endParaRPr lang="en-NZ"/>
          </a:p>
        </p:txBody>
      </p:sp>
    </p:spTree>
    <p:extLst>
      <p:ext uri="{BB962C8B-B14F-4D97-AF65-F5344CB8AC3E}">
        <p14:creationId xmlns:p14="http://schemas.microsoft.com/office/powerpoint/2010/main" val="329223990"/>
      </p:ext>
    </p:extLst>
  </p:cSld>
  <p:clrMapOvr>
    <a:masterClrMapping/>
  </p:clrMapOvr>
  <mc:AlternateContent xmlns:mc="http://schemas.openxmlformats.org/markup-compatibility/2006" xmlns:p14="http://schemas.microsoft.com/office/powerpoint/2010/main">
    <mc:Choice Requires="p14">
      <p:transition spd="slow" p14:dur="59000" advClick="0" advTm="6000"/>
    </mc:Choice>
    <mc:Fallback xmlns="">
      <p:transition spd="slow" advClick="0" advTm="6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AD25CE77-4E80-4F0F-9A1E-5950C13E693B}" type="datetimeFigureOut">
              <a:rPr lang="en-NZ" smtClean="0"/>
              <a:t>4/7/13</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B5DE25B2-1F3B-4315-AB03-271E536B7C3D}" type="slidenum">
              <a:rPr lang="en-NZ" smtClean="0"/>
              <a:t>‹#›</a:t>
            </a:fld>
            <a:endParaRPr lang="en-NZ"/>
          </a:p>
        </p:txBody>
      </p:sp>
    </p:spTree>
    <p:extLst>
      <p:ext uri="{BB962C8B-B14F-4D97-AF65-F5344CB8AC3E}">
        <p14:creationId xmlns:p14="http://schemas.microsoft.com/office/powerpoint/2010/main" val="4228544489"/>
      </p:ext>
    </p:extLst>
  </p:cSld>
  <p:clrMapOvr>
    <a:masterClrMapping/>
  </p:clrMapOvr>
  <mc:AlternateContent xmlns:mc="http://schemas.openxmlformats.org/markup-compatibility/2006" xmlns:p14="http://schemas.microsoft.com/office/powerpoint/2010/main">
    <mc:Choice Requires="p14">
      <p:transition spd="slow" p14:dur="59000" advClick="0" advTm="6000"/>
    </mc:Choice>
    <mc:Fallback xmlns="">
      <p:transition spd="slow" advClick="0" advTm="600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25CE77-4E80-4F0F-9A1E-5950C13E693B}" type="datetimeFigureOut">
              <a:rPr lang="en-NZ" smtClean="0"/>
              <a:t>4/7/13</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B5DE25B2-1F3B-4315-AB03-271E536B7C3D}" type="slidenum">
              <a:rPr lang="en-NZ" smtClean="0"/>
              <a:t>‹#›</a:t>
            </a:fld>
            <a:endParaRPr lang="en-NZ"/>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79512" y="116632"/>
            <a:ext cx="2247900" cy="1333500"/>
          </a:xfrm>
          <a:prstGeom prst="rect">
            <a:avLst/>
          </a:prstGeom>
        </p:spPr>
      </p:pic>
      <p:sp>
        <p:nvSpPr>
          <p:cNvPr id="6" name="Rounded Rectangle 5"/>
          <p:cNvSpPr/>
          <p:nvPr userDrawn="1"/>
        </p:nvSpPr>
        <p:spPr>
          <a:xfrm>
            <a:off x="827584" y="2060848"/>
            <a:ext cx="2664296" cy="3672408"/>
          </a:xfrm>
          <a:prstGeom prst="round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extLst>
      <p:ext uri="{BB962C8B-B14F-4D97-AF65-F5344CB8AC3E}">
        <p14:creationId xmlns:p14="http://schemas.microsoft.com/office/powerpoint/2010/main" val="99474568"/>
      </p:ext>
    </p:extLst>
  </p:cSld>
  <p:clrMapOvr>
    <a:masterClrMapping/>
  </p:clrMapOvr>
  <mc:AlternateContent xmlns:mc="http://schemas.openxmlformats.org/markup-compatibility/2006" xmlns:p14="http://schemas.microsoft.com/office/powerpoint/2010/main">
    <mc:Choice Requires="p14">
      <p:transition spd="slow" p14:dur="59000" advClick="0" advTm="6000"/>
    </mc:Choice>
    <mc:Fallback xmlns="">
      <p:transition spd="slow" advClick="0" advTm="600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25CE77-4E80-4F0F-9A1E-5950C13E693B}" type="datetimeFigureOut">
              <a:rPr lang="en-NZ" smtClean="0"/>
              <a:t>4/7/13</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B5DE25B2-1F3B-4315-AB03-271E536B7C3D}" type="slidenum">
              <a:rPr lang="en-NZ" smtClean="0"/>
              <a:t>‹#›</a:t>
            </a:fld>
            <a:endParaRPr lang="en-NZ"/>
          </a:p>
        </p:txBody>
      </p:sp>
    </p:spTree>
    <p:extLst>
      <p:ext uri="{BB962C8B-B14F-4D97-AF65-F5344CB8AC3E}">
        <p14:creationId xmlns:p14="http://schemas.microsoft.com/office/powerpoint/2010/main" val="36859205"/>
      </p:ext>
    </p:extLst>
  </p:cSld>
  <p:clrMapOvr>
    <a:masterClrMapping/>
  </p:clrMapOvr>
  <mc:AlternateContent xmlns:mc="http://schemas.openxmlformats.org/markup-compatibility/2006" xmlns:p14="http://schemas.microsoft.com/office/powerpoint/2010/main">
    <mc:Choice Requires="p14">
      <p:transition spd="slow" p14:dur="59000" advClick="0" advTm="6000"/>
    </mc:Choice>
    <mc:Fallback xmlns="">
      <p:transition spd="slow" advClick="0" advTm="600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25CE77-4E80-4F0F-9A1E-5950C13E693B}" type="datetimeFigureOut">
              <a:rPr lang="en-NZ" smtClean="0"/>
              <a:t>4/7/13</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B5DE25B2-1F3B-4315-AB03-271E536B7C3D}" type="slidenum">
              <a:rPr lang="en-NZ" smtClean="0"/>
              <a:t>‹#›</a:t>
            </a:fld>
            <a:endParaRPr lang="en-NZ"/>
          </a:p>
        </p:txBody>
      </p:sp>
    </p:spTree>
    <p:extLst>
      <p:ext uri="{BB962C8B-B14F-4D97-AF65-F5344CB8AC3E}">
        <p14:creationId xmlns:p14="http://schemas.microsoft.com/office/powerpoint/2010/main" val="2874710691"/>
      </p:ext>
    </p:extLst>
  </p:cSld>
  <p:clrMapOvr>
    <a:masterClrMapping/>
  </p:clrMapOvr>
  <mc:AlternateContent xmlns:mc="http://schemas.openxmlformats.org/markup-compatibility/2006" xmlns:p14="http://schemas.microsoft.com/office/powerpoint/2010/main">
    <mc:Choice Requires="p14">
      <p:transition spd="slow" p14:dur="59000" advClick="0" advTm="6000"/>
    </mc:Choice>
    <mc:Fallback xmlns="">
      <p:transition spd="slow" advClick="0" advTm="6000"/>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0"/>
            <a:ext cx="9144000" cy="6858000"/>
          </a:xfrm>
          <a:prstGeom prst="rect">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NZ"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NZ"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25CE77-4E80-4F0F-9A1E-5950C13E693B}" type="datetimeFigureOut">
              <a:rPr lang="en-NZ" smtClean="0"/>
              <a:t>4/7/13</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DE25B2-1F3B-4315-AB03-271E536B7C3D}" type="slidenum">
              <a:rPr lang="en-NZ" smtClean="0"/>
              <a:t>‹#›</a:t>
            </a:fld>
            <a:endParaRPr lang="en-NZ"/>
          </a:p>
        </p:txBody>
      </p:sp>
    </p:spTree>
    <p:extLst>
      <p:ext uri="{BB962C8B-B14F-4D97-AF65-F5344CB8AC3E}">
        <p14:creationId xmlns:p14="http://schemas.microsoft.com/office/powerpoint/2010/main" val="13804403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59000" advClick="0" advTm="6000"/>
    </mc:Choice>
    <mc:Fallback xmlns="">
      <p:transition spd="slow" advClick="0" advTm="6000"/>
    </mc:Fallback>
  </mc:AlternateContent>
  <p:txStyles>
    <p:titleStyle>
      <a:lvl1pPr algn="ctr" defTabSz="914400" rtl="0" eaLnBrk="1" latinLnBrk="0" hangingPunct="1">
        <a:spcBef>
          <a:spcPct val="0"/>
        </a:spcBef>
        <a:buNone/>
        <a:defRPr sz="4400"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bg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bg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bg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bg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png"/><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3.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5.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6.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7.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8.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9.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0.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1.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2.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3.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4.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5.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6.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7.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8.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9.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0.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1.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2.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3.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4.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5.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6.jp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7.jp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png"/><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16632"/>
            <a:ext cx="2247900" cy="1333500"/>
          </a:xfrm>
          <a:prstGeom prst="rect">
            <a:avLst/>
          </a:prstGeom>
        </p:spPr>
      </p:pic>
      <p:sp>
        <p:nvSpPr>
          <p:cNvPr id="4" name="TextBox 3"/>
          <p:cNvSpPr txBox="1"/>
          <p:nvPr/>
        </p:nvSpPr>
        <p:spPr>
          <a:xfrm>
            <a:off x="1130279" y="2282305"/>
            <a:ext cx="4320480" cy="2308324"/>
          </a:xfrm>
          <a:prstGeom prst="rect">
            <a:avLst/>
          </a:prstGeom>
          <a:noFill/>
        </p:spPr>
        <p:txBody>
          <a:bodyPr wrap="square" rtlCol="0">
            <a:spAutoFit/>
          </a:bodyPr>
          <a:lstStyle/>
          <a:p>
            <a:pPr algn="ctr"/>
            <a:r>
              <a:rPr lang="en-NZ" sz="7200" dirty="0" smtClean="0">
                <a:solidFill>
                  <a:schemeClr val="bg1"/>
                </a:solidFill>
              </a:rPr>
              <a:t>APRALO ROLL CALL</a:t>
            </a:r>
            <a:endParaRPr lang="en-NZ" sz="7200" dirty="0">
              <a:solidFill>
                <a:schemeClr val="bg1"/>
              </a:soli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22480" y="14935"/>
            <a:ext cx="2520280" cy="6843065"/>
          </a:xfrm>
          <a:prstGeom prst="rect">
            <a:avLst/>
          </a:prstGeom>
        </p:spPr>
      </p:pic>
    </p:spTree>
    <p:extLst>
      <p:ext uri="{BB962C8B-B14F-4D97-AF65-F5344CB8AC3E}">
        <p14:creationId xmlns:p14="http://schemas.microsoft.com/office/powerpoint/2010/main" val="4145467824"/>
      </p:ext>
    </p:extLst>
  </p:cSld>
  <p:clrMapOvr>
    <a:masterClrMapping/>
  </p:clrMapOvr>
  <mc:AlternateContent xmlns:mc="http://schemas.openxmlformats.org/markup-compatibility/2006" xmlns:p14="http://schemas.microsoft.com/office/powerpoint/2010/main">
    <mc:Choice Requires="p14">
      <p:transition spd="slow" p14:dur="59000" advClick="0" advTm="6000"/>
    </mc:Choice>
    <mc:Fallback xmlns="">
      <p:transition spd="slow" advClick="0" advTm="6000"/>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14225" y="1746309"/>
            <a:ext cx="3672408" cy="4401205"/>
          </a:xfrm>
          <a:prstGeom prst="rect">
            <a:avLst/>
          </a:prstGeom>
          <a:noFill/>
        </p:spPr>
        <p:txBody>
          <a:bodyPr wrap="square" rtlCol="0">
            <a:spAutoFit/>
          </a:bodyPr>
          <a:lstStyle/>
          <a:p>
            <a:pPr algn="ctr"/>
            <a:r>
              <a:rPr lang="en-NZ" sz="3200" b="1" dirty="0" smtClean="0">
                <a:solidFill>
                  <a:schemeClr val="bg1"/>
                </a:solidFill>
              </a:rPr>
              <a:t>Internet Society of Australia</a:t>
            </a:r>
            <a:endParaRPr lang="en-NZ" sz="3200" dirty="0" smtClean="0">
              <a:solidFill>
                <a:schemeClr val="bg1"/>
              </a:solidFill>
            </a:endParaRPr>
          </a:p>
          <a:p>
            <a:endParaRPr lang="en-NZ" dirty="0">
              <a:solidFill>
                <a:schemeClr val="bg1"/>
              </a:solidFill>
            </a:endParaRPr>
          </a:p>
          <a:p>
            <a:endParaRPr lang="en-NZ" dirty="0" smtClean="0">
              <a:solidFill>
                <a:schemeClr val="bg1"/>
              </a:solidFill>
            </a:endParaRPr>
          </a:p>
          <a:p>
            <a:pPr marL="285750" indent="-285750">
              <a:buFont typeface="Arial" charset="0"/>
              <a:buChar char="•"/>
            </a:pPr>
            <a:r>
              <a:rPr lang="en-NZ" dirty="0" smtClean="0">
                <a:solidFill>
                  <a:schemeClr val="bg1"/>
                </a:solidFill>
              </a:rPr>
              <a:t>Sydney, Australia</a:t>
            </a:r>
          </a:p>
          <a:p>
            <a:pPr marL="285750" indent="-285750">
              <a:buFont typeface="Arial" charset="0"/>
              <a:buChar char="•"/>
            </a:pPr>
            <a:endParaRPr lang="en-NZ" dirty="0" smtClean="0">
              <a:solidFill>
                <a:schemeClr val="bg1"/>
              </a:solidFill>
            </a:endParaRPr>
          </a:p>
          <a:p>
            <a:pPr marL="285750" indent="-285750" algn="just">
              <a:buFont typeface="Arial" charset="0"/>
              <a:buChar char="•"/>
            </a:pPr>
            <a:r>
              <a:rPr lang="en-NZ" dirty="0" smtClean="0">
                <a:solidFill>
                  <a:schemeClr val="bg1"/>
                </a:solidFill>
              </a:rPr>
              <a:t>Holly is the Chair of APRALO and of ISOC-AU which promotes </a:t>
            </a:r>
            <a:r>
              <a:rPr lang="en-NZ" dirty="0">
                <a:solidFill>
                  <a:schemeClr val="bg1"/>
                </a:solidFill>
              </a:rPr>
              <a:t>development of the Internet in Australia to benefit the whole community, including business, academic, professional, and private Internet users.</a:t>
            </a:r>
          </a:p>
          <a:p>
            <a:pPr marL="285750" indent="-285750">
              <a:buFont typeface="Arial" charset="0"/>
              <a:buChar char="•"/>
            </a:pPr>
            <a:endParaRPr lang="en-NZ" dirty="0">
              <a:solidFill>
                <a:schemeClr val="bg1"/>
              </a:solidFill>
            </a:endParaRPr>
          </a:p>
        </p:txBody>
      </p:sp>
      <p:sp>
        <p:nvSpPr>
          <p:cNvPr id="3" name="TextBox 2"/>
          <p:cNvSpPr txBox="1"/>
          <p:nvPr/>
        </p:nvSpPr>
        <p:spPr>
          <a:xfrm>
            <a:off x="755576" y="6021288"/>
            <a:ext cx="2880320" cy="523220"/>
          </a:xfrm>
          <a:prstGeom prst="rect">
            <a:avLst/>
          </a:prstGeom>
          <a:noFill/>
        </p:spPr>
        <p:txBody>
          <a:bodyPr wrap="square" rtlCol="0">
            <a:spAutoFit/>
          </a:bodyPr>
          <a:lstStyle/>
          <a:p>
            <a:pPr algn="ctr"/>
            <a:r>
              <a:rPr lang="en-NZ" sz="2800" b="1" dirty="0" smtClean="0">
                <a:solidFill>
                  <a:schemeClr val="bg1"/>
                </a:solidFill>
                <a:ea typeface="Verdana" pitchFamily="34" charset="0"/>
                <a:cs typeface="Aharoni" pitchFamily="2" charset="-79"/>
              </a:rPr>
              <a:t>Holly Raiche</a:t>
            </a:r>
            <a:endParaRPr lang="en-NZ" sz="2800" b="1" dirty="0">
              <a:solidFill>
                <a:schemeClr val="bg1"/>
              </a:solidFill>
              <a:ea typeface="Verdana" pitchFamily="34" charset="0"/>
              <a:cs typeface="Aharoni" pitchFamily="2" charset="-79"/>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600" y="2409766"/>
            <a:ext cx="2376264" cy="3074292"/>
          </a:xfrm>
          <a:prstGeom prst="rect">
            <a:avLst/>
          </a:prstGeom>
        </p:spPr>
      </p:pic>
    </p:spTree>
    <p:extLst>
      <p:ext uri="{BB962C8B-B14F-4D97-AF65-F5344CB8AC3E}">
        <p14:creationId xmlns:p14="http://schemas.microsoft.com/office/powerpoint/2010/main" val="4198542187"/>
      </p:ext>
    </p:extLst>
  </p:cSld>
  <p:clrMapOvr>
    <a:masterClrMapping/>
  </p:clrMapOvr>
  <mc:AlternateContent xmlns:mc="http://schemas.openxmlformats.org/markup-compatibility/2006" xmlns:p14="http://schemas.microsoft.com/office/powerpoint/2010/main">
    <mc:Choice Requires="p14">
      <p:transition spd="slow" p14:dur="59000" advClick="0" advTm="6000"/>
    </mc:Choice>
    <mc:Fallback xmlns="">
      <p:transition spd="slow" advClick="0" advTm="6000"/>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78562" y="1271913"/>
            <a:ext cx="3672408" cy="5232202"/>
          </a:xfrm>
          <a:prstGeom prst="rect">
            <a:avLst/>
          </a:prstGeom>
          <a:noFill/>
        </p:spPr>
        <p:txBody>
          <a:bodyPr wrap="square" rtlCol="0">
            <a:spAutoFit/>
          </a:bodyPr>
          <a:lstStyle/>
          <a:p>
            <a:pPr algn="ctr"/>
            <a:r>
              <a:rPr lang="en-NZ" sz="3200" b="1" dirty="0" smtClean="0">
                <a:solidFill>
                  <a:schemeClr val="bg1"/>
                </a:solidFill>
              </a:rPr>
              <a:t>Chinese Domain Name Users Alliance</a:t>
            </a:r>
          </a:p>
          <a:p>
            <a:endParaRPr lang="en-NZ" dirty="0" smtClean="0">
              <a:solidFill>
                <a:schemeClr val="bg1"/>
              </a:solidFill>
            </a:endParaRPr>
          </a:p>
          <a:p>
            <a:endParaRPr lang="en-NZ" dirty="0">
              <a:solidFill>
                <a:schemeClr val="bg1"/>
              </a:solidFill>
            </a:endParaRPr>
          </a:p>
          <a:p>
            <a:pPr marL="285750" indent="-285750">
              <a:buFont typeface="Arial" charset="0"/>
              <a:buChar char="•"/>
            </a:pPr>
            <a:r>
              <a:rPr lang="en-NZ" dirty="0" smtClean="0">
                <a:solidFill>
                  <a:schemeClr val="bg1"/>
                </a:solidFill>
              </a:rPr>
              <a:t>Beijing, China</a:t>
            </a:r>
          </a:p>
          <a:p>
            <a:pPr marL="285750" indent="-285750">
              <a:buFont typeface="Arial" charset="0"/>
              <a:buChar char="•"/>
            </a:pPr>
            <a:endParaRPr lang="en-NZ" dirty="0" smtClean="0">
              <a:solidFill>
                <a:schemeClr val="bg1"/>
              </a:solidFill>
            </a:endParaRPr>
          </a:p>
          <a:p>
            <a:pPr marL="285750" indent="-285750">
              <a:buFont typeface="Arial" charset="0"/>
              <a:buChar char="•"/>
            </a:pPr>
            <a:r>
              <a:rPr lang="en-NZ" dirty="0" smtClean="0">
                <a:solidFill>
                  <a:schemeClr val="bg1"/>
                </a:solidFill>
              </a:rPr>
              <a:t>CDNUA provides </a:t>
            </a:r>
            <a:r>
              <a:rPr lang="en-NZ" dirty="0">
                <a:solidFill>
                  <a:schemeClr val="bg1"/>
                </a:solidFill>
              </a:rPr>
              <a:t>a forum </a:t>
            </a:r>
            <a:r>
              <a:rPr lang="en-NZ" dirty="0" smtClean="0">
                <a:solidFill>
                  <a:schemeClr val="bg1"/>
                </a:solidFill>
              </a:rPr>
              <a:t>to promote </a:t>
            </a:r>
            <a:r>
              <a:rPr lang="en-NZ" dirty="0">
                <a:solidFill>
                  <a:schemeClr val="bg1"/>
                </a:solidFill>
              </a:rPr>
              <a:t>and encourage Chinese-character domain name individual users’ participation and involvement in </a:t>
            </a:r>
            <a:r>
              <a:rPr lang="en-NZ" dirty="0" smtClean="0">
                <a:solidFill>
                  <a:schemeClr val="bg1"/>
                </a:solidFill>
              </a:rPr>
              <a:t>governance of Internet; </a:t>
            </a:r>
            <a:r>
              <a:rPr lang="en-NZ" dirty="0">
                <a:solidFill>
                  <a:schemeClr val="bg1"/>
                </a:solidFill>
              </a:rPr>
              <a:t>to </a:t>
            </a:r>
            <a:r>
              <a:rPr lang="en-NZ" dirty="0" smtClean="0">
                <a:solidFill>
                  <a:schemeClr val="bg1"/>
                </a:solidFill>
              </a:rPr>
              <a:t>support and advocate </a:t>
            </a:r>
            <a:r>
              <a:rPr lang="en-NZ" dirty="0">
                <a:solidFill>
                  <a:schemeClr val="bg1"/>
                </a:solidFill>
              </a:rPr>
              <a:t>for Chinese-character domain name individual </a:t>
            </a:r>
            <a:r>
              <a:rPr lang="en-NZ" dirty="0" smtClean="0">
                <a:solidFill>
                  <a:schemeClr val="bg1"/>
                </a:solidFill>
              </a:rPr>
              <a:t>users; </a:t>
            </a:r>
            <a:r>
              <a:rPr lang="en-NZ" dirty="0">
                <a:solidFill>
                  <a:schemeClr val="bg1"/>
                </a:solidFill>
              </a:rPr>
              <a:t>and to provide a forum for outreach, co-ordination and exchange of information and knowledge</a:t>
            </a:r>
            <a:r>
              <a:rPr lang="en-NZ" dirty="0" smtClean="0">
                <a:solidFill>
                  <a:schemeClr val="bg1"/>
                </a:solidFill>
              </a:rPr>
              <a:t>. </a:t>
            </a:r>
            <a:endParaRPr lang="en-NZ" dirty="0">
              <a:solidFill>
                <a:schemeClr val="bg1"/>
              </a:solidFill>
            </a:endParaRPr>
          </a:p>
        </p:txBody>
      </p:sp>
      <p:sp>
        <p:nvSpPr>
          <p:cNvPr id="3" name="TextBox 2"/>
          <p:cNvSpPr txBox="1"/>
          <p:nvPr/>
        </p:nvSpPr>
        <p:spPr>
          <a:xfrm>
            <a:off x="755576" y="6021288"/>
            <a:ext cx="2880320" cy="523220"/>
          </a:xfrm>
          <a:prstGeom prst="rect">
            <a:avLst/>
          </a:prstGeom>
          <a:noFill/>
        </p:spPr>
        <p:txBody>
          <a:bodyPr wrap="square" rtlCol="0">
            <a:spAutoFit/>
          </a:bodyPr>
          <a:lstStyle/>
          <a:p>
            <a:pPr algn="ctr"/>
            <a:r>
              <a:rPr lang="en-NZ" sz="2800" b="1" dirty="0" smtClean="0">
                <a:solidFill>
                  <a:schemeClr val="bg1"/>
                </a:solidFill>
                <a:ea typeface="Verdana" pitchFamily="34" charset="0"/>
                <a:cs typeface="Aharoni" pitchFamily="2" charset="-79"/>
              </a:rPr>
              <a:t>Hong Xue</a:t>
            </a:r>
            <a:endParaRPr lang="en-NZ" sz="2800" b="1" dirty="0">
              <a:solidFill>
                <a:schemeClr val="bg1"/>
              </a:solidFill>
              <a:ea typeface="Verdana" pitchFamily="34" charset="0"/>
              <a:cs typeface="Aharoni" pitchFamily="2" charset="-79"/>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5996" y="2254691"/>
            <a:ext cx="2177764" cy="3266647"/>
          </a:xfrm>
          <a:prstGeom prst="rect">
            <a:avLst/>
          </a:prstGeom>
        </p:spPr>
      </p:pic>
    </p:spTree>
    <p:extLst>
      <p:ext uri="{BB962C8B-B14F-4D97-AF65-F5344CB8AC3E}">
        <p14:creationId xmlns:p14="http://schemas.microsoft.com/office/powerpoint/2010/main" val="2264937714"/>
      </p:ext>
    </p:extLst>
  </p:cSld>
  <p:clrMapOvr>
    <a:masterClrMapping/>
  </p:clrMapOvr>
  <mc:AlternateContent xmlns:mc="http://schemas.openxmlformats.org/markup-compatibility/2006" xmlns:p14="http://schemas.microsoft.com/office/powerpoint/2010/main">
    <mc:Choice Requires="p14">
      <p:transition spd="slow" p14:dur="59000" advClick="0" advTm="6000"/>
    </mc:Choice>
    <mc:Fallback xmlns="">
      <p:transition spd="slow" advClick="0" advTm="6000"/>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954614" y="2130168"/>
            <a:ext cx="3803781" cy="3570208"/>
          </a:xfrm>
          <a:prstGeom prst="rect">
            <a:avLst/>
          </a:prstGeom>
          <a:noFill/>
        </p:spPr>
        <p:txBody>
          <a:bodyPr wrap="square" rtlCol="0">
            <a:spAutoFit/>
          </a:bodyPr>
          <a:lstStyle/>
          <a:p>
            <a:pPr algn="ctr"/>
            <a:r>
              <a:rPr lang="en-NZ" sz="3200" b="1" dirty="0" smtClean="0">
                <a:solidFill>
                  <a:schemeClr val="bg1"/>
                </a:solidFill>
              </a:rPr>
              <a:t>Internet Users Network (Tokyo)</a:t>
            </a:r>
          </a:p>
          <a:p>
            <a:endParaRPr lang="en-NZ" dirty="0" smtClean="0">
              <a:solidFill>
                <a:schemeClr val="bg1"/>
              </a:solidFill>
            </a:endParaRPr>
          </a:p>
          <a:p>
            <a:endParaRPr lang="en-NZ" dirty="0">
              <a:solidFill>
                <a:schemeClr val="bg1"/>
              </a:solidFill>
            </a:endParaRPr>
          </a:p>
          <a:p>
            <a:pPr marL="285750" indent="-285750">
              <a:buFont typeface="Arial" charset="0"/>
              <a:buChar char="•"/>
            </a:pPr>
            <a:r>
              <a:rPr lang="en-NZ" dirty="0" smtClean="0">
                <a:solidFill>
                  <a:schemeClr val="bg1"/>
                </a:solidFill>
              </a:rPr>
              <a:t>Tokyo, Japan</a:t>
            </a:r>
          </a:p>
          <a:p>
            <a:pPr marL="285750" indent="-285750">
              <a:buFont typeface="Arial" charset="0"/>
              <a:buChar char="•"/>
            </a:pPr>
            <a:endParaRPr lang="en-NZ" dirty="0" smtClean="0">
              <a:solidFill>
                <a:schemeClr val="bg1"/>
              </a:solidFill>
            </a:endParaRPr>
          </a:p>
          <a:p>
            <a:pPr marL="285750" indent="-285750">
              <a:buFont typeface="Arial" charset="0"/>
              <a:buChar char="•"/>
            </a:pPr>
            <a:r>
              <a:rPr lang="en-US" dirty="0">
                <a:solidFill>
                  <a:schemeClr val="bg1"/>
                </a:solidFill>
              </a:rPr>
              <a:t>Promoting the </a:t>
            </a:r>
            <a:r>
              <a:rPr lang="en-NZ" dirty="0">
                <a:solidFill>
                  <a:schemeClr val="bg1"/>
                </a:solidFill>
              </a:rPr>
              <a:t>interests of individual Internet users, discussing ICANN issues related to the individual users and the way to participate in ICANN process</a:t>
            </a:r>
            <a:r>
              <a:rPr lang="en-NZ" dirty="0" smtClean="0">
                <a:solidFill>
                  <a:schemeClr val="bg1"/>
                </a:solidFill>
              </a:rPr>
              <a:t>.</a:t>
            </a:r>
            <a:endParaRPr lang="en-NZ" dirty="0">
              <a:solidFill>
                <a:schemeClr val="bg1"/>
              </a:solidFill>
            </a:endParaRPr>
          </a:p>
        </p:txBody>
      </p:sp>
      <p:sp>
        <p:nvSpPr>
          <p:cNvPr id="3" name="TextBox 2"/>
          <p:cNvSpPr txBox="1"/>
          <p:nvPr/>
        </p:nvSpPr>
        <p:spPr>
          <a:xfrm>
            <a:off x="755576" y="6021288"/>
            <a:ext cx="2880320" cy="523220"/>
          </a:xfrm>
          <a:prstGeom prst="rect">
            <a:avLst/>
          </a:prstGeom>
          <a:noFill/>
        </p:spPr>
        <p:txBody>
          <a:bodyPr wrap="square" rtlCol="0">
            <a:spAutoFit/>
          </a:bodyPr>
          <a:lstStyle/>
          <a:p>
            <a:pPr algn="ctr"/>
            <a:r>
              <a:rPr lang="en-NZ" sz="2800" b="1" dirty="0" smtClean="0">
                <a:solidFill>
                  <a:schemeClr val="bg1"/>
                </a:solidFill>
                <a:ea typeface="Verdana" pitchFamily="34" charset="0"/>
                <a:cs typeface="Aharoni" pitchFamily="2" charset="-79"/>
              </a:rPr>
              <a:t>Izumi </a:t>
            </a:r>
            <a:r>
              <a:rPr lang="en-NZ" sz="2800" b="1" dirty="0" err="1" smtClean="0">
                <a:solidFill>
                  <a:schemeClr val="bg1"/>
                </a:solidFill>
                <a:ea typeface="Verdana" pitchFamily="34" charset="0"/>
                <a:cs typeface="Aharoni" pitchFamily="2" charset="-79"/>
              </a:rPr>
              <a:t>Aizu</a:t>
            </a:r>
            <a:endParaRPr lang="en-NZ" sz="2800" b="1" dirty="0">
              <a:solidFill>
                <a:schemeClr val="bg1"/>
              </a:solidFill>
              <a:ea typeface="Verdana" pitchFamily="34" charset="0"/>
              <a:cs typeface="Aharoni" pitchFamily="2" charset="-79"/>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1" y="2367100"/>
            <a:ext cx="2524497" cy="3096344"/>
          </a:xfrm>
          <a:prstGeom prst="rect">
            <a:avLst/>
          </a:prstGeom>
        </p:spPr>
      </p:pic>
    </p:spTree>
    <p:extLst>
      <p:ext uri="{BB962C8B-B14F-4D97-AF65-F5344CB8AC3E}">
        <p14:creationId xmlns:p14="http://schemas.microsoft.com/office/powerpoint/2010/main" val="1737808623"/>
      </p:ext>
    </p:extLst>
  </p:cSld>
  <p:clrMapOvr>
    <a:masterClrMapping/>
  </p:clrMapOvr>
  <mc:AlternateContent xmlns:mc="http://schemas.openxmlformats.org/markup-compatibility/2006" xmlns:p14="http://schemas.microsoft.com/office/powerpoint/2010/main">
    <mc:Choice Requires="p14">
      <p:transition spd="slow" p14:dur="59000" advClick="0" advTm="6000"/>
    </mc:Choice>
    <mc:Fallback xmlns="">
      <p:transition spd="slow" advClick="0" advTm="6000"/>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89926" y="782121"/>
            <a:ext cx="3672408" cy="5293757"/>
          </a:xfrm>
          <a:prstGeom prst="rect">
            <a:avLst/>
          </a:prstGeom>
          <a:noFill/>
        </p:spPr>
        <p:txBody>
          <a:bodyPr wrap="square" rtlCol="0">
            <a:spAutoFit/>
          </a:bodyPr>
          <a:lstStyle/>
          <a:p>
            <a:pPr algn="ctr"/>
            <a:r>
              <a:rPr lang="en-NZ" sz="3200" b="1" dirty="0" err="1" smtClean="0">
                <a:solidFill>
                  <a:schemeClr val="bg1"/>
                </a:solidFill>
              </a:rPr>
              <a:t>NetMission</a:t>
            </a:r>
            <a:endParaRPr lang="en-NZ" sz="3200" b="1" dirty="0" smtClean="0">
              <a:solidFill>
                <a:schemeClr val="bg1"/>
              </a:solidFill>
            </a:endParaRPr>
          </a:p>
          <a:p>
            <a:endParaRPr lang="en-NZ" dirty="0" smtClean="0">
              <a:solidFill>
                <a:schemeClr val="bg1"/>
              </a:solidFill>
            </a:endParaRPr>
          </a:p>
          <a:p>
            <a:endParaRPr lang="en-NZ" dirty="0">
              <a:solidFill>
                <a:schemeClr val="bg1"/>
              </a:solidFill>
            </a:endParaRPr>
          </a:p>
          <a:p>
            <a:pPr marL="285750" indent="-285750">
              <a:buFont typeface="Arial" charset="0"/>
              <a:buChar char="•"/>
            </a:pPr>
            <a:r>
              <a:rPr lang="en-NZ" dirty="0" smtClean="0">
                <a:solidFill>
                  <a:schemeClr val="bg1"/>
                </a:solidFill>
              </a:rPr>
              <a:t>Hong Kong</a:t>
            </a:r>
          </a:p>
          <a:p>
            <a:pPr marL="285750" indent="-285750">
              <a:buFont typeface="Arial" charset="0"/>
              <a:buChar char="•"/>
            </a:pPr>
            <a:endParaRPr lang="en-NZ" dirty="0" smtClean="0">
              <a:solidFill>
                <a:schemeClr val="bg1"/>
              </a:solidFill>
            </a:endParaRPr>
          </a:p>
          <a:p>
            <a:pPr marL="285750" indent="-285750" algn="just">
              <a:buFont typeface="Arial" pitchFamily="34" charset="0"/>
              <a:buChar char="•"/>
            </a:pPr>
            <a:r>
              <a:rPr lang="en-NZ" b="1" dirty="0" err="1">
                <a:solidFill>
                  <a:schemeClr val="bg1"/>
                </a:solidFill>
              </a:rPr>
              <a:t>NetMission.Asia</a:t>
            </a:r>
            <a:r>
              <a:rPr lang="en-NZ" dirty="0">
                <a:solidFill>
                  <a:schemeClr val="bg1"/>
                </a:solidFill>
              </a:rPr>
              <a:t> is a youth Ambassadors program supported by </a:t>
            </a:r>
            <a:r>
              <a:rPr lang="en-NZ" dirty="0" err="1">
                <a:solidFill>
                  <a:schemeClr val="bg1"/>
                </a:solidFill>
              </a:rPr>
              <a:t>DotAsia</a:t>
            </a:r>
            <a:r>
              <a:rPr lang="en-NZ" dirty="0">
                <a:solidFill>
                  <a:schemeClr val="bg1"/>
                </a:solidFill>
              </a:rPr>
              <a:t> and initiated in 2009 which aims to bring together a network of dedicated young ambassadors devoted towards promoting and contributing towards digital inclusion, Internet governance as well as youth engagement &amp; empowerment</a:t>
            </a:r>
            <a:r>
              <a:rPr lang="en-NZ" dirty="0" smtClean="0">
                <a:solidFill>
                  <a:schemeClr val="bg1"/>
                </a:solidFill>
              </a:rPr>
              <a:t>. We </a:t>
            </a:r>
            <a:r>
              <a:rPr lang="en-NZ" dirty="0">
                <a:solidFill>
                  <a:schemeClr val="bg1"/>
                </a:solidFill>
              </a:rPr>
              <a:t>actively participate in ICANN meetings and UNIGF as well as organize </a:t>
            </a:r>
            <a:r>
              <a:rPr lang="en-NZ" dirty="0" smtClean="0">
                <a:solidFill>
                  <a:schemeClr val="bg1"/>
                </a:solidFill>
              </a:rPr>
              <a:t> an annual Youth IGF. </a:t>
            </a:r>
            <a:endParaRPr lang="en-NZ" dirty="0">
              <a:solidFill>
                <a:schemeClr val="bg1"/>
              </a:solidFill>
            </a:endParaRPr>
          </a:p>
        </p:txBody>
      </p:sp>
      <p:sp>
        <p:nvSpPr>
          <p:cNvPr id="3" name="TextBox 2"/>
          <p:cNvSpPr txBox="1"/>
          <p:nvPr/>
        </p:nvSpPr>
        <p:spPr>
          <a:xfrm>
            <a:off x="755576" y="5819583"/>
            <a:ext cx="2880320" cy="954107"/>
          </a:xfrm>
          <a:prstGeom prst="rect">
            <a:avLst/>
          </a:prstGeom>
          <a:noFill/>
        </p:spPr>
        <p:txBody>
          <a:bodyPr wrap="square" rtlCol="0">
            <a:spAutoFit/>
          </a:bodyPr>
          <a:lstStyle/>
          <a:p>
            <a:pPr algn="ctr"/>
            <a:r>
              <a:rPr lang="en-NZ" sz="2800" b="1" dirty="0" smtClean="0">
                <a:solidFill>
                  <a:schemeClr val="bg1"/>
                </a:solidFill>
                <a:ea typeface="Verdana" pitchFamily="34" charset="0"/>
                <a:cs typeface="Aharoni" pitchFamily="2" charset="-79"/>
              </a:rPr>
              <a:t>Tam Kent Chung,</a:t>
            </a:r>
          </a:p>
          <a:p>
            <a:pPr algn="ctr"/>
            <a:r>
              <a:rPr lang="en-NZ" sz="2800" b="1" dirty="0" smtClean="0">
                <a:solidFill>
                  <a:schemeClr val="bg1"/>
                </a:solidFill>
                <a:ea typeface="Verdana" pitchFamily="34" charset="0"/>
                <a:cs typeface="Aharoni" pitchFamily="2" charset="-79"/>
              </a:rPr>
              <a:t>Jerry</a:t>
            </a:r>
            <a:endParaRPr lang="en-NZ" sz="2800" b="1" dirty="0">
              <a:solidFill>
                <a:schemeClr val="bg1"/>
              </a:solidFill>
              <a:ea typeface="Verdana" pitchFamily="34" charset="0"/>
              <a:cs typeface="Aharoni" pitchFamily="2" charset="-79"/>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3380" y="2326759"/>
            <a:ext cx="2448272" cy="3168975"/>
          </a:xfrm>
          <a:prstGeom prst="rect">
            <a:avLst/>
          </a:prstGeom>
        </p:spPr>
      </p:pic>
    </p:spTree>
    <p:extLst>
      <p:ext uri="{BB962C8B-B14F-4D97-AF65-F5344CB8AC3E}">
        <p14:creationId xmlns:p14="http://schemas.microsoft.com/office/powerpoint/2010/main" val="1737808623"/>
      </p:ext>
    </p:extLst>
  </p:cSld>
  <p:clrMapOvr>
    <a:masterClrMapping/>
  </p:clrMapOvr>
  <mc:AlternateContent xmlns:mc="http://schemas.openxmlformats.org/markup-compatibility/2006" xmlns:p14="http://schemas.microsoft.com/office/powerpoint/2010/main">
    <mc:Choice Requires="p14">
      <p:transition spd="slow" p14:dur="59000" advClick="0" advTm="6000"/>
    </mc:Choice>
    <mc:Fallback xmlns="">
      <p:transition spd="slow" advClick="0" advTm="6000"/>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942074" y="1620083"/>
            <a:ext cx="3803781" cy="4401205"/>
          </a:xfrm>
          <a:prstGeom prst="rect">
            <a:avLst/>
          </a:prstGeom>
          <a:noFill/>
        </p:spPr>
        <p:txBody>
          <a:bodyPr wrap="square" rtlCol="0">
            <a:spAutoFit/>
          </a:bodyPr>
          <a:lstStyle/>
          <a:p>
            <a:pPr algn="ctr"/>
            <a:r>
              <a:rPr lang="en-NZ" sz="3200" b="1" dirty="0" smtClean="0">
                <a:solidFill>
                  <a:schemeClr val="bg1"/>
                </a:solidFill>
              </a:rPr>
              <a:t>Internet Society Hong Kong Chapter</a:t>
            </a:r>
          </a:p>
          <a:p>
            <a:endParaRPr lang="en-NZ" dirty="0" smtClean="0">
              <a:solidFill>
                <a:schemeClr val="bg1"/>
              </a:solidFill>
            </a:endParaRPr>
          </a:p>
          <a:p>
            <a:endParaRPr lang="en-NZ" dirty="0">
              <a:solidFill>
                <a:schemeClr val="bg1"/>
              </a:solidFill>
            </a:endParaRPr>
          </a:p>
          <a:p>
            <a:pPr marL="285750" indent="-285750">
              <a:buFont typeface="Arial" charset="0"/>
              <a:buChar char="•"/>
            </a:pPr>
            <a:r>
              <a:rPr lang="en-NZ" dirty="0" err="1" smtClean="0">
                <a:solidFill>
                  <a:schemeClr val="bg1"/>
                </a:solidFill>
              </a:rPr>
              <a:t>Wanchai</a:t>
            </a:r>
            <a:r>
              <a:rPr lang="en-NZ" dirty="0" smtClean="0">
                <a:solidFill>
                  <a:schemeClr val="bg1"/>
                </a:solidFill>
              </a:rPr>
              <a:t>, Hong Kong</a:t>
            </a:r>
          </a:p>
          <a:p>
            <a:pPr marL="285750" indent="-285750">
              <a:buFont typeface="Arial" charset="0"/>
              <a:buChar char="•"/>
            </a:pPr>
            <a:endParaRPr lang="en-NZ" dirty="0" smtClean="0">
              <a:solidFill>
                <a:schemeClr val="bg1"/>
              </a:solidFill>
            </a:endParaRPr>
          </a:p>
          <a:p>
            <a:pPr marL="285750" indent="-285750" algn="just">
              <a:buFont typeface="Arial" charset="0"/>
              <a:buChar char="•"/>
            </a:pPr>
            <a:r>
              <a:rPr lang="en-NZ" dirty="0">
                <a:solidFill>
                  <a:schemeClr val="bg1"/>
                </a:solidFill>
              </a:rPr>
              <a:t>ISOC HK </a:t>
            </a:r>
            <a:r>
              <a:rPr lang="en-NZ" dirty="0" smtClean="0">
                <a:solidFill>
                  <a:schemeClr val="bg1"/>
                </a:solidFill>
              </a:rPr>
              <a:t>is </a:t>
            </a:r>
            <a:r>
              <a:rPr lang="en-NZ" dirty="0">
                <a:solidFill>
                  <a:schemeClr val="bg1"/>
                </a:solidFill>
              </a:rPr>
              <a:t>dedicated to the open, unencumbered, beneficial use of the Internet; the upholding of the freedom of expression and opinion, privacy of personal information and aversion of social </a:t>
            </a:r>
            <a:r>
              <a:rPr lang="en-NZ" dirty="0" smtClean="0">
                <a:solidFill>
                  <a:schemeClr val="bg1"/>
                </a:solidFill>
              </a:rPr>
              <a:t>discrimination through </a:t>
            </a:r>
            <a:r>
              <a:rPr lang="en-NZ" dirty="0">
                <a:solidFill>
                  <a:schemeClr val="bg1"/>
                </a:solidFill>
              </a:rPr>
              <a:t>responsible self-regulation and harmonized </a:t>
            </a:r>
            <a:r>
              <a:rPr lang="en-NZ" dirty="0" smtClean="0">
                <a:solidFill>
                  <a:schemeClr val="bg1"/>
                </a:solidFill>
              </a:rPr>
              <a:t>governance.</a:t>
            </a:r>
            <a:endParaRPr lang="en-NZ" dirty="0">
              <a:solidFill>
                <a:schemeClr val="bg1"/>
              </a:solidFill>
            </a:endParaRPr>
          </a:p>
        </p:txBody>
      </p:sp>
      <p:sp>
        <p:nvSpPr>
          <p:cNvPr id="3" name="TextBox 2"/>
          <p:cNvSpPr txBox="1"/>
          <p:nvPr/>
        </p:nvSpPr>
        <p:spPr>
          <a:xfrm>
            <a:off x="755576" y="6021288"/>
            <a:ext cx="2880320" cy="523220"/>
          </a:xfrm>
          <a:prstGeom prst="rect">
            <a:avLst/>
          </a:prstGeom>
          <a:noFill/>
        </p:spPr>
        <p:txBody>
          <a:bodyPr wrap="square" rtlCol="0">
            <a:spAutoFit/>
          </a:bodyPr>
          <a:lstStyle/>
          <a:p>
            <a:pPr algn="ctr"/>
            <a:r>
              <a:rPr lang="en-NZ" sz="2800" b="1" dirty="0" smtClean="0">
                <a:solidFill>
                  <a:schemeClr val="bg1"/>
                </a:solidFill>
                <a:ea typeface="Verdana" pitchFamily="34" charset="0"/>
                <a:cs typeface="Aharoni" pitchFamily="2" charset="-79"/>
              </a:rPr>
              <a:t>Joseph Ng</a:t>
            </a:r>
            <a:endParaRPr lang="en-NZ" sz="2800" b="1" dirty="0">
              <a:solidFill>
                <a:schemeClr val="bg1"/>
              </a:solidFill>
              <a:ea typeface="Verdana" pitchFamily="34" charset="0"/>
              <a:cs typeface="Aharoni" pitchFamily="2" charset="-79"/>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9612" y="2276870"/>
            <a:ext cx="2232248" cy="3250383"/>
          </a:xfrm>
          <a:prstGeom prst="rect">
            <a:avLst/>
          </a:prstGeom>
        </p:spPr>
      </p:pic>
    </p:spTree>
    <p:extLst>
      <p:ext uri="{BB962C8B-B14F-4D97-AF65-F5344CB8AC3E}">
        <p14:creationId xmlns:p14="http://schemas.microsoft.com/office/powerpoint/2010/main" val="2817889799"/>
      </p:ext>
    </p:extLst>
  </p:cSld>
  <p:clrMapOvr>
    <a:masterClrMapping/>
  </p:clrMapOvr>
  <mc:AlternateContent xmlns:mc="http://schemas.openxmlformats.org/markup-compatibility/2006" xmlns:p14="http://schemas.microsoft.com/office/powerpoint/2010/main">
    <mc:Choice Requires="p14">
      <p:transition spd="slow" p14:dur="59000" advClick="0" advTm="6000"/>
    </mc:Choice>
    <mc:Fallback xmlns="">
      <p:transition spd="slow" advClick="0" advTm="6000"/>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926687" y="2704940"/>
            <a:ext cx="3672408" cy="2462213"/>
          </a:xfrm>
          <a:prstGeom prst="rect">
            <a:avLst/>
          </a:prstGeom>
          <a:noFill/>
        </p:spPr>
        <p:txBody>
          <a:bodyPr wrap="square" rtlCol="0">
            <a:spAutoFit/>
          </a:bodyPr>
          <a:lstStyle/>
          <a:p>
            <a:pPr algn="ctr"/>
            <a:r>
              <a:rPr lang="en-NZ" sz="3200" b="1" dirty="0" smtClean="0">
                <a:solidFill>
                  <a:schemeClr val="bg1"/>
                </a:solidFill>
              </a:rPr>
              <a:t>The NZ Maori Internet Society</a:t>
            </a:r>
          </a:p>
          <a:p>
            <a:endParaRPr lang="en-NZ" dirty="0">
              <a:solidFill>
                <a:schemeClr val="bg1"/>
              </a:solidFill>
            </a:endParaRPr>
          </a:p>
          <a:p>
            <a:endParaRPr lang="en-NZ" dirty="0">
              <a:solidFill>
                <a:schemeClr val="bg1"/>
              </a:solidFill>
            </a:endParaRPr>
          </a:p>
          <a:p>
            <a:pPr marL="285750" indent="-285750">
              <a:buFont typeface="Arial" charset="0"/>
              <a:buChar char="•"/>
            </a:pPr>
            <a:r>
              <a:rPr lang="en-NZ" dirty="0" smtClean="0">
                <a:solidFill>
                  <a:schemeClr val="bg1"/>
                </a:solidFill>
              </a:rPr>
              <a:t>New Zealand</a:t>
            </a:r>
          </a:p>
          <a:p>
            <a:pPr marL="285750" indent="-285750">
              <a:buFont typeface="Arial" charset="0"/>
              <a:buChar char="•"/>
            </a:pPr>
            <a:endParaRPr lang="en-NZ" dirty="0" smtClean="0">
              <a:solidFill>
                <a:schemeClr val="bg1"/>
              </a:solidFill>
            </a:endParaRPr>
          </a:p>
          <a:p>
            <a:pPr marL="285750" indent="-285750">
              <a:buFont typeface="Arial" charset="0"/>
              <a:buChar char="•"/>
            </a:pPr>
            <a:r>
              <a:rPr lang="en-NZ" dirty="0" smtClean="0">
                <a:solidFill>
                  <a:schemeClr val="bg1"/>
                </a:solidFill>
              </a:rPr>
              <a:t>Online Maori Advocacy Group.</a:t>
            </a:r>
            <a:endParaRPr lang="en-NZ" dirty="0">
              <a:solidFill>
                <a:schemeClr val="bg1"/>
              </a:solidFill>
            </a:endParaRPr>
          </a:p>
        </p:txBody>
      </p:sp>
      <p:sp>
        <p:nvSpPr>
          <p:cNvPr id="4" name="TextBox 3"/>
          <p:cNvSpPr txBox="1"/>
          <p:nvPr/>
        </p:nvSpPr>
        <p:spPr>
          <a:xfrm>
            <a:off x="755576" y="6021288"/>
            <a:ext cx="2880320" cy="523220"/>
          </a:xfrm>
          <a:prstGeom prst="rect">
            <a:avLst/>
          </a:prstGeom>
          <a:noFill/>
        </p:spPr>
        <p:txBody>
          <a:bodyPr wrap="square" rtlCol="0">
            <a:spAutoFit/>
          </a:bodyPr>
          <a:lstStyle/>
          <a:p>
            <a:pPr algn="ctr"/>
            <a:r>
              <a:rPr lang="en-NZ" sz="2800" b="1" dirty="0" smtClean="0">
                <a:solidFill>
                  <a:schemeClr val="bg1"/>
                </a:solidFill>
                <a:ea typeface="Verdana" pitchFamily="34" charset="0"/>
                <a:cs typeface="Aharoni" pitchFamily="2" charset="-79"/>
              </a:rPr>
              <a:t>Karaitiana Taiuru</a:t>
            </a:r>
            <a:endParaRPr lang="en-NZ" sz="2800" b="1" dirty="0">
              <a:solidFill>
                <a:schemeClr val="bg1"/>
              </a:solidFill>
              <a:ea typeface="Verdana" pitchFamily="34" charset="0"/>
              <a:cs typeface="Aharoni" pitchFamily="2" charset="-79"/>
            </a:endParaRPr>
          </a:p>
        </p:txBody>
      </p:sp>
      <p:pic>
        <p:nvPicPr>
          <p:cNvPr id="2050" name="Picture 2" descr="C:\Users\Moari\AppData\Local\Microsoft\Windows\Temporary Internet Files\Content.Outlook\8ZG2ONJ3\k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5792" y="2314207"/>
            <a:ext cx="2330544" cy="32436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4057604"/>
      </p:ext>
    </p:extLst>
  </p:cSld>
  <p:clrMapOvr>
    <a:masterClrMapping/>
  </p:clrMapOvr>
  <mc:AlternateContent xmlns:mc="http://schemas.openxmlformats.org/markup-compatibility/2006" xmlns:p14="http://schemas.microsoft.com/office/powerpoint/2010/main">
    <mc:Choice Requires="p14">
      <p:transition spd="slow" p14:dur="59000" advClick="0" advTm="6000"/>
    </mc:Choice>
    <mc:Fallback xmlns="">
      <p:transition spd="slow" advClick="0" advTm="6000"/>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74843" y="1747201"/>
            <a:ext cx="3672408" cy="4308872"/>
          </a:xfrm>
          <a:prstGeom prst="rect">
            <a:avLst/>
          </a:prstGeom>
          <a:noFill/>
        </p:spPr>
        <p:txBody>
          <a:bodyPr wrap="square" rtlCol="0">
            <a:spAutoFit/>
          </a:bodyPr>
          <a:lstStyle/>
          <a:p>
            <a:pPr algn="ctr"/>
            <a:r>
              <a:rPr lang="en-NZ" sz="3200" b="1" dirty="0" err="1" smtClean="0">
                <a:solidFill>
                  <a:schemeClr val="bg1"/>
                </a:solidFill>
              </a:rPr>
              <a:t>InternetNZ</a:t>
            </a:r>
            <a:endParaRPr lang="en-NZ" sz="3200" dirty="0" smtClean="0">
              <a:solidFill>
                <a:schemeClr val="bg1"/>
              </a:solidFill>
            </a:endParaRPr>
          </a:p>
          <a:p>
            <a:endParaRPr lang="en-NZ" dirty="0">
              <a:solidFill>
                <a:schemeClr val="bg1"/>
              </a:solidFill>
            </a:endParaRPr>
          </a:p>
          <a:p>
            <a:endParaRPr lang="en-NZ" dirty="0">
              <a:solidFill>
                <a:schemeClr val="bg1"/>
              </a:solidFill>
            </a:endParaRPr>
          </a:p>
          <a:p>
            <a:pPr marL="285750" indent="-285750">
              <a:buFont typeface="Arial" charset="0"/>
              <a:buChar char="•"/>
            </a:pPr>
            <a:r>
              <a:rPr lang="en-NZ" dirty="0" smtClean="0">
                <a:solidFill>
                  <a:schemeClr val="bg1"/>
                </a:solidFill>
              </a:rPr>
              <a:t>Wellington, New Zealand</a:t>
            </a:r>
          </a:p>
          <a:p>
            <a:pPr marL="285750" indent="-285750">
              <a:buFont typeface="Arial" charset="0"/>
              <a:buChar char="•"/>
            </a:pPr>
            <a:endParaRPr lang="en-NZ" dirty="0" smtClean="0">
              <a:solidFill>
                <a:schemeClr val="bg1"/>
              </a:solidFill>
            </a:endParaRPr>
          </a:p>
          <a:p>
            <a:pPr marL="285750" indent="-285750" algn="just">
              <a:buFont typeface="Arial" charset="0"/>
              <a:buChar char="•"/>
            </a:pPr>
            <a:r>
              <a:rPr lang="en-NZ" dirty="0" err="1">
                <a:solidFill>
                  <a:schemeClr val="bg1"/>
                </a:solidFill>
              </a:rPr>
              <a:t>InternetNZ</a:t>
            </a:r>
            <a:r>
              <a:rPr lang="en-NZ" dirty="0">
                <a:solidFill>
                  <a:schemeClr val="bg1"/>
                </a:solidFill>
              </a:rPr>
              <a:t> is </a:t>
            </a:r>
            <a:r>
              <a:rPr lang="en-NZ" dirty="0" smtClean="0">
                <a:solidFill>
                  <a:schemeClr val="bg1"/>
                </a:solidFill>
              </a:rPr>
              <a:t>a   charitable </a:t>
            </a:r>
            <a:r>
              <a:rPr lang="en-NZ" dirty="0">
                <a:solidFill>
                  <a:schemeClr val="bg1"/>
                </a:solidFill>
              </a:rPr>
              <a:t>open membership society who have </a:t>
            </a:r>
            <a:r>
              <a:rPr lang="en-NZ" dirty="0" smtClean="0">
                <a:solidFill>
                  <a:schemeClr val="bg1"/>
                </a:solidFill>
              </a:rPr>
              <a:t> the </a:t>
            </a:r>
            <a:r>
              <a:rPr lang="en-NZ" dirty="0">
                <a:solidFill>
                  <a:schemeClr val="bg1"/>
                </a:solidFill>
              </a:rPr>
              <a:t>vision of an “open and </a:t>
            </a:r>
            <a:r>
              <a:rPr lang="en-NZ" dirty="0" err="1">
                <a:solidFill>
                  <a:schemeClr val="bg1"/>
                </a:solidFill>
              </a:rPr>
              <a:t>uncapturable</a:t>
            </a:r>
            <a:r>
              <a:rPr lang="en-NZ" dirty="0">
                <a:solidFill>
                  <a:schemeClr val="bg1"/>
                </a:solidFill>
              </a:rPr>
              <a:t> Internet” and a mission “to promote and protect the Internet”. The society is an exemplar model of </a:t>
            </a:r>
            <a:r>
              <a:rPr lang="en-NZ" dirty="0" err="1" smtClean="0">
                <a:solidFill>
                  <a:schemeClr val="bg1"/>
                </a:solidFill>
              </a:rPr>
              <a:t>multistake-holderism</a:t>
            </a:r>
            <a:r>
              <a:rPr lang="en-NZ" dirty="0">
                <a:solidFill>
                  <a:schemeClr val="bg1"/>
                </a:solidFill>
              </a:rPr>
              <a:t>. </a:t>
            </a:r>
            <a:r>
              <a:rPr lang="en-NZ" dirty="0" err="1">
                <a:solidFill>
                  <a:schemeClr val="bg1"/>
                </a:solidFill>
              </a:rPr>
              <a:t>InternetNZ</a:t>
            </a:r>
            <a:r>
              <a:rPr lang="en-NZ" dirty="0">
                <a:solidFill>
                  <a:schemeClr val="bg1"/>
                </a:solidFill>
              </a:rPr>
              <a:t> is also delegated the .</a:t>
            </a:r>
            <a:r>
              <a:rPr lang="en-NZ" dirty="0" err="1">
                <a:solidFill>
                  <a:schemeClr val="bg1"/>
                </a:solidFill>
              </a:rPr>
              <a:t>nz</a:t>
            </a:r>
            <a:r>
              <a:rPr lang="en-NZ" dirty="0">
                <a:solidFill>
                  <a:schemeClr val="bg1"/>
                </a:solidFill>
              </a:rPr>
              <a:t> </a:t>
            </a:r>
            <a:r>
              <a:rPr lang="en-NZ" dirty="0" err="1">
                <a:solidFill>
                  <a:schemeClr val="bg1"/>
                </a:solidFill>
              </a:rPr>
              <a:t>ccTLD</a:t>
            </a:r>
            <a:endParaRPr lang="en-NZ" dirty="0">
              <a:solidFill>
                <a:schemeClr val="bg1"/>
              </a:solidFill>
            </a:endParaRPr>
          </a:p>
        </p:txBody>
      </p:sp>
      <p:sp>
        <p:nvSpPr>
          <p:cNvPr id="3" name="TextBox 2"/>
          <p:cNvSpPr txBox="1"/>
          <p:nvPr/>
        </p:nvSpPr>
        <p:spPr>
          <a:xfrm>
            <a:off x="755576" y="6021288"/>
            <a:ext cx="2880320" cy="523220"/>
          </a:xfrm>
          <a:prstGeom prst="rect">
            <a:avLst/>
          </a:prstGeom>
          <a:noFill/>
        </p:spPr>
        <p:txBody>
          <a:bodyPr wrap="square" rtlCol="0">
            <a:spAutoFit/>
          </a:bodyPr>
          <a:lstStyle/>
          <a:p>
            <a:pPr algn="ctr"/>
            <a:r>
              <a:rPr lang="en-NZ" sz="2800" b="1" dirty="0" smtClean="0">
                <a:solidFill>
                  <a:schemeClr val="bg1"/>
                </a:solidFill>
                <a:ea typeface="Verdana" pitchFamily="34" charset="0"/>
                <a:cs typeface="Aharoni" pitchFamily="2" charset="-79"/>
              </a:rPr>
              <a:t>Keith Davidson</a:t>
            </a:r>
            <a:endParaRPr lang="en-NZ" sz="2800" b="1" dirty="0">
              <a:solidFill>
                <a:schemeClr val="bg1"/>
              </a:solidFill>
              <a:ea typeface="Verdana" pitchFamily="34" charset="0"/>
              <a:cs typeface="Aharoni" pitchFamily="2" charset="-79"/>
            </a:endParaRPr>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985423" y="2209637"/>
            <a:ext cx="2373851" cy="3384000"/>
          </a:xfrm>
          <a:prstGeom prst="rect">
            <a:avLst/>
          </a:prstGeom>
        </p:spPr>
      </p:pic>
    </p:spTree>
    <p:extLst>
      <p:ext uri="{BB962C8B-B14F-4D97-AF65-F5344CB8AC3E}">
        <p14:creationId xmlns:p14="http://schemas.microsoft.com/office/powerpoint/2010/main" val="4191983179"/>
      </p:ext>
    </p:extLst>
  </p:cSld>
  <p:clrMapOvr>
    <a:masterClrMapping/>
  </p:clrMapOvr>
  <mc:AlternateContent xmlns:mc="http://schemas.openxmlformats.org/markup-compatibility/2006" xmlns:p14="http://schemas.microsoft.com/office/powerpoint/2010/main">
    <mc:Choice Requires="p14">
      <p:transition spd="slow" p14:dur="59000" advClick="0" advTm="6000"/>
    </mc:Choice>
    <mc:Fallback xmlns="">
      <p:transition spd="slow" advClick="0" advTm="6000"/>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6021288"/>
            <a:ext cx="2880320" cy="523220"/>
          </a:xfrm>
          <a:prstGeom prst="rect">
            <a:avLst/>
          </a:prstGeom>
          <a:noFill/>
        </p:spPr>
        <p:txBody>
          <a:bodyPr wrap="square" rtlCol="0">
            <a:spAutoFit/>
          </a:bodyPr>
          <a:lstStyle/>
          <a:p>
            <a:pPr algn="ctr"/>
            <a:r>
              <a:rPr lang="en-NZ" sz="2800" b="1" dirty="0" err="1" smtClean="0">
                <a:solidFill>
                  <a:schemeClr val="bg1"/>
                </a:solidFill>
                <a:ea typeface="Verdana" pitchFamily="34" charset="0"/>
                <a:cs typeface="Aharoni" pitchFamily="2" charset="-79"/>
              </a:rPr>
              <a:t>Lianna</a:t>
            </a:r>
            <a:r>
              <a:rPr lang="en-NZ" sz="2800" b="1" dirty="0" smtClean="0">
                <a:solidFill>
                  <a:schemeClr val="bg1"/>
                </a:solidFill>
                <a:ea typeface="Verdana" pitchFamily="34" charset="0"/>
                <a:cs typeface="Aharoni" pitchFamily="2" charset="-79"/>
              </a:rPr>
              <a:t> </a:t>
            </a:r>
            <a:r>
              <a:rPr lang="en-NZ" sz="2800" b="1" dirty="0" err="1" smtClean="0">
                <a:solidFill>
                  <a:schemeClr val="bg1"/>
                </a:solidFill>
                <a:ea typeface="Verdana" pitchFamily="34" charset="0"/>
                <a:cs typeface="Aharoni" pitchFamily="2" charset="-79"/>
              </a:rPr>
              <a:t>Galstyan</a:t>
            </a:r>
            <a:endParaRPr lang="en-NZ" sz="2800" b="1" dirty="0">
              <a:solidFill>
                <a:schemeClr val="bg1"/>
              </a:solidFill>
              <a:ea typeface="Verdana" pitchFamily="34" charset="0"/>
              <a:cs typeface="Aharoni" pitchFamily="2" charset="-79"/>
            </a:endParaRPr>
          </a:p>
        </p:txBody>
      </p:sp>
      <p:sp>
        <p:nvSpPr>
          <p:cNvPr id="3" name="TextBox 2"/>
          <p:cNvSpPr txBox="1"/>
          <p:nvPr/>
        </p:nvSpPr>
        <p:spPr>
          <a:xfrm>
            <a:off x="5040553" y="1690432"/>
            <a:ext cx="3672408" cy="4462760"/>
          </a:xfrm>
          <a:prstGeom prst="rect">
            <a:avLst/>
          </a:prstGeom>
          <a:noFill/>
        </p:spPr>
        <p:txBody>
          <a:bodyPr wrap="square" rtlCol="0">
            <a:spAutoFit/>
          </a:bodyPr>
          <a:lstStyle/>
          <a:p>
            <a:pPr algn="ctr"/>
            <a:r>
              <a:rPr lang="en-NZ" sz="3200" b="1" dirty="0" smtClean="0">
                <a:solidFill>
                  <a:schemeClr val="bg1"/>
                </a:solidFill>
              </a:rPr>
              <a:t>ISOC Armenia</a:t>
            </a:r>
          </a:p>
          <a:p>
            <a:endParaRPr lang="en-NZ" dirty="0" smtClean="0">
              <a:solidFill>
                <a:schemeClr val="bg1"/>
              </a:solidFill>
            </a:endParaRPr>
          </a:p>
          <a:p>
            <a:endParaRPr lang="en-NZ" dirty="0">
              <a:solidFill>
                <a:schemeClr val="bg1"/>
              </a:solidFill>
            </a:endParaRPr>
          </a:p>
          <a:p>
            <a:pPr marL="285750" indent="-285750">
              <a:buFont typeface="Arial" charset="0"/>
              <a:buChar char="•"/>
            </a:pPr>
            <a:r>
              <a:rPr lang="en-NZ" dirty="0" smtClean="0">
                <a:solidFill>
                  <a:schemeClr val="bg1"/>
                </a:solidFill>
              </a:rPr>
              <a:t>Yerevan, Republic of Armenia</a:t>
            </a:r>
          </a:p>
          <a:p>
            <a:pPr marL="285750" indent="-285750">
              <a:buFont typeface="Arial" charset="0"/>
              <a:buChar char="•"/>
            </a:pPr>
            <a:endParaRPr lang="en-NZ" dirty="0" smtClean="0">
              <a:solidFill>
                <a:schemeClr val="bg1"/>
              </a:solidFill>
            </a:endParaRPr>
          </a:p>
          <a:p>
            <a:pPr marL="285750" indent="-285750" algn="just">
              <a:buFont typeface="Arial" pitchFamily="34" charset="0"/>
              <a:buChar char="•"/>
            </a:pPr>
            <a:r>
              <a:rPr lang="en-NZ" dirty="0">
                <a:solidFill>
                  <a:schemeClr val="bg1"/>
                </a:solidFill>
              </a:rPr>
              <a:t>Our mission is to implement educational and research </a:t>
            </a:r>
            <a:r>
              <a:rPr lang="en-NZ" dirty="0" smtClean="0">
                <a:solidFill>
                  <a:schemeClr val="bg1"/>
                </a:solidFill>
              </a:rPr>
              <a:t>programs; </a:t>
            </a:r>
            <a:r>
              <a:rPr lang="en-NZ" dirty="0">
                <a:solidFill>
                  <a:schemeClr val="bg1"/>
                </a:solidFill>
              </a:rPr>
              <a:t>to organize workshops, seminars, public </a:t>
            </a:r>
            <a:r>
              <a:rPr lang="en-NZ" dirty="0" smtClean="0">
                <a:solidFill>
                  <a:schemeClr val="bg1"/>
                </a:solidFill>
              </a:rPr>
              <a:t>discussions; </a:t>
            </a:r>
            <a:r>
              <a:rPr lang="en-NZ" dirty="0">
                <a:solidFill>
                  <a:schemeClr val="bg1"/>
                </a:solidFill>
              </a:rPr>
              <a:t>to develop Internet technologies and make them available in </a:t>
            </a:r>
            <a:r>
              <a:rPr lang="en-NZ" dirty="0" smtClean="0">
                <a:solidFill>
                  <a:schemeClr val="bg1"/>
                </a:solidFill>
              </a:rPr>
              <a:t>Armenia; to </a:t>
            </a:r>
            <a:r>
              <a:rPr lang="en-NZ" dirty="0">
                <a:solidFill>
                  <a:schemeClr val="bg1"/>
                </a:solidFill>
              </a:rPr>
              <a:t>help manage </a:t>
            </a:r>
            <a:r>
              <a:rPr lang="en-NZ" dirty="0" smtClean="0">
                <a:solidFill>
                  <a:schemeClr val="bg1"/>
                </a:solidFill>
              </a:rPr>
              <a:t>the Armenian </a:t>
            </a:r>
            <a:r>
              <a:rPr lang="en-NZ" dirty="0">
                <a:solidFill>
                  <a:schemeClr val="bg1"/>
                </a:solidFill>
              </a:rPr>
              <a:t>Internet and </a:t>
            </a:r>
            <a:r>
              <a:rPr lang="en-NZ" dirty="0" smtClean="0">
                <a:solidFill>
                  <a:schemeClr val="bg1"/>
                </a:solidFill>
              </a:rPr>
              <a:t>to develop the  </a:t>
            </a:r>
            <a:r>
              <a:rPr lang="en-NZ" dirty="0">
                <a:solidFill>
                  <a:schemeClr val="bg1"/>
                </a:solidFill>
              </a:rPr>
              <a:t>domain naming </a:t>
            </a:r>
            <a:r>
              <a:rPr lang="en-NZ" dirty="0" smtClean="0">
                <a:solidFill>
                  <a:schemeClr val="bg1"/>
                </a:solidFill>
              </a:rPr>
              <a:t>policy for the </a:t>
            </a:r>
            <a:r>
              <a:rPr lang="en-NZ" dirty="0">
                <a:solidFill>
                  <a:schemeClr val="bg1"/>
                </a:solidFill>
              </a:rPr>
              <a:t>AM Registry. </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9591" y="2552700"/>
            <a:ext cx="2529965" cy="2738225"/>
          </a:xfrm>
          <a:prstGeom prst="rect">
            <a:avLst/>
          </a:prstGeom>
        </p:spPr>
      </p:pic>
    </p:spTree>
    <p:extLst>
      <p:ext uri="{BB962C8B-B14F-4D97-AF65-F5344CB8AC3E}">
        <p14:creationId xmlns:p14="http://schemas.microsoft.com/office/powerpoint/2010/main" val="2080453817"/>
      </p:ext>
    </p:extLst>
  </p:cSld>
  <p:clrMapOvr>
    <a:masterClrMapping/>
  </p:clrMapOvr>
  <mc:AlternateContent xmlns:mc="http://schemas.openxmlformats.org/markup-compatibility/2006" xmlns:p14="http://schemas.microsoft.com/office/powerpoint/2010/main">
    <mc:Choice Requires="p14">
      <p:transition spd="slow" p14:dur="59000" advClick="0" advTm="6000"/>
    </mc:Choice>
    <mc:Fallback xmlns="">
      <p:transition spd="slow" advClick="0" advTm="6000"/>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06244" y="1778184"/>
            <a:ext cx="3672408" cy="4308872"/>
          </a:xfrm>
          <a:prstGeom prst="rect">
            <a:avLst/>
          </a:prstGeom>
          <a:noFill/>
        </p:spPr>
        <p:txBody>
          <a:bodyPr wrap="square" rtlCol="0">
            <a:spAutoFit/>
          </a:bodyPr>
          <a:lstStyle/>
          <a:p>
            <a:pPr algn="ctr"/>
            <a:r>
              <a:rPr lang="en-NZ" sz="2800" b="1" dirty="0" smtClean="0">
                <a:solidFill>
                  <a:schemeClr val="bg1"/>
                </a:solidFill>
              </a:rPr>
              <a:t>National Information Infrastructure Enterprise Promotion Association</a:t>
            </a:r>
          </a:p>
          <a:p>
            <a:pPr marL="285750" indent="-285750">
              <a:buFont typeface="Arial" charset="0"/>
              <a:buChar char="•"/>
            </a:pPr>
            <a:endParaRPr lang="en-NZ" dirty="0" smtClean="0">
              <a:solidFill>
                <a:schemeClr val="bg1"/>
              </a:solidFill>
            </a:endParaRPr>
          </a:p>
          <a:p>
            <a:pPr marL="285750" indent="-285750">
              <a:buFont typeface="Arial" charset="0"/>
              <a:buChar char="•"/>
            </a:pPr>
            <a:endParaRPr lang="en-NZ" dirty="0" smtClean="0">
              <a:solidFill>
                <a:schemeClr val="bg1"/>
              </a:solidFill>
            </a:endParaRPr>
          </a:p>
          <a:p>
            <a:pPr marL="285750" indent="-285750">
              <a:buFont typeface="Arial" charset="0"/>
              <a:buChar char="•"/>
            </a:pPr>
            <a:r>
              <a:rPr lang="en-NZ" dirty="0" smtClean="0">
                <a:solidFill>
                  <a:schemeClr val="bg1"/>
                </a:solidFill>
              </a:rPr>
              <a:t>Taipei, Taiwan</a:t>
            </a:r>
          </a:p>
          <a:p>
            <a:pPr marL="285750" indent="-285750">
              <a:buFont typeface="Arial" charset="0"/>
              <a:buChar char="•"/>
            </a:pPr>
            <a:endParaRPr lang="en-NZ" dirty="0" smtClean="0">
              <a:solidFill>
                <a:schemeClr val="bg1"/>
              </a:solidFill>
            </a:endParaRPr>
          </a:p>
          <a:p>
            <a:pPr marL="285750" indent="-285750">
              <a:buFont typeface="Arial" charset="0"/>
              <a:buChar char="•"/>
            </a:pPr>
            <a:r>
              <a:rPr lang="en-NZ" dirty="0">
                <a:solidFill>
                  <a:schemeClr val="bg1"/>
                </a:solidFill>
              </a:rPr>
              <a:t>A</a:t>
            </a:r>
            <a:r>
              <a:rPr lang="en-NZ" dirty="0" smtClean="0">
                <a:solidFill>
                  <a:schemeClr val="bg1"/>
                </a:solidFill>
              </a:rPr>
              <a:t>cts </a:t>
            </a:r>
            <a:r>
              <a:rPr lang="en-NZ" dirty="0">
                <a:solidFill>
                  <a:schemeClr val="bg1"/>
                </a:solidFill>
              </a:rPr>
              <a:t>as the Internet policy think-tank for the public and private sectors and functions as the bridge between the government, industry and academia in Taiwan</a:t>
            </a:r>
          </a:p>
        </p:txBody>
      </p:sp>
      <p:sp>
        <p:nvSpPr>
          <p:cNvPr id="3" name="TextBox 2"/>
          <p:cNvSpPr txBox="1"/>
          <p:nvPr/>
        </p:nvSpPr>
        <p:spPr>
          <a:xfrm>
            <a:off x="755576" y="6021288"/>
            <a:ext cx="2880320" cy="523220"/>
          </a:xfrm>
          <a:prstGeom prst="rect">
            <a:avLst/>
          </a:prstGeom>
          <a:noFill/>
        </p:spPr>
        <p:txBody>
          <a:bodyPr wrap="square" rtlCol="0">
            <a:spAutoFit/>
          </a:bodyPr>
          <a:lstStyle/>
          <a:p>
            <a:pPr algn="ctr"/>
            <a:r>
              <a:rPr lang="en-NZ" sz="2800" b="1" dirty="0" smtClean="0">
                <a:solidFill>
                  <a:schemeClr val="bg1"/>
                </a:solidFill>
                <a:ea typeface="Verdana" pitchFamily="34" charset="0"/>
                <a:cs typeface="Aharoni" pitchFamily="2" charset="-79"/>
              </a:rPr>
              <a:t>Ling-I Chu</a:t>
            </a:r>
            <a:endParaRPr lang="en-NZ" sz="2800" b="1" dirty="0">
              <a:solidFill>
                <a:schemeClr val="bg1"/>
              </a:solidFill>
              <a:ea typeface="Verdana" pitchFamily="34" charset="0"/>
              <a:cs typeface="Aharoni" pitchFamily="2" charset="-79"/>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8387" y="2600472"/>
            <a:ext cx="2507573" cy="2664296"/>
          </a:xfrm>
          <a:prstGeom prst="rect">
            <a:avLst/>
          </a:prstGeom>
        </p:spPr>
      </p:pic>
    </p:spTree>
    <p:extLst>
      <p:ext uri="{BB962C8B-B14F-4D97-AF65-F5344CB8AC3E}">
        <p14:creationId xmlns:p14="http://schemas.microsoft.com/office/powerpoint/2010/main" val="1737808623"/>
      </p:ext>
    </p:extLst>
  </p:cSld>
  <p:clrMapOvr>
    <a:masterClrMapping/>
  </p:clrMapOvr>
  <mc:AlternateContent xmlns:mc="http://schemas.openxmlformats.org/markup-compatibility/2006" xmlns:p14="http://schemas.microsoft.com/office/powerpoint/2010/main">
    <mc:Choice Requires="p14">
      <p:transition spd="slow" p14:dur="59000" advClick="0" advTm="6000"/>
    </mc:Choice>
    <mc:Fallback xmlns="">
      <p:transition spd="slow" advClick="0" advTm="6000"/>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063413" y="1657914"/>
            <a:ext cx="3672408" cy="4616648"/>
          </a:xfrm>
          <a:prstGeom prst="rect">
            <a:avLst/>
          </a:prstGeom>
          <a:noFill/>
        </p:spPr>
        <p:txBody>
          <a:bodyPr wrap="square" rtlCol="0">
            <a:spAutoFit/>
          </a:bodyPr>
          <a:lstStyle/>
          <a:p>
            <a:pPr algn="ctr"/>
            <a:r>
              <a:rPr lang="en-NZ" sz="3200" b="1" dirty="0" smtClean="0">
                <a:solidFill>
                  <a:schemeClr val="bg1"/>
                </a:solidFill>
              </a:rPr>
              <a:t>Arab Knowledge Management Society (AKMS)</a:t>
            </a:r>
          </a:p>
          <a:p>
            <a:endParaRPr lang="en-NZ" dirty="0" smtClean="0">
              <a:solidFill>
                <a:schemeClr val="bg1"/>
              </a:solidFill>
            </a:endParaRPr>
          </a:p>
          <a:p>
            <a:endParaRPr lang="en-NZ" dirty="0">
              <a:solidFill>
                <a:schemeClr val="bg1"/>
              </a:solidFill>
            </a:endParaRPr>
          </a:p>
          <a:p>
            <a:pPr marL="285750" indent="-285750">
              <a:buFont typeface="Arial" charset="0"/>
              <a:buChar char="•"/>
            </a:pPr>
            <a:r>
              <a:rPr lang="en-NZ" dirty="0" smtClean="0">
                <a:solidFill>
                  <a:schemeClr val="bg1"/>
                </a:solidFill>
              </a:rPr>
              <a:t>Amman, Jordan</a:t>
            </a:r>
          </a:p>
          <a:p>
            <a:pPr marL="285750" indent="-285750">
              <a:buFont typeface="Arial" charset="0"/>
              <a:buChar char="•"/>
            </a:pPr>
            <a:endParaRPr lang="en-NZ" dirty="0" smtClean="0">
              <a:solidFill>
                <a:schemeClr val="bg1"/>
              </a:solidFill>
            </a:endParaRPr>
          </a:p>
          <a:p>
            <a:pPr marL="285750" indent="-285750" algn="just">
              <a:buFont typeface="Arial" charset="0"/>
              <a:buChar char="•"/>
            </a:pPr>
            <a:r>
              <a:rPr lang="en-NZ" dirty="0" smtClean="0">
                <a:solidFill>
                  <a:schemeClr val="bg1"/>
                </a:solidFill>
              </a:rPr>
              <a:t>AKMS is a global non-profit organisation that </a:t>
            </a:r>
            <a:r>
              <a:rPr lang="en-US" dirty="0">
                <a:solidFill>
                  <a:schemeClr val="bg1"/>
                </a:solidFill>
              </a:rPr>
              <a:t>adopts </a:t>
            </a:r>
            <a:r>
              <a:rPr lang="en-US" dirty="0" smtClean="0">
                <a:solidFill>
                  <a:schemeClr val="bg1"/>
                </a:solidFill>
              </a:rPr>
              <a:t>a strategy </a:t>
            </a:r>
            <a:r>
              <a:rPr lang="en-US" dirty="0">
                <a:solidFill>
                  <a:schemeClr val="bg1"/>
                </a:solidFill>
              </a:rPr>
              <a:t>of interactive teaching and utilizes digital technology to foster communication and innovation in the field of information management</a:t>
            </a:r>
            <a:r>
              <a:rPr lang="en-US" dirty="0" smtClean="0">
                <a:solidFill>
                  <a:schemeClr val="bg1"/>
                </a:solidFill>
              </a:rPr>
              <a:t>.</a:t>
            </a:r>
            <a:endParaRPr lang="en-NZ" dirty="0">
              <a:solidFill>
                <a:schemeClr val="bg1"/>
              </a:solidFill>
            </a:endParaRPr>
          </a:p>
        </p:txBody>
      </p:sp>
      <p:sp>
        <p:nvSpPr>
          <p:cNvPr id="4" name="TextBox 3"/>
          <p:cNvSpPr txBox="1"/>
          <p:nvPr/>
        </p:nvSpPr>
        <p:spPr>
          <a:xfrm>
            <a:off x="755576" y="6021288"/>
            <a:ext cx="2880320" cy="523220"/>
          </a:xfrm>
          <a:prstGeom prst="rect">
            <a:avLst/>
          </a:prstGeom>
          <a:noFill/>
        </p:spPr>
        <p:txBody>
          <a:bodyPr wrap="square" rtlCol="0">
            <a:spAutoFit/>
          </a:bodyPr>
          <a:lstStyle/>
          <a:p>
            <a:pPr algn="ctr"/>
            <a:r>
              <a:rPr lang="en-NZ" sz="2800" b="1" dirty="0" smtClean="0">
                <a:solidFill>
                  <a:schemeClr val="bg1"/>
                </a:solidFill>
                <a:ea typeface="Verdana" pitchFamily="34" charset="0"/>
                <a:cs typeface="Aharoni" pitchFamily="2" charset="-79"/>
              </a:rPr>
              <a:t>Mahmoud Lattouf</a:t>
            </a:r>
            <a:endParaRPr lang="en-NZ" sz="2800" b="1" dirty="0">
              <a:solidFill>
                <a:schemeClr val="bg1"/>
              </a:solidFill>
              <a:ea typeface="Verdana" pitchFamily="34" charset="0"/>
              <a:cs typeface="Aharoni" pitchFamily="2" charset="-79"/>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4100" y="2348880"/>
            <a:ext cx="2153940" cy="3234716"/>
          </a:xfrm>
          <a:prstGeom prst="rect">
            <a:avLst/>
          </a:prstGeom>
        </p:spPr>
      </p:pic>
    </p:spTree>
    <p:extLst>
      <p:ext uri="{BB962C8B-B14F-4D97-AF65-F5344CB8AC3E}">
        <p14:creationId xmlns:p14="http://schemas.microsoft.com/office/powerpoint/2010/main" val="2056803971"/>
      </p:ext>
    </p:extLst>
  </p:cSld>
  <p:clrMapOvr>
    <a:masterClrMapping/>
  </p:clrMapOvr>
  <mc:AlternateContent xmlns:mc="http://schemas.openxmlformats.org/markup-compatibility/2006" xmlns:p14="http://schemas.microsoft.com/office/powerpoint/2010/main">
    <mc:Choice Requires="p14">
      <p:transition spd="slow" p14:dur="59000" advClick="0" advTm="6000"/>
    </mc:Choice>
    <mc:Fallback xmlns="">
      <p:transition spd="slow" advClick="0" advTm="6000"/>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18799" y="1902403"/>
            <a:ext cx="3672408" cy="4124206"/>
          </a:xfrm>
          <a:prstGeom prst="rect">
            <a:avLst/>
          </a:prstGeom>
          <a:noFill/>
        </p:spPr>
        <p:txBody>
          <a:bodyPr wrap="square" rtlCol="0">
            <a:spAutoFit/>
          </a:bodyPr>
          <a:lstStyle/>
          <a:p>
            <a:pPr algn="ctr"/>
            <a:r>
              <a:rPr lang="en-NZ" sz="3200" b="1" dirty="0" smtClean="0">
                <a:solidFill>
                  <a:schemeClr val="bg1"/>
                </a:solidFill>
              </a:rPr>
              <a:t>Bahrain Internet Society (BIS)</a:t>
            </a:r>
          </a:p>
          <a:p>
            <a:endParaRPr lang="en-NZ" dirty="0">
              <a:solidFill>
                <a:schemeClr val="bg1"/>
              </a:solidFill>
            </a:endParaRPr>
          </a:p>
          <a:p>
            <a:endParaRPr lang="en-NZ" dirty="0">
              <a:solidFill>
                <a:schemeClr val="bg1"/>
              </a:solidFill>
            </a:endParaRPr>
          </a:p>
          <a:p>
            <a:pPr marL="285750" indent="-285750">
              <a:buFont typeface="Arial" charset="0"/>
              <a:buChar char="•"/>
            </a:pPr>
            <a:r>
              <a:rPr lang="en-NZ" dirty="0" smtClean="0">
                <a:solidFill>
                  <a:schemeClr val="bg1"/>
                </a:solidFill>
              </a:rPr>
              <a:t>Bahrain</a:t>
            </a:r>
          </a:p>
          <a:p>
            <a:pPr marL="285750" indent="-285750">
              <a:buFont typeface="Arial" charset="0"/>
              <a:buChar char="•"/>
            </a:pPr>
            <a:endParaRPr lang="en-NZ" dirty="0" smtClean="0">
              <a:solidFill>
                <a:schemeClr val="bg1"/>
              </a:solidFill>
            </a:endParaRPr>
          </a:p>
          <a:p>
            <a:pPr marL="285750" indent="-285750" algn="just">
              <a:buFont typeface="Arial" charset="0"/>
              <a:buChar char="•"/>
            </a:pPr>
            <a:r>
              <a:rPr lang="en-US" dirty="0">
                <a:solidFill>
                  <a:schemeClr val="bg1"/>
                </a:solidFill>
              </a:rPr>
              <a:t>Since its inception in 2002 Bahrain Internet Society (BIS) </a:t>
            </a:r>
            <a:r>
              <a:rPr lang="en-US" dirty="0" smtClean="0">
                <a:solidFill>
                  <a:schemeClr val="bg1"/>
                </a:solidFill>
              </a:rPr>
              <a:t>strived </a:t>
            </a:r>
            <a:r>
              <a:rPr lang="en-US" dirty="0">
                <a:solidFill>
                  <a:schemeClr val="bg1"/>
                </a:solidFill>
              </a:rPr>
              <a:t>to serve the community of Bahrain by spreading awareness on the benefits of Internet and ICT and working towards an efficient e-Bahrain</a:t>
            </a:r>
            <a:r>
              <a:rPr lang="en-NZ" dirty="0" smtClean="0">
                <a:solidFill>
                  <a:schemeClr val="bg1"/>
                </a:solidFill>
              </a:rPr>
              <a:t>.</a:t>
            </a:r>
            <a:endParaRPr lang="en-NZ" dirty="0">
              <a:solidFill>
                <a:schemeClr val="bg1"/>
              </a:solidFill>
            </a:endParaRPr>
          </a:p>
        </p:txBody>
      </p:sp>
      <p:sp>
        <p:nvSpPr>
          <p:cNvPr id="3" name="TextBox 2"/>
          <p:cNvSpPr txBox="1"/>
          <p:nvPr/>
        </p:nvSpPr>
        <p:spPr>
          <a:xfrm>
            <a:off x="755576" y="6021288"/>
            <a:ext cx="2880320" cy="523220"/>
          </a:xfrm>
          <a:prstGeom prst="rect">
            <a:avLst/>
          </a:prstGeom>
          <a:noFill/>
        </p:spPr>
        <p:txBody>
          <a:bodyPr wrap="square" rtlCol="0">
            <a:spAutoFit/>
          </a:bodyPr>
          <a:lstStyle/>
          <a:p>
            <a:pPr algn="ctr"/>
            <a:r>
              <a:rPr lang="en-NZ" sz="2800" b="1" dirty="0" smtClean="0">
                <a:solidFill>
                  <a:schemeClr val="bg1"/>
                </a:solidFill>
                <a:ea typeface="Verdana" pitchFamily="34" charset="0"/>
                <a:cs typeface="Aharoni" pitchFamily="2" charset="-79"/>
              </a:rPr>
              <a:t>Ali AlMeshal</a:t>
            </a:r>
            <a:endParaRPr lang="en-NZ" sz="2800" b="1" dirty="0">
              <a:solidFill>
                <a:schemeClr val="bg1"/>
              </a:solidFill>
              <a:ea typeface="Verdana" pitchFamily="34" charset="0"/>
              <a:cs typeface="Aharoni" pitchFamily="2" charset="-79"/>
            </a:endParaRPr>
          </a:p>
        </p:txBody>
      </p:sp>
      <p:pic>
        <p:nvPicPr>
          <p:cNvPr id="1026" name="Picture 1" descr="C:\alifiles\Qatar phot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5400000">
            <a:off x="612528" y="2751017"/>
            <a:ext cx="3105454" cy="2426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87412651"/>
      </p:ext>
    </p:extLst>
  </p:cSld>
  <p:clrMapOvr>
    <a:masterClrMapping/>
  </p:clrMapOvr>
  <mc:AlternateContent xmlns:mc="http://schemas.openxmlformats.org/markup-compatibility/2006" xmlns:p14="http://schemas.microsoft.com/office/powerpoint/2010/main">
    <mc:Choice Requires="p14">
      <p:transition spd="slow" p14:dur="59000" advClick="0" advTm="6000"/>
    </mc:Choice>
    <mc:Fallback xmlns="">
      <p:transition spd="slow" advClick="0" advTm="6000"/>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55576" y="6021288"/>
            <a:ext cx="2880320" cy="523220"/>
          </a:xfrm>
          <a:prstGeom prst="rect">
            <a:avLst/>
          </a:prstGeom>
          <a:noFill/>
        </p:spPr>
        <p:txBody>
          <a:bodyPr wrap="square" rtlCol="0">
            <a:spAutoFit/>
          </a:bodyPr>
          <a:lstStyle/>
          <a:p>
            <a:pPr algn="ctr"/>
            <a:r>
              <a:rPr lang="en-NZ" sz="2800" b="1" dirty="0" smtClean="0">
                <a:solidFill>
                  <a:schemeClr val="bg1"/>
                </a:solidFill>
                <a:ea typeface="Verdana" pitchFamily="34" charset="0"/>
                <a:cs typeface="Aharoni" pitchFamily="2" charset="-79"/>
              </a:rPr>
              <a:t>Maureen Hilyard</a:t>
            </a:r>
            <a:endParaRPr lang="en-NZ" sz="2800" b="1" dirty="0">
              <a:solidFill>
                <a:schemeClr val="bg1"/>
              </a:solidFill>
              <a:ea typeface="Verdana" pitchFamily="34" charset="0"/>
              <a:cs typeface="Aharoni" pitchFamily="2" charset="-79"/>
            </a:endParaRPr>
          </a:p>
        </p:txBody>
      </p:sp>
      <p:sp>
        <p:nvSpPr>
          <p:cNvPr id="4" name="TextBox 3"/>
          <p:cNvSpPr txBox="1"/>
          <p:nvPr/>
        </p:nvSpPr>
        <p:spPr>
          <a:xfrm>
            <a:off x="4743751" y="1452747"/>
            <a:ext cx="3960440" cy="4893647"/>
          </a:xfrm>
          <a:prstGeom prst="rect">
            <a:avLst/>
          </a:prstGeom>
          <a:noFill/>
        </p:spPr>
        <p:txBody>
          <a:bodyPr wrap="square" rtlCol="0">
            <a:spAutoFit/>
          </a:bodyPr>
          <a:lstStyle/>
          <a:p>
            <a:pPr algn="ctr"/>
            <a:r>
              <a:rPr lang="en-NZ" sz="3200" b="1" dirty="0" smtClean="0">
                <a:solidFill>
                  <a:schemeClr val="bg1"/>
                </a:solidFill>
              </a:rPr>
              <a:t>Pacific Islands Chapter of the Internet Society (PICISOC)</a:t>
            </a:r>
          </a:p>
          <a:p>
            <a:endParaRPr lang="en-NZ" dirty="0" smtClean="0">
              <a:solidFill>
                <a:schemeClr val="bg1"/>
              </a:solidFill>
            </a:endParaRPr>
          </a:p>
          <a:p>
            <a:endParaRPr lang="en-NZ" dirty="0">
              <a:solidFill>
                <a:schemeClr val="bg1"/>
              </a:solidFill>
            </a:endParaRPr>
          </a:p>
          <a:p>
            <a:pPr marL="285750" indent="-285750">
              <a:buFont typeface="Arial" charset="0"/>
              <a:buChar char="•"/>
            </a:pPr>
            <a:r>
              <a:rPr lang="en-NZ" dirty="0" smtClean="0">
                <a:solidFill>
                  <a:schemeClr val="bg1"/>
                </a:solidFill>
              </a:rPr>
              <a:t>Rarotonga, Cook Islands</a:t>
            </a:r>
          </a:p>
          <a:p>
            <a:pPr marL="285750" indent="-285750">
              <a:buFont typeface="Arial" charset="0"/>
              <a:buChar char="•"/>
            </a:pPr>
            <a:endParaRPr lang="en-NZ" dirty="0" smtClean="0">
              <a:solidFill>
                <a:schemeClr val="bg1"/>
              </a:solidFill>
            </a:endParaRPr>
          </a:p>
          <a:p>
            <a:pPr marL="285750" indent="-285750" algn="just">
              <a:buFont typeface="Arial" charset="0"/>
              <a:buChar char="•"/>
            </a:pPr>
            <a:r>
              <a:rPr lang="en-NZ" dirty="0" smtClean="0">
                <a:solidFill>
                  <a:schemeClr val="bg1"/>
                </a:solidFill>
              </a:rPr>
              <a:t>The Board of PICISOC advocates on behalf of 22 Pacific Island countries and territories for basic ISOC principles – Universal Access and Connectivity – as well as providing technical support and advice within the region. PICISOC has nearly 800 members</a:t>
            </a:r>
            <a:endParaRPr lang="en-NZ" dirty="0">
              <a:solidFill>
                <a:schemeClr val="bg1"/>
              </a:solidFill>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7486" y="2276873"/>
            <a:ext cx="2390378" cy="3245398"/>
          </a:xfrm>
          <a:prstGeom prst="rect">
            <a:avLst/>
          </a:prstGeom>
        </p:spPr>
      </p:pic>
    </p:spTree>
    <p:extLst>
      <p:ext uri="{BB962C8B-B14F-4D97-AF65-F5344CB8AC3E}">
        <p14:creationId xmlns:p14="http://schemas.microsoft.com/office/powerpoint/2010/main" val="1499613262"/>
      </p:ext>
    </p:extLst>
  </p:cSld>
  <p:clrMapOvr>
    <a:masterClrMapping/>
  </p:clrMapOvr>
  <mc:AlternateContent xmlns:mc="http://schemas.openxmlformats.org/markup-compatibility/2006" xmlns:p14="http://schemas.microsoft.com/office/powerpoint/2010/main">
    <mc:Choice Requires="p14">
      <p:transition spd="slow" p14:dur="59000" advClick="0" advTm="6000"/>
    </mc:Choice>
    <mc:Fallback xmlns="">
      <p:transition spd="slow" advClick="0" advTm="6000"/>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57673" y="1744840"/>
            <a:ext cx="3672408" cy="4339650"/>
          </a:xfrm>
          <a:prstGeom prst="rect">
            <a:avLst/>
          </a:prstGeom>
          <a:noFill/>
        </p:spPr>
        <p:txBody>
          <a:bodyPr wrap="square" rtlCol="0">
            <a:spAutoFit/>
          </a:bodyPr>
          <a:lstStyle/>
          <a:p>
            <a:pPr algn="ctr"/>
            <a:r>
              <a:rPr lang="en-NZ" sz="3200" b="1" dirty="0" smtClean="0">
                <a:solidFill>
                  <a:schemeClr val="bg1"/>
                </a:solidFill>
              </a:rPr>
              <a:t>Internet Society</a:t>
            </a:r>
          </a:p>
          <a:p>
            <a:pPr algn="ctr"/>
            <a:r>
              <a:rPr lang="en-NZ" sz="3200" b="1" dirty="0" err="1" smtClean="0">
                <a:solidFill>
                  <a:schemeClr val="bg1"/>
                </a:solidFill>
              </a:rPr>
              <a:t>Vasuday</a:t>
            </a:r>
            <a:r>
              <a:rPr lang="en-NZ" sz="3200" b="1" dirty="0" smtClean="0">
                <a:solidFill>
                  <a:schemeClr val="bg1"/>
                </a:solidFill>
              </a:rPr>
              <a:t> </a:t>
            </a:r>
            <a:r>
              <a:rPr lang="en-NZ" sz="3200" b="1" dirty="0" err="1" smtClean="0">
                <a:solidFill>
                  <a:schemeClr val="bg1"/>
                </a:solidFill>
              </a:rPr>
              <a:t>Kutumbhkum</a:t>
            </a:r>
            <a:endParaRPr lang="en-NZ" sz="3200" dirty="0" smtClean="0">
              <a:solidFill>
                <a:schemeClr val="bg1"/>
              </a:solidFill>
            </a:endParaRPr>
          </a:p>
          <a:p>
            <a:endParaRPr lang="en-NZ" dirty="0">
              <a:solidFill>
                <a:schemeClr val="bg1"/>
              </a:solidFill>
            </a:endParaRPr>
          </a:p>
          <a:p>
            <a:endParaRPr lang="en-NZ" dirty="0" smtClean="0">
              <a:solidFill>
                <a:schemeClr val="bg1"/>
              </a:solidFill>
            </a:endParaRPr>
          </a:p>
          <a:p>
            <a:pPr marL="285750" indent="-285750">
              <a:buFont typeface="Arial" charset="0"/>
              <a:buChar char="•"/>
            </a:pPr>
            <a:r>
              <a:rPr lang="en-NZ" dirty="0" smtClean="0">
                <a:solidFill>
                  <a:schemeClr val="bg1"/>
                </a:solidFill>
              </a:rPr>
              <a:t>India</a:t>
            </a:r>
          </a:p>
          <a:p>
            <a:pPr marL="285750" indent="-285750">
              <a:buFont typeface="Arial" charset="0"/>
              <a:buChar char="•"/>
            </a:pPr>
            <a:endParaRPr lang="en-NZ" dirty="0" smtClean="0">
              <a:solidFill>
                <a:schemeClr val="bg1"/>
              </a:solidFill>
            </a:endParaRPr>
          </a:p>
          <a:p>
            <a:pPr marL="285750" indent="-285750">
              <a:buFont typeface="Arial" charset="0"/>
              <a:buChar char="•"/>
            </a:pPr>
            <a:r>
              <a:rPr lang="en-NZ" dirty="0" smtClean="0">
                <a:solidFill>
                  <a:schemeClr val="bg1"/>
                </a:solidFill>
              </a:rPr>
              <a:t>Disseminates information on laws relating to the Internet and information technology including ICANN policies, through the medium of a website -www.jurisonline.in </a:t>
            </a:r>
            <a:endParaRPr lang="en-NZ" dirty="0">
              <a:solidFill>
                <a:schemeClr val="bg1"/>
              </a:solidFill>
            </a:endParaRPr>
          </a:p>
        </p:txBody>
      </p:sp>
      <p:sp>
        <p:nvSpPr>
          <p:cNvPr id="3" name="TextBox 2"/>
          <p:cNvSpPr txBox="1"/>
          <p:nvPr/>
        </p:nvSpPr>
        <p:spPr>
          <a:xfrm>
            <a:off x="755576" y="6021288"/>
            <a:ext cx="2880320" cy="523220"/>
          </a:xfrm>
          <a:prstGeom prst="rect">
            <a:avLst/>
          </a:prstGeom>
          <a:noFill/>
        </p:spPr>
        <p:txBody>
          <a:bodyPr wrap="square" rtlCol="0">
            <a:spAutoFit/>
          </a:bodyPr>
          <a:lstStyle/>
          <a:p>
            <a:pPr algn="ctr"/>
            <a:r>
              <a:rPr lang="en-NZ" sz="2800" b="1" dirty="0" smtClean="0">
                <a:solidFill>
                  <a:schemeClr val="bg1"/>
                </a:solidFill>
                <a:ea typeface="Verdana" pitchFamily="34" charset="0"/>
                <a:cs typeface="Aharoni" pitchFamily="2" charset="-79"/>
              </a:rPr>
              <a:t>Nirmol Agarwal</a:t>
            </a:r>
            <a:endParaRPr lang="en-NZ" sz="2800" b="1" dirty="0">
              <a:solidFill>
                <a:schemeClr val="bg1"/>
              </a:solidFill>
              <a:ea typeface="Verdana" pitchFamily="34" charset="0"/>
              <a:cs typeface="Aharoni" pitchFamily="2" charset="-79"/>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66150" y="2349609"/>
            <a:ext cx="2412027" cy="3130112"/>
          </a:xfrm>
          <a:prstGeom prst="rect">
            <a:avLst/>
          </a:prstGeom>
        </p:spPr>
      </p:pic>
    </p:spTree>
    <p:extLst>
      <p:ext uri="{BB962C8B-B14F-4D97-AF65-F5344CB8AC3E}">
        <p14:creationId xmlns:p14="http://schemas.microsoft.com/office/powerpoint/2010/main" val="1737808623"/>
      </p:ext>
    </p:extLst>
  </p:cSld>
  <p:clrMapOvr>
    <a:masterClrMapping/>
  </p:clrMapOvr>
  <mc:AlternateContent xmlns:mc="http://schemas.openxmlformats.org/markup-compatibility/2006" xmlns:p14="http://schemas.microsoft.com/office/powerpoint/2010/main">
    <mc:Choice Requires="p14">
      <p:transition spd="slow" p14:dur="59000" advClick="0" advTm="6000"/>
    </mc:Choice>
    <mc:Fallback xmlns="">
      <p:transition spd="slow" advClick="0" advTm="6000"/>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990637" y="454447"/>
            <a:ext cx="3672408" cy="5316141"/>
          </a:xfrm>
          <a:prstGeom prst="rect">
            <a:avLst/>
          </a:prstGeom>
          <a:noFill/>
        </p:spPr>
        <p:txBody>
          <a:bodyPr wrap="square" rtlCol="0">
            <a:spAutoFit/>
          </a:bodyPr>
          <a:lstStyle/>
          <a:p>
            <a:pPr algn="ctr"/>
            <a:r>
              <a:rPr lang="en-NZ" sz="3200" b="1" dirty="0" smtClean="0">
                <a:solidFill>
                  <a:schemeClr val="bg1"/>
                </a:solidFill>
              </a:rPr>
              <a:t>ISOC Hong Kong</a:t>
            </a:r>
          </a:p>
          <a:p>
            <a:endParaRPr lang="en-NZ" dirty="0" smtClean="0">
              <a:solidFill>
                <a:schemeClr val="bg1"/>
              </a:solidFill>
            </a:endParaRPr>
          </a:p>
          <a:p>
            <a:endParaRPr lang="en-NZ" dirty="0">
              <a:solidFill>
                <a:schemeClr val="bg1"/>
              </a:solidFill>
            </a:endParaRPr>
          </a:p>
          <a:p>
            <a:pPr marL="285750" indent="-285750">
              <a:buFont typeface="Arial" charset="0"/>
              <a:buChar char="•"/>
            </a:pPr>
            <a:r>
              <a:rPr lang="en-NZ" dirty="0" smtClean="0">
                <a:solidFill>
                  <a:schemeClr val="bg1"/>
                </a:solidFill>
              </a:rPr>
              <a:t>Hong Kong</a:t>
            </a:r>
          </a:p>
          <a:p>
            <a:pPr marL="285750" indent="-285750">
              <a:buFont typeface="Arial" charset="0"/>
              <a:buChar char="•"/>
            </a:pPr>
            <a:endParaRPr lang="en-NZ" dirty="0" smtClean="0">
              <a:solidFill>
                <a:schemeClr val="bg1"/>
              </a:solidFill>
            </a:endParaRPr>
          </a:p>
          <a:p>
            <a:pPr marL="285750" indent="-285750">
              <a:buFont typeface="Arial" pitchFamily="34" charset="0"/>
              <a:buChar char="•"/>
            </a:pPr>
            <a:r>
              <a:rPr lang="en-NZ" dirty="0" smtClean="0">
                <a:solidFill>
                  <a:schemeClr val="bg1"/>
                </a:solidFill>
              </a:rPr>
              <a:t>Formed </a:t>
            </a:r>
            <a:r>
              <a:rPr lang="en-NZ" dirty="0">
                <a:solidFill>
                  <a:schemeClr val="bg1"/>
                </a:solidFill>
              </a:rPr>
              <a:t>in </a:t>
            </a:r>
            <a:r>
              <a:rPr lang="en-NZ" dirty="0" smtClean="0">
                <a:solidFill>
                  <a:schemeClr val="bg1"/>
                </a:solidFill>
              </a:rPr>
              <a:t>2005. Its mission is </a:t>
            </a:r>
            <a:r>
              <a:rPr lang="en-NZ" dirty="0">
                <a:solidFill>
                  <a:schemeClr val="bg1"/>
                </a:solidFill>
              </a:rPr>
              <a:t>to improve the practice of Internet governance and online civil society in Hong Kong. </a:t>
            </a:r>
            <a:r>
              <a:rPr lang="en-NZ" dirty="0" smtClean="0">
                <a:solidFill>
                  <a:schemeClr val="bg1"/>
                </a:solidFill>
              </a:rPr>
              <a:t>ISOC </a:t>
            </a:r>
            <a:r>
              <a:rPr lang="en-NZ" dirty="0">
                <a:solidFill>
                  <a:schemeClr val="bg1"/>
                </a:solidFill>
              </a:rPr>
              <a:t>HK believes in “maintaining and extending the development and availability of the Internet and its associated technologies and applications – both as an end in itself, and as a means of enabling organizations, professions, and individuals locally and worldwide to more effectively collaborate, cooperate, and innovate in their respective fields and interests.”.</a:t>
            </a:r>
          </a:p>
        </p:txBody>
      </p:sp>
      <p:sp>
        <p:nvSpPr>
          <p:cNvPr id="3" name="TextBox 2"/>
          <p:cNvSpPr txBox="1"/>
          <p:nvPr/>
        </p:nvSpPr>
        <p:spPr>
          <a:xfrm>
            <a:off x="755576" y="6021288"/>
            <a:ext cx="2880320" cy="523220"/>
          </a:xfrm>
          <a:prstGeom prst="rect">
            <a:avLst/>
          </a:prstGeom>
          <a:noFill/>
        </p:spPr>
        <p:txBody>
          <a:bodyPr wrap="square" rtlCol="0">
            <a:spAutoFit/>
          </a:bodyPr>
          <a:lstStyle/>
          <a:p>
            <a:pPr algn="ctr"/>
            <a:r>
              <a:rPr lang="en-NZ" sz="2800" b="1" dirty="0" smtClean="0">
                <a:solidFill>
                  <a:schemeClr val="bg1"/>
                </a:solidFill>
                <a:ea typeface="Verdana" pitchFamily="34" charset="0"/>
                <a:cs typeface="Aharoni" pitchFamily="2" charset="-79"/>
              </a:rPr>
              <a:t>Pavan Budhrani</a:t>
            </a:r>
            <a:endParaRPr lang="en-NZ" sz="2800" b="1" dirty="0">
              <a:solidFill>
                <a:schemeClr val="bg1"/>
              </a:solidFill>
              <a:ea typeface="Verdana" pitchFamily="34" charset="0"/>
              <a:cs typeface="Aharoni" pitchFamily="2" charset="-79"/>
            </a:endParaRP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t="5222"/>
          <a:stretch/>
        </p:blipFill>
        <p:spPr>
          <a:xfrm>
            <a:off x="989788" y="2259670"/>
            <a:ext cx="2319976" cy="3305527"/>
          </a:xfrm>
          <a:prstGeom prst="rect">
            <a:avLst/>
          </a:prstGeom>
        </p:spPr>
      </p:pic>
    </p:spTree>
    <p:extLst>
      <p:ext uri="{BB962C8B-B14F-4D97-AF65-F5344CB8AC3E}">
        <p14:creationId xmlns:p14="http://schemas.microsoft.com/office/powerpoint/2010/main" val="1737808623"/>
      </p:ext>
    </p:extLst>
  </p:cSld>
  <p:clrMapOvr>
    <a:masterClrMapping/>
  </p:clrMapOvr>
  <mc:AlternateContent xmlns:mc="http://schemas.openxmlformats.org/markup-compatibility/2006" xmlns:p14="http://schemas.microsoft.com/office/powerpoint/2010/main">
    <mc:Choice Requires="p14">
      <p:transition spd="slow" p14:dur="59000" advClick="0" advTm="6000"/>
    </mc:Choice>
    <mc:Fallback xmlns="">
      <p:transition spd="slow" advClick="0" advTm="6000"/>
    </mc:Fallback>
  </mc:AlternateContent>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l="15446" r="27715" b="45540"/>
          <a:stretch/>
        </p:blipFill>
        <p:spPr>
          <a:xfrm>
            <a:off x="971599" y="2348880"/>
            <a:ext cx="2367325" cy="3024336"/>
          </a:xfrm>
          <a:prstGeom prst="rect">
            <a:avLst/>
          </a:prstGeom>
        </p:spPr>
      </p:pic>
      <p:sp>
        <p:nvSpPr>
          <p:cNvPr id="3" name="TextBox 2"/>
          <p:cNvSpPr txBox="1"/>
          <p:nvPr/>
        </p:nvSpPr>
        <p:spPr>
          <a:xfrm>
            <a:off x="827584" y="6021288"/>
            <a:ext cx="2664296" cy="523220"/>
          </a:xfrm>
          <a:prstGeom prst="rect">
            <a:avLst/>
          </a:prstGeom>
          <a:noFill/>
        </p:spPr>
        <p:txBody>
          <a:bodyPr wrap="square" rtlCol="0">
            <a:spAutoFit/>
          </a:bodyPr>
          <a:lstStyle/>
          <a:p>
            <a:pPr algn="ctr"/>
            <a:r>
              <a:rPr lang="en-NZ" sz="2800" b="1" dirty="0" smtClean="0">
                <a:solidFill>
                  <a:schemeClr val="bg1"/>
                </a:solidFill>
                <a:ea typeface="Verdana" pitchFamily="34" charset="0"/>
                <a:cs typeface="Aharoni" pitchFamily="2" charset="-79"/>
              </a:rPr>
              <a:t>Pua Hunter</a:t>
            </a:r>
            <a:endParaRPr lang="en-NZ" sz="2800" b="1" dirty="0">
              <a:solidFill>
                <a:schemeClr val="bg1"/>
              </a:solidFill>
              <a:ea typeface="Verdana" pitchFamily="34" charset="0"/>
              <a:cs typeface="Aharoni" pitchFamily="2" charset="-79"/>
            </a:endParaRPr>
          </a:p>
        </p:txBody>
      </p:sp>
      <p:sp>
        <p:nvSpPr>
          <p:cNvPr id="4" name="TextBox 3"/>
          <p:cNvSpPr txBox="1"/>
          <p:nvPr/>
        </p:nvSpPr>
        <p:spPr>
          <a:xfrm>
            <a:off x="5077314" y="1552724"/>
            <a:ext cx="3672408" cy="4616648"/>
          </a:xfrm>
          <a:prstGeom prst="rect">
            <a:avLst/>
          </a:prstGeom>
          <a:noFill/>
        </p:spPr>
        <p:txBody>
          <a:bodyPr wrap="square" rtlCol="0">
            <a:spAutoFit/>
          </a:bodyPr>
          <a:lstStyle/>
          <a:p>
            <a:pPr algn="ctr"/>
            <a:r>
              <a:rPr lang="en-NZ" sz="3200" b="1" dirty="0" smtClean="0">
                <a:solidFill>
                  <a:schemeClr val="bg1"/>
                </a:solidFill>
              </a:rPr>
              <a:t>Cook Islands Internet Action Group</a:t>
            </a:r>
          </a:p>
          <a:p>
            <a:endParaRPr lang="en-NZ" dirty="0" smtClean="0">
              <a:solidFill>
                <a:schemeClr val="bg1"/>
              </a:solidFill>
            </a:endParaRPr>
          </a:p>
          <a:p>
            <a:endParaRPr lang="en-NZ" dirty="0">
              <a:solidFill>
                <a:schemeClr val="bg1"/>
              </a:solidFill>
            </a:endParaRPr>
          </a:p>
          <a:p>
            <a:pPr marL="285750" indent="-285750">
              <a:buFont typeface="Arial" charset="0"/>
              <a:buChar char="•"/>
            </a:pPr>
            <a:r>
              <a:rPr lang="en-NZ" dirty="0" smtClean="0">
                <a:solidFill>
                  <a:schemeClr val="bg1"/>
                </a:solidFill>
              </a:rPr>
              <a:t>Rarotonga, Cook Islands</a:t>
            </a:r>
          </a:p>
          <a:p>
            <a:pPr marL="285750" indent="-285750">
              <a:buFont typeface="Arial" charset="0"/>
              <a:buChar char="•"/>
            </a:pPr>
            <a:endParaRPr lang="en-NZ" dirty="0" smtClean="0">
              <a:solidFill>
                <a:schemeClr val="bg1"/>
              </a:solidFill>
            </a:endParaRPr>
          </a:p>
          <a:p>
            <a:pPr marL="285750" indent="-285750" algn="just">
              <a:buFont typeface="Arial" charset="0"/>
              <a:buChar char="•"/>
            </a:pPr>
            <a:r>
              <a:rPr lang="en-NZ" dirty="0" smtClean="0">
                <a:solidFill>
                  <a:schemeClr val="bg1"/>
                </a:solidFill>
              </a:rPr>
              <a:t>Advocates for policies and infrastructure that will help the development of an internet system that will create opportunities for social and economic development in the Cook Islands.</a:t>
            </a:r>
            <a:endParaRPr lang="en-NZ" dirty="0">
              <a:solidFill>
                <a:schemeClr val="bg1"/>
              </a:solidFill>
            </a:endParaRPr>
          </a:p>
        </p:txBody>
      </p:sp>
    </p:spTree>
    <p:extLst>
      <p:ext uri="{BB962C8B-B14F-4D97-AF65-F5344CB8AC3E}">
        <p14:creationId xmlns:p14="http://schemas.microsoft.com/office/powerpoint/2010/main" val="2970867775"/>
      </p:ext>
    </p:extLst>
  </p:cSld>
  <p:clrMapOvr>
    <a:masterClrMapping/>
  </p:clrMapOvr>
  <mc:AlternateContent xmlns:mc="http://schemas.openxmlformats.org/markup-compatibility/2006" xmlns:p14="http://schemas.microsoft.com/office/powerpoint/2010/main">
    <mc:Choice Requires="p14">
      <p:transition spd="slow" p14:dur="59000" advClick="0" advTm="6000"/>
    </mc:Choice>
    <mc:Fallback xmlns="">
      <p:transition spd="slow" advClick="0" advTm="6000"/>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29669" y="1863568"/>
            <a:ext cx="3672408" cy="4124206"/>
          </a:xfrm>
          <a:prstGeom prst="rect">
            <a:avLst/>
          </a:prstGeom>
          <a:noFill/>
        </p:spPr>
        <p:txBody>
          <a:bodyPr wrap="square" rtlCol="0">
            <a:spAutoFit/>
          </a:bodyPr>
          <a:lstStyle/>
          <a:p>
            <a:pPr algn="ctr"/>
            <a:r>
              <a:rPr lang="en-NZ" sz="3200" b="1" dirty="0" smtClean="0">
                <a:solidFill>
                  <a:schemeClr val="bg1"/>
                </a:solidFill>
              </a:rPr>
              <a:t>Internet Society MALAYSIA</a:t>
            </a:r>
          </a:p>
          <a:p>
            <a:endParaRPr lang="en-NZ" dirty="0" smtClean="0">
              <a:solidFill>
                <a:schemeClr val="bg1"/>
              </a:solidFill>
            </a:endParaRPr>
          </a:p>
          <a:p>
            <a:endParaRPr lang="en-NZ" dirty="0">
              <a:solidFill>
                <a:schemeClr val="bg1"/>
              </a:solidFill>
            </a:endParaRPr>
          </a:p>
          <a:p>
            <a:pPr marL="285750" indent="-285750">
              <a:buFont typeface="Arial" charset="0"/>
              <a:buChar char="•"/>
            </a:pPr>
            <a:r>
              <a:rPr lang="en-NZ" dirty="0" smtClean="0">
                <a:solidFill>
                  <a:schemeClr val="bg1"/>
                </a:solidFill>
              </a:rPr>
              <a:t>Kuala </a:t>
            </a:r>
            <a:r>
              <a:rPr lang="en-NZ" dirty="0">
                <a:solidFill>
                  <a:schemeClr val="bg1"/>
                </a:solidFill>
              </a:rPr>
              <a:t>L</a:t>
            </a:r>
            <a:r>
              <a:rPr lang="en-NZ" dirty="0" smtClean="0">
                <a:solidFill>
                  <a:schemeClr val="bg1"/>
                </a:solidFill>
              </a:rPr>
              <a:t>umpur, Malaysia</a:t>
            </a:r>
          </a:p>
          <a:p>
            <a:pPr marL="285750" indent="-285750">
              <a:buFont typeface="Arial" charset="0"/>
              <a:buChar char="•"/>
            </a:pPr>
            <a:endParaRPr lang="en-NZ" dirty="0" smtClean="0">
              <a:solidFill>
                <a:schemeClr val="bg1"/>
              </a:solidFill>
            </a:endParaRPr>
          </a:p>
          <a:p>
            <a:pPr marL="285750" indent="-285750">
              <a:buFont typeface="Arial" pitchFamily="34" charset="0"/>
              <a:buChar char="•"/>
            </a:pPr>
            <a:r>
              <a:rPr lang="en-NZ" dirty="0">
                <a:solidFill>
                  <a:schemeClr val="bg1"/>
                </a:solidFill>
              </a:rPr>
              <a:t>Promotes development of the Internet in Malaysia to benefit the whole community, including business, academic, professional, and private Internet users.</a:t>
            </a:r>
          </a:p>
          <a:p>
            <a:pPr marL="285750" indent="-285750">
              <a:buFont typeface="Arial" charset="0"/>
              <a:buChar char="•"/>
            </a:pPr>
            <a:r>
              <a:rPr lang="en-NZ" dirty="0" smtClean="0">
                <a:solidFill>
                  <a:schemeClr val="bg1"/>
                </a:solidFill>
              </a:rPr>
              <a:t>Rinalia is a </a:t>
            </a:r>
            <a:r>
              <a:rPr lang="en-NZ" dirty="0" err="1" smtClean="0">
                <a:solidFill>
                  <a:schemeClr val="bg1"/>
                </a:solidFill>
              </a:rPr>
              <a:t>NomCom</a:t>
            </a:r>
            <a:r>
              <a:rPr lang="en-NZ" dirty="0" smtClean="0">
                <a:solidFill>
                  <a:schemeClr val="bg1"/>
                </a:solidFill>
              </a:rPr>
              <a:t> Appointee to the ALAC (2011-2013)</a:t>
            </a:r>
            <a:endParaRPr lang="en-NZ" dirty="0">
              <a:solidFill>
                <a:schemeClr val="bg1"/>
              </a:solidFill>
            </a:endParaRPr>
          </a:p>
        </p:txBody>
      </p:sp>
      <p:sp>
        <p:nvSpPr>
          <p:cNvPr id="3" name="TextBox 2"/>
          <p:cNvSpPr txBox="1"/>
          <p:nvPr/>
        </p:nvSpPr>
        <p:spPr>
          <a:xfrm>
            <a:off x="251520" y="6021288"/>
            <a:ext cx="4032448" cy="523220"/>
          </a:xfrm>
          <a:prstGeom prst="rect">
            <a:avLst/>
          </a:prstGeom>
          <a:noFill/>
        </p:spPr>
        <p:txBody>
          <a:bodyPr wrap="square" rtlCol="0">
            <a:spAutoFit/>
          </a:bodyPr>
          <a:lstStyle/>
          <a:p>
            <a:pPr algn="ctr"/>
            <a:r>
              <a:rPr lang="en-NZ" sz="2800" b="1" dirty="0" smtClean="0">
                <a:solidFill>
                  <a:schemeClr val="bg1"/>
                </a:solidFill>
                <a:ea typeface="Verdana" pitchFamily="34" charset="0"/>
                <a:cs typeface="Aharoni" pitchFamily="2" charset="-79"/>
              </a:rPr>
              <a:t>Rinalia Abdul-</a:t>
            </a:r>
            <a:r>
              <a:rPr lang="en-NZ" sz="2800" b="1" dirty="0" smtClean="0">
                <a:solidFill>
                  <a:schemeClr val="bg1"/>
                </a:solidFill>
                <a:ea typeface="Verdana" pitchFamily="34" charset="0"/>
                <a:cs typeface="Aharoni" pitchFamily="2" charset="-79"/>
              </a:rPr>
              <a:t>Rahim</a:t>
            </a:r>
            <a:endParaRPr lang="en-NZ" sz="2800" b="1" dirty="0">
              <a:solidFill>
                <a:schemeClr val="bg1"/>
              </a:solidFill>
              <a:ea typeface="Verdana" pitchFamily="34" charset="0"/>
              <a:cs typeface="Aharoni" pitchFamily="2" charset="-79"/>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9802" y="2397734"/>
            <a:ext cx="2376264" cy="3055875"/>
          </a:xfrm>
          <a:prstGeom prst="rect">
            <a:avLst/>
          </a:prstGeom>
        </p:spPr>
      </p:pic>
    </p:spTree>
    <p:extLst>
      <p:ext uri="{BB962C8B-B14F-4D97-AF65-F5344CB8AC3E}">
        <p14:creationId xmlns:p14="http://schemas.microsoft.com/office/powerpoint/2010/main" val="1737808623"/>
      </p:ext>
    </p:extLst>
  </p:cSld>
  <p:clrMapOvr>
    <a:masterClrMapping/>
  </p:clrMapOvr>
  <mc:AlternateContent xmlns:mc="http://schemas.openxmlformats.org/markup-compatibility/2006" xmlns:p14="http://schemas.microsoft.com/office/powerpoint/2010/main">
    <mc:Choice Requires="p14">
      <p:transition spd="slow" p14:dur="59000" advClick="0" advTm="6000"/>
    </mc:Choice>
    <mc:Fallback xmlns="">
      <p:transition spd="slow" advClick="0" advTm="6000"/>
    </mc:Fallback>
  </mc:AlternateContent>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17332" y="1622285"/>
            <a:ext cx="3672408" cy="4616648"/>
          </a:xfrm>
          <a:prstGeom prst="rect">
            <a:avLst/>
          </a:prstGeom>
          <a:noFill/>
        </p:spPr>
        <p:txBody>
          <a:bodyPr wrap="square" rtlCol="0">
            <a:spAutoFit/>
          </a:bodyPr>
          <a:lstStyle/>
          <a:p>
            <a:pPr algn="ctr"/>
            <a:r>
              <a:rPr lang="en-NZ" sz="3200" b="1" dirty="0" smtClean="0">
                <a:solidFill>
                  <a:schemeClr val="bg1"/>
                </a:solidFill>
              </a:rPr>
              <a:t>Pacific Islands Chapter of the Internet Society</a:t>
            </a:r>
          </a:p>
          <a:p>
            <a:endParaRPr lang="en-NZ" dirty="0" smtClean="0">
              <a:solidFill>
                <a:schemeClr val="bg1"/>
              </a:solidFill>
            </a:endParaRPr>
          </a:p>
          <a:p>
            <a:endParaRPr lang="en-NZ" dirty="0">
              <a:solidFill>
                <a:schemeClr val="bg1"/>
              </a:solidFill>
            </a:endParaRPr>
          </a:p>
          <a:p>
            <a:pPr marL="285750" indent="-285750">
              <a:buFont typeface="Arial" charset="0"/>
              <a:buChar char="•"/>
            </a:pPr>
            <a:r>
              <a:rPr lang="en-NZ" dirty="0" smtClean="0">
                <a:solidFill>
                  <a:schemeClr val="bg1"/>
                </a:solidFill>
              </a:rPr>
              <a:t>Suva, Fiji</a:t>
            </a:r>
          </a:p>
          <a:p>
            <a:pPr marL="285750" indent="-285750">
              <a:buFont typeface="Arial" charset="0"/>
              <a:buChar char="•"/>
            </a:pPr>
            <a:endParaRPr lang="en-NZ" dirty="0" smtClean="0">
              <a:solidFill>
                <a:schemeClr val="bg1"/>
              </a:solidFill>
            </a:endParaRPr>
          </a:p>
          <a:p>
            <a:pPr marL="285750" indent="-285750" algn="just">
              <a:buFont typeface="Arial" charset="0"/>
              <a:buChar char="•"/>
            </a:pPr>
            <a:r>
              <a:rPr lang="en-NZ" dirty="0">
                <a:solidFill>
                  <a:schemeClr val="bg1"/>
                </a:solidFill>
              </a:rPr>
              <a:t>PICISOC advocates on behalf of </a:t>
            </a:r>
            <a:r>
              <a:rPr lang="en-NZ" dirty="0" smtClean="0">
                <a:solidFill>
                  <a:schemeClr val="bg1"/>
                </a:solidFill>
              </a:rPr>
              <a:t>22 Pacific Island countries  and territories </a:t>
            </a:r>
            <a:r>
              <a:rPr lang="en-NZ" dirty="0">
                <a:solidFill>
                  <a:schemeClr val="bg1"/>
                </a:solidFill>
              </a:rPr>
              <a:t>for basic ISOC principles – Universal Access and Connectivity – as well as providing technical support and advice within the region. </a:t>
            </a:r>
          </a:p>
        </p:txBody>
      </p:sp>
      <p:sp>
        <p:nvSpPr>
          <p:cNvPr id="3" name="TextBox 2"/>
          <p:cNvSpPr txBox="1"/>
          <p:nvPr/>
        </p:nvSpPr>
        <p:spPr>
          <a:xfrm>
            <a:off x="179512" y="5849838"/>
            <a:ext cx="4104456" cy="954107"/>
          </a:xfrm>
          <a:prstGeom prst="rect">
            <a:avLst/>
          </a:prstGeom>
          <a:noFill/>
        </p:spPr>
        <p:txBody>
          <a:bodyPr wrap="square" rtlCol="0">
            <a:spAutoFit/>
          </a:bodyPr>
          <a:lstStyle/>
          <a:p>
            <a:pPr algn="ctr"/>
            <a:r>
              <a:rPr lang="en-NZ" sz="2800" b="1" dirty="0" smtClean="0">
                <a:solidFill>
                  <a:schemeClr val="bg1"/>
                </a:solidFill>
                <a:ea typeface="Verdana" pitchFamily="34" charset="0"/>
                <a:cs typeface="Aharoni" pitchFamily="2" charset="-79"/>
              </a:rPr>
              <a:t>Salanieta Tamanikaiwaimaro</a:t>
            </a:r>
            <a:endParaRPr lang="en-NZ" sz="2800" b="1" dirty="0">
              <a:solidFill>
                <a:schemeClr val="bg1"/>
              </a:solidFill>
              <a:ea typeface="Verdana" pitchFamily="34" charset="0"/>
              <a:cs typeface="Aharoni" pitchFamily="2" charset="-79"/>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5864" y="2289591"/>
            <a:ext cx="2401999" cy="3309421"/>
          </a:xfrm>
          <a:prstGeom prst="rect">
            <a:avLst/>
          </a:prstGeom>
        </p:spPr>
      </p:pic>
    </p:spTree>
    <p:extLst>
      <p:ext uri="{BB962C8B-B14F-4D97-AF65-F5344CB8AC3E}">
        <p14:creationId xmlns:p14="http://schemas.microsoft.com/office/powerpoint/2010/main" val="1737808623"/>
      </p:ext>
    </p:extLst>
  </p:cSld>
  <p:clrMapOvr>
    <a:masterClrMapping/>
  </p:clrMapOvr>
  <mc:AlternateContent xmlns:mc="http://schemas.openxmlformats.org/markup-compatibility/2006" xmlns:p14="http://schemas.microsoft.com/office/powerpoint/2010/main">
    <mc:Choice Requires="p14">
      <p:transition spd="slow" p14:dur="59000" advClick="0" advTm="6000"/>
    </mc:Choice>
    <mc:Fallback xmlns="">
      <p:transition spd="slow" advClick="0" advTm="6000"/>
    </mc:Fallback>
  </mc:AlternateContent>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814918" y="1707741"/>
            <a:ext cx="3947797" cy="4370427"/>
          </a:xfrm>
          <a:prstGeom prst="rect">
            <a:avLst/>
          </a:prstGeom>
          <a:noFill/>
        </p:spPr>
        <p:txBody>
          <a:bodyPr wrap="square" rtlCol="0">
            <a:spAutoFit/>
          </a:bodyPr>
          <a:lstStyle/>
          <a:p>
            <a:pPr algn="ctr"/>
            <a:r>
              <a:rPr lang="en-NZ" sz="4000" b="1" dirty="0" smtClean="0">
                <a:solidFill>
                  <a:schemeClr val="bg1"/>
                </a:solidFill>
              </a:rPr>
              <a:t>Media Education Centre</a:t>
            </a:r>
          </a:p>
          <a:p>
            <a:endParaRPr lang="en-NZ" dirty="0">
              <a:solidFill>
                <a:schemeClr val="bg1"/>
              </a:solidFill>
            </a:endParaRPr>
          </a:p>
          <a:p>
            <a:endParaRPr lang="en-NZ" dirty="0">
              <a:solidFill>
                <a:schemeClr val="bg1"/>
              </a:solidFill>
            </a:endParaRPr>
          </a:p>
          <a:p>
            <a:pPr marL="285750" indent="-285750">
              <a:buFont typeface="Arial" charset="0"/>
              <a:buChar char="•"/>
            </a:pPr>
            <a:r>
              <a:rPr lang="en-NZ" dirty="0" smtClean="0">
                <a:solidFill>
                  <a:schemeClr val="bg1"/>
                </a:solidFill>
              </a:rPr>
              <a:t>Yerevan, Armenia</a:t>
            </a:r>
          </a:p>
          <a:p>
            <a:pPr marL="285750" indent="-285750">
              <a:buFont typeface="Arial" charset="0"/>
              <a:buChar char="•"/>
            </a:pPr>
            <a:endParaRPr lang="en-NZ" dirty="0" smtClean="0">
              <a:solidFill>
                <a:schemeClr val="bg1"/>
              </a:solidFill>
            </a:endParaRPr>
          </a:p>
          <a:p>
            <a:pPr marL="285750" indent="-285750">
              <a:buFont typeface="Arial" pitchFamily="34" charset="0"/>
              <a:buChar char="•"/>
            </a:pPr>
            <a:r>
              <a:rPr lang="en-NZ" dirty="0">
                <a:solidFill>
                  <a:schemeClr val="bg1"/>
                </a:solidFill>
              </a:rPr>
              <a:t>Media Education </a:t>
            </a:r>
            <a:r>
              <a:rPr lang="en-NZ" dirty="0" smtClean="0">
                <a:solidFill>
                  <a:schemeClr val="bg1"/>
                </a:solidFill>
              </a:rPr>
              <a:t>Centre </a:t>
            </a:r>
            <a:r>
              <a:rPr lang="en-NZ" dirty="0">
                <a:solidFill>
                  <a:schemeClr val="bg1"/>
                </a:solidFill>
              </a:rPr>
              <a:t>is actively involved in Internet </a:t>
            </a:r>
            <a:r>
              <a:rPr lang="en-NZ" dirty="0" smtClean="0">
                <a:solidFill>
                  <a:schemeClr val="bg1"/>
                </a:solidFill>
              </a:rPr>
              <a:t>Governance issues</a:t>
            </a:r>
            <a:r>
              <a:rPr lang="en-NZ" dirty="0">
                <a:solidFill>
                  <a:schemeClr val="bg1"/>
                </a:solidFill>
              </a:rPr>
              <a:t>, by making input in policy development and raising awareness about </a:t>
            </a:r>
            <a:r>
              <a:rPr lang="en-NZ" dirty="0" smtClean="0">
                <a:solidFill>
                  <a:schemeClr val="bg1"/>
                </a:solidFill>
              </a:rPr>
              <a:t>positive and </a:t>
            </a:r>
            <a:r>
              <a:rPr lang="en-NZ" dirty="0">
                <a:solidFill>
                  <a:schemeClr val="bg1"/>
                </a:solidFill>
              </a:rPr>
              <a:t>responsible usage of ICTs, the digital citizenship and other issues. </a:t>
            </a:r>
          </a:p>
        </p:txBody>
      </p:sp>
      <p:sp>
        <p:nvSpPr>
          <p:cNvPr id="3" name="TextBox 2"/>
          <p:cNvSpPr txBox="1"/>
          <p:nvPr/>
        </p:nvSpPr>
        <p:spPr>
          <a:xfrm>
            <a:off x="179512" y="6021288"/>
            <a:ext cx="4104456" cy="523220"/>
          </a:xfrm>
          <a:prstGeom prst="rect">
            <a:avLst/>
          </a:prstGeom>
          <a:noFill/>
        </p:spPr>
        <p:txBody>
          <a:bodyPr wrap="square" rtlCol="0">
            <a:spAutoFit/>
          </a:bodyPr>
          <a:lstStyle/>
          <a:p>
            <a:pPr algn="ctr"/>
            <a:r>
              <a:rPr lang="en-NZ" sz="2800" b="1" dirty="0" smtClean="0">
                <a:solidFill>
                  <a:schemeClr val="bg1"/>
                </a:solidFill>
                <a:ea typeface="Verdana" pitchFamily="34" charset="0"/>
                <a:cs typeface="Aharoni" pitchFamily="2" charset="-79"/>
              </a:rPr>
              <a:t>Samvel Martirosyan</a:t>
            </a:r>
            <a:endParaRPr lang="en-NZ" sz="2800" b="1" dirty="0">
              <a:solidFill>
                <a:schemeClr val="bg1"/>
              </a:solidFill>
              <a:ea typeface="Verdana" pitchFamily="34" charset="0"/>
              <a:cs typeface="Aharoni" pitchFamily="2" charset="-79"/>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2" y="2637864"/>
            <a:ext cx="2536676" cy="2536676"/>
          </a:xfrm>
          <a:prstGeom prst="rect">
            <a:avLst/>
          </a:prstGeom>
        </p:spPr>
      </p:pic>
    </p:spTree>
    <p:extLst>
      <p:ext uri="{BB962C8B-B14F-4D97-AF65-F5344CB8AC3E}">
        <p14:creationId xmlns:p14="http://schemas.microsoft.com/office/powerpoint/2010/main" val="1737808623"/>
      </p:ext>
    </p:extLst>
  </p:cSld>
  <p:clrMapOvr>
    <a:masterClrMapping/>
  </p:clrMapOvr>
  <mc:AlternateContent xmlns:mc="http://schemas.openxmlformats.org/markup-compatibility/2006" xmlns:p14="http://schemas.microsoft.com/office/powerpoint/2010/main">
    <mc:Choice Requires="p14">
      <p:transition spd="slow" p14:dur="59000" advClick="0" advTm="6000"/>
    </mc:Choice>
    <mc:Fallback xmlns="">
      <p:transition spd="slow" advClick="0" advTm="6000"/>
    </mc:Fallback>
  </mc:AlternateContent>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063413" y="1784857"/>
            <a:ext cx="3672408" cy="4401205"/>
          </a:xfrm>
          <a:prstGeom prst="rect">
            <a:avLst/>
          </a:prstGeom>
          <a:noFill/>
        </p:spPr>
        <p:txBody>
          <a:bodyPr wrap="square" rtlCol="0">
            <a:spAutoFit/>
          </a:bodyPr>
          <a:lstStyle/>
          <a:p>
            <a:pPr algn="ctr"/>
            <a:r>
              <a:rPr lang="en-NZ" sz="3200" b="1" dirty="0" smtClean="0">
                <a:solidFill>
                  <a:schemeClr val="bg1"/>
                </a:solidFill>
              </a:rPr>
              <a:t>Computer Society of India</a:t>
            </a:r>
          </a:p>
          <a:p>
            <a:endParaRPr lang="en-NZ" dirty="0" smtClean="0">
              <a:solidFill>
                <a:schemeClr val="bg1"/>
              </a:solidFill>
            </a:endParaRPr>
          </a:p>
          <a:p>
            <a:endParaRPr lang="en-NZ" dirty="0">
              <a:solidFill>
                <a:schemeClr val="bg1"/>
              </a:solidFill>
            </a:endParaRPr>
          </a:p>
          <a:p>
            <a:pPr marL="285750" indent="-285750">
              <a:buFont typeface="Arial" charset="0"/>
              <a:buChar char="•"/>
            </a:pPr>
            <a:r>
              <a:rPr lang="en-NZ" dirty="0" smtClean="0">
                <a:solidFill>
                  <a:schemeClr val="bg1"/>
                </a:solidFill>
              </a:rPr>
              <a:t>Mumbai, India</a:t>
            </a:r>
          </a:p>
          <a:p>
            <a:pPr marL="285750" indent="-285750">
              <a:buFont typeface="Arial" charset="0"/>
              <a:buChar char="•"/>
            </a:pPr>
            <a:endParaRPr lang="en-NZ" dirty="0" smtClean="0">
              <a:solidFill>
                <a:schemeClr val="bg1"/>
              </a:solidFill>
            </a:endParaRPr>
          </a:p>
          <a:p>
            <a:pPr marL="285750" indent="-285750">
              <a:buFont typeface="Arial" charset="0"/>
              <a:buChar char="•"/>
            </a:pPr>
            <a:r>
              <a:rPr lang="en-NZ" dirty="0" smtClean="0">
                <a:solidFill>
                  <a:schemeClr val="bg1"/>
                </a:solidFill>
              </a:rPr>
              <a:t>Founded </a:t>
            </a:r>
            <a:r>
              <a:rPr lang="en-NZ" dirty="0">
                <a:solidFill>
                  <a:schemeClr val="bg1"/>
                </a:solidFill>
              </a:rPr>
              <a:t>in 1965, has over 95,000 members spread over the country, and has the mission of taking ICTs to the citizens. </a:t>
            </a:r>
            <a:r>
              <a:rPr lang="en-NZ" dirty="0" smtClean="0">
                <a:solidFill>
                  <a:schemeClr val="bg1"/>
                </a:solidFill>
              </a:rPr>
              <a:t>Its membership </a:t>
            </a:r>
            <a:r>
              <a:rPr lang="en-NZ" dirty="0">
                <a:solidFill>
                  <a:schemeClr val="bg1"/>
                </a:solidFill>
              </a:rPr>
              <a:t>of </a:t>
            </a:r>
            <a:r>
              <a:rPr lang="en-NZ" dirty="0" smtClean="0">
                <a:solidFill>
                  <a:schemeClr val="bg1"/>
                </a:solidFill>
              </a:rPr>
              <a:t>includes </a:t>
            </a:r>
            <a:r>
              <a:rPr lang="en-NZ" dirty="0">
                <a:solidFill>
                  <a:schemeClr val="bg1"/>
                </a:solidFill>
              </a:rPr>
              <a:t>representation from the industry, government, student community, </a:t>
            </a:r>
            <a:r>
              <a:rPr lang="en-NZ" dirty="0" smtClean="0">
                <a:solidFill>
                  <a:schemeClr val="bg1"/>
                </a:solidFill>
              </a:rPr>
              <a:t>academia and </a:t>
            </a:r>
            <a:r>
              <a:rPr lang="en-NZ" dirty="0">
                <a:solidFill>
                  <a:schemeClr val="bg1"/>
                </a:solidFill>
              </a:rPr>
              <a:t>users of computers and the Internet</a:t>
            </a:r>
            <a:r>
              <a:rPr lang="en-NZ" dirty="0" smtClean="0">
                <a:solidFill>
                  <a:schemeClr val="bg1"/>
                </a:solidFill>
              </a:rPr>
              <a:t>.</a:t>
            </a:r>
            <a:endParaRPr lang="en-NZ" dirty="0">
              <a:solidFill>
                <a:schemeClr val="bg1"/>
              </a:solidFill>
            </a:endParaRPr>
          </a:p>
        </p:txBody>
      </p:sp>
      <p:sp>
        <p:nvSpPr>
          <p:cNvPr id="4" name="TextBox 3"/>
          <p:cNvSpPr txBox="1"/>
          <p:nvPr/>
        </p:nvSpPr>
        <p:spPr>
          <a:xfrm>
            <a:off x="755576" y="6021288"/>
            <a:ext cx="2880320" cy="523220"/>
          </a:xfrm>
          <a:prstGeom prst="rect">
            <a:avLst/>
          </a:prstGeom>
          <a:noFill/>
        </p:spPr>
        <p:txBody>
          <a:bodyPr wrap="square" rtlCol="0">
            <a:spAutoFit/>
          </a:bodyPr>
          <a:lstStyle/>
          <a:p>
            <a:pPr algn="ctr"/>
            <a:r>
              <a:rPr lang="en-NZ" sz="2800" b="1" dirty="0" err="1" smtClean="0">
                <a:solidFill>
                  <a:schemeClr val="bg1"/>
                </a:solidFill>
                <a:ea typeface="Verdana" pitchFamily="34" charset="0"/>
                <a:cs typeface="Aharoni" pitchFamily="2" charset="-79"/>
              </a:rPr>
              <a:t>Satish</a:t>
            </a:r>
            <a:r>
              <a:rPr lang="en-NZ" sz="2800" b="1" dirty="0" smtClean="0">
                <a:solidFill>
                  <a:schemeClr val="bg1"/>
                </a:solidFill>
                <a:ea typeface="Verdana" pitchFamily="34" charset="0"/>
                <a:cs typeface="Aharoni" pitchFamily="2" charset="-79"/>
              </a:rPr>
              <a:t> </a:t>
            </a:r>
            <a:r>
              <a:rPr lang="en-NZ" sz="2800" b="1" dirty="0" err="1" smtClean="0">
                <a:solidFill>
                  <a:schemeClr val="bg1"/>
                </a:solidFill>
                <a:ea typeface="Verdana" pitchFamily="34" charset="0"/>
                <a:cs typeface="Aharoni" pitchFamily="2" charset="-79"/>
              </a:rPr>
              <a:t>Babu</a:t>
            </a:r>
            <a:endParaRPr lang="en-NZ" sz="2800" b="1" dirty="0">
              <a:solidFill>
                <a:schemeClr val="bg1"/>
              </a:solidFill>
              <a:ea typeface="Verdana" pitchFamily="34" charset="0"/>
              <a:cs typeface="Aharoni" pitchFamily="2" charset="-79"/>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03384" y="2672376"/>
            <a:ext cx="2524932" cy="2626168"/>
          </a:xfrm>
          <a:prstGeom prst="rect">
            <a:avLst/>
          </a:prstGeom>
        </p:spPr>
      </p:pic>
    </p:spTree>
    <p:extLst>
      <p:ext uri="{BB962C8B-B14F-4D97-AF65-F5344CB8AC3E}">
        <p14:creationId xmlns:p14="http://schemas.microsoft.com/office/powerpoint/2010/main" val="99170737"/>
      </p:ext>
    </p:extLst>
  </p:cSld>
  <p:clrMapOvr>
    <a:masterClrMapping/>
  </p:clrMapOvr>
  <mc:AlternateContent xmlns:mc="http://schemas.openxmlformats.org/markup-compatibility/2006" xmlns:p14="http://schemas.microsoft.com/office/powerpoint/2010/main">
    <mc:Choice Requires="p14">
      <p:transition spd="slow" p14:dur="59000" advClick="0" advTm="6000"/>
    </mc:Choice>
    <mc:Fallback xmlns="">
      <p:transition spd="slow" advClick="0" advTm="6000"/>
    </mc:Fallback>
  </mc:AlternateContent>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30830" y="1162957"/>
            <a:ext cx="3672408" cy="5478423"/>
          </a:xfrm>
          <a:prstGeom prst="rect">
            <a:avLst/>
          </a:prstGeom>
          <a:noFill/>
        </p:spPr>
        <p:txBody>
          <a:bodyPr wrap="square" rtlCol="0">
            <a:spAutoFit/>
          </a:bodyPr>
          <a:lstStyle/>
          <a:p>
            <a:pPr algn="ctr"/>
            <a:r>
              <a:rPr lang="en-NZ" sz="3200" b="1" dirty="0" smtClean="0">
                <a:solidFill>
                  <a:schemeClr val="bg1"/>
                </a:solidFill>
              </a:rPr>
              <a:t>Vice President,</a:t>
            </a:r>
          </a:p>
          <a:p>
            <a:pPr algn="ctr"/>
            <a:r>
              <a:rPr lang="en-NZ" sz="3200" b="1" dirty="0" smtClean="0">
                <a:solidFill>
                  <a:schemeClr val="bg1"/>
                </a:solidFill>
              </a:rPr>
              <a:t>Stakeholder Engagement</a:t>
            </a:r>
          </a:p>
          <a:p>
            <a:pPr algn="ctr"/>
            <a:r>
              <a:rPr lang="en-NZ" sz="2000" b="1" dirty="0" smtClean="0">
                <a:solidFill>
                  <a:schemeClr val="bg1"/>
                </a:solidFill>
              </a:rPr>
              <a:t>Australasia, Pacific Islands</a:t>
            </a:r>
          </a:p>
          <a:p>
            <a:endParaRPr lang="en-NZ" dirty="0" smtClean="0">
              <a:solidFill>
                <a:schemeClr val="bg1"/>
              </a:solidFill>
            </a:endParaRPr>
          </a:p>
          <a:p>
            <a:endParaRPr lang="en-NZ" dirty="0">
              <a:solidFill>
                <a:schemeClr val="bg1"/>
              </a:solidFill>
            </a:endParaRPr>
          </a:p>
          <a:p>
            <a:pPr marL="285750" indent="-285750">
              <a:buFont typeface="Arial" charset="0"/>
              <a:buChar char="•"/>
            </a:pPr>
            <a:r>
              <a:rPr lang="en-NZ" dirty="0" smtClean="0">
                <a:solidFill>
                  <a:schemeClr val="bg1"/>
                </a:solidFill>
              </a:rPr>
              <a:t>Brisbane, Australia</a:t>
            </a:r>
          </a:p>
          <a:p>
            <a:pPr marL="285750" indent="-285750">
              <a:buFont typeface="Arial" charset="0"/>
              <a:buChar char="•"/>
            </a:pPr>
            <a:endParaRPr lang="en-NZ" dirty="0" smtClean="0">
              <a:solidFill>
                <a:schemeClr val="bg1"/>
              </a:solidFill>
            </a:endParaRPr>
          </a:p>
          <a:p>
            <a:pPr marL="285750" indent="-285750">
              <a:buFont typeface="Arial" charset="0"/>
              <a:buChar char="•"/>
            </a:pPr>
            <a:r>
              <a:rPr lang="en-NZ" dirty="0" smtClean="0">
                <a:solidFill>
                  <a:schemeClr val="bg1"/>
                </a:solidFill>
              </a:rPr>
              <a:t>Coordinates </a:t>
            </a:r>
            <a:r>
              <a:rPr lang="en-NZ" dirty="0">
                <a:solidFill>
                  <a:schemeClr val="bg1"/>
                </a:solidFill>
              </a:rPr>
              <a:t>implementation of ICANN's strategic plan for Australasia / Pacific </a:t>
            </a:r>
            <a:r>
              <a:rPr lang="en-NZ" dirty="0" smtClean="0">
                <a:solidFill>
                  <a:schemeClr val="bg1"/>
                </a:solidFill>
              </a:rPr>
              <a:t>Islands; </a:t>
            </a:r>
            <a:r>
              <a:rPr lang="en-NZ" dirty="0">
                <a:solidFill>
                  <a:schemeClr val="bg1"/>
                </a:solidFill>
              </a:rPr>
              <a:t>responsible for outreach, support and engagement with stakeholders, including governments, civil society and private sector in the Oceania sub-region</a:t>
            </a:r>
          </a:p>
        </p:txBody>
      </p:sp>
      <p:sp>
        <p:nvSpPr>
          <p:cNvPr id="3" name="TextBox 2"/>
          <p:cNvSpPr txBox="1"/>
          <p:nvPr/>
        </p:nvSpPr>
        <p:spPr>
          <a:xfrm>
            <a:off x="755576" y="6021288"/>
            <a:ext cx="2880320" cy="523220"/>
          </a:xfrm>
          <a:prstGeom prst="rect">
            <a:avLst/>
          </a:prstGeom>
          <a:noFill/>
        </p:spPr>
        <p:txBody>
          <a:bodyPr wrap="square" rtlCol="0">
            <a:spAutoFit/>
          </a:bodyPr>
          <a:lstStyle/>
          <a:p>
            <a:pPr algn="ctr"/>
            <a:r>
              <a:rPr lang="en-NZ" sz="2800" b="1" dirty="0" smtClean="0">
                <a:solidFill>
                  <a:schemeClr val="bg1"/>
                </a:solidFill>
                <a:ea typeface="Verdana" pitchFamily="34" charset="0"/>
                <a:cs typeface="Aharoni" pitchFamily="2" charset="-79"/>
              </a:rPr>
              <a:t>Save </a:t>
            </a:r>
            <a:r>
              <a:rPr lang="en-NZ" sz="2800" b="1" dirty="0" err="1" smtClean="0">
                <a:solidFill>
                  <a:schemeClr val="bg1"/>
                </a:solidFill>
                <a:ea typeface="Verdana" pitchFamily="34" charset="0"/>
                <a:cs typeface="Aharoni" pitchFamily="2" charset="-79"/>
              </a:rPr>
              <a:t>Vocea</a:t>
            </a:r>
            <a:endParaRPr lang="en-NZ" sz="2800" b="1" dirty="0">
              <a:solidFill>
                <a:schemeClr val="bg1"/>
              </a:solidFill>
              <a:ea typeface="Verdana" pitchFamily="34" charset="0"/>
              <a:cs typeface="Aharoni" pitchFamily="2" charset="-79"/>
            </a:endParaRP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0615" y="2227815"/>
            <a:ext cx="2304256" cy="3348708"/>
          </a:xfrm>
          <a:prstGeom prst="rect">
            <a:avLst/>
          </a:prstGeom>
        </p:spPr>
      </p:pic>
    </p:spTree>
    <p:extLst>
      <p:ext uri="{BB962C8B-B14F-4D97-AF65-F5344CB8AC3E}">
        <p14:creationId xmlns:p14="http://schemas.microsoft.com/office/powerpoint/2010/main" val="469972969"/>
      </p:ext>
    </p:extLst>
  </p:cSld>
  <p:clrMapOvr>
    <a:masterClrMapping/>
  </p:clrMapOvr>
  <mc:AlternateContent xmlns:mc="http://schemas.openxmlformats.org/markup-compatibility/2006" xmlns:p14="http://schemas.microsoft.com/office/powerpoint/2010/main">
    <mc:Choice Requires="p14">
      <p:transition spd="slow" p14:dur="59000" advClick="0" advTm="6000"/>
    </mc:Choice>
    <mc:Fallback xmlns="">
      <p:transition spd="slow" advClick="0" advTm="6000"/>
    </mc:Fallback>
  </mc:AlternateContent>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51520" y="6021288"/>
            <a:ext cx="3888432" cy="523220"/>
          </a:xfrm>
          <a:prstGeom prst="rect">
            <a:avLst/>
          </a:prstGeom>
          <a:noFill/>
        </p:spPr>
        <p:txBody>
          <a:bodyPr wrap="square" rtlCol="0">
            <a:spAutoFit/>
          </a:bodyPr>
          <a:lstStyle/>
          <a:p>
            <a:pPr algn="ctr"/>
            <a:r>
              <a:rPr lang="en-NZ" sz="2800" b="1" dirty="0" smtClean="0">
                <a:solidFill>
                  <a:schemeClr val="bg1"/>
                </a:solidFill>
                <a:ea typeface="Verdana" pitchFamily="34" charset="0"/>
                <a:cs typeface="Aharoni" pitchFamily="2" charset="-79"/>
              </a:rPr>
              <a:t>Siranush Vardanyan</a:t>
            </a:r>
            <a:endParaRPr lang="en-NZ" sz="2800" b="1" dirty="0">
              <a:solidFill>
                <a:schemeClr val="bg1"/>
              </a:solidFill>
              <a:ea typeface="Verdana" pitchFamily="34" charset="0"/>
              <a:cs typeface="Aharoni" pitchFamily="2" charset="-79"/>
            </a:endParaRPr>
          </a:p>
        </p:txBody>
      </p:sp>
      <p:sp>
        <p:nvSpPr>
          <p:cNvPr id="4" name="TextBox 3"/>
          <p:cNvSpPr txBox="1"/>
          <p:nvPr/>
        </p:nvSpPr>
        <p:spPr>
          <a:xfrm>
            <a:off x="5086791" y="1324985"/>
            <a:ext cx="3672408" cy="5170646"/>
          </a:xfrm>
          <a:prstGeom prst="rect">
            <a:avLst/>
          </a:prstGeom>
          <a:noFill/>
        </p:spPr>
        <p:txBody>
          <a:bodyPr wrap="square" rtlCol="0">
            <a:spAutoFit/>
          </a:bodyPr>
          <a:lstStyle/>
          <a:p>
            <a:pPr algn="ctr"/>
            <a:r>
              <a:rPr lang="en-US" sz="3200" b="1" dirty="0">
                <a:solidFill>
                  <a:schemeClr val="bg1"/>
                </a:solidFill>
              </a:rPr>
              <a:t>Armenian Association for the </a:t>
            </a:r>
            <a:r>
              <a:rPr lang="en-US" sz="3200" b="1" dirty="0" smtClean="0">
                <a:solidFill>
                  <a:schemeClr val="bg1"/>
                </a:solidFill>
              </a:rPr>
              <a:t>Disabled</a:t>
            </a:r>
            <a:endParaRPr lang="en-NZ" sz="3200" dirty="0">
              <a:solidFill>
                <a:schemeClr val="bg1"/>
              </a:solidFill>
            </a:endParaRPr>
          </a:p>
          <a:p>
            <a:endParaRPr lang="en-NZ" dirty="0" smtClean="0">
              <a:solidFill>
                <a:schemeClr val="bg1"/>
              </a:solidFill>
            </a:endParaRPr>
          </a:p>
          <a:p>
            <a:endParaRPr lang="en-NZ" dirty="0">
              <a:solidFill>
                <a:schemeClr val="bg1"/>
              </a:solidFill>
            </a:endParaRPr>
          </a:p>
          <a:p>
            <a:pPr marL="285750" indent="-285750">
              <a:buFont typeface="Arial" charset="0"/>
              <a:buChar char="•"/>
            </a:pPr>
            <a:r>
              <a:rPr lang="en-NZ" dirty="0">
                <a:solidFill>
                  <a:schemeClr val="bg1"/>
                </a:solidFill>
              </a:rPr>
              <a:t>Yerevan, Republic of </a:t>
            </a:r>
            <a:r>
              <a:rPr lang="en-NZ" dirty="0" smtClean="0">
                <a:solidFill>
                  <a:schemeClr val="bg1"/>
                </a:solidFill>
              </a:rPr>
              <a:t>Armenia</a:t>
            </a:r>
          </a:p>
          <a:p>
            <a:pPr marL="285750" indent="-285750">
              <a:buFont typeface="Arial" charset="0"/>
              <a:buChar char="•"/>
            </a:pPr>
            <a:endParaRPr lang="en-NZ" dirty="0" smtClean="0">
              <a:solidFill>
                <a:schemeClr val="bg1"/>
              </a:solidFill>
            </a:endParaRPr>
          </a:p>
          <a:p>
            <a:pPr marL="285750" indent="-285750" algn="just">
              <a:buFont typeface="Arial" pitchFamily="34" charset="0"/>
              <a:buChar char="•"/>
            </a:pPr>
            <a:r>
              <a:rPr lang="en-NZ" dirty="0" smtClean="0">
                <a:solidFill>
                  <a:schemeClr val="bg1"/>
                </a:solidFill>
              </a:rPr>
              <a:t>Mission: Integration </a:t>
            </a:r>
            <a:r>
              <a:rPr lang="en-NZ" dirty="0">
                <a:solidFill>
                  <a:schemeClr val="bg1"/>
                </a:solidFill>
              </a:rPr>
              <a:t>of the disabled into </a:t>
            </a:r>
            <a:r>
              <a:rPr lang="en-NZ" dirty="0" smtClean="0">
                <a:solidFill>
                  <a:schemeClr val="bg1"/>
                </a:solidFill>
              </a:rPr>
              <a:t>society </a:t>
            </a:r>
            <a:r>
              <a:rPr lang="en-NZ" dirty="0">
                <a:solidFill>
                  <a:schemeClr val="bg1"/>
                </a:solidFill>
              </a:rPr>
              <a:t>through their physical, </a:t>
            </a:r>
            <a:r>
              <a:rPr lang="en-NZ" dirty="0" smtClean="0">
                <a:solidFill>
                  <a:schemeClr val="bg1"/>
                </a:solidFill>
              </a:rPr>
              <a:t>social and </a:t>
            </a:r>
            <a:r>
              <a:rPr lang="en-NZ" dirty="0">
                <a:solidFill>
                  <a:schemeClr val="bg1"/>
                </a:solidFill>
              </a:rPr>
              <a:t>psychological </a:t>
            </a:r>
            <a:r>
              <a:rPr lang="en-NZ" dirty="0" smtClean="0">
                <a:solidFill>
                  <a:schemeClr val="bg1"/>
                </a:solidFill>
              </a:rPr>
              <a:t>rehabilitation; </a:t>
            </a:r>
            <a:r>
              <a:rPr lang="en-NZ" dirty="0">
                <a:solidFill>
                  <a:schemeClr val="bg1"/>
                </a:solidFill>
              </a:rPr>
              <a:t>assistance </a:t>
            </a:r>
            <a:r>
              <a:rPr lang="en-NZ" dirty="0" smtClean="0">
                <a:solidFill>
                  <a:schemeClr val="bg1"/>
                </a:solidFill>
              </a:rPr>
              <a:t>with their </a:t>
            </a:r>
            <a:r>
              <a:rPr lang="en-NZ" dirty="0">
                <a:solidFill>
                  <a:schemeClr val="bg1"/>
                </a:solidFill>
              </a:rPr>
              <a:t>health and educational </a:t>
            </a:r>
            <a:r>
              <a:rPr lang="en-NZ" dirty="0" smtClean="0">
                <a:solidFill>
                  <a:schemeClr val="bg1"/>
                </a:solidFill>
              </a:rPr>
              <a:t>issues;  </a:t>
            </a:r>
            <a:r>
              <a:rPr lang="en-NZ" dirty="0">
                <a:solidFill>
                  <a:schemeClr val="bg1"/>
                </a:solidFill>
              </a:rPr>
              <a:t>creation of income generating business for </a:t>
            </a:r>
            <a:r>
              <a:rPr lang="en-NZ" dirty="0" smtClean="0">
                <a:solidFill>
                  <a:schemeClr val="bg1"/>
                </a:solidFill>
              </a:rPr>
              <a:t>them;  </a:t>
            </a:r>
            <a:r>
              <a:rPr lang="en-NZ" dirty="0">
                <a:solidFill>
                  <a:schemeClr val="bg1"/>
                </a:solidFill>
              </a:rPr>
              <a:t>and development of national sports for the disabled.</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5074" y="2677974"/>
            <a:ext cx="2464668" cy="2464668"/>
          </a:xfrm>
          <a:prstGeom prst="rect">
            <a:avLst/>
          </a:prstGeom>
        </p:spPr>
      </p:pic>
    </p:spTree>
    <p:extLst>
      <p:ext uri="{BB962C8B-B14F-4D97-AF65-F5344CB8AC3E}">
        <p14:creationId xmlns:p14="http://schemas.microsoft.com/office/powerpoint/2010/main" val="2915841545"/>
      </p:ext>
    </p:extLst>
  </p:cSld>
  <p:clrMapOvr>
    <a:masterClrMapping/>
  </p:clrMapOvr>
  <mc:AlternateContent xmlns:mc="http://schemas.openxmlformats.org/markup-compatibility/2006" xmlns:p14="http://schemas.microsoft.com/office/powerpoint/2010/main">
    <mc:Choice Requires="p14">
      <p:transition spd="slow" p14:dur="59000" advClick="0" advTm="6000"/>
    </mc:Choice>
    <mc:Fallback xmlns="">
      <p:transition spd="slow" advClick="0" advTm="6000"/>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22324" y="2180042"/>
            <a:ext cx="3672408" cy="3570208"/>
          </a:xfrm>
          <a:prstGeom prst="rect">
            <a:avLst/>
          </a:prstGeom>
          <a:noFill/>
        </p:spPr>
        <p:txBody>
          <a:bodyPr wrap="square" rtlCol="0">
            <a:spAutoFit/>
          </a:bodyPr>
          <a:lstStyle/>
          <a:p>
            <a:pPr algn="ctr"/>
            <a:r>
              <a:rPr lang="en-NZ" sz="3200" b="1" dirty="0" smtClean="0">
                <a:solidFill>
                  <a:schemeClr val="bg1"/>
                </a:solidFill>
              </a:rPr>
              <a:t>Internet Society </a:t>
            </a:r>
            <a:r>
              <a:rPr lang="en-NZ" sz="3200" b="1" dirty="0" err="1" smtClean="0">
                <a:solidFill>
                  <a:schemeClr val="bg1"/>
                </a:solidFill>
              </a:rPr>
              <a:t>KolkataChapter</a:t>
            </a:r>
            <a:endParaRPr lang="en-NZ" sz="3200" dirty="0" smtClean="0">
              <a:solidFill>
                <a:schemeClr val="bg1"/>
              </a:solidFill>
            </a:endParaRPr>
          </a:p>
          <a:p>
            <a:endParaRPr lang="en-NZ" dirty="0">
              <a:solidFill>
                <a:schemeClr val="bg1"/>
              </a:solidFill>
            </a:endParaRPr>
          </a:p>
          <a:p>
            <a:endParaRPr lang="en-NZ" dirty="0">
              <a:solidFill>
                <a:schemeClr val="bg1"/>
              </a:solidFill>
            </a:endParaRPr>
          </a:p>
          <a:p>
            <a:pPr marL="285750" indent="-285750">
              <a:buFont typeface="Arial" charset="0"/>
              <a:buChar char="•"/>
            </a:pPr>
            <a:r>
              <a:rPr lang="en-NZ" dirty="0" smtClean="0">
                <a:solidFill>
                  <a:schemeClr val="bg1"/>
                </a:solidFill>
              </a:rPr>
              <a:t>Kolkata, India</a:t>
            </a:r>
          </a:p>
          <a:p>
            <a:pPr marL="285750" indent="-285750">
              <a:buFont typeface="Arial" charset="0"/>
              <a:buChar char="•"/>
            </a:pPr>
            <a:endParaRPr lang="en-NZ" dirty="0" smtClean="0">
              <a:solidFill>
                <a:schemeClr val="bg1"/>
              </a:solidFill>
            </a:endParaRPr>
          </a:p>
          <a:p>
            <a:pPr marL="285750" lvl="0" indent="-285750" algn="just">
              <a:buFont typeface="Arial" pitchFamily="34" charset="0"/>
              <a:buChar char="•"/>
            </a:pPr>
            <a:r>
              <a:rPr lang="en-NZ" dirty="0">
                <a:solidFill>
                  <a:schemeClr val="bg1"/>
                </a:solidFill>
              </a:rPr>
              <a:t>Awareness </a:t>
            </a:r>
            <a:r>
              <a:rPr lang="en-NZ" dirty="0" smtClean="0">
                <a:solidFill>
                  <a:schemeClr val="bg1"/>
                </a:solidFill>
              </a:rPr>
              <a:t>about ICANN </a:t>
            </a:r>
            <a:r>
              <a:rPr lang="en-NZ" dirty="0">
                <a:solidFill>
                  <a:schemeClr val="bg1"/>
                </a:solidFill>
              </a:rPr>
              <a:t>a</a:t>
            </a:r>
            <a:r>
              <a:rPr lang="en-NZ" dirty="0" smtClean="0">
                <a:solidFill>
                  <a:schemeClr val="bg1"/>
                </a:solidFill>
              </a:rPr>
              <a:t>ctivities </a:t>
            </a:r>
            <a:r>
              <a:rPr lang="en-NZ" dirty="0">
                <a:solidFill>
                  <a:schemeClr val="bg1"/>
                </a:solidFill>
              </a:rPr>
              <a:t>&amp; o</a:t>
            </a:r>
            <a:r>
              <a:rPr lang="en-NZ" dirty="0" smtClean="0">
                <a:solidFill>
                  <a:schemeClr val="bg1"/>
                </a:solidFill>
              </a:rPr>
              <a:t>pportunities </a:t>
            </a:r>
            <a:r>
              <a:rPr lang="en-NZ" dirty="0">
                <a:solidFill>
                  <a:schemeClr val="bg1"/>
                </a:solidFill>
              </a:rPr>
              <a:t>of </a:t>
            </a:r>
            <a:r>
              <a:rPr lang="en-NZ" dirty="0" smtClean="0">
                <a:solidFill>
                  <a:schemeClr val="bg1"/>
                </a:solidFill>
              </a:rPr>
              <a:t>engagement</a:t>
            </a:r>
            <a:r>
              <a:rPr lang="en-NZ" dirty="0">
                <a:solidFill>
                  <a:schemeClr val="bg1"/>
                </a:solidFill>
              </a:rPr>
              <a:t>.</a:t>
            </a:r>
          </a:p>
          <a:p>
            <a:pPr lvl="0" algn="just"/>
            <a:r>
              <a:rPr lang="en-NZ" dirty="0">
                <a:solidFill>
                  <a:schemeClr val="bg1"/>
                </a:solidFill>
              </a:rPr>
              <a:t> </a:t>
            </a:r>
            <a:r>
              <a:rPr lang="en-NZ" dirty="0" smtClean="0">
                <a:solidFill>
                  <a:schemeClr val="bg1"/>
                </a:solidFill>
              </a:rPr>
              <a:t>     Role </a:t>
            </a:r>
            <a:r>
              <a:rPr lang="en-NZ" dirty="0">
                <a:solidFill>
                  <a:schemeClr val="bg1"/>
                </a:solidFill>
              </a:rPr>
              <a:t>of APRALO and capacity </a:t>
            </a:r>
            <a:r>
              <a:rPr lang="en-NZ" dirty="0" smtClean="0">
                <a:solidFill>
                  <a:schemeClr val="bg1"/>
                </a:solidFill>
              </a:rPr>
              <a:t>  </a:t>
            </a:r>
          </a:p>
          <a:p>
            <a:pPr lvl="0" algn="just"/>
            <a:r>
              <a:rPr lang="en-NZ" dirty="0">
                <a:solidFill>
                  <a:schemeClr val="bg1"/>
                </a:solidFill>
              </a:rPr>
              <a:t> </a:t>
            </a:r>
            <a:r>
              <a:rPr lang="en-NZ" dirty="0" smtClean="0">
                <a:solidFill>
                  <a:schemeClr val="bg1"/>
                </a:solidFill>
              </a:rPr>
              <a:t>     development </a:t>
            </a:r>
            <a:r>
              <a:rPr lang="en-NZ" dirty="0">
                <a:solidFill>
                  <a:schemeClr val="bg1"/>
                </a:solidFill>
              </a:rPr>
              <a:t>initiatives</a:t>
            </a:r>
          </a:p>
          <a:p>
            <a:endParaRPr lang="en-NZ" dirty="0">
              <a:solidFill>
                <a:schemeClr val="bg1"/>
              </a:solidFill>
            </a:endParaRPr>
          </a:p>
        </p:txBody>
      </p:sp>
      <p:sp>
        <p:nvSpPr>
          <p:cNvPr id="3" name="TextBox 2"/>
          <p:cNvSpPr txBox="1"/>
          <p:nvPr/>
        </p:nvSpPr>
        <p:spPr>
          <a:xfrm>
            <a:off x="755576" y="6021288"/>
            <a:ext cx="2880320" cy="523220"/>
          </a:xfrm>
          <a:prstGeom prst="rect">
            <a:avLst/>
          </a:prstGeom>
          <a:noFill/>
        </p:spPr>
        <p:txBody>
          <a:bodyPr wrap="square" rtlCol="0">
            <a:spAutoFit/>
          </a:bodyPr>
          <a:lstStyle/>
          <a:p>
            <a:pPr algn="ctr"/>
            <a:r>
              <a:rPr lang="en-NZ" sz="2800" b="1" dirty="0" smtClean="0">
                <a:solidFill>
                  <a:schemeClr val="bg1"/>
                </a:solidFill>
                <a:ea typeface="Verdana" pitchFamily="34" charset="0"/>
                <a:cs typeface="Aharoni" pitchFamily="2" charset="-79"/>
              </a:rPr>
              <a:t>Anupam Agrawal</a:t>
            </a:r>
            <a:endParaRPr lang="en-NZ" sz="2800" b="1" dirty="0">
              <a:solidFill>
                <a:schemeClr val="bg1"/>
              </a:solidFill>
              <a:ea typeface="Verdana" pitchFamily="34" charset="0"/>
              <a:cs typeface="Aharoni" pitchFamily="2" charset="-79"/>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1172" y="2629086"/>
            <a:ext cx="2396691" cy="2672121"/>
          </a:xfrm>
          <a:prstGeom prst="rect">
            <a:avLst/>
          </a:prstGeom>
        </p:spPr>
      </p:pic>
    </p:spTree>
    <p:extLst>
      <p:ext uri="{BB962C8B-B14F-4D97-AF65-F5344CB8AC3E}">
        <p14:creationId xmlns:p14="http://schemas.microsoft.com/office/powerpoint/2010/main" val="1737808623"/>
      </p:ext>
    </p:extLst>
  </p:cSld>
  <p:clrMapOvr>
    <a:masterClrMapping/>
  </p:clrMapOvr>
  <mc:AlternateContent xmlns:mc="http://schemas.openxmlformats.org/markup-compatibility/2006" xmlns:p14="http://schemas.microsoft.com/office/powerpoint/2010/main">
    <mc:Choice Requires="p14">
      <p:transition spd="slow" p14:dur="59000" advClick="0" advTm="6000"/>
    </mc:Choice>
    <mc:Fallback xmlns="">
      <p:transition spd="slow" advClick="0" advTm="6000"/>
    </mc:Fallback>
  </mc:AlternateContent>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11594" y="1582194"/>
            <a:ext cx="3672408" cy="4678204"/>
          </a:xfrm>
          <a:prstGeom prst="rect">
            <a:avLst/>
          </a:prstGeom>
          <a:noFill/>
        </p:spPr>
        <p:txBody>
          <a:bodyPr wrap="square" rtlCol="0">
            <a:spAutoFit/>
          </a:bodyPr>
          <a:lstStyle/>
          <a:p>
            <a:pPr algn="ctr"/>
            <a:r>
              <a:rPr lang="en-NZ" sz="3200" b="1" dirty="0" smtClean="0">
                <a:solidFill>
                  <a:schemeClr val="bg1"/>
                </a:solidFill>
              </a:rPr>
              <a:t>ISOC Chapter </a:t>
            </a:r>
            <a:r>
              <a:rPr lang="en-NZ" sz="3200" b="1" dirty="0">
                <a:solidFill>
                  <a:schemeClr val="bg1"/>
                </a:solidFill>
              </a:rPr>
              <a:t>Chennai India</a:t>
            </a:r>
            <a:endParaRPr lang="en-NZ" sz="3200" b="1" dirty="0" smtClean="0">
              <a:solidFill>
                <a:schemeClr val="bg1"/>
              </a:solidFill>
            </a:endParaRPr>
          </a:p>
          <a:p>
            <a:endParaRPr lang="en-NZ" dirty="0" smtClean="0">
              <a:solidFill>
                <a:schemeClr val="bg1"/>
              </a:solidFill>
            </a:endParaRPr>
          </a:p>
          <a:p>
            <a:endParaRPr lang="en-NZ" dirty="0">
              <a:solidFill>
                <a:schemeClr val="bg1"/>
              </a:solidFill>
            </a:endParaRPr>
          </a:p>
          <a:p>
            <a:pPr marL="285750" indent="-285750">
              <a:buFont typeface="Arial" charset="0"/>
              <a:buChar char="•"/>
            </a:pPr>
            <a:r>
              <a:rPr lang="en-NZ" dirty="0" err="1" smtClean="0">
                <a:solidFill>
                  <a:schemeClr val="bg1"/>
                </a:solidFill>
              </a:rPr>
              <a:t>Tamilnadu</a:t>
            </a:r>
            <a:r>
              <a:rPr lang="en-NZ" dirty="0" smtClean="0">
                <a:solidFill>
                  <a:schemeClr val="bg1"/>
                </a:solidFill>
              </a:rPr>
              <a:t>, India</a:t>
            </a:r>
          </a:p>
          <a:p>
            <a:pPr marL="285750" indent="-285750">
              <a:buFont typeface="Arial" charset="0"/>
              <a:buChar char="•"/>
            </a:pPr>
            <a:endParaRPr lang="en-NZ" dirty="0" smtClean="0">
              <a:solidFill>
                <a:schemeClr val="bg1"/>
              </a:solidFill>
            </a:endParaRPr>
          </a:p>
          <a:p>
            <a:pPr marL="285750" indent="-285750">
              <a:buFont typeface="Arial" pitchFamily="34" charset="0"/>
              <a:buChar char="•"/>
            </a:pPr>
            <a:r>
              <a:rPr lang="en-NZ" dirty="0" smtClean="0">
                <a:solidFill>
                  <a:schemeClr val="bg1"/>
                </a:solidFill>
              </a:rPr>
              <a:t>Provide </a:t>
            </a:r>
            <a:r>
              <a:rPr lang="en-NZ" dirty="0">
                <a:solidFill>
                  <a:schemeClr val="bg1"/>
                </a:solidFill>
              </a:rPr>
              <a:t>inputs to our Government / Regional Internet Registry / IGF on Internet Governance policy issues and organize local events related to Names and Numbers, such as an Ipv6 Training event. </a:t>
            </a:r>
            <a:r>
              <a:rPr lang="en-NZ" dirty="0" smtClean="0">
                <a:solidFill>
                  <a:schemeClr val="bg1"/>
                </a:solidFill>
              </a:rPr>
              <a:t>Engages </a:t>
            </a:r>
            <a:r>
              <a:rPr lang="en-NZ" dirty="0">
                <a:solidFill>
                  <a:schemeClr val="bg1"/>
                </a:solidFill>
              </a:rPr>
              <a:t>in outreach activities to create better awareness of the Internet Governance issues</a:t>
            </a:r>
            <a:r>
              <a:rPr lang="en-NZ" dirty="0" smtClean="0">
                <a:solidFill>
                  <a:schemeClr val="bg1"/>
                </a:solidFill>
              </a:rPr>
              <a:t>.</a:t>
            </a:r>
            <a:endParaRPr lang="en-NZ" dirty="0">
              <a:solidFill>
                <a:schemeClr val="bg1"/>
              </a:solidFill>
            </a:endParaRPr>
          </a:p>
        </p:txBody>
      </p:sp>
      <p:sp>
        <p:nvSpPr>
          <p:cNvPr id="3" name="TextBox 2"/>
          <p:cNvSpPr txBox="1"/>
          <p:nvPr/>
        </p:nvSpPr>
        <p:spPr>
          <a:xfrm>
            <a:off x="755576" y="5860868"/>
            <a:ext cx="2880320" cy="954107"/>
          </a:xfrm>
          <a:prstGeom prst="rect">
            <a:avLst/>
          </a:prstGeom>
          <a:noFill/>
        </p:spPr>
        <p:txBody>
          <a:bodyPr wrap="square" rtlCol="0">
            <a:spAutoFit/>
          </a:bodyPr>
          <a:lstStyle/>
          <a:p>
            <a:pPr algn="ctr"/>
            <a:r>
              <a:rPr lang="en-NZ" sz="2800" b="1" dirty="0" smtClean="0">
                <a:solidFill>
                  <a:schemeClr val="bg1"/>
                </a:solidFill>
                <a:ea typeface="Verdana" pitchFamily="34" charset="0"/>
                <a:cs typeface="Aharoni" pitchFamily="2" charset="-79"/>
              </a:rPr>
              <a:t>Sivasubramanian Muthusamy</a:t>
            </a:r>
            <a:endParaRPr lang="en-NZ" sz="2800" b="1" dirty="0">
              <a:solidFill>
                <a:schemeClr val="bg1"/>
              </a:solidFill>
              <a:ea typeface="Verdana" pitchFamily="34" charset="0"/>
              <a:cs typeface="Aharoni" pitchFamily="2" charset="-79"/>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5722" y="2469376"/>
            <a:ext cx="2490187" cy="2903840"/>
          </a:xfrm>
          <a:prstGeom prst="rect">
            <a:avLst/>
          </a:prstGeom>
        </p:spPr>
      </p:pic>
    </p:spTree>
    <p:extLst>
      <p:ext uri="{BB962C8B-B14F-4D97-AF65-F5344CB8AC3E}">
        <p14:creationId xmlns:p14="http://schemas.microsoft.com/office/powerpoint/2010/main" val="1737808623"/>
      </p:ext>
    </p:extLst>
  </p:cSld>
  <p:clrMapOvr>
    <a:masterClrMapping/>
  </p:clrMapOvr>
  <mc:AlternateContent xmlns:mc="http://schemas.openxmlformats.org/markup-compatibility/2006" xmlns:p14="http://schemas.microsoft.com/office/powerpoint/2010/main">
    <mc:Choice Requires="p14">
      <p:transition spd="slow" p14:dur="59000" advClick="0" advTm="6000"/>
    </mc:Choice>
    <mc:Fallback xmlns="">
      <p:transition spd="slow" advClick="0" advTm="6000"/>
    </mc:Fallback>
  </mc:AlternateContent>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63413" y="1844590"/>
            <a:ext cx="3672408" cy="4093428"/>
          </a:xfrm>
          <a:prstGeom prst="rect">
            <a:avLst/>
          </a:prstGeom>
          <a:noFill/>
        </p:spPr>
        <p:txBody>
          <a:bodyPr wrap="square" rtlCol="0">
            <a:spAutoFit/>
          </a:bodyPr>
          <a:lstStyle/>
          <a:p>
            <a:pPr algn="ctr"/>
            <a:r>
              <a:rPr lang="en-NZ" sz="4000" b="1" dirty="0" smtClean="0">
                <a:solidFill>
                  <a:schemeClr val="bg1"/>
                </a:solidFill>
              </a:rPr>
              <a:t>Internet Society Malaysia</a:t>
            </a:r>
          </a:p>
          <a:p>
            <a:endParaRPr lang="en-NZ" dirty="0">
              <a:solidFill>
                <a:schemeClr val="bg1"/>
              </a:solidFill>
            </a:endParaRPr>
          </a:p>
          <a:p>
            <a:endParaRPr lang="en-NZ" dirty="0">
              <a:solidFill>
                <a:schemeClr val="bg1"/>
              </a:solidFill>
            </a:endParaRPr>
          </a:p>
          <a:p>
            <a:pPr marL="285750" indent="-285750">
              <a:buFont typeface="Arial" charset="0"/>
              <a:buChar char="•"/>
            </a:pPr>
            <a:r>
              <a:rPr lang="en-NZ" dirty="0" smtClean="0">
                <a:solidFill>
                  <a:schemeClr val="bg1"/>
                </a:solidFill>
              </a:rPr>
              <a:t>Kuala Lumpur, Malaysia</a:t>
            </a:r>
          </a:p>
          <a:p>
            <a:pPr marL="285750" indent="-285750">
              <a:buFont typeface="Arial" charset="0"/>
              <a:buChar char="•"/>
            </a:pPr>
            <a:endParaRPr lang="en-NZ" dirty="0" smtClean="0">
              <a:solidFill>
                <a:schemeClr val="bg1"/>
              </a:solidFill>
            </a:endParaRPr>
          </a:p>
          <a:p>
            <a:pPr marL="285750" indent="-285750">
              <a:buFont typeface="Arial" pitchFamily="34" charset="0"/>
              <a:buChar char="•"/>
            </a:pPr>
            <a:r>
              <a:rPr lang="en-NZ" dirty="0">
                <a:solidFill>
                  <a:schemeClr val="bg1"/>
                </a:solidFill>
              </a:rPr>
              <a:t>Promotes development of the Internet in Malaysia to benefit the whole community, including business, academic, professional, and private Internet users</a:t>
            </a:r>
            <a:r>
              <a:rPr lang="en-NZ" dirty="0" smtClean="0">
                <a:solidFill>
                  <a:schemeClr val="bg1"/>
                </a:solidFill>
              </a:rPr>
              <a:t>. ISOC Malaysia has 633 members.</a:t>
            </a:r>
            <a:endParaRPr lang="en-NZ" dirty="0">
              <a:solidFill>
                <a:schemeClr val="bg1"/>
              </a:solidFill>
            </a:endParaRPr>
          </a:p>
        </p:txBody>
      </p:sp>
      <p:sp>
        <p:nvSpPr>
          <p:cNvPr id="3" name="TextBox 2"/>
          <p:cNvSpPr txBox="1"/>
          <p:nvPr/>
        </p:nvSpPr>
        <p:spPr>
          <a:xfrm>
            <a:off x="395536" y="6021288"/>
            <a:ext cx="3672408" cy="523220"/>
          </a:xfrm>
          <a:prstGeom prst="rect">
            <a:avLst/>
          </a:prstGeom>
          <a:noFill/>
        </p:spPr>
        <p:txBody>
          <a:bodyPr wrap="square" rtlCol="0">
            <a:spAutoFit/>
          </a:bodyPr>
          <a:lstStyle/>
          <a:p>
            <a:pPr algn="ctr"/>
            <a:r>
              <a:rPr lang="en-NZ" sz="2800" b="1" dirty="0" err="1" smtClean="0">
                <a:solidFill>
                  <a:schemeClr val="bg1"/>
                </a:solidFill>
                <a:ea typeface="Verdana" pitchFamily="34" charset="0"/>
                <a:cs typeface="Aharoni" pitchFamily="2" charset="-79"/>
              </a:rPr>
              <a:t>Dr.</a:t>
            </a:r>
            <a:r>
              <a:rPr lang="en-NZ" sz="2800" b="1" dirty="0" smtClean="0">
                <a:solidFill>
                  <a:schemeClr val="bg1"/>
                </a:solidFill>
                <a:ea typeface="Verdana" pitchFamily="34" charset="0"/>
                <a:cs typeface="Aharoni" pitchFamily="2" charset="-79"/>
              </a:rPr>
              <a:t> Suhaidi B. Hassan</a:t>
            </a:r>
            <a:endParaRPr lang="en-NZ" sz="2800" b="1" dirty="0">
              <a:solidFill>
                <a:schemeClr val="bg1"/>
              </a:solidFill>
              <a:ea typeface="Verdana" pitchFamily="34" charset="0"/>
              <a:cs typeface="Aharoni" pitchFamily="2" charset="-79"/>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2" y="2409393"/>
            <a:ext cx="2512088" cy="2963823"/>
          </a:xfrm>
          <a:prstGeom prst="rect">
            <a:avLst/>
          </a:prstGeom>
        </p:spPr>
      </p:pic>
    </p:spTree>
    <p:extLst>
      <p:ext uri="{BB962C8B-B14F-4D97-AF65-F5344CB8AC3E}">
        <p14:creationId xmlns:p14="http://schemas.microsoft.com/office/powerpoint/2010/main" val="1737808623"/>
      </p:ext>
    </p:extLst>
  </p:cSld>
  <p:clrMapOvr>
    <a:masterClrMapping/>
  </p:clrMapOvr>
  <mc:AlternateContent xmlns:mc="http://schemas.openxmlformats.org/markup-compatibility/2006" xmlns:p14="http://schemas.microsoft.com/office/powerpoint/2010/main">
    <mc:Choice Requires="p14">
      <p:transition spd="slow" p14:dur="59000" advClick="0" advTm="6000"/>
    </mc:Choice>
    <mc:Fallback xmlns="">
      <p:transition spd="slow" advClick="0" advTm="6000"/>
    </mc:Fallback>
  </mc:AlternateContent>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63413" y="1746953"/>
            <a:ext cx="3672408" cy="4308872"/>
          </a:xfrm>
          <a:prstGeom prst="rect">
            <a:avLst/>
          </a:prstGeom>
          <a:noFill/>
        </p:spPr>
        <p:txBody>
          <a:bodyPr wrap="square" rtlCol="0">
            <a:spAutoFit/>
          </a:bodyPr>
          <a:lstStyle/>
          <a:p>
            <a:pPr algn="ctr"/>
            <a:r>
              <a:rPr lang="en-NZ" sz="3200" b="1" dirty="0" err="1" smtClean="0">
                <a:solidFill>
                  <a:schemeClr val="bg1"/>
                </a:solidFill>
              </a:rPr>
              <a:t>InternetNZ</a:t>
            </a:r>
            <a:endParaRPr lang="en-NZ" sz="3200" dirty="0" smtClean="0">
              <a:solidFill>
                <a:schemeClr val="bg1"/>
              </a:solidFill>
            </a:endParaRPr>
          </a:p>
          <a:p>
            <a:endParaRPr lang="en-NZ" dirty="0">
              <a:solidFill>
                <a:schemeClr val="bg1"/>
              </a:solidFill>
            </a:endParaRPr>
          </a:p>
          <a:p>
            <a:endParaRPr lang="en-NZ" dirty="0">
              <a:solidFill>
                <a:schemeClr val="bg1"/>
              </a:solidFill>
            </a:endParaRPr>
          </a:p>
          <a:p>
            <a:pPr marL="285750" indent="-285750">
              <a:buFont typeface="Arial" charset="0"/>
              <a:buChar char="•"/>
            </a:pPr>
            <a:r>
              <a:rPr lang="en-NZ" dirty="0" smtClean="0">
                <a:solidFill>
                  <a:schemeClr val="bg1"/>
                </a:solidFill>
              </a:rPr>
              <a:t>Wellington, New Zealand</a:t>
            </a:r>
          </a:p>
          <a:p>
            <a:pPr marL="285750" indent="-285750">
              <a:buFont typeface="Arial" charset="0"/>
              <a:buChar char="•"/>
            </a:pPr>
            <a:endParaRPr lang="en-NZ" dirty="0" smtClean="0">
              <a:solidFill>
                <a:schemeClr val="bg1"/>
              </a:solidFill>
            </a:endParaRPr>
          </a:p>
          <a:p>
            <a:pPr marL="285750" indent="-285750" algn="just">
              <a:buFont typeface="Arial" charset="0"/>
              <a:buChar char="•"/>
            </a:pPr>
            <a:r>
              <a:rPr lang="en-NZ" dirty="0" err="1">
                <a:solidFill>
                  <a:schemeClr val="bg1"/>
                </a:solidFill>
              </a:rPr>
              <a:t>InternetNZ</a:t>
            </a:r>
            <a:r>
              <a:rPr lang="en-NZ" dirty="0">
                <a:solidFill>
                  <a:schemeClr val="bg1"/>
                </a:solidFill>
              </a:rPr>
              <a:t> is </a:t>
            </a:r>
            <a:r>
              <a:rPr lang="en-NZ" dirty="0" smtClean="0">
                <a:solidFill>
                  <a:schemeClr val="bg1"/>
                </a:solidFill>
              </a:rPr>
              <a:t>a charitable </a:t>
            </a:r>
            <a:r>
              <a:rPr lang="en-NZ" dirty="0">
                <a:solidFill>
                  <a:schemeClr val="bg1"/>
                </a:solidFill>
              </a:rPr>
              <a:t>open membership society who have </a:t>
            </a:r>
            <a:r>
              <a:rPr lang="en-NZ" dirty="0" smtClean="0">
                <a:solidFill>
                  <a:schemeClr val="bg1"/>
                </a:solidFill>
              </a:rPr>
              <a:t> the </a:t>
            </a:r>
            <a:r>
              <a:rPr lang="en-NZ" dirty="0">
                <a:solidFill>
                  <a:schemeClr val="bg1"/>
                </a:solidFill>
              </a:rPr>
              <a:t>vision of an “open and </a:t>
            </a:r>
            <a:r>
              <a:rPr lang="en-NZ" dirty="0" err="1">
                <a:solidFill>
                  <a:schemeClr val="bg1"/>
                </a:solidFill>
              </a:rPr>
              <a:t>uncapturable</a:t>
            </a:r>
            <a:r>
              <a:rPr lang="en-NZ" dirty="0">
                <a:solidFill>
                  <a:schemeClr val="bg1"/>
                </a:solidFill>
              </a:rPr>
              <a:t> Internet” and a mission “to promote and protect the Internet”. The society is an exemplar model of </a:t>
            </a:r>
            <a:r>
              <a:rPr lang="en-NZ" dirty="0" err="1" smtClean="0">
                <a:solidFill>
                  <a:schemeClr val="bg1"/>
                </a:solidFill>
              </a:rPr>
              <a:t>multistake-holderism</a:t>
            </a:r>
            <a:r>
              <a:rPr lang="en-NZ" dirty="0">
                <a:solidFill>
                  <a:schemeClr val="bg1"/>
                </a:solidFill>
              </a:rPr>
              <a:t>. </a:t>
            </a:r>
            <a:r>
              <a:rPr lang="en-NZ" dirty="0" err="1">
                <a:solidFill>
                  <a:schemeClr val="bg1"/>
                </a:solidFill>
              </a:rPr>
              <a:t>InternetNZ</a:t>
            </a:r>
            <a:r>
              <a:rPr lang="en-NZ" dirty="0">
                <a:solidFill>
                  <a:schemeClr val="bg1"/>
                </a:solidFill>
              </a:rPr>
              <a:t> is also delegated the .</a:t>
            </a:r>
            <a:r>
              <a:rPr lang="en-NZ" dirty="0" err="1">
                <a:solidFill>
                  <a:schemeClr val="bg1"/>
                </a:solidFill>
              </a:rPr>
              <a:t>nz</a:t>
            </a:r>
            <a:r>
              <a:rPr lang="en-NZ" dirty="0">
                <a:solidFill>
                  <a:schemeClr val="bg1"/>
                </a:solidFill>
              </a:rPr>
              <a:t> </a:t>
            </a:r>
            <a:r>
              <a:rPr lang="en-NZ" dirty="0" err="1">
                <a:solidFill>
                  <a:schemeClr val="bg1"/>
                </a:solidFill>
              </a:rPr>
              <a:t>ccTLD</a:t>
            </a:r>
            <a:endParaRPr lang="en-NZ" dirty="0">
              <a:solidFill>
                <a:schemeClr val="bg1"/>
              </a:solidFill>
            </a:endParaRPr>
          </a:p>
        </p:txBody>
      </p:sp>
      <p:sp>
        <p:nvSpPr>
          <p:cNvPr id="3" name="TextBox 2"/>
          <p:cNvSpPr txBox="1"/>
          <p:nvPr/>
        </p:nvSpPr>
        <p:spPr>
          <a:xfrm>
            <a:off x="755576" y="6021288"/>
            <a:ext cx="2880320" cy="523220"/>
          </a:xfrm>
          <a:prstGeom prst="rect">
            <a:avLst/>
          </a:prstGeom>
          <a:noFill/>
        </p:spPr>
        <p:txBody>
          <a:bodyPr wrap="square" rtlCol="0">
            <a:spAutoFit/>
          </a:bodyPr>
          <a:lstStyle/>
          <a:p>
            <a:pPr algn="ctr"/>
            <a:r>
              <a:rPr lang="en-NZ" sz="2800" b="1" dirty="0" smtClean="0">
                <a:solidFill>
                  <a:schemeClr val="bg1"/>
                </a:solidFill>
                <a:ea typeface="Verdana" pitchFamily="34" charset="0"/>
                <a:cs typeface="Aharoni" pitchFamily="2" charset="-79"/>
              </a:rPr>
              <a:t>Susan Chalmers</a:t>
            </a:r>
            <a:endParaRPr lang="en-NZ" sz="2800" b="1" dirty="0">
              <a:solidFill>
                <a:schemeClr val="bg1"/>
              </a:solidFill>
              <a:ea typeface="Verdana" pitchFamily="34" charset="0"/>
              <a:cs typeface="Aharoni" pitchFamily="2" charset="-79"/>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4706" y="2389221"/>
            <a:ext cx="2425457" cy="3024336"/>
          </a:xfrm>
          <a:prstGeom prst="rect">
            <a:avLst/>
          </a:prstGeom>
        </p:spPr>
      </p:pic>
    </p:spTree>
    <p:extLst>
      <p:ext uri="{BB962C8B-B14F-4D97-AF65-F5344CB8AC3E}">
        <p14:creationId xmlns:p14="http://schemas.microsoft.com/office/powerpoint/2010/main" val="1185806341"/>
      </p:ext>
    </p:extLst>
  </p:cSld>
  <p:clrMapOvr>
    <a:masterClrMapping/>
  </p:clrMapOvr>
  <mc:AlternateContent xmlns:mc="http://schemas.openxmlformats.org/markup-compatibility/2006" xmlns:p14="http://schemas.microsoft.com/office/powerpoint/2010/main">
    <mc:Choice Requires="p14">
      <p:transition spd="slow" p14:dur="59000" advClick="0" advTm="6000"/>
    </mc:Choice>
    <mc:Fallback xmlns="">
      <p:transition spd="slow" advClick="0" advTm="6000"/>
    </mc:Fallback>
  </mc:AlternateContent>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076860" y="1861071"/>
            <a:ext cx="3672408" cy="4124206"/>
          </a:xfrm>
          <a:prstGeom prst="rect">
            <a:avLst/>
          </a:prstGeom>
          <a:noFill/>
        </p:spPr>
        <p:txBody>
          <a:bodyPr wrap="square" rtlCol="0">
            <a:spAutoFit/>
          </a:bodyPr>
          <a:lstStyle/>
          <a:p>
            <a:pPr algn="ctr"/>
            <a:r>
              <a:rPr lang="en-NZ" sz="3200" b="1" dirty="0" smtClean="0">
                <a:solidFill>
                  <a:schemeClr val="bg1"/>
                </a:solidFill>
              </a:rPr>
              <a:t>Internet Society – Philippines Chapter</a:t>
            </a:r>
          </a:p>
          <a:p>
            <a:endParaRPr lang="en-NZ" dirty="0" smtClean="0">
              <a:solidFill>
                <a:schemeClr val="bg1"/>
              </a:solidFill>
            </a:endParaRPr>
          </a:p>
          <a:p>
            <a:endParaRPr lang="en-NZ" dirty="0">
              <a:solidFill>
                <a:schemeClr val="bg1"/>
              </a:solidFill>
            </a:endParaRPr>
          </a:p>
          <a:p>
            <a:pPr marL="285750" indent="-285750">
              <a:buFont typeface="Arial" charset="0"/>
              <a:buChar char="•"/>
            </a:pPr>
            <a:r>
              <a:rPr lang="en-NZ" dirty="0" smtClean="0">
                <a:solidFill>
                  <a:schemeClr val="bg1"/>
                </a:solidFill>
              </a:rPr>
              <a:t>Metro-Manila, The Philippines</a:t>
            </a:r>
          </a:p>
          <a:p>
            <a:pPr marL="285750" indent="-285750">
              <a:buFont typeface="Arial" charset="0"/>
              <a:buChar char="•"/>
            </a:pPr>
            <a:endParaRPr lang="en-NZ" dirty="0" smtClean="0">
              <a:solidFill>
                <a:schemeClr val="bg1"/>
              </a:solidFill>
            </a:endParaRPr>
          </a:p>
          <a:p>
            <a:pPr marL="285750" indent="-285750" algn="just">
              <a:buFont typeface="Arial" charset="0"/>
              <a:buChar char="•"/>
            </a:pPr>
            <a:r>
              <a:rPr lang="en-NZ" dirty="0" smtClean="0">
                <a:solidFill>
                  <a:schemeClr val="bg1"/>
                </a:solidFill>
              </a:rPr>
              <a:t>Technical training; </a:t>
            </a:r>
            <a:r>
              <a:rPr lang="en-NZ" dirty="0">
                <a:solidFill>
                  <a:schemeClr val="bg1"/>
                </a:solidFill>
              </a:rPr>
              <a:t>policy and governance awareness and </a:t>
            </a:r>
            <a:r>
              <a:rPr lang="en-NZ" dirty="0" smtClean="0">
                <a:solidFill>
                  <a:schemeClr val="bg1"/>
                </a:solidFill>
              </a:rPr>
              <a:t>capacity-building; as well as  </a:t>
            </a:r>
            <a:r>
              <a:rPr lang="en-NZ" dirty="0">
                <a:solidFill>
                  <a:schemeClr val="bg1"/>
                </a:solidFill>
              </a:rPr>
              <a:t>various engagements with other NGOs/CSOs, industry associations and government agencies. </a:t>
            </a:r>
          </a:p>
          <a:p>
            <a:endParaRPr lang="en-NZ" dirty="0">
              <a:solidFill>
                <a:schemeClr val="bg1"/>
              </a:solidFill>
            </a:endParaRPr>
          </a:p>
        </p:txBody>
      </p:sp>
      <p:pic>
        <p:nvPicPr>
          <p:cNvPr id="1025" name="Picture 1" descr="C:\Users\Moari\AppData\Local\Microsoft\Windows\Temporary Internet Files\Content.Outlook\8ZG2ONJ3\WYu - Head shot eCongres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5234" y="2427412"/>
            <a:ext cx="2382629" cy="2991524"/>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755576" y="6021288"/>
            <a:ext cx="2880320" cy="523220"/>
          </a:xfrm>
          <a:prstGeom prst="rect">
            <a:avLst/>
          </a:prstGeom>
          <a:noFill/>
        </p:spPr>
        <p:txBody>
          <a:bodyPr wrap="square" rtlCol="0">
            <a:spAutoFit/>
          </a:bodyPr>
          <a:lstStyle/>
          <a:p>
            <a:pPr algn="ctr"/>
            <a:r>
              <a:rPr lang="en-NZ" sz="2800" b="1" dirty="0" smtClean="0">
                <a:solidFill>
                  <a:schemeClr val="bg1"/>
                </a:solidFill>
                <a:ea typeface="Verdana" pitchFamily="34" charset="0"/>
                <a:cs typeface="Aharoni" pitchFamily="2" charset="-79"/>
              </a:rPr>
              <a:t>Winthrop Yu</a:t>
            </a:r>
            <a:endParaRPr lang="en-NZ" sz="2800" b="1" dirty="0">
              <a:solidFill>
                <a:schemeClr val="bg1"/>
              </a:solidFill>
              <a:ea typeface="Verdana" pitchFamily="34" charset="0"/>
              <a:cs typeface="Aharoni" pitchFamily="2" charset="-79"/>
            </a:endParaRPr>
          </a:p>
        </p:txBody>
      </p:sp>
    </p:spTree>
    <p:extLst>
      <p:ext uri="{BB962C8B-B14F-4D97-AF65-F5344CB8AC3E}">
        <p14:creationId xmlns:p14="http://schemas.microsoft.com/office/powerpoint/2010/main" val="4038673948"/>
      </p:ext>
    </p:extLst>
  </p:cSld>
  <p:clrMapOvr>
    <a:masterClrMapping/>
  </p:clrMapOvr>
  <mc:AlternateContent xmlns:mc="http://schemas.openxmlformats.org/markup-compatibility/2006" xmlns:p14="http://schemas.microsoft.com/office/powerpoint/2010/main">
    <mc:Choice Requires="p14">
      <p:transition spd="slow" p14:dur="59000" advClick="0" advTm="6000"/>
    </mc:Choice>
    <mc:Fallback xmlns="">
      <p:transition spd="slow" advClick="0" advTm="6000"/>
    </mc:Fallback>
  </mc:AlternateContent>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89509" y="1242651"/>
            <a:ext cx="3672408" cy="5293757"/>
          </a:xfrm>
          <a:prstGeom prst="rect">
            <a:avLst/>
          </a:prstGeom>
          <a:noFill/>
        </p:spPr>
        <p:txBody>
          <a:bodyPr wrap="square" rtlCol="0">
            <a:spAutoFit/>
          </a:bodyPr>
          <a:lstStyle/>
          <a:p>
            <a:pPr algn="ctr"/>
            <a:r>
              <a:rPr lang="en-NZ" sz="3200" b="1" dirty="0" err="1" smtClean="0">
                <a:solidFill>
                  <a:schemeClr val="bg1"/>
                </a:solidFill>
              </a:rPr>
              <a:t>NetMission</a:t>
            </a:r>
            <a:endParaRPr lang="en-NZ" sz="3200" b="1" dirty="0" smtClean="0">
              <a:solidFill>
                <a:schemeClr val="bg1"/>
              </a:solidFill>
            </a:endParaRPr>
          </a:p>
          <a:p>
            <a:endParaRPr lang="en-NZ" dirty="0" smtClean="0">
              <a:solidFill>
                <a:schemeClr val="bg1"/>
              </a:solidFill>
            </a:endParaRPr>
          </a:p>
          <a:p>
            <a:endParaRPr lang="en-NZ" dirty="0">
              <a:solidFill>
                <a:schemeClr val="bg1"/>
              </a:solidFill>
            </a:endParaRPr>
          </a:p>
          <a:p>
            <a:pPr marL="285750" indent="-285750">
              <a:buFont typeface="Arial" charset="0"/>
              <a:buChar char="•"/>
            </a:pPr>
            <a:r>
              <a:rPr lang="en-NZ" dirty="0" smtClean="0">
                <a:solidFill>
                  <a:schemeClr val="bg1"/>
                </a:solidFill>
              </a:rPr>
              <a:t>Hong Kong</a:t>
            </a:r>
          </a:p>
          <a:p>
            <a:pPr marL="285750" indent="-285750">
              <a:buFont typeface="Arial" charset="0"/>
              <a:buChar char="•"/>
            </a:pPr>
            <a:endParaRPr lang="en-NZ" dirty="0" smtClean="0">
              <a:solidFill>
                <a:schemeClr val="bg1"/>
              </a:solidFill>
            </a:endParaRPr>
          </a:p>
          <a:p>
            <a:pPr marL="285750" indent="-285750" algn="just">
              <a:buFont typeface="Arial" pitchFamily="34" charset="0"/>
              <a:buChar char="•"/>
            </a:pPr>
            <a:r>
              <a:rPr lang="en-NZ" b="1" dirty="0" err="1">
                <a:solidFill>
                  <a:schemeClr val="bg1"/>
                </a:solidFill>
              </a:rPr>
              <a:t>NetMission.Asia</a:t>
            </a:r>
            <a:r>
              <a:rPr lang="en-NZ" dirty="0">
                <a:solidFill>
                  <a:schemeClr val="bg1"/>
                </a:solidFill>
              </a:rPr>
              <a:t> is a youth Ambassadors program supported by </a:t>
            </a:r>
            <a:r>
              <a:rPr lang="en-NZ" dirty="0" err="1">
                <a:solidFill>
                  <a:schemeClr val="bg1"/>
                </a:solidFill>
              </a:rPr>
              <a:t>DotAsia</a:t>
            </a:r>
            <a:r>
              <a:rPr lang="en-NZ" dirty="0">
                <a:solidFill>
                  <a:schemeClr val="bg1"/>
                </a:solidFill>
              </a:rPr>
              <a:t> and initiated in 2009 which aims to bring together a network of dedicated young ambassadors devoted towards promoting and contributing towards digital inclusion, Internet governance as well as youth engagement &amp; empowerment</a:t>
            </a:r>
            <a:r>
              <a:rPr lang="en-NZ" dirty="0" smtClean="0">
                <a:solidFill>
                  <a:schemeClr val="bg1"/>
                </a:solidFill>
              </a:rPr>
              <a:t>. We </a:t>
            </a:r>
            <a:r>
              <a:rPr lang="en-NZ" dirty="0">
                <a:solidFill>
                  <a:schemeClr val="bg1"/>
                </a:solidFill>
              </a:rPr>
              <a:t>actively participate in ICANN meetings and UNIGF as well as organize </a:t>
            </a:r>
            <a:r>
              <a:rPr lang="en-NZ" dirty="0" smtClean="0">
                <a:solidFill>
                  <a:schemeClr val="bg1"/>
                </a:solidFill>
              </a:rPr>
              <a:t> an annual Youth IGF. </a:t>
            </a:r>
            <a:endParaRPr lang="en-NZ" dirty="0">
              <a:solidFill>
                <a:schemeClr val="bg1"/>
              </a:solidFill>
            </a:endParaRPr>
          </a:p>
        </p:txBody>
      </p:sp>
      <p:sp>
        <p:nvSpPr>
          <p:cNvPr id="3" name="TextBox 2"/>
          <p:cNvSpPr txBox="1"/>
          <p:nvPr/>
        </p:nvSpPr>
        <p:spPr>
          <a:xfrm>
            <a:off x="755576" y="5819583"/>
            <a:ext cx="2880320" cy="523220"/>
          </a:xfrm>
          <a:prstGeom prst="rect">
            <a:avLst/>
          </a:prstGeom>
          <a:noFill/>
        </p:spPr>
        <p:txBody>
          <a:bodyPr wrap="square" rtlCol="0">
            <a:spAutoFit/>
          </a:bodyPr>
          <a:lstStyle/>
          <a:p>
            <a:pPr algn="ctr"/>
            <a:r>
              <a:rPr lang="en-NZ" sz="2800" b="1" dirty="0" err="1" smtClean="0">
                <a:solidFill>
                  <a:schemeClr val="bg1"/>
                </a:solidFill>
                <a:ea typeface="Verdana" pitchFamily="34" charset="0"/>
                <a:cs typeface="Aharoni" pitchFamily="2" charset="-79"/>
              </a:rPr>
              <a:t>Yannis</a:t>
            </a:r>
            <a:r>
              <a:rPr lang="en-NZ" sz="2800" b="1" dirty="0" smtClean="0">
                <a:solidFill>
                  <a:schemeClr val="bg1"/>
                </a:solidFill>
                <a:ea typeface="Verdana" pitchFamily="34" charset="0"/>
                <a:cs typeface="Aharoni" pitchFamily="2" charset="-79"/>
              </a:rPr>
              <a:t> Li</a:t>
            </a:r>
            <a:endParaRPr lang="en-NZ" sz="2800" b="1" dirty="0">
              <a:solidFill>
                <a:schemeClr val="bg1"/>
              </a:solidFill>
              <a:ea typeface="Verdana" pitchFamily="34" charset="0"/>
              <a:cs typeface="Aharoni" pitchFamily="2" charset="-79"/>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6165" y="2231758"/>
            <a:ext cx="2232248" cy="3315545"/>
          </a:xfrm>
          <a:prstGeom prst="rect">
            <a:avLst/>
          </a:prstGeom>
        </p:spPr>
      </p:pic>
    </p:spTree>
    <p:extLst>
      <p:ext uri="{BB962C8B-B14F-4D97-AF65-F5344CB8AC3E}">
        <p14:creationId xmlns:p14="http://schemas.microsoft.com/office/powerpoint/2010/main" val="678257947"/>
      </p:ext>
    </p:extLst>
  </p:cSld>
  <p:clrMapOvr>
    <a:masterClrMapping/>
  </p:clrMapOvr>
  <mc:AlternateContent xmlns:mc="http://schemas.openxmlformats.org/markup-compatibility/2006" xmlns:p14="http://schemas.microsoft.com/office/powerpoint/2010/main">
    <mc:Choice Requires="p14">
      <p:transition spd="slow" p14:dur="59000" advClick="0" advTm="6000"/>
    </mc:Choice>
    <mc:Fallback xmlns="">
      <p:transition spd="slow" advClick="0" advTm="6000"/>
    </mc:Fallback>
  </mc:AlternateContent>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63413" y="1883371"/>
            <a:ext cx="3672408" cy="4124206"/>
          </a:xfrm>
          <a:prstGeom prst="rect">
            <a:avLst/>
          </a:prstGeom>
          <a:noFill/>
        </p:spPr>
        <p:txBody>
          <a:bodyPr wrap="square" rtlCol="0">
            <a:spAutoFit/>
          </a:bodyPr>
          <a:lstStyle/>
          <a:p>
            <a:pPr algn="ctr"/>
            <a:r>
              <a:rPr lang="en-NZ" sz="3200" b="1" dirty="0" smtClean="0">
                <a:solidFill>
                  <a:schemeClr val="bg1"/>
                </a:solidFill>
              </a:rPr>
              <a:t>Information Policy Analytical Centre</a:t>
            </a:r>
          </a:p>
          <a:p>
            <a:endParaRPr lang="en-NZ" dirty="0" smtClean="0">
              <a:solidFill>
                <a:schemeClr val="bg1"/>
              </a:solidFill>
            </a:endParaRPr>
          </a:p>
          <a:p>
            <a:endParaRPr lang="en-NZ" dirty="0">
              <a:solidFill>
                <a:schemeClr val="bg1"/>
              </a:solidFill>
            </a:endParaRPr>
          </a:p>
          <a:p>
            <a:pPr marL="285750" indent="-285750">
              <a:buFont typeface="Arial" charset="0"/>
              <a:buChar char="•"/>
            </a:pPr>
            <a:r>
              <a:rPr lang="en-NZ" dirty="0" smtClean="0">
                <a:solidFill>
                  <a:schemeClr val="bg1"/>
                </a:solidFill>
              </a:rPr>
              <a:t>Baku, Azerbaijan</a:t>
            </a:r>
          </a:p>
          <a:p>
            <a:pPr marL="285750" indent="-285750">
              <a:buFont typeface="Arial" charset="0"/>
              <a:buChar char="•"/>
            </a:pPr>
            <a:endParaRPr lang="en-NZ" dirty="0" smtClean="0">
              <a:solidFill>
                <a:schemeClr val="bg1"/>
              </a:solidFill>
            </a:endParaRPr>
          </a:p>
          <a:p>
            <a:pPr marL="285750" indent="-285750">
              <a:buFont typeface="Arial" pitchFamily="34" charset="0"/>
              <a:buChar char="•"/>
            </a:pPr>
            <a:r>
              <a:rPr lang="en-NZ" dirty="0" smtClean="0">
                <a:solidFill>
                  <a:schemeClr val="bg1"/>
                </a:solidFill>
              </a:rPr>
              <a:t>Promotes </a:t>
            </a:r>
            <a:r>
              <a:rPr lang="en-NZ" dirty="0">
                <a:solidFill>
                  <a:schemeClr val="bg1"/>
                </a:solidFill>
              </a:rPr>
              <a:t>and </a:t>
            </a:r>
            <a:r>
              <a:rPr lang="en-NZ" dirty="0" smtClean="0">
                <a:solidFill>
                  <a:schemeClr val="bg1"/>
                </a:solidFill>
              </a:rPr>
              <a:t>publicizes </a:t>
            </a:r>
            <a:r>
              <a:rPr lang="en-NZ" dirty="0">
                <a:solidFill>
                  <a:schemeClr val="bg1"/>
                </a:solidFill>
              </a:rPr>
              <a:t>ICANN policy and decisions among Azerbaijan Internet community. </a:t>
            </a:r>
            <a:r>
              <a:rPr lang="en-NZ" dirty="0" smtClean="0">
                <a:solidFill>
                  <a:schemeClr val="bg1"/>
                </a:solidFill>
              </a:rPr>
              <a:t>Encourages  users </a:t>
            </a:r>
            <a:r>
              <a:rPr lang="en-NZ" dirty="0">
                <a:solidFill>
                  <a:schemeClr val="bg1"/>
                </a:solidFill>
              </a:rPr>
              <a:t>to get actively involved in discussions and decision making processes  in ICANN. </a:t>
            </a:r>
          </a:p>
        </p:txBody>
      </p:sp>
      <p:sp>
        <p:nvSpPr>
          <p:cNvPr id="3" name="TextBox 2"/>
          <p:cNvSpPr txBox="1"/>
          <p:nvPr/>
        </p:nvSpPr>
        <p:spPr>
          <a:xfrm>
            <a:off x="755576" y="6021288"/>
            <a:ext cx="2880320" cy="523220"/>
          </a:xfrm>
          <a:prstGeom prst="rect">
            <a:avLst/>
          </a:prstGeom>
          <a:noFill/>
        </p:spPr>
        <p:txBody>
          <a:bodyPr wrap="square" rtlCol="0">
            <a:spAutoFit/>
          </a:bodyPr>
          <a:lstStyle/>
          <a:p>
            <a:pPr algn="ctr"/>
            <a:r>
              <a:rPr lang="en-NZ" sz="2800" b="1" dirty="0" err="1" smtClean="0">
                <a:solidFill>
                  <a:schemeClr val="bg1"/>
                </a:solidFill>
                <a:ea typeface="Verdana" pitchFamily="34" charset="0"/>
                <a:cs typeface="Aharoni" pitchFamily="2" charset="-79"/>
              </a:rPr>
              <a:t>Yashar</a:t>
            </a:r>
            <a:r>
              <a:rPr lang="en-NZ" sz="2800" b="1" dirty="0" smtClean="0">
                <a:solidFill>
                  <a:schemeClr val="bg1"/>
                </a:solidFill>
                <a:ea typeface="Verdana" pitchFamily="34" charset="0"/>
                <a:cs typeface="Aharoni" pitchFamily="2" charset="-79"/>
              </a:rPr>
              <a:t> </a:t>
            </a:r>
            <a:r>
              <a:rPr lang="en-NZ" sz="2800" b="1" dirty="0" err="1">
                <a:solidFill>
                  <a:schemeClr val="bg1"/>
                </a:solidFill>
                <a:ea typeface="Verdana" pitchFamily="34" charset="0"/>
                <a:cs typeface="Aharoni" pitchFamily="2" charset="-79"/>
              </a:rPr>
              <a:t>H</a:t>
            </a:r>
            <a:r>
              <a:rPr lang="en-NZ" sz="2800" b="1" dirty="0" err="1" smtClean="0">
                <a:solidFill>
                  <a:schemeClr val="bg1"/>
                </a:solidFill>
                <a:ea typeface="Verdana" pitchFamily="34" charset="0"/>
                <a:cs typeface="Aharoni" pitchFamily="2" charset="-79"/>
              </a:rPr>
              <a:t>ajiyev</a:t>
            </a:r>
            <a:endParaRPr lang="en-NZ" sz="2800" b="1" dirty="0">
              <a:solidFill>
                <a:schemeClr val="bg1"/>
              </a:solidFill>
              <a:ea typeface="Verdana" pitchFamily="34" charset="0"/>
              <a:cs typeface="Aharoni" pitchFamily="2" charset="-79"/>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5048" y="2557839"/>
            <a:ext cx="2469991" cy="2775271"/>
          </a:xfrm>
          <a:prstGeom prst="rect">
            <a:avLst/>
          </a:prstGeom>
        </p:spPr>
      </p:pic>
    </p:spTree>
    <p:extLst>
      <p:ext uri="{BB962C8B-B14F-4D97-AF65-F5344CB8AC3E}">
        <p14:creationId xmlns:p14="http://schemas.microsoft.com/office/powerpoint/2010/main" val="3930459854"/>
      </p:ext>
    </p:extLst>
  </p:cSld>
  <p:clrMapOvr>
    <a:masterClrMapping/>
  </p:clrMapOvr>
  <mc:AlternateContent xmlns:mc="http://schemas.openxmlformats.org/markup-compatibility/2006" xmlns:p14="http://schemas.microsoft.com/office/powerpoint/2010/main">
    <mc:Choice Requires="p14">
      <p:transition spd="slow" p14:dur="59000" advClick="0" advTm="6000"/>
    </mc:Choice>
    <mc:Fallback xmlns="">
      <p:transition spd="slow" advClick="0" advTm="6000"/>
    </mc:Fallback>
  </mc:AlternateContent>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29828" y="2016243"/>
            <a:ext cx="3672408" cy="3847207"/>
          </a:xfrm>
          <a:prstGeom prst="rect">
            <a:avLst/>
          </a:prstGeom>
          <a:noFill/>
        </p:spPr>
        <p:txBody>
          <a:bodyPr wrap="square" rtlCol="0">
            <a:spAutoFit/>
          </a:bodyPr>
          <a:lstStyle/>
          <a:p>
            <a:pPr algn="ctr"/>
            <a:r>
              <a:rPr lang="en-NZ" sz="3200" b="1" dirty="0" smtClean="0">
                <a:solidFill>
                  <a:schemeClr val="bg1"/>
                </a:solidFill>
              </a:rPr>
              <a:t>Open Standards and Internet Association</a:t>
            </a:r>
          </a:p>
          <a:p>
            <a:endParaRPr lang="en-NZ" dirty="0" smtClean="0">
              <a:solidFill>
                <a:schemeClr val="bg1"/>
              </a:solidFill>
            </a:endParaRPr>
          </a:p>
          <a:p>
            <a:endParaRPr lang="en-NZ" dirty="0">
              <a:solidFill>
                <a:schemeClr val="bg1"/>
              </a:solidFill>
            </a:endParaRPr>
          </a:p>
          <a:p>
            <a:pPr marL="285750" indent="-285750">
              <a:buFont typeface="Arial" charset="0"/>
              <a:buChar char="•"/>
            </a:pPr>
            <a:r>
              <a:rPr lang="en-NZ" dirty="0" smtClean="0">
                <a:solidFill>
                  <a:schemeClr val="bg1"/>
                </a:solidFill>
              </a:rPr>
              <a:t>Seoul, Korea</a:t>
            </a:r>
          </a:p>
          <a:p>
            <a:pPr marL="285750" indent="-285750">
              <a:buFont typeface="Arial" charset="0"/>
              <a:buChar char="•"/>
            </a:pPr>
            <a:endParaRPr lang="en-NZ" dirty="0" smtClean="0">
              <a:solidFill>
                <a:schemeClr val="bg1"/>
              </a:solidFill>
            </a:endParaRPr>
          </a:p>
          <a:p>
            <a:pPr marL="285750" indent="-285750" algn="just">
              <a:buFont typeface="Arial" pitchFamily="34" charset="0"/>
              <a:buChar char="•"/>
            </a:pPr>
            <a:r>
              <a:rPr lang="en-NZ" smtClean="0">
                <a:solidFill>
                  <a:schemeClr val="bg1"/>
                </a:solidFill>
              </a:rPr>
              <a:t>OSIA is </a:t>
            </a:r>
            <a:r>
              <a:rPr lang="en-NZ">
                <a:solidFill>
                  <a:schemeClr val="bg1"/>
                </a:solidFill>
              </a:rPr>
              <a:t>a </a:t>
            </a:r>
            <a:r>
              <a:rPr lang="en-NZ" smtClean="0">
                <a:solidFill>
                  <a:schemeClr val="bg1"/>
                </a:solidFill>
              </a:rPr>
              <a:t>not-for-profit </a:t>
            </a:r>
            <a:r>
              <a:rPr lang="en-NZ" dirty="0">
                <a:solidFill>
                  <a:schemeClr val="bg1"/>
                </a:solidFill>
              </a:rPr>
              <a:t>organization for joint research activities among industries, research institutes and academy. We have played a leading role for standardization of ICT in Korea.</a:t>
            </a:r>
          </a:p>
        </p:txBody>
      </p:sp>
      <p:sp>
        <p:nvSpPr>
          <p:cNvPr id="3" name="TextBox 2"/>
          <p:cNvSpPr txBox="1"/>
          <p:nvPr/>
        </p:nvSpPr>
        <p:spPr>
          <a:xfrm>
            <a:off x="611560" y="6021288"/>
            <a:ext cx="3312368" cy="523220"/>
          </a:xfrm>
          <a:prstGeom prst="rect">
            <a:avLst/>
          </a:prstGeom>
          <a:noFill/>
        </p:spPr>
        <p:txBody>
          <a:bodyPr wrap="square" rtlCol="0">
            <a:spAutoFit/>
          </a:bodyPr>
          <a:lstStyle/>
          <a:p>
            <a:pPr algn="ctr"/>
            <a:r>
              <a:rPr lang="en-NZ" sz="2800" b="1" dirty="0" smtClean="0">
                <a:solidFill>
                  <a:schemeClr val="bg1"/>
                </a:solidFill>
                <a:ea typeface="Verdana" pitchFamily="34" charset="0"/>
                <a:cs typeface="Aharoni" pitchFamily="2" charset="-79"/>
              </a:rPr>
              <a:t>Y.J. (Youn Jun) Park</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1015" y="2321560"/>
            <a:ext cx="2404312" cy="3236574"/>
          </a:xfrm>
          <a:prstGeom prst="rect">
            <a:avLst/>
          </a:prstGeom>
        </p:spPr>
      </p:pic>
    </p:spTree>
    <p:extLst>
      <p:ext uri="{BB962C8B-B14F-4D97-AF65-F5344CB8AC3E}">
        <p14:creationId xmlns:p14="http://schemas.microsoft.com/office/powerpoint/2010/main" val="3965146287"/>
      </p:ext>
    </p:extLst>
  </p:cSld>
  <p:clrMapOvr>
    <a:masterClrMapping/>
  </p:clrMapOvr>
  <mc:AlternateContent xmlns:mc="http://schemas.openxmlformats.org/markup-compatibility/2006" xmlns:p14="http://schemas.microsoft.com/office/powerpoint/2010/main">
    <mc:Choice Requires="p14">
      <p:transition spd="slow" p14:dur="59000" advClick="0" advTm="6000"/>
    </mc:Choice>
    <mc:Fallback xmlns="">
      <p:transition spd="slow" advClick="0" advTm="6000"/>
    </mc:Fallback>
  </mc:AlternateContent>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16632"/>
            <a:ext cx="2247900" cy="1333500"/>
          </a:xfrm>
          <a:prstGeom prst="rect">
            <a:avLst/>
          </a:prstGeom>
        </p:spPr>
      </p:pic>
      <p:sp>
        <p:nvSpPr>
          <p:cNvPr id="4" name="TextBox 3"/>
          <p:cNvSpPr txBox="1"/>
          <p:nvPr/>
        </p:nvSpPr>
        <p:spPr>
          <a:xfrm>
            <a:off x="1043608" y="2553451"/>
            <a:ext cx="4320480" cy="2739211"/>
          </a:xfrm>
          <a:prstGeom prst="rect">
            <a:avLst/>
          </a:prstGeom>
          <a:noFill/>
        </p:spPr>
        <p:txBody>
          <a:bodyPr wrap="square" rtlCol="0">
            <a:spAutoFit/>
          </a:bodyPr>
          <a:lstStyle/>
          <a:p>
            <a:pPr algn="ctr"/>
            <a:r>
              <a:rPr lang="en-NZ" sz="7200" dirty="0" smtClean="0">
                <a:solidFill>
                  <a:schemeClr val="bg1"/>
                </a:solidFill>
              </a:rPr>
              <a:t>APRALO ROLL CALL</a:t>
            </a:r>
          </a:p>
          <a:p>
            <a:pPr algn="ctr"/>
            <a:r>
              <a:rPr lang="en-NZ" sz="2800" dirty="0" smtClean="0">
                <a:solidFill>
                  <a:schemeClr val="bg1"/>
                </a:solidFill>
              </a:rPr>
              <a:t>(End)</a:t>
            </a:r>
            <a:endParaRPr lang="en-NZ" sz="2800" dirty="0">
              <a:solidFill>
                <a:schemeClr val="bg1"/>
              </a:soli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22480" y="14935"/>
            <a:ext cx="2520280" cy="6843065"/>
          </a:xfrm>
          <a:prstGeom prst="rect">
            <a:avLst/>
          </a:prstGeom>
        </p:spPr>
      </p:pic>
    </p:spTree>
    <p:extLst>
      <p:ext uri="{BB962C8B-B14F-4D97-AF65-F5344CB8AC3E}">
        <p14:creationId xmlns:p14="http://schemas.microsoft.com/office/powerpoint/2010/main" val="632516483"/>
      </p:ext>
    </p:extLst>
  </p:cSld>
  <p:clrMapOvr>
    <a:masterClrMapping/>
  </p:clrMapOvr>
  <mc:AlternateContent xmlns:mc="http://schemas.openxmlformats.org/markup-compatibility/2006" xmlns:p14="http://schemas.microsoft.com/office/powerpoint/2010/main">
    <mc:Choice Requires="p14">
      <p:transition spd="slow" p14:dur="59000" advClick="0" advTm="6000"/>
    </mc:Choice>
    <mc:Fallback xmlns="">
      <p:transition spd="slow" advClick="0" advTm="6000"/>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63413" y="2004711"/>
            <a:ext cx="3672408" cy="3847207"/>
          </a:xfrm>
          <a:prstGeom prst="rect">
            <a:avLst/>
          </a:prstGeom>
          <a:noFill/>
        </p:spPr>
        <p:txBody>
          <a:bodyPr wrap="square" rtlCol="0">
            <a:spAutoFit/>
          </a:bodyPr>
          <a:lstStyle/>
          <a:p>
            <a:pPr algn="ctr"/>
            <a:r>
              <a:rPr lang="en-NZ" sz="3200" b="1" dirty="0" smtClean="0">
                <a:solidFill>
                  <a:schemeClr val="bg1"/>
                </a:solidFill>
              </a:rPr>
              <a:t>Internet Society of Australia</a:t>
            </a:r>
            <a:endParaRPr lang="en-NZ" sz="3200" dirty="0" smtClean="0">
              <a:solidFill>
                <a:schemeClr val="bg1"/>
              </a:solidFill>
            </a:endParaRPr>
          </a:p>
          <a:p>
            <a:endParaRPr lang="en-NZ" dirty="0">
              <a:solidFill>
                <a:schemeClr val="bg1"/>
              </a:solidFill>
            </a:endParaRPr>
          </a:p>
          <a:p>
            <a:pPr marL="285750" indent="-285750">
              <a:buFont typeface="Arial" charset="0"/>
              <a:buChar char="•"/>
            </a:pPr>
            <a:endParaRPr lang="en-NZ" dirty="0" smtClean="0">
              <a:solidFill>
                <a:schemeClr val="bg1"/>
              </a:solidFill>
            </a:endParaRPr>
          </a:p>
          <a:p>
            <a:pPr marL="285750" indent="-285750">
              <a:buFont typeface="Arial" charset="0"/>
              <a:buChar char="•"/>
            </a:pPr>
            <a:r>
              <a:rPr lang="en-NZ" dirty="0" smtClean="0">
                <a:solidFill>
                  <a:schemeClr val="bg1"/>
                </a:solidFill>
              </a:rPr>
              <a:t>Sydney, Australia</a:t>
            </a:r>
          </a:p>
          <a:p>
            <a:pPr marL="285750" indent="-285750">
              <a:buFont typeface="Arial" charset="0"/>
              <a:buChar char="•"/>
            </a:pPr>
            <a:endParaRPr lang="en-NZ" dirty="0" smtClean="0">
              <a:solidFill>
                <a:schemeClr val="bg1"/>
              </a:solidFill>
            </a:endParaRPr>
          </a:p>
          <a:p>
            <a:pPr marL="285750" indent="-285750" algn="just">
              <a:buFont typeface="Arial" pitchFamily="34" charset="0"/>
              <a:buChar char="•"/>
            </a:pPr>
            <a:r>
              <a:rPr lang="en-NZ" dirty="0" smtClean="0">
                <a:solidFill>
                  <a:schemeClr val="bg1"/>
                </a:solidFill>
              </a:rPr>
              <a:t>ISOC-AU promotes </a:t>
            </a:r>
            <a:r>
              <a:rPr lang="en-NZ" dirty="0">
                <a:solidFill>
                  <a:schemeClr val="bg1"/>
                </a:solidFill>
              </a:rPr>
              <a:t>development of the Internet in Australia to benefit the whole community, including business, academic, professional, and private Internet users.</a:t>
            </a:r>
          </a:p>
        </p:txBody>
      </p:sp>
      <p:sp>
        <p:nvSpPr>
          <p:cNvPr id="3" name="TextBox 2"/>
          <p:cNvSpPr txBox="1"/>
          <p:nvPr/>
        </p:nvSpPr>
        <p:spPr>
          <a:xfrm>
            <a:off x="611560" y="6021288"/>
            <a:ext cx="3168352" cy="523220"/>
          </a:xfrm>
          <a:prstGeom prst="rect">
            <a:avLst/>
          </a:prstGeom>
          <a:noFill/>
        </p:spPr>
        <p:txBody>
          <a:bodyPr wrap="square" rtlCol="0">
            <a:spAutoFit/>
          </a:bodyPr>
          <a:lstStyle/>
          <a:p>
            <a:pPr algn="ctr"/>
            <a:r>
              <a:rPr lang="en-NZ" sz="2800" b="1" dirty="0" smtClean="0">
                <a:solidFill>
                  <a:schemeClr val="bg1"/>
                </a:solidFill>
                <a:ea typeface="Verdana" pitchFamily="34" charset="0"/>
                <a:cs typeface="Aharoni" pitchFamily="2" charset="-79"/>
              </a:rPr>
              <a:t>Cheryl Langdon-Orr</a:t>
            </a:r>
            <a:endParaRPr lang="en-NZ" sz="2800" b="1" dirty="0">
              <a:solidFill>
                <a:schemeClr val="bg1"/>
              </a:solidFill>
              <a:ea typeface="Verdana" pitchFamily="34" charset="0"/>
              <a:cs typeface="Aharoni" pitchFamily="2" charset="-79"/>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83894" y="2261996"/>
            <a:ext cx="2216206" cy="3332640"/>
          </a:xfrm>
          <a:prstGeom prst="rect">
            <a:avLst/>
          </a:prstGeom>
        </p:spPr>
      </p:pic>
    </p:spTree>
    <p:extLst>
      <p:ext uri="{BB962C8B-B14F-4D97-AF65-F5344CB8AC3E}">
        <p14:creationId xmlns:p14="http://schemas.microsoft.com/office/powerpoint/2010/main" val="2073146893"/>
      </p:ext>
    </p:extLst>
  </p:cSld>
  <p:clrMapOvr>
    <a:masterClrMapping/>
  </p:clrMapOvr>
  <mc:AlternateContent xmlns:mc="http://schemas.openxmlformats.org/markup-compatibility/2006" xmlns:p14="http://schemas.microsoft.com/office/powerpoint/2010/main">
    <mc:Choice Requires="p14">
      <p:transition spd="slow" p14:dur="59000" advClick="0" advTm="6000"/>
    </mc:Choice>
    <mc:Fallback xmlns="">
      <p:transition spd="slow" advClick="0" advTm="6000"/>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37844" y="2286189"/>
            <a:ext cx="3672408" cy="3293209"/>
          </a:xfrm>
          <a:prstGeom prst="rect">
            <a:avLst/>
          </a:prstGeom>
          <a:noFill/>
        </p:spPr>
        <p:txBody>
          <a:bodyPr wrap="square" rtlCol="0">
            <a:spAutoFit/>
          </a:bodyPr>
          <a:lstStyle/>
          <a:p>
            <a:pPr algn="ctr"/>
            <a:r>
              <a:rPr lang="en-NZ" sz="3200" b="1" dirty="0" smtClean="0">
                <a:solidFill>
                  <a:schemeClr val="bg1"/>
                </a:solidFill>
              </a:rPr>
              <a:t>Hong Kong Internet Forum</a:t>
            </a:r>
          </a:p>
          <a:p>
            <a:endParaRPr lang="en-NZ" dirty="0">
              <a:solidFill>
                <a:schemeClr val="bg1"/>
              </a:solidFill>
            </a:endParaRPr>
          </a:p>
          <a:p>
            <a:endParaRPr lang="en-NZ" dirty="0">
              <a:solidFill>
                <a:schemeClr val="bg1"/>
              </a:solidFill>
            </a:endParaRPr>
          </a:p>
          <a:p>
            <a:pPr marL="285750" indent="-285750">
              <a:buFont typeface="Arial" charset="0"/>
              <a:buChar char="•"/>
            </a:pPr>
            <a:r>
              <a:rPr lang="en-NZ" dirty="0" smtClean="0">
                <a:solidFill>
                  <a:schemeClr val="bg1"/>
                </a:solidFill>
              </a:rPr>
              <a:t>Hong Kong</a:t>
            </a:r>
          </a:p>
          <a:p>
            <a:pPr marL="285750" indent="-285750">
              <a:buFont typeface="Arial" charset="0"/>
              <a:buChar char="•"/>
            </a:pPr>
            <a:endParaRPr lang="en-NZ" dirty="0" smtClean="0">
              <a:solidFill>
                <a:schemeClr val="bg1"/>
              </a:solidFill>
            </a:endParaRPr>
          </a:p>
          <a:p>
            <a:pPr marL="285750" indent="-285750">
              <a:buFont typeface="Arial" charset="0"/>
              <a:buChar char="•"/>
            </a:pPr>
            <a:r>
              <a:rPr lang="en-US" dirty="0">
                <a:solidFill>
                  <a:schemeClr val="bg1"/>
                </a:solidFill>
              </a:rPr>
              <a:t>Maintains an online platform for strengthening the connection amongst the Hong Kong Internet users</a:t>
            </a:r>
            <a:endParaRPr lang="en-NZ" dirty="0">
              <a:solidFill>
                <a:schemeClr val="bg1"/>
              </a:solidFill>
            </a:endParaRPr>
          </a:p>
        </p:txBody>
      </p:sp>
      <p:sp>
        <p:nvSpPr>
          <p:cNvPr id="3" name="TextBox 2"/>
          <p:cNvSpPr txBox="1"/>
          <p:nvPr/>
        </p:nvSpPr>
        <p:spPr>
          <a:xfrm>
            <a:off x="755576" y="6021288"/>
            <a:ext cx="2880320" cy="523220"/>
          </a:xfrm>
          <a:prstGeom prst="rect">
            <a:avLst/>
          </a:prstGeom>
          <a:noFill/>
        </p:spPr>
        <p:txBody>
          <a:bodyPr wrap="square" rtlCol="0">
            <a:spAutoFit/>
          </a:bodyPr>
          <a:lstStyle/>
          <a:p>
            <a:pPr algn="ctr"/>
            <a:r>
              <a:rPr lang="en-NZ" sz="2800" b="1" dirty="0" smtClean="0">
                <a:solidFill>
                  <a:schemeClr val="bg1"/>
                </a:solidFill>
                <a:ea typeface="Verdana" pitchFamily="34" charset="0"/>
                <a:cs typeface="Aharoni" pitchFamily="2" charset="-79"/>
              </a:rPr>
              <a:t>Dennis Cai</a:t>
            </a:r>
            <a:endParaRPr lang="en-NZ" sz="2800" b="1" dirty="0">
              <a:solidFill>
                <a:schemeClr val="bg1"/>
              </a:solidFill>
              <a:ea typeface="Verdana" pitchFamily="34" charset="0"/>
              <a:cs typeface="Aharoni" pitchFamily="2" charset="-79"/>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2282" y="2276872"/>
            <a:ext cx="2232248" cy="3311845"/>
          </a:xfrm>
          <a:prstGeom prst="rect">
            <a:avLst/>
          </a:prstGeom>
        </p:spPr>
      </p:pic>
    </p:spTree>
    <p:extLst>
      <p:ext uri="{BB962C8B-B14F-4D97-AF65-F5344CB8AC3E}">
        <p14:creationId xmlns:p14="http://schemas.microsoft.com/office/powerpoint/2010/main" val="1737808623"/>
      </p:ext>
    </p:extLst>
  </p:cSld>
  <p:clrMapOvr>
    <a:masterClrMapping/>
  </p:clrMapOvr>
  <mc:AlternateContent xmlns:mc="http://schemas.openxmlformats.org/markup-compatibility/2006" xmlns:p14="http://schemas.microsoft.com/office/powerpoint/2010/main">
    <mc:Choice Requires="p14">
      <p:transition spd="slow" p14:dur="59000" advClick="0" advTm="6000"/>
    </mc:Choice>
    <mc:Fallback xmlns="">
      <p:transition spd="slow" advClick="0" advTm="6000"/>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70163" y="1212080"/>
            <a:ext cx="3672408" cy="5416868"/>
          </a:xfrm>
          <a:prstGeom prst="rect">
            <a:avLst/>
          </a:prstGeom>
          <a:noFill/>
        </p:spPr>
        <p:txBody>
          <a:bodyPr wrap="square" rtlCol="0">
            <a:spAutoFit/>
          </a:bodyPr>
          <a:lstStyle/>
          <a:p>
            <a:pPr algn="ctr"/>
            <a:r>
              <a:rPr lang="en-NZ" sz="3200" b="1" dirty="0" smtClean="0">
                <a:solidFill>
                  <a:schemeClr val="bg1"/>
                </a:solidFill>
              </a:rPr>
              <a:t>ISOC Taiwan</a:t>
            </a:r>
          </a:p>
          <a:p>
            <a:endParaRPr lang="en-NZ" dirty="0" smtClean="0">
              <a:solidFill>
                <a:schemeClr val="bg1"/>
              </a:solidFill>
            </a:endParaRPr>
          </a:p>
          <a:p>
            <a:endParaRPr lang="en-NZ" dirty="0">
              <a:solidFill>
                <a:schemeClr val="bg1"/>
              </a:solidFill>
            </a:endParaRPr>
          </a:p>
          <a:p>
            <a:pPr marL="285750" indent="-285750">
              <a:buFont typeface="Arial" charset="0"/>
              <a:buChar char="•"/>
            </a:pPr>
            <a:r>
              <a:rPr lang="en-NZ" dirty="0" smtClean="0">
                <a:solidFill>
                  <a:schemeClr val="bg1"/>
                </a:solidFill>
              </a:rPr>
              <a:t>Taiwan</a:t>
            </a:r>
          </a:p>
          <a:p>
            <a:pPr marL="285750" indent="-285750">
              <a:buFont typeface="Arial" charset="0"/>
              <a:buChar char="•"/>
            </a:pPr>
            <a:endParaRPr lang="en-NZ" dirty="0" smtClean="0">
              <a:solidFill>
                <a:schemeClr val="bg1"/>
              </a:solidFill>
            </a:endParaRPr>
          </a:p>
          <a:p>
            <a:pPr marL="285750" indent="-285750" algn="just">
              <a:buFont typeface="Arial" pitchFamily="34" charset="0"/>
              <a:buChar char="•"/>
            </a:pPr>
            <a:r>
              <a:rPr lang="en-US" dirty="0" smtClean="0">
                <a:solidFill>
                  <a:schemeClr val="bg1"/>
                </a:solidFill>
              </a:rPr>
              <a:t>Founded </a:t>
            </a:r>
            <a:r>
              <a:rPr lang="en-US" dirty="0">
                <a:solidFill>
                  <a:schemeClr val="bg1"/>
                </a:solidFill>
              </a:rPr>
              <a:t>in </a:t>
            </a:r>
            <a:r>
              <a:rPr lang="en-US" dirty="0" smtClean="0">
                <a:solidFill>
                  <a:schemeClr val="bg1"/>
                </a:solidFill>
              </a:rPr>
              <a:t>1996, ISOC </a:t>
            </a:r>
            <a:r>
              <a:rPr lang="en-US" dirty="0">
                <a:solidFill>
                  <a:schemeClr val="bg1"/>
                </a:solidFill>
              </a:rPr>
              <a:t>Taiwan </a:t>
            </a:r>
            <a:r>
              <a:rPr lang="en-US" dirty="0" smtClean="0">
                <a:solidFill>
                  <a:schemeClr val="bg1"/>
                </a:solidFill>
              </a:rPr>
              <a:t>Chapter focuses on gathering together people who </a:t>
            </a:r>
            <a:r>
              <a:rPr lang="en-US" dirty="0">
                <a:solidFill>
                  <a:schemeClr val="bg1"/>
                </a:solidFill>
              </a:rPr>
              <a:t>care about the internet </a:t>
            </a:r>
            <a:r>
              <a:rPr lang="en-US" dirty="0" smtClean="0">
                <a:solidFill>
                  <a:schemeClr val="bg1"/>
                </a:solidFill>
              </a:rPr>
              <a:t>growth; employing member's </a:t>
            </a:r>
            <a:r>
              <a:rPr lang="en-US" dirty="0">
                <a:solidFill>
                  <a:schemeClr val="bg1"/>
                </a:solidFill>
              </a:rPr>
              <a:t>abilities and their professional specialty to promote </a:t>
            </a:r>
            <a:r>
              <a:rPr lang="en-US" dirty="0" smtClean="0">
                <a:solidFill>
                  <a:schemeClr val="bg1"/>
                </a:solidFill>
              </a:rPr>
              <a:t>internet activities; participating at </a:t>
            </a:r>
            <a:r>
              <a:rPr lang="en-US" dirty="0">
                <a:solidFill>
                  <a:schemeClr val="bg1"/>
                </a:solidFill>
              </a:rPr>
              <a:t>internet related </a:t>
            </a:r>
            <a:r>
              <a:rPr lang="en-US" dirty="0" smtClean="0">
                <a:solidFill>
                  <a:schemeClr val="bg1"/>
                </a:solidFill>
              </a:rPr>
              <a:t>conferences; and taking a leadership role to </a:t>
            </a:r>
            <a:r>
              <a:rPr lang="en-US" dirty="0">
                <a:solidFill>
                  <a:schemeClr val="bg1"/>
                </a:solidFill>
              </a:rPr>
              <a:t>create a better environment </a:t>
            </a:r>
            <a:r>
              <a:rPr lang="en-US" dirty="0" smtClean="0">
                <a:solidFill>
                  <a:schemeClr val="bg1"/>
                </a:solidFill>
              </a:rPr>
              <a:t>where Taiwan </a:t>
            </a:r>
            <a:r>
              <a:rPr lang="en-US" dirty="0">
                <a:solidFill>
                  <a:schemeClr val="bg1"/>
                </a:solidFill>
              </a:rPr>
              <a:t>internet users </a:t>
            </a:r>
            <a:r>
              <a:rPr lang="en-US" dirty="0" smtClean="0">
                <a:solidFill>
                  <a:schemeClr val="bg1"/>
                </a:solidFill>
              </a:rPr>
              <a:t>can </a:t>
            </a:r>
            <a:r>
              <a:rPr lang="en-US" dirty="0">
                <a:solidFill>
                  <a:schemeClr val="bg1"/>
                </a:solidFill>
              </a:rPr>
              <a:t>contribute their availability and technology to the internet world.</a:t>
            </a:r>
            <a:endParaRPr lang="en-NZ" dirty="0">
              <a:solidFill>
                <a:schemeClr val="bg1"/>
              </a:solidFill>
            </a:endParaRPr>
          </a:p>
        </p:txBody>
      </p:sp>
      <p:sp>
        <p:nvSpPr>
          <p:cNvPr id="3" name="TextBox 2"/>
          <p:cNvSpPr txBox="1"/>
          <p:nvPr/>
        </p:nvSpPr>
        <p:spPr>
          <a:xfrm>
            <a:off x="755576" y="6021288"/>
            <a:ext cx="2880320" cy="523220"/>
          </a:xfrm>
          <a:prstGeom prst="rect">
            <a:avLst/>
          </a:prstGeom>
          <a:noFill/>
        </p:spPr>
        <p:txBody>
          <a:bodyPr wrap="square" rtlCol="0">
            <a:spAutoFit/>
          </a:bodyPr>
          <a:lstStyle/>
          <a:p>
            <a:pPr algn="ctr"/>
            <a:r>
              <a:rPr lang="en-NZ" sz="2800" b="1" dirty="0" smtClean="0">
                <a:solidFill>
                  <a:schemeClr val="bg1"/>
                </a:solidFill>
                <a:ea typeface="Verdana" pitchFamily="34" charset="0"/>
                <a:cs typeface="Aharoni" pitchFamily="2" charset="-79"/>
              </a:rPr>
              <a:t>Der-</a:t>
            </a:r>
            <a:r>
              <a:rPr lang="en-NZ" sz="2800" b="1" dirty="0" err="1" smtClean="0">
                <a:solidFill>
                  <a:schemeClr val="bg1"/>
                </a:solidFill>
                <a:ea typeface="Verdana" pitchFamily="34" charset="0"/>
                <a:cs typeface="Aharoni" pitchFamily="2" charset="-79"/>
              </a:rPr>
              <a:t>Jiunn</a:t>
            </a:r>
            <a:r>
              <a:rPr lang="en-NZ" sz="2800" b="1" dirty="0" smtClean="0">
                <a:solidFill>
                  <a:schemeClr val="bg1"/>
                </a:solidFill>
                <a:ea typeface="Verdana" pitchFamily="34" charset="0"/>
                <a:cs typeface="Aharoni" pitchFamily="2" charset="-79"/>
              </a:rPr>
              <a:t> Deng</a:t>
            </a:r>
            <a:endParaRPr lang="en-NZ" sz="2800" b="1" dirty="0">
              <a:solidFill>
                <a:schemeClr val="bg1"/>
              </a:solidFill>
              <a:ea typeface="Verdana" pitchFamily="34" charset="0"/>
              <a:cs typeface="Aharoni" pitchFamily="2" charset="-79"/>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1448" y="2301009"/>
            <a:ext cx="2376416" cy="3239011"/>
          </a:xfrm>
          <a:prstGeom prst="rect">
            <a:avLst/>
          </a:prstGeom>
        </p:spPr>
      </p:pic>
    </p:spTree>
    <p:extLst>
      <p:ext uri="{BB962C8B-B14F-4D97-AF65-F5344CB8AC3E}">
        <p14:creationId xmlns:p14="http://schemas.microsoft.com/office/powerpoint/2010/main" val="1737808623"/>
      </p:ext>
    </p:extLst>
  </p:cSld>
  <p:clrMapOvr>
    <a:masterClrMapping/>
  </p:clrMapOvr>
  <mc:AlternateContent xmlns:mc="http://schemas.openxmlformats.org/markup-compatibility/2006" xmlns:p14="http://schemas.microsoft.com/office/powerpoint/2010/main">
    <mc:Choice Requires="p14">
      <p:transition spd="slow" p14:dur="59000" advClick="0" advTm="6000"/>
    </mc:Choice>
    <mc:Fallback xmlns="">
      <p:transition spd="slow" advClick="0" advTm="6000"/>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43941" y="566678"/>
            <a:ext cx="3672408" cy="5724644"/>
          </a:xfrm>
          <a:prstGeom prst="rect">
            <a:avLst/>
          </a:prstGeom>
          <a:noFill/>
        </p:spPr>
        <p:txBody>
          <a:bodyPr wrap="square" rtlCol="0">
            <a:spAutoFit/>
          </a:bodyPr>
          <a:lstStyle/>
          <a:p>
            <a:pPr algn="ctr"/>
            <a:r>
              <a:rPr lang="en-NZ" sz="3200" b="1" dirty="0">
                <a:solidFill>
                  <a:schemeClr val="bg1"/>
                </a:solidFill>
              </a:rPr>
              <a:t>ISOC Hong Kong</a:t>
            </a:r>
          </a:p>
          <a:p>
            <a:endParaRPr lang="en-NZ" sz="1400" dirty="0">
              <a:solidFill>
                <a:schemeClr val="bg1"/>
              </a:solidFill>
            </a:endParaRPr>
          </a:p>
          <a:p>
            <a:endParaRPr lang="en-NZ" sz="1400" dirty="0">
              <a:solidFill>
                <a:schemeClr val="bg1"/>
              </a:solidFill>
            </a:endParaRPr>
          </a:p>
          <a:p>
            <a:pPr marL="285750" indent="-285750">
              <a:buFont typeface="Arial" charset="0"/>
              <a:buChar char="•"/>
            </a:pPr>
            <a:r>
              <a:rPr lang="en-NZ" dirty="0">
                <a:solidFill>
                  <a:schemeClr val="bg1"/>
                </a:solidFill>
              </a:rPr>
              <a:t>Hong Kong</a:t>
            </a:r>
          </a:p>
          <a:p>
            <a:pPr marL="285750" indent="-285750">
              <a:buFont typeface="Arial" charset="0"/>
              <a:buChar char="•"/>
            </a:pPr>
            <a:endParaRPr lang="en-NZ" dirty="0">
              <a:solidFill>
                <a:schemeClr val="bg1"/>
              </a:solidFill>
            </a:endParaRPr>
          </a:p>
          <a:p>
            <a:pPr marL="285750" indent="-285750">
              <a:buFont typeface="Arial" pitchFamily="34" charset="0"/>
              <a:buChar char="•"/>
            </a:pPr>
            <a:r>
              <a:rPr lang="en-NZ" dirty="0">
                <a:solidFill>
                  <a:schemeClr val="bg1"/>
                </a:solidFill>
              </a:rPr>
              <a:t>Formed in 2005. Its mission is to improve the practice of Internet governance and online civil society in Hong Kong. ISOC HK believes in “maintaining and extending the development and availability of the Internet and its associated technologies and applications – both as an end in itself, and as a means of enabling organizations, professions, and individuals locally and worldwide to more effectively collaborate, cooperate, and innovate in their respective fields and interests.”.</a:t>
            </a:r>
          </a:p>
        </p:txBody>
      </p:sp>
      <p:sp>
        <p:nvSpPr>
          <p:cNvPr id="3" name="TextBox 2"/>
          <p:cNvSpPr txBox="1"/>
          <p:nvPr/>
        </p:nvSpPr>
        <p:spPr>
          <a:xfrm>
            <a:off x="755576" y="6021288"/>
            <a:ext cx="2880320" cy="523220"/>
          </a:xfrm>
          <a:prstGeom prst="rect">
            <a:avLst/>
          </a:prstGeom>
          <a:noFill/>
        </p:spPr>
        <p:txBody>
          <a:bodyPr wrap="square" rtlCol="0">
            <a:spAutoFit/>
          </a:bodyPr>
          <a:lstStyle/>
          <a:p>
            <a:pPr algn="ctr"/>
            <a:r>
              <a:rPr lang="en-NZ" sz="2800" b="1" dirty="0" smtClean="0">
                <a:solidFill>
                  <a:schemeClr val="bg1"/>
                </a:solidFill>
                <a:ea typeface="Verdana" pitchFamily="34" charset="0"/>
                <a:cs typeface="Aharoni" pitchFamily="2" charset="-79"/>
              </a:rPr>
              <a:t>Edmon Chung</a:t>
            </a:r>
            <a:endParaRPr lang="en-NZ" sz="2800" b="1" dirty="0">
              <a:solidFill>
                <a:schemeClr val="bg1"/>
              </a:solidFill>
              <a:ea typeface="Verdana" pitchFamily="34" charset="0"/>
              <a:cs typeface="Aharoni" pitchFamily="2" charset="-79"/>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5493" y="2218046"/>
            <a:ext cx="2397229" cy="3343074"/>
          </a:xfrm>
          <a:prstGeom prst="rect">
            <a:avLst/>
          </a:prstGeom>
        </p:spPr>
      </p:pic>
    </p:spTree>
    <p:extLst>
      <p:ext uri="{BB962C8B-B14F-4D97-AF65-F5344CB8AC3E}">
        <p14:creationId xmlns:p14="http://schemas.microsoft.com/office/powerpoint/2010/main" val="1737808623"/>
      </p:ext>
    </p:extLst>
  </p:cSld>
  <p:clrMapOvr>
    <a:masterClrMapping/>
  </p:clrMapOvr>
  <mc:AlternateContent xmlns:mc="http://schemas.openxmlformats.org/markup-compatibility/2006" xmlns:p14="http://schemas.microsoft.com/office/powerpoint/2010/main">
    <mc:Choice Requires="p14">
      <p:transition spd="slow" p14:dur="59000" advClick="0" advTm="6000"/>
    </mc:Choice>
    <mc:Fallback xmlns="">
      <p:transition spd="slow" advClick="0" advTm="6000"/>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6021288"/>
            <a:ext cx="4572000" cy="523220"/>
          </a:xfrm>
          <a:prstGeom prst="rect">
            <a:avLst/>
          </a:prstGeom>
          <a:noFill/>
        </p:spPr>
        <p:txBody>
          <a:bodyPr wrap="square" rtlCol="0">
            <a:spAutoFit/>
          </a:bodyPr>
          <a:lstStyle/>
          <a:p>
            <a:pPr algn="ctr"/>
            <a:r>
              <a:rPr lang="en-NZ" sz="2800" b="1" dirty="0" smtClean="0">
                <a:solidFill>
                  <a:schemeClr val="bg1"/>
                </a:solidFill>
                <a:ea typeface="Verdana" pitchFamily="34" charset="0"/>
                <a:cs typeface="Aharoni" pitchFamily="2" charset="-79"/>
              </a:rPr>
              <a:t>Emani Fakaotimanava-Lui</a:t>
            </a:r>
            <a:endParaRPr lang="en-NZ" sz="2800" b="1" dirty="0">
              <a:solidFill>
                <a:schemeClr val="bg1"/>
              </a:solidFill>
              <a:ea typeface="Verdana" pitchFamily="34" charset="0"/>
              <a:cs typeface="Aharoni" pitchFamily="2" charset="-79"/>
            </a:endParaRPr>
          </a:p>
        </p:txBody>
      </p:sp>
      <p:sp>
        <p:nvSpPr>
          <p:cNvPr id="4" name="TextBox 3"/>
          <p:cNvSpPr txBox="1"/>
          <p:nvPr/>
        </p:nvSpPr>
        <p:spPr>
          <a:xfrm>
            <a:off x="5063413" y="2243901"/>
            <a:ext cx="3672408" cy="3293209"/>
          </a:xfrm>
          <a:prstGeom prst="rect">
            <a:avLst/>
          </a:prstGeom>
          <a:noFill/>
        </p:spPr>
        <p:txBody>
          <a:bodyPr wrap="square" rtlCol="0">
            <a:spAutoFit/>
          </a:bodyPr>
          <a:lstStyle/>
          <a:p>
            <a:pPr algn="ctr"/>
            <a:r>
              <a:rPr lang="en-NZ" sz="3200" b="1" dirty="0" smtClean="0">
                <a:solidFill>
                  <a:schemeClr val="bg1"/>
                </a:solidFill>
              </a:rPr>
              <a:t>Internet Users Society, Niue </a:t>
            </a:r>
          </a:p>
          <a:p>
            <a:endParaRPr lang="en-NZ" dirty="0">
              <a:solidFill>
                <a:schemeClr val="bg1"/>
              </a:solidFill>
            </a:endParaRPr>
          </a:p>
          <a:p>
            <a:endParaRPr lang="en-NZ" dirty="0">
              <a:solidFill>
                <a:schemeClr val="bg1"/>
              </a:solidFill>
            </a:endParaRPr>
          </a:p>
          <a:p>
            <a:pPr marL="285750" indent="-285750">
              <a:buFont typeface="Arial" charset="0"/>
              <a:buChar char="•"/>
            </a:pPr>
            <a:r>
              <a:rPr lang="en-NZ" dirty="0" smtClean="0">
                <a:solidFill>
                  <a:schemeClr val="bg1"/>
                </a:solidFill>
              </a:rPr>
              <a:t>Niue (South Pacific)</a:t>
            </a:r>
          </a:p>
          <a:p>
            <a:pPr marL="285750" indent="-285750">
              <a:buFont typeface="Arial" charset="0"/>
              <a:buChar char="•"/>
            </a:pPr>
            <a:endParaRPr lang="en-NZ" dirty="0" smtClean="0">
              <a:solidFill>
                <a:schemeClr val="bg1"/>
              </a:solidFill>
            </a:endParaRPr>
          </a:p>
          <a:p>
            <a:pPr marL="285750" indent="-285750" algn="just">
              <a:buFont typeface="Arial" charset="0"/>
              <a:buChar char="•"/>
            </a:pPr>
            <a:r>
              <a:rPr lang="en-NZ" dirty="0" smtClean="0">
                <a:solidFill>
                  <a:schemeClr val="bg1"/>
                </a:solidFill>
              </a:rPr>
              <a:t>Provides internet services for residents on Niue. Users pay a connection fee and get internet services for free.</a:t>
            </a:r>
            <a:endParaRPr lang="en-NZ" dirty="0">
              <a:solidFill>
                <a:schemeClr val="bg1"/>
              </a:solidFill>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1600" y="2270326"/>
            <a:ext cx="2376264" cy="3240360"/>
          </a:xfrm>
          <a:prstGeom prst="rect">
            <a:avLst/>
          </a:prstGeom>
        </p:spPr>
      </p:pic>
    </p:spTree>
    <p:extLst>
      <p:ext uri="{BB962C8B-B14F-4D97-AF65-F5344CB8AC3E}">
        <p14:creationId xmlns:p14="http://schemas.microsoft.com/office/powerpoint/2010/main" val="1970851242"/>
      </p:ext>
    </p:extLst>
  </p:cSld>
  <p:clrMapOvr>
    <a:masterClrMapping/>
  </p:clrMapOvr>
  <mc:AlternateContent xmlns:mc="http://schemas.openxmlformats.org/markup-compatibility/2006" xmlns:p14="http://schemas.microsoft.com/office/powerpoint/2010/main">
    <mc:Choice Requires="p14">
      <p:transition spd="slow" p14:dur="59000" advClick="0" advTm="6000"/>
    </mc:Choice>
    <mc:Fallback xmlns="">
      <p:transition spd="slow" advClick="0" advTm="6000"/>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860032" y="2116960"/>
            <a:ext cx="3875789" cy="3570208"/>
          </a:xfrm>
          <a:prstGeom prst="rect">
            <a:avLst/>
          </a:prstGeom>
          <a:noFill/>
        </p:spPr>
        <p:txBody>
          <a:bodyPr wrap="square" rtlCol="0">
            <a:spAutoFit/>
          </a:bodyPr>
          <a:lstStyle/>
          <a:p>
            <a:pPr algn="ctr"/>
            <a:r>
              <a:rPr lang="en-NZ" sz="3200" b="1" dirty="0" smtClean="0">
                <a:solidFill>
                  <a:schemeClr val="bg1"/>
                </a:solidFill>
              </a:rPr>
              <a:t>Internet Research Project</a:t>
            </a:r>
          </a:p>
          <a:p>
            <a:endParaRPr lang="en-NZ" dirty="0" smtClean="0">
              <a:solidFill>
                <a:schemeClr val="bg1"/>
              </a:solidFill>
            </a:endParaRPr>
          </a:p>
          <a:p>
            <a:endParaRPr lang="en-NZ" dirty="0">
              <a:solidFill>
                <a:schemeClr val="bg1"/>
              </a:solidFill>
            </a:endParaRPr>
          </a:p>
          <a:p>
            <a:pPr marL="285750" indent="-285750">
              <a:buFont typeface="Arial" charset="0"/>
              <a:buChar char="•"/>
            </a:pPr>
            <a:r>
              <a:rPr lang="en-NZ" dirty="0" smtClean="0">
                <a:solidFill>
                  <a:schemeClr val="bg1"/>
                </a:solidFill>
              </a:rPr>
              <a:t>Pakistan</a:t>
            </a:r>
          </a:p>
          <a:p>
            <a:pPr marL="285750" indent="-285750">
              <a:buFont typeface="Arial" charset="0"/>
              <a:buChar char="•"/>
            </a:pPr>
            <a:endParaRPr lang="en-NZ" dirty="0" smtClean="0">
              <a:solidFill>
                <a:schemeClr val="bg1"/>
              </a:solidFill>
            </a:endParaRPr>
          </a:p>
          <a:p>
            <a:pPr marL="285750" indent="-285750" algn="just">
              <a:buFont typeface="Arial" charset="0"/>
              <a:buChar char="•"/>
            </a:pPr>
            <a:r>
              <a:rPr lang="en-NZ" dirty="0" smtClean="0">
                <a:solidFill>
                  <a:schemeClr val="bg1"/>
                </a:solidFill>
              </a:rPr>
              <a:t>A multi-stakeholder </a:t>
            </a:r>
            <a:r>
              <a:rPr lang="en-NZ" dirty="0">
                <a:solidFill>
                  <a:schemeClr val="bg1"/>
                </a:solidFill>
              </a:rPr>
              <a:t>catalyst network that intervenes at the local and international level on key issues related to the impact and changing role of </a:t>
            </a:r>
            <a:r>
              <a:rPr lang="en-NZ" dirty="0" smtClean="0">
                <a:solidFill>
                  <a:schemeClr val="bg1"/>
                </a:solidFill>
              </a:rPr>
              <a:t> the Internet </a:t>
            </a:r>
            <a:r>
              <a:rPr lang="en-NZ" dirty="0">
                <a:solidFill>
                  <a:schemeClr val="bg1"/>
                </a:solidFill>
              </a:rPr>
              <a:t>in Pakistan</a:t>
            </a:r>
          </a:p>
        </p:txBody>
      </p:sp>
      <p:sp>
        <p:nvSpPr>
          <p:cNvPr id="3" name="TextBox 2"/>
          <p:cNvSpPr txBox="1"/>
          <p:nvPr/>
        </p:nvSpPr>
        <p:spPr>
          <a:xfrm>
            <a:off x="755576" y="6021288"/>
            <a:ext cx="2880320" cy="523220"/>
          </a:xfrm>
          <a:prstGeom prst="rect">
            <a:avLst/>
          </a:prstGeom>
          <a:noFill/>
        </p:spPr>
        <p:txBody>
          <a:bodyPr wrap="square" rtlCol="0">
            <a:spAutoFit/>
          </a:bodyPr>
          <a:lstStyle/>
          <a:p>
            <a:pPr algn="ctr"/>
            <a:r>
              <a:rPr lang="en-NZ" sz="2800" b="1" dirty="0" smtClean="0">
                <a:solidFill>
                  <a:schemeClr val="bg1"/>
                </a:solidFill>
                <a:ea typeface="Verdana" pitchFamily="34" charset="0"/>
                <a:cs typeface="Aharoni" pitchFamily="2" charset="-79"/>
              </a:rPr>
              <a:t>Fouad Bajwa</a:t>
            </a:r>
            <a:endParaRPr lang="en-NZ" sz="2800" b="1" dirty="0">
              <a:solidFill>
                <a:schemeClr val="bg1"/>
              </a:solidFill>
              <a:ea typeface="Verdana" pitchFamily="34" charset="0"/>
              <a:cs typeface="Aharoni" pitchFamily="2" charset="-79"/>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2382" y="2173872"/>
            <a:ext cx="2304256" cy="3456384"/>
          </a:xfrm>
          <a:prstGeom prst="rect">
            <a:avLst/>
          </a:prstGeom>
        </p:spPr>
      </p:pic>
    </p:spTree>
    <p:extLst>
      <p:ext uri="{BB962C8B-B14F-4D97-AF65-F5344CB8AC3E}">
        <p14:creationId xmlns:p14="http://schemas.microsoft.com/office/powerpoint/2010/main" val="1737808623"/>
      </p:ext>
    </p:extLst>
  </p:cSld>
  <p:clrMapOvr>
    <a:masterClrMapping/>
  </p:clrMapOvr>
  <mc:AlternateContent xmlns:mc="http://schemas.openxmlformats.org/markup-compatibility/2006" xmlns:p14="http://schemas.microsoft.com/office/powerpoint/2010/main">
    <mc:Choice Requires="p14">
      <p:transition spd="slow" p14:dur="59000" advClick="0" advTm="6000"/>
    </mc:Choice>
    <mc:Fallback xmlns="">
      <p:transition spd="slow" advClick="0" advTm="6000"/>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3265</TotalTime>
  <Words>1541</Words>
  <Application>Microsoft Macintosh PowerPoint</Application>
  <PresentationFormat>On-screen Show (4:3)</PresentationFormat>
  <Paragraphs>255</Paragraphs>
  <Slides>37</Slides>
  <Notes>0</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Moari</dc:creator>
  <cp:lastModifiedBy>Matt Ashtiani</cp:lastModifiedBy>
  <cp:revision>112</cp:revision>
  <dcterms:created xsi:type="dcterms:W3CDTF">2013-02-12T16:46:56Z</dcterms:created>
  <dcterms:modified xsi:type="dcterms:W3CDTF">2013-04-07T01:20:41Z</dcterms:modified>
</cp:coreProperties>
</file>