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sldIdLst>
    <p:sldId id="256" r:id="rId2"/>
    <p:sldId id="259" r:id="rId3"/>
    <p:sldId id="258"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4A9C66-9764-4B20-B3E0-0313CB7D3E9C}" type="datetimeFigureOut">
              <a:rPr lang="en-US" smtClean="0"/>
              <a:pPr/>
              <a:t>07-Apr-13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934CFE-2191-4F44-A396-8B23A453613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1129033-3D35-4F20-B327-AE73D1D65F15}" type="datetime1">
              <a:rPr lang="en-US" smtClean="0"/>
              <a:pPr/>
              <a:t>07-Apr-13</a:t>
            </a:fld>
            <a:endParaRPr lang="en-US"/>
          </a:p>
        </p:txBody>
      </p:sp>
      <p:sp>
        <p:nvSpPr>
          <p:cNvPr id="5" name="Footer Placeholder 4"/>
          <p:cNvSpPr>
            <a:spLocks noGrp="1"/>
          </p:cNvSpPr>
          <p:nvPr>
            <p:ph type="ftr" sz="quarter" idx="11"/>
          </p:nvPr>
        </p:nvSpPr>
        <p:spPr/>
        <p:txBody>
          <a:bodyPr/>
          <a:lstStyle/>
          <a:p>
            <a:r>
              <a:rPr lang="en-US" smtClean="0"/>
              <a:t>www.cle.org.pk</a:t>
            </a:r>
            <a:endParaRPr lang="en-US"/>
          </a:p>
        </p:txBody>
      </p:sp>
      <p:sp>
        <p:nvSpPr>
          <p:cNvPr id="6" name="Slide Number Placeholder 5"/>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62C013-CE54-4A03-99BA-C242606A0635}" type="datetime1">
              <a:rPr lang="en-US" smtClean="0"/>
              <a:pPr/>
              <a:t>07-Apr-13</a:t>
            </a:fld>
            <a:endParaRPr lang="en-US"/>
          </a:p>
        </p:txBody>
      </p:sp>
      <p:sp>
        <p:nvSpPr>
          <p:cNvPr id="5" name="Footer Placeholder 4"/>
          <p:cNvSpPr>
            <a:spLocks noGrp="1"/>
          </p:cNvSpPr>
          <p:nvPr>
            <p:ph type="ftr" sz="quarter" idx="11"/>
          </p:nvPr>
        </p:nvSpPr>
        <p:spPr/>
        <p:txBody>
          <a:bodyPr/>
          <a:lstStyle/>
          <a:p>
            <a:r>
              <a:rPr lang="en-US" smtClean="0"/>
              <a:t>www.cle.org.pk</a:t>
            </a:r>
            <a:endParaRPr lang="en-US"/>
          </a:p>
        </p:txBody>
      </p:sp>
      <p:sp>
        <p:nvSpPr>
          <p:cNvPr id="6" name="Slide Number Placeholder 5"/>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76EBDA-F659-4630-9898-126CB8772293}" type="datetime1">
              <a:rPr lang="en-US" smtClean="0"/>
              <a:pPr/>
              <a:t>07-Apr-13</a:t>
            </a:fld>
            <a:endParaRPr lang="en-US"/>
          </a:p>
        </p:txBody>
      </p:sp>
      <p:sp>
        <p:nvSpPr>
          <p:cNvPr id="5" name="Footer Placeholder 4"/>
          <p:cNvSpPr>
            <a:spLocks noGrp="1"/>
          </p:cNvSpPr>
          <p:nvPr>
            <p:ph type="ftr" sz="quarter" idx="11"/>
          </p:nvPr>
        </p:nvSpPr>
        <p:spPr/>
        <p:txBody>
          <a:bodyPr/>
          <a:lstStyle/>
          <a:p>
            <a:r>
              <a:rPr lang="en-US" smtClean="0"/>
              <a:t>www.cle.org.pk</a:t>
            </a:r>
            <a:endParaRPr lang="en-US"/>
          </a:p>
        </p:txBody>
      </p:sp>
      <p:sp>
        <p:nvSpPr>
          <p:cNvPr id="6" name="Slide Number Placeholder 5"/>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7818AC-A5D4-4425-B098-4B588E4B2A77}" type="datetime1">
              <a:rPr lang="en-US" smtClean="0"/>
              <a:pPr/>
              <a:t>07-Apr-13</a:t>
            </a:fld>
            <a:endParaRPr lang="en-US"/>
          </a:p>
        </p:txBody>
      </p:sp>
      <p:sp>
        <p:nvSpPr>
          <p:cNvPr id="5" name="Footer Placeholder 4"/>
          <p:cNvSpPr>
            <a:spLocks noGrp="1"/>
          </p:cNvSpPr>
          <p:nvPr>
            <p:ph type="ftr" sz="quarter" idx="11"/>
          </p:nvPr>
        </p:nvSpPr>
        <p:spPr/>
        <p:txBody>
          <a:bodyPr/>
          <a:lstStyle/>
          <a:p>
            <a:r>
              <a:rPr lang="en-US" smtClean="0"/>
              <a:t>www.cle.org.pk</a:t>
            </a:r>
            <a:endParaRPr lang="en-US"/>
          </a:p>
        </p:txBody>
      </p:sp>
      <p:sp>
        <p:nvSpPr>
          <p:cNvPr id="6" name="Slide Number Placeholder 5"/>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602BA9-979F-409F-AF8E-1440EB85546A}" type="datetime1">
              <a:rPr lang="en-US" smtClean="0"/>
              <a:pPr/>
              <a:t>07-Apr-13</a:t>
            </a:fld>
            <a:endParaRPr lang="en-US"/>
          </a:p>
        </p:txBody>
      </p:sp>
      <p:sp>
        <p:nvSpPr>
          <p:cNvPr id="5" name="Footer Placeholder 4"/>
          <p:cNvSpPr>
            <a:spLocks noGrp="1"/>
          </p:cNvSpPr>
          <p:nvPr>
            <p:ph type="ftr" sz="quarter" idx="11"/>
          </p:nvPr>
        </p:nvSpPr>
        <p:spPr/>
        <p:txBody>
          <a:bodyPr/>
          <a:lstStyle/>
          <a:p>
            <a:r>
              <a:rPr lang="en-US" smtClean="0"/>
              <a:t>www.cle.org.pk</a:t>
            </a:r>
            <a:endParaRPr lang="en-US"/>
          </a:p>
        </p:txBody>
      </p:sp>
      <p:sp>
        <p:nvSpPr>
          <p:cNvPr id="6" name="Slide Number Placeholder 5"/>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7B0765-EB88-43EB-B805-9F8CBD4A26C4}" type="datetime1">
              <a:rPr lang="en-US" smtClean="0"/>
              <a:pPr/>
              <a:t>07-Apr-13</a:t>
            </a:fld>
            <a:endParaRPr lang="en-US"/>
          </a:p>
        </p:txBody>
      </p:sp>
      <p:sp>
        <p:nvSpPr>
          <p:cNvPr id="6" name="Footer Placeholder 5"/>
          <p:cNvSpPr>
            <a:spLocks noGrp="1"/>
          </p:cNvSpPr>
          <p:nvPr>
            <p:ph type="ftr" sz="quarter" idx="11"/>
          </p:nvPr>
        </p:nvSpPr>
        <p:spPr/>
        <p:txBody>
          <a:bodyPr/>
          <a:lstStyle/>
          <a:p>
            <a:r>
              <a:rPr lang="en-US" smtClean="0"/>
              <a:t>www.cle.org.pk</a:t>
            </a:r>
            <a:endParaRPr lang="en-US"/>
          </a:p>
        </p:txBody>
      </p:sp>
      <p:sp>
        <p:nvSpPr>
          <p:cNvPr id="7" name="Slide Number Placeholder 6"/>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4EB917-0826-4BEC-9E2B-63F7B72AFDDB}" type="datetime1">
              <a:rPr lang="en-US" smtClean="0"/>
              <a:pPr/>
              <a:t>07-Apr-13</a:t>
            </a:fld>
            <a:endParaRPr lang="en-US"/>
          </a:p>
        </p:txBody>
      </p:sp>
      <p:sp>
        <p:nvSpPr>
          <p:cNvPr id="8" name="Footer Placeholder 7"/>
          <p:cNvSpPr>
            <a:spLocks noGrp="1"/>
          </p:cNvSpPr>
          <p:nvPr>
            <p:ph type="ftr" sz="quarter" idx="11"/>
          </p:nvPr>
        </p:nvSpPr>
        <p:spPr/>
        <p:txBody>
          <a:bodyPr/>
          <a:lstStyle/>
          <a:p>
            <a:r>
              <a:rPr lang="en-US" smtClean="0"/>
              <a:t>www.cle.org.pk</a:t>
            </a:r>
            <a:endParaRPr lang="en-US"/>
          </a:p>
        </p:txBody>
      </p:sp>
      <p:sp>
        <p:nvSpPr>
          <p:cNvPr id="9" name="Slide Number Placeholder 8"/>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8146C2-5EDE-4978-B884-DF24749FC3CA}" type="datetime1">
              <a:rPr lang="en-US" smtClean="0"/>
              <a:pPr/>
              <a:t>07-Apr-13</a:t>
            </a:fld>
            <a:endParaRPr lang="en-US"/>
          </a:p>
        </p:txBody>
      </p:sp>
      <p:sp>
        <p:nvSpPr>
          <p:cNvPr id="4" name="Footer Placeholder 3"/>
          <p:cNvSpPr>
            <a:spLocks noGrp="1"/>
          </p:cNvSpPr>
          <p:nvPr>
            <p:ph type="ftr" sz="quarter" idx="11"/>
          </p:nvPr>
        </p:nvSpPr>
        <p:spPr/>
        <p:txBody>
          <a:bodyPr/>
          <a:lstStyle/>
          <a:p>
            <a:r>
              <a:rPr lang="en-US" smtClean="0"/>
              <a:t>www.cle.org.pk</a:t>
            </a:r>
            <a:endParaRPr lang="en-US"/>
          </a:p>
        </p:txBody>
      </p:sp>
      <p:sp>
        <p:nvSpPr>
          <p:cNvPr id="5" name="Slide Number Placeholder 4"/>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4759A5-A7D4-4365-A1F4-B52EE68663EF}" type="datetime1">
              <a:rPr lang="en-US" smtClean="0"/>
              <a:pPr/>
              <a:t>07-Apr-13</a:t>
            </a:fld>
            <a:endParaRPr lang="en-US"/>
          </a:p>
        </p:txBody>
      </p:sp>
      <p:sp>
        <p:nvSpPr>
          <p:cNvPr id="3" name="Footer Placeholder 2"/>
          <p:cNvSpPr>
            <a:spLocks noGrp="1"/>
          </p:cNvSpPr>
          <p:nvPr>
            <p:ph type="ftr" sz="quarter" idx="11"/>
          </p:nvPr>
        </p:nvSpPr>
        <p:spPr/>
        <p:txBody>
          <a:bodyPr/>
          <a:lstStyle/>
          <a:p>
            <a:r>
              <a:rPr lang="en-US" smtClean="0"/>
              <a:t>www.cle.org.pk</a:t>
            </a:r>
            <a:endParaRPr lang="en-US"/>
          </a:p>
        </p:txBody>
      </p:sp>
      <p:sp>
        <p:nvSpPr>
          <p:cNvPr id="4" name="Slide Number Placeholder 3"/>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79532E-93FB-4B58-B2C2-43A0673A4548}" type="datetime1">
              <a:rPr lang="en-US" smtClean="0"/>
              <a:pPr/>
              <a:t>07-Apr-13</a:t>
            </a:fld>
            <a:endParaRPr lang="en-US"/>
          </a:p>
        </p:txBody>
      </p:sp>
      <p:sp>
        <p:nvSpPr>
          <p:cNvPr id="6" name="Footer Placeholder 5"/>
          <p:cNvSpPr>
            <a:spLocks noGrp="1"/>
          </p:cNvSpPr>
          <p:nvPr>
            <p:ph type="ftr" sz="quarter" idx="11"/>
          </p:nvPr>
        </p:nvSpPr>
        <p:spPr/>
        <p:txBody>
          <a:bodyPr/>
          <a:lstStyle/>
          <a:p>
            <a:r>
              <a:rPr lang="en-US" smtClean="0"/>
              <a:t>www.cle.org.pk</a:t>
            </a:r>
            <a:endParaRPr lang="en-US"/>
          </a:p>
        </p:txBody>
      </p:sp>
      <p:sp>
        <p:nvSpPr>
          <p:cNvPr id="7" name="Slide Number Placeholder 6"/>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439FEB-F395-44D5-9CB1-0642D5CB78B8}" type="datetime1">
              <a:rPr lang="en-US" smtClean="0"/>
              <a:pPr/>
              <a:t>07-Apr-13</a:t>
            </a:fld>
            <a:endParaRPr lang="en-US"/>
          </a:p>
        </p:txBody>
      </p:sp>
      <p:sp>
        <p:nvSpPr>
          <p:cNvPr id="6" name="Footer Placeholder 5"/>
          <p:cNvSpPr>
            <a:spLocks noGrp="1"/>
          </p:cNvSpPr>
          <p:nvPr>
            <p:ph type="ftr" sz="quarter" idx="11"/>
          </p:nvPr>
        </p:nvSpPr>
        <p:spPr/>
        <p:txBody>
          <a:bodyPr/>
          <a:lstStyle/>
          <a:p>
            <a:r>
              <a:rPr lang="en-US" smtClean="0"/>
              <a:t>www.cle.org.pk</a:t>
            </a:r>
            <a:endParaRPr lang="en-US"/>
          </a:p>
        </p:txBody>
      </p:sp>
      <p:sp>
        <p:nvSpPr>
          <p:cNvPr id="7" name="Slide Number Placeholder 6"/>
          <p:cNvSpPr>
            <a:spLocks noGrp="1"/>
          </p:cNvSpPr>
          <p:nvPr>
            <p:ph type="sldNum" sz="quarter" idx="12"/>
          </p:nvPr>
        </p:nvSpPr>
        <p:spPr/>
        <p:txBody>
          <a:bodyPr/>
          <a:lstStyle/>
          <a:p>
            <a:fld id="{0BB58453-B3D2-4EF9-B561-1B15184A1D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74494A-839F-408C-859C-BB2EB2E05701}" type="datetime1">
              <a:rPr lang="en-US" smtClean="0"/>
              <a:pPr/>
              <a:t>07-Apr-13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www.cle.org.pk</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B58453-B3D2-4EF9-B561-1B15184A1D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e.org.p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1470025"/>
          </a:xfrm>
        </p:spPr>
        <p:txBody>
          <a:bodyPr>
            <a:noAutofit/>
          </a:bodyPr>
          <a:lstStyle/>
          <a:p>
            <a:r>
              <a:rPr lang="en-US" sz="3200" b="1" dirty="0"/>
              <a:t>Community Readiness for IDN </a:t>
            </a:r>
            <a:r>
              <a:rPr lang="en-US" sz="3200" b="1" dirty="0" smtClean="0"/>
              <a:t>Variant TLDs</a:t>
            </a:r>
            <a:br>
              <a:rPr lang="en-US" sz="3200" b="1" dirty="0" smtClean="0"/>
            </a:br>
            <a:r>
              <a:rPr lang="en-US" sz="3200" dirty="0" smtClean="0"/>
              <a:t>Arabic Script Case</a:t>
            </a:r>
            <a:endParaRPr lang="en-US" sz="3200" dirty="0"/>
          </a:p>
        </p:txBody>
      </p:sp>
      <p:sp>
        <p:nvSpPr>
          <p:cNvPr id="3" name="Subtitle 2"/>
          <p:cNvSpPr>
            <a:spLocks noGrp="1"/>
          </p:cNvSpPr>
          <p:nvPr>
            <p:ph type="subTitle" idx="1"/>
          </p:nvPr>
        </p:nvSpPr>
        <p:spPr>
          <a:xfrm>
            <a:off x="1371600" y="3886200"/>
            <a:ext cx="6400800" cy="2590800"/>
          </a:xfrm>
        </p:spPr>
        <p:txBody>
          <a:bodyPr>
            <a:normAutofit fontScale="70000" lnSpcReduction="20000"/>
          </a:bodyPr>
          <a:lstStyle/>
          <a:p>
            <a:r>
              <a:rPr lang="en-US" dirty="0" smtClean="0">
                <a:hlinkClick r:id="rId2"/>
              </a:rPr>
              <a:t>www.cle.org.pk</a:t>
            </a:r>
            <a:endParaRPr lang="en-US" dirty="0" smtClean="0"/>
          </a:p>
          <a:p>
            <a:endParaRPr lang="en-US" dirty="0"/>
          </a:p>
          <a:p>
            <a:r>
              <a:rPr lang="en-US" sz="3800" b="1" dirty="0" smtClean="0"/>
              <a:t>Sarmad Hussain</a:t>
            </a:r>
          </a:p>
          <a:p>
            <a:r>
              <a:rPr lang="en-US" dirty="0" smtClean="0"/>
              <a:t>Center for Language Engineering</a:t>
            </a:r>
          </a:p>
          <a:p>
            <a:r>
              <a:rPr lang="en-US" dirty="0" smtClean="0"/>
              <a:t>Al-Khawarizmi Institute of Computer Science </a:t>
            </a:r>
          </a:p>
          <a:p>
            <a:r>
              <a:rPr lang="en-US" dirty="0" smtClean="0"/>
              <a:t>University of Engineering and Technology</a:t>
            </a:r>
          </a:p>
          <a:p>
            <a:r>
              <a:rPr lang="en-US" dirty="0" smtClean="0"/>
              <a:t>Lahore, Pakistan</a:t>
            </a:r>
            <a:endParaRPr lang="en-US" dirty="0"/>
          </a:p>
        </p:txBody>
      </p:sp>
      <p:pic>
        <p:nvPicPr>
          <p:cNvPr id="4" name="Picture 2" descr="M"/>
          <p:cNvPicPr>
            <a:picLocks noChangeAspect="1" noChangeArrowheads="1"/>
          </p:cNvPicPr>
          <p:nvPr/>
        </p:nvPicPr>
        <p:blipFill>
          <a:blip r:embed="rId3"/>
          <a:srcRect l="-4147"/>
          <a:stretch>
            <a:fillRect/>
          </a:stretch>
        </p:blipFill>
        <p:spPr bwMode="auto">
          <a:xfrm>
            <a:off x="3124200" y="2895600"/>
            <a:ext cx="2590800" cy="91843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IDN Variants</a:t>
            </a:r>
            <a:endParaRPr lang="en-US" dirty="0"/>
          </a:p>
        </p:txBody>
      </p:sp>
      <p:sp>
        <p:nvSpPr>
          <p:cNvPr id="3" name="Text Placeholder 2"/>
          <p:cNvSpPr>
            <a:spLocks noGrp="1"/>
          </p:cNvSpPr>
          <p:nvPr>
            <p:ph type="body" idx="1"/>
          </p:nvPr>
        </p:nvSpPr>
        <p:spPr>
          <a:xfrm>
            <a:off x="533400" y="1535113"/>
            <a:ext cx="4040188" cy="639762"/>
          </a:xfrm>
        </p:spPr>
        <p:txBody>
          <a:bodyPr>
            <a:normAutofit/>
          </a:bodyPr>
          <a:lstStyle/>
          <a:p>
            <a:pPr algn="ctr"/>
            <a:r>
              <a:rPr lang="en-US" sz="2200" dirty="0" smtClean="0">
                <a:solidFill>
                  <a:srgbClr val="00B050"/>
                </a:solidFill>
              </a:rPr>
              <a:t>Security and Stability Needs</a:t>
            </a:r>
            <a:endParaRPr lang="en-US" sz="2200" dirty="0">
              <a:solidFill>
                <a:srgbClr val="00B050"/>
              </a:solidFill>
            </a:endParaRPr>
          </a:p>
        </p:txBody>
      </p:sp>
      <p:sp>
        <p:nvSpPr>
          <p:cNvPr id="4" name="Content Placeholder 3"/>
          <p:cNvSpPr>
            <a:spLocks noGrp="1"/>
          </p:cNvSpPr>
          <p:nvPr>
            <p:ph sz="half" idx="2"/>
          </p:nvPr>
        </p:nvSpPr>
        <p:spPr>
          <a:xfrm>
            <a:off x="76200" y="2174874"/>
            <a:ext cx="4572000" cy="4683126"/>
          </a:xfrm>
        </p:spPr>
        <p:txBody>
          <a:bodyPr>
            <a:normAutofit lnSpcReduction="10000"/>
          </a:bodyPr>
          <a:lstStyle/>
          <a:p>
            <a:pPr lvl="0" algn="ctr">
              <a:buNone/>
            </a:pPr>
            <a:r>
              <a:rPr lang="ur-PK" sz="3200" dirty="0" smtClean="0"/>
              <a:t>پا</a:t>
            </a:r>
            <a:r>
              <a:rPr lang="ur-PK" sz="3200" dirty="0" smtClean="0">
                <a:solidFill>
                  <a:srgbClr val="FF0000"/>
                </a:solidFill>
              </a:rPr>
              <a:t>ک</a:t>
            </a:r>
            <a:r>
              <a:rPr lang="ur-PK" sz="3200" dirty="0" smtClean="0"/>
              <a:t>ستان</a:t>
            </a:r>
            <a:r>
              <a:rPr lang="en-US" sz="3200" dirty="0" smtClean="0"/>
              <a:t>     </a:t>
            </a:r>
            <a:r>
              <a:rPr lang="ur-PK" sz="3200" dirty="0" smtClean="0"/>
              <a:t> </a:t>
            </a:r>
            <a:r>
              <a:rPr lang="en-US" sz="3200" dirty="0" smtClean="0"/>
              <a:t> </a:t>
            </a:r>
            <a:r>
              <a:rPr lang="ur-PK" sz="3200" dirty="0" smtClean="0"/>
              <a:t>پا</a:t>
            </a:r>
            <a:r>
              <a:rPr lang="ur-PK" sz="3200" dirty="0" smtClean="0">
                <a:solidFill>
                  <a:srgbClr val="FF0000"/>
                </a:solidFill>
              </a:rPr>
              <a:t>ك</a:t>
            </a:r>
            <a:r>
              <a:rPr lang="ur-PK" sz="3200" dirty="0" smtClean="0"/>
              <a:t>ستان </a:t>
            </a:r>
            <a:r>
              <a:rPr lang="en-US" sz="3200" dirty="0" smtClean="0"/>
              <a:t>   </a:t>
            </a:r>
          </a:p>
          <a:p>
            <a:pPr lvl="0" algn="ctr">
              <a:spcBef>
                <a:spcPts val="0"/>
              </a:spcBef>
              <a:buNone/>
            </a:pPr>
            <a:r>
              <a:rPr lang="en-US" dirty="0" smtClean="0"/>
              <a:t>U+0643           U+06A9 </a:t>
            </a:r>
          </a:p>
          <a:p>
            <a:pPr lvl="0" algn="ctr">
              <a:spcBef>
                <a:spcPts val="0"/>
              </a:spcBef>
              <a:buNone/>
            </a:pPr>
            <a:r>
              <a:rPr lang="ar-SA" dirty="0" smtClean="0"/>
              <a:t>‎‎</a:t>
            </a:r>
            <a:r>
              <a:rPr lang="en-US" dirty="0" smtClean="0"/>
              <a:t> </a:t>
            </a:r>
            <a:r>
              <a:rPr lang="en-US" sz="1600" dirty="0" err="1" smtClean="0"/>
              <a:t>xn</a:t>
            </a:r>
            <a:r>
              <a:rPr lang="en-US" sz="1600" dirty="0" smtClean="0"/>
              <a:t>--mgbai9a5eva00b       </a:t>
            </a:r>
            <a:r>
              <a:rPr lang="en-US" sz="1600" dirty="0" err="1" smtClean="0"/>
              <a:t>xn</a:t>
            </a:r>
            <a:r>
              <a:rPr lang="en-US" sz="1600" dirty="0" smtClean="0"/>
              <a:t>--mgbai9azgqp6j</a:t>
            </a:r>
            <a:endParaRPr lang="en-US" dirty="0" smtClean="0"/>
          </a:p>
          <a:p>
            <a:r>
              <a:rPr lang="en-US" dirty="0" smtClean="0"/>
              <a:t>120+ cases of visually same or similar Arabic script characters identified by case study team</a:t>
            </a:r>
          </a:p>
          <a:p>
            <a:pPr lvl="1"/>
            <a:r>
              <a:rPr lang="en-US" dirty="0" smtClean="0"/>
              <a:t>Strings with these characters must not be allocated independently</a:t>
            </a:r>
          </a:p>
          <a:p>
            <a:pPr lvl="1"/>
            <a:r>
              <a:rPr lang="en-US" dirty="0" smtClean="0"/>
              <a:t>Such strings may need activation to allow access to users (using different KB)</a:t>
            </a:r>
          </a:p>
          <a:p>
            <a:pPr lvl="1"/>
            <a:r>
              <a:rPr lang="en-US" dirty="0" smtClean="0"/>
              <a:t>16 IDN ccTLD applications with </a:t>
            </a:r>
            <a:r>
              <a:rPr lang="ur-PK" dirty="0" smtClean="0"/>
              <a:t>     </a:t>
            </a:r>
            <a:r>
              <a:rPr lang="en-US" dirty="0" smtClean="0"/>
              <a:t>4 applications requesting variants</a:t>
            </a:r>
          </a:p>
        </p:txBody>
      </p:sp>
      <p:sp>
        <p:nvSpPr>
          <p:cNvPr id="5" name="Text Placeholder 4"/>
          <p:cNvSpPr>
            <a:spLocks noGrp="1"/>
          </p:cNvSpPr>
          <p:nvPr>
            <p:ph type="body" sz="quarter" idx="3"/>
          </p:nvPr>
        </p:nvSpPr>
        <p:spPr/>
        <p:txBody>
          <a:bodyPr>
            <a:normAutofit fontScale="92500"/>
          </a:bodyPr>
          <a:lstStyle/>
          <a:p>
            <a:pPr algn="ctr"/>
            <a:r>
              <a:rPr lang="en-US" dirty="0" smtClean="0">
                <a:solidFill>
                  <a:srgbClr val="FF0000"/>
                </a:solidFill>
              </a:rPr>
              <a:t>Security and Stability Challenges</a:t>
            </a:r>
            <a:endParaRPr lang="en-US" dirty="0">
              <a:solidFill>
                <a:srgbClr val="FF0000"/>
              </a:solidFill>
            </a:endParaRPr>
          </a:p>
        </p:txBody>
      </p:sp>
      <p:sp>
        <p:nvSpPr>
          <p:cNvPr id="6" name="Content Placeholder 5"/>
          <p:cNvSpPr>
            <a:spLocks noGrp="1"/>
          </p:cNvSpPr>
          <p:nvPr>
            <p:ph sz="quarter" idx="4"/>
          </p:nvPr>
        </p:nvSpPr>
        <p:spPr>
          <a:xfrm>
            <a:off x="4495801" y="2174874"/>
            <a:ext cx="4648200" cy="4683126"/>
          </a:xfrm>
        </p:spPr>
        <p:txBody>
          <a:bodyPr>
            <a:normAutofit lnSpcReduction="10000"/>
          </a:bodyPr>
          <a:lstStyle/>
          <a:p>
            <a:r>
              <a:rPr lang="en-US" dirty="0" smtClean="0"/>
              <a:t>Consistency of variants </a:t>
            </a:r>
          </a:p>
          <a:p>
            <a:pPr lvl="1"/>
            <a:r>
              <a:rPr lang="en-US" dirty="0" smtClean="0"/>
              <a:t>Across TLDs</a:t>
            </a:r>
          </a:p>
          <a:p>
            <a:pPr lvl="1"/>
            <a:r>
              <a:rPr lang="en-US" dirty="0" smtClean="0"/>
              <a:t>Within TLDs</a:t>
            </a:r>
          </a:p>
          <a:p>
            <a:r>
              <a:rPr lang="en-US" dirty="0" smtClean="0"/>
              <a:t>Manageability of variants using tools</a:t>
            </a:r>
          </a:p>
          <a:p>
            <a:pPr lvl="1"/>
            <a:r>
              <a:rPr lang="en-US" dirty="0" smtClean="0"/>
              <a:t>Registration </a:t>
            </a:r>
          </a:p>
          <a:p>
            <a:pPr lvl="1"/>
            <a:r>
              <a:rPr lang="en-US" dirty="0" smtClean="0"/>
              <a:t>Configuration and Maintenance</a:t>
            </a:r>
          </a:p>
          <a:p>
            <a:pPr lvl="1"/>
            <a:r>
              <a:rPr lang="en-US" dirty="0" smtClean="0"/>
              <a:t>Security and Monitoring </a:t>
            </a:r>
          </a:p>
          <a:p>
            <a:r>
              <a:rPr lang="en-US" dirty="0" smtClean="0"/>
              <a:t>Usability of variants in applications</a:t>
            </a:r>
          </a:p>
          <a:p>
            <a:pPr lvl="1"/>
            <a:r>
              <a:rPr lang="en-US" dirty="0" smtClean="0"/>
              <a:t>Browsing, emailing, etc.</a:t>
            </a:r>
          </a:p>
          <a:p>
            <a:pPr lvl="1"/>
            <a:r>
              <a:rPr lang="en-US" dirty="0" smtClean="0"/>
              <a:t>Searching, privacy, etc.</a:t>
            </a:r>
            <a:endParaRPr lang="en-US" dirty="0"/>
          </a:p>
          <a:p>
            <a:r>
              <a:rPr lang="en-US" dirty="0" smtClean="0"/>
              <a:t>Innumerability of variants</a:t>
            </a:r>
          </a:p>
          <a:p>
            <a:pPr lvl="1">
              <a:buNone/>
            </a:pPr>
            <a:endParaRPr lang="en-US" dirty="0" smtClean="0"/>
          </a:p>
        </p:txBody>
      </p:sp>
      <p:sp>
        <p:nvSpPr>
          <p:cNvPr id="7" name="Slide Number Placeholder 6"/>
          <p:cNvSpPr>
            <a:spLocks noGrp="1"/>
          </p:cNvSpPr>
          <p:nvPr>
            <p:ph type="sldNum" sz="quarter" idx="12"/>
          </p:nvPr>
        </p:nvSpPr>
        <p:spPr/>
        <p:txBody>
          <a:bodyPr/>
          <a:lstStyle/>
          <a:p>
            <a:fld id="{0BB58453-B3D2-4EF9-B561-1B15184A1DC1}"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Will the introduction of IDN Variant TLDs de-stabilize the Internet and undermine its security?</a:t>
            </a:r>
            <a:endParaRPr lang="en-US" sz="2800" dirty="0"/>
          </a:p>
        </p:txBody>
      </p:sp>
      <p:sp>
        <p:nvSpPr>
          <p:cNvPr id="3" name="Content Placeholder 2"/>
          <p:cNvSpPr>
            <a:spLocks noGrp="1"/>
          </p:cNvSpPr>
          <p:nvPr>
            <p:ph idx="1"/>
          </p:nvPr>
        </p:nvSpPr>
        <p:spPr/>
        <p:txBody>
          <a:bodyPr>
            <a:normAutofit fontScale="92500" lnSpcReduction="20000"/>
          </a:bodyPr>
          <a:lstStyle/>
          <a:p>
            <a:r>
              <a:rPr lang="en-US" dirty="0" smtClean="0"/>
              <a:t>Security is certainly a concern if variants are not defined and managed</a:t>
            </a:r>
          </a:p>
          <a:p>
            <a:pPr lvl="1"/>
            <a:r>
              <a:rPr lang="en-US" dirty="0" smtClean="0"/>
              <a:t>Evident by the fact that Arabic IDN ccTLDs have variants at second level</a:t>
            </a:r>
          </a:p>
          <a:p>
            <a:r>
              <a:rPr lang="en-US" dirty="0" smtClean="0"/>
              <a:t>Community agreement needed on conservative mechanisms for variants</a:t>
            </a:r>
          </a:p>
          <a:p>
            <a:pPr lvl="1"/>
            <a:r>
              <a:rPr lang="en-US" dirty="0" smtClean="0"/>
              <a:t>How to implement variants in the root?</a:t>
            </a:r>
          </a:p>
          <a:p>
            <a:pPr lvl="2"/>
            <a:r>
              <a:rPr lang="en-US" dirty="0" smtClean="0"/>
              <a:t>Synchronized TLDs?</a:t>
            </a:r>
          </a:p>
          <a:p>
            <a:pPr lvl="1"/>
            <a:r>
              <a:rPr lang="en-US" dirty="0" smtClean="0"/>
              <a:t>How to balance definition and activation?</a:t>
            </a:r>
          </a:p>
          <a:p>
            <a:pPr lvl="2"/>
            <a:r>
              <a:rPr lang="en-US" dirty="0" smtClean="0"/>
              <a:t>Maximal definition for addressing user confusion</a:t>
            </a:r>
          </a:p>
          <a:p>
            <a:pPr lvl="2"/>
            <a:r>
              <a:rPr lang="en-US" dirty="0" smtClean="0"/>
              <a:t>Minimal activation for manageability </a:t>
            </a:r>
            <a:r>
              <a:rPr lang="en-US" dirty="0" smtClean="0"/>
              <a:t>ripple</a:t>
            </a:r>
          </a:p>
          <a:p>
            <a:pPr lvl="3"/>
            <a:r>
              <a:rPr lang="en-US" dirty="0" smtClean="0"/>
              <a:t>Root – registry – registrant configuration - content</a:t>
            </a: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0BB58453-B3D2-4EF9-B561-1B15184A1DC1}"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www.cle.org.pk</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Autofit/>
          </a:bodyPr>
          <a:lstStyle/>
          <a:p>
            <a:r>
              <a:rPr lang="en-US" sz="2800" dirty="0" smtClean="0"/>
              <a:t>What is the readiness in forming “Generation Panels” to propose repertoires for the Root Zone?  </a:t>
            </a:r>
            <a:br>
              <a:rPr lang="en-US" sz="2800" dirty="0" smtClean="0"/>
            </a:br>
            <a:r>
              <a:rPr lang="en-US" sz="2800" dirty="0" smtClean="0"/>
              <a:t>What are the key issues in moving forward?</a:t>
            </a:r>
            <a:br>
              <a:rPr lang="en-US" sz="2800" dirty="0" smtClean="0"/>
            </a:br>
            <a:endParaRPr lang="en-US" sz="2800" dirty="0"/>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r>
              <a:rPr lang="en-US" dirty="0" smtClean="0"/>
              <a:t>Arabic script community has done significant work</a:t>
            </a:r>
          </a:p>
          <a:p>
            <a:pPr lvl="1"/>
            <a:r>
              <a:rPr lang="en-US" dirty="0" smtClean="0"/>
              <a:t>Arabic Script IDN Working Group (ASIWG)</a:t>
            </a:r>
          </a:p>
          <a:p>
            <a:pPr lvl="1"/>
            <a:r>
              <a:rPr lang="en-US" dirty="0" smtClean="0"/>
              <a:t>Arabic Language in Internet Domains (RFC 5564)</a:t>
            </a:r>
          </a:p>
          <a:p>
            <a:pPr lvl="1"/>
            <a:r>
              <a:rPr lang="en-US" dirty="0" smtClean="0"/>
              <a:t>IDN Tables submitted to IANA for IDN ccTLDs</a:t>
            </a:r>
          </a:p>
          <a:p>
            <a:pPr lvl="1"/>
            <a:r>
              <a:rPr lang="en-US" dirty="0" smtClean="0"/>
              <a:t>Arabic Script Case Study (IDN VIP)</a:t>
            </a:r>
          </a:p>
          <a:p>
            <a:r>
              <a:rPr lang="en-US" dirty="0" smtClean="0"/>
              <a:t>The community has experience from SLD deployments</a:t>
            </a:r>
          </a:p>
          <a:p>
            <a:r>
              <a:rPr lang="en-US" dirty="0" smtClean="0"/>
              <a:t>Many community members have high level understanding of Unicode, IDNA and LGR</a:t>
            </a:r>
          </a:p>
          <a:p>
            <a:endParaRPr lang="en-US" dirty="0" smtClean="0"/>
          </a:p>
          <a:p>
            <a:r>
              <a:rPr lang="en-US" dirty="0" smtClean="0"/>
              <a:t>Issues moving forward</a:t>
            </a:r>
          </a:p>
          <a:p>
            <a:pPr lvl="1"/>
            <a:r>
              <a:rPr lang="en-US" dirty="0" smtClean="0"/>
              <a:t>Inclusion of remaining language communities</a:t>
            </a:r>
          </a:p>
          <a:p>
            <a:pPr lvl="1"/>
            <a:r>
              <a:rPr lang="en-US" dirty="0" smtClean="0"/>
              <a:t>Making LGR process efficient for incremental development</a:t>
            </a:r>
          </a:p>
        </p:txBody>
      </p:sp>
      <p:sp>
        <p:nvSpPr>
          <p:cNvPr id="4" name="Slide Number Placeholder 3"/>
          <p:cNvSpPr>
            <a:spLocks noGrp="1"/>
          </p:cNvSpPr>
          <p:nvPr>
            <p:ph type="sldNum" sz="quarter" idx="12"/>
          </p:nvPr>
        </p:nvSpPr>
        <p:spPr/>
        <p:txBody>
          <a:bodyPr/>
          <a:lstStyle/>
          <a:p>
            <a:fld id="{0BB58453-B3D2-4EF9-B561-1B15184A1DC1}"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www.cle.org.pk</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How can the readiness of language communities not yet active in ICANN be supported?</a:t>
            </a:r>
            <a:endParaRPr lang="en-US" sz="2800" dirty="0"/>
          </a:p>
        </p:txBody>
      </p:sp>
      <p:sp>
        <p:nvSpPr>
          <p:cNvPr id="3" name="Content Placeholder 2"/>
          <p:cNvSpPr>
            <a:spLocks noGrp="1"/>
          </p:cNvSpPr>
          <p:nvPr>
            <p:ph idx="1"/>
          </p:nvPr>
        </p:nvSpPr>
        <p:spPr>
          <a:xfrm>
            <a:off x="457200" y="1600200"/>
            <a:ext cx="8458200" cy="4525963"/>
          </a:xfrm>
        </p:spPr>
        <p:txBody>
          <a:bodyPr>
            <a:normAutofit fontScale="92500" lnSpcReduction="10000"/>
          </a:bodyPr>
          <a:lstStyle/>
          <a:p>
            <a:r>
              <a:rPr lang="en-US" dirty="0" smtClean="0"/>
              <a:t>Two kinds of communities</a:t>
            </a:r>
          </a:p>
          <a:p>
            <a:pPr lvl="1"/>
            <a:r>
              <a:rPr lang="en-US" dirty="0" smtClean="0"/>
              <a:t>Language community inactive for an active script</a:t>
            </a:r>
          </a:p>
          <a:p>
            <a:pPr lvl="1"/>
            <a:r>
              <a:rPr lang="en-US" dirty="0" smtClean="0"/>
              <a:t>Language community inactive for an inactive script</a:t>
            </a:r>
          </a:p>
          <a:p>
            <a:r>
              <a:rPr lang="en-US" dirty="0" smtClean="0"/>
              <a:t>Increased engagement with the relevant community members</a:t>
            </a:r>
          </a:p>
          <a:p>
            <a:pPr lvl="1"/>
            <a:r>
              <a:rPr lang="en-US" dirty="0" smtClean="0"/>
              <a:t>At national level</a:t>
            </a:r>
          </a:p>
          <a:p>
            <a:pPr lvl="1"/>
            <a:r>
              <a:rPr lang="en-US" dirty="0" smtClean="0"/>
              <a:t>At script-region level</a:t>
            </a:r>
          </a:p>
          <a:p>
            <a:pPr lvl="1"/>
            <a:r>
              <a:rPr lang="en-US" dirty="0" smtClean="0"/>
              <a:t>At ICANN LGR level</a:t>
            </a:r>
          </a:p>
          <a:p>
            <a:r>
              <a:rPr lang="en-US" dirty="0" smtClean="0"/>
              <a:t>Capacity building, where needed to balance linguistic and technology constraints</a:t>
            </a:r>
            <a:endParaRPr lang="en-US" dirty="0"/>
          </a:p>
        </p:txBody>
      </p:sp>
      <p:sp>
        <p:nvSpPr>
          <p:cNvPr id="5" name="Slide Number Placeholder 4"/>
          <p:cNvSpPr>
            <a:spLocks noGrp="1"/>
          </p:cNvSpPr>
          <p:nvPr>
            <p:ph type="sldNum" sz="quarter" idx="12"/>
          </p:nvPr>
        </p:nvSpPr>
        <p:spPr/>
        <p:txBody>
          <a:bodyPr/>
          <a:lstStyle/>
          <a:p>
            <a:fld id="{0BB58453-B3D2-4EF9-B561-1B15184A1DC1}" type="slidenum">
              <a:rPr lang="en-US" smtClean="0"/>
              <a:pPr/>
              <a:t>5</a:t>
            </a:fld>
            <a:endParaRPr lang="en-US"/>
          </a:p>
        </p:txBody>
      </p:sp>
      <p:sp>
        <p:nvSpPr>
          <p:cNvPr id="6" name="Footer Placeholder 5"/>
          <p:cNvSpPr>
            <a:spLocks noGrp="1"/>
          </p:cNvSpPr>
          <p:nvPr>
            <p:ph type="ftr" sz="quarter" idx="11"/>
          </p:nvPr>
        </p:nvSpPr>
        <p:spPr/>
        <p:txBody>
          <a:bodyPr/>
          <a:lstStyle/>
          <a:p>
            <a:r>
              <a:rPr lang="en-US" smtClean="0"/>
              <a:t>www.cle.org.pk</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buNone/>
            </a:pPr>
            <a:endParaRPr lang="en-US" dirty="0" smtClean="0"/>
          </a:p>
          <a:p>
            <a:pPr algn="ctr">
              <a:buNone/>
            </a:pPr>
            <a:r>
              <a:rPr lang="ur-PK" dirty="0" smtClean="0"/>
              <a:t>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 شکریہ</a:t>
            </a:r>
            <a:endParaRPr lang="en-US" dirty="0" smtClean="0"/>
          </a:p>
          <a:p>
            <a:pPr algn="ctr">
              <a:buNone/>
            </a:pPr>
            <a:endParaRPr lang="en-US" dirty="0" smtClean="0"/>
          </a:p>
          <a:p>
            <a:pPr algn="ctr">
              <a:buNone/>
            </a:pPr>
            <a:r>
              <a:rPr lang="en-US" dirty="0" smtClean="0"/>
              <a:t>Thank you</a:t>
            </a:r>
          </a:p>
          <a:p>
            <a:pPr algn="ctr">
              <a:buNone/>
            </a:pPr>
            <a:endParaRPr lang="en-US" dirty="0" smtClean="0"/>
          </a:p>
          <a:p>
            <a:pPr algn="ctr">
              <a:buNone/>
            </a:pPr>
            <a:endParaRPr lang="en-US" dirty="0"/>
          </a:p>
        </p:txBody>
      </p:sp>
      <p:sp>
        <p:nvSpPr>
          <p:cNvPr id="4" name="Footer Placeholder 3"/>
          <p:cNvSpPr>
            <a:spLocks noGrp="1"/>
          </p:cNvSpPr>
          <p:nvPr>
            <p:ph type="ftr" sz="quarter" idx="11"/>
          </p:nvPr>
        </p:nvSpPr>
        <p:spPr/>
        <p:txBody>
          <a:bodyPr/>
          <a:lstStyle/>
          <a:p>
            <a:r>
              <a:rPr lang="en-US" smtClean="0"/>
              <a:t>www.cle.org.pk</a:t>
            </a:r>
            <a:endParaRPr lang="en-US"/>
          </a:p>
        </p:txBody>
      </p:sp>
      <p:sp>
        <p:nvSpPr>
          <p:cNvPr id="5" name="Slide Number Placeholder 4"/>
          <p:cNvSpPr>
            <a:spLocks noGrp="1"/>
          </p:cNvSpPr>
          <p:nvPr>
            <p:ph type="sldNum" sz="quarter" idx="12"/>
          </p:nvPr>
        </p:nvSpPr>
        <p:spPr/>
        <p:txBody>
          <a:bodyPr/>
          <a:lstStyle/>
          <a:p>
            <a:fld id="{0BB58453-B3D2-4EF9-B561-1B15184A1DC1}" type="slidenum">
              <a:rPr lang="en-US" smtClean="0"/>
              <a:pPr/>
              <a:t>6</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421</Words>
  <Application>Microsoft Office PowerPoint</Application>
  <PresentationFormat>On-screen Show (4:3)</PresentationFormat>
  <Paragraphs>73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Community Readiness for IDN Variant TLDs Arabic Script Case</vt:lpstr>
      <vt:lpstr>IDN Variants</vt:lpstr>
      <vt:lpstr>Will the introduction of IDN Variant TLDs de-stabilize the Internet and undermine its security?</vt:lpstr>
      <vt:lpstr>What is the readiness in forming “Generation Panels” to propose repertoires for the Root Zone?   What are the key issues in moving forward? </vt:lpstr>
      <vt:lpstr>How can the readiness of language communities not yet active in ICANN be supported?</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Readiness for IDN Variant TLDs Arabic Script Case</dc:title>
  <dc:creator>Sarmad Hussain</dc:creator>
  <cp:lastModifiedBy>Sarmad Hussain</cp:lastModifiedBy>
  <cp:revision>23</cp:revision>
  <dcterms:created xsi:type="dcterms:W3CDTF">2013-04-07T13:48:08Z</dcterms:created>
  <dcterms:modified xsi:type="dcterms:W3CDTF">2013-04-07T16:58:20Z</dcterms:modified>
</cp:coreProperties>
</file>