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0" r:id="rId3"/>
    <p:sldId id="259" r:id="rId4"/>
    <p:sldId id="263" r:id="rId5"/>
    <p:sldId id="257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9DC"/>
    <a:srgbClr val="00E4DA"/>
    <a:srgbClr val="00D5E4"/>
    <a:srgbClr val="02D0D5"/>
    <a:srgbClr val="05EBF1"/>
    <a:srgbClr val="B28CE3"/>
    <a:srgbClr val="C61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552" autoAdjust="0"/>
    <p:restoredTop sz="99011" autoAdjust="0"/>
  </p:normalViewPr>
  <p:slideViewPr>
    <p:cSldViewPr snapToGrid="0" snapToObjects="1">
      <p:cViewPr varScale="1">
        <p:scale>
          <a:sx n="131" d="100"/>
          <a:sy n="131" d="100"/>
        </p:scale>
        <p:origin x="-49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D1D5C-B336-2645-ACC6-07D009A6B2AF}" type="datetimeFigureOut">
              <a:rPr lang="en-US" smtClean="0"/>
              <a:pPr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DRAFT – for discussion ONLY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B2857-95A3-664F-86BC-D137C5B6D9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266289" y="-13526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DRAFT</a:t>
            </a:r>
            <a:r>
              <a:rPr lang="en-US" baseline="0" dirty="0" smtClean="0">
                <a:solidFill>
                  <a:srgbClr val="FF6600"/>
                </a:solidFill>
              </a:rPr>
              <a:t> – for discussion </a:t>
            </a:r>
            <a:r>
              <a:rPr lang="en-US" b="1" u="sng" baseline="0" dirty="0" smtClean="0">
                <a:solidFill>
                  <a:srgbClr val="FF6600"/>
                </a:solidFill>
              </a:rPr>
              <a:t>ONLY</a:t>
            </a:r>
            <a:endParaRPr lang="en-US" b="1" u="sng" dirty="0">
              <a:solidFill>
                <a:srgbClr val="FF66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724177" y="498020"/>
            <a:ext cx="5755996" cy="5755996"/>
          </a:xfrm>
          <a:prstGeom prst="ellipse">
            <a:avLst/>
          </a:prstGeom>
          <a:gradFill flip="none" rotWithShape="1">
            <a:gsLst>
              <a:gs pos="49000">
                <a:srgbClr val="00F9DC"/>
              </a:gs>
              <a:gs pos="61000">
                <a:srgbClr val="00E4D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282668" y="1056511"/>
            <a:ext cx="4639014" cy="4639014"/>
          </a:xfrm>
          <a:prstGeom prst="ellipse">
            <a:avLst/>
          </a:prstGeom>
          <a:gradFill flip="none" rotWithShape="1">
            <a:gsLst>
              <a:gs pos="35000">
                <a:srgbClr val="B28CE3"/>
              </a:gs>
              <a:gs pos="62000">
                <a:srgbClr val="00F9D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972351" y="1746194"/>
            <a:ext cx="3259648" cy="3259648"/>
          </a:xfrm>
          <a:prstGeom prst="ellipse">
            <a:avLst/>
          </a:prstGeom>
          <a:gradFill flip="none" rotWithShape="1">
            <a:gsLst>
              <a:gs pos="43000">
                <a:schemeClr val="tx2">
                  <a:lumMod val="40000"/>
                  <a:lumOff val="60000"/>
                </a:schemeClr>
              </a:gs>
              <a:gs pos="6700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827809" y="2601652"/>
            <a:ext cx="1548732" cy="154873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628" y="1642017"/>
            <a:ext cx="2058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Education, Training, </a:t>
            </a:r>
            <a:br>
              <a:rPr lang="en-US" dirty="0" smtClean="0"/>
            </a:br>
            <a:r>
              <a:rPr lang="en-US" dirty="0" smtClean="0"/>
              <a:t>Awareness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87748" y="300138"/>
            <a:ext cx="2347609" cy="729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Standards, Tools,</a:t>
            </a:r>
          </a:p>
          <a:p>
            <a:pPr algn="ctr"/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55625" y="1965183"/>
            <a:ext cx="1121450" cy="729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Risk</a:t>
            </a:r>
            <a:br>
              <a:rPr lang="en-US" dirty="0" smtClean="0"/>
            </a:b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435357" y="1736218"/>
            <a:ext cx="2387237" cy="903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Glue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Regional or segment focus</a:t>
            </a:r>
            <a:br>
              <a:rPr lang="en-US" sz="1400" dirty="0" smtClean="0"/>
            </a:br>
            <a:r>
              <a:rPr lang="en-US" sz="1400" i="1" dirty="0" smtClean="0"/>
              <a:t>Constituencies</a:t>
            </a:r>
            <a:endParaRPr lang="en-US" sz="14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3674072" y="469949"/>
            <a:ext cx="19098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Edge (internal)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Within the organization</a:t>
            </a:r>
            <a:br>
              <a:rPr lang="en-US" sz="1400" dirty="0" smtClean="0"/>
            </a:br>
            <a:endParaRPr lang="en-US" sz="14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857744" y="2590670"/>
            <a:ext cx="1542463" cy="903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Ecosystem-wide</a:t>
            </a:r>
            <a:br>
              <a:rPr lang="en-US" sz="1400" dirty="0" smtClean="0"/>
            </a:br>
            <a:r>
              <a:rPr lang="en-US" sz="1400" i="1" dirty="0" smtClean="0"/>
              <a:t>Collaborative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599904" y="3192346"/>
            <a:ext cx="1459308" cy="729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Risk </a:t>
            </a:r>
            <a:br>
              <a:rPr lang="en-US" dirty="0" smtClean="0"/>
            </a:b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094213" y="3487733"/>
            <a:ext cx="106952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Governance</a:t>
            </a:r>
            <a:endParaRPr lang="en-US" sz="1600" dirty="0" smtClean="0"/>
          </a:p>
          <a:p>
            <a:r>
              <a:rPr lang="en-US" b="1" dirty="0" smtClean="0"/>
              <a:t>Steering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060363" y="4345783"/>
            <a:ext cx="113722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Coordination</a:t>
            </a:r>
            <a:endParaRPr lang="en-US" dirty="0" smtClean="0"/>
          </a:p>
          <a:p>
            <a:r>
              <a:rPr lang="en-US" b="1" dirty="0" smtClean="0"/>
              <a:t>Sharing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238409" y="5303017"/>
            <a:ext cx="78113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Delivery</a:t>
            </a:r>
            <a:endParaRPr lang="en-US" sz="1600" dirty="0" smtClean="0"/>
          </a:p>
          <a:p>
            <a:r>
              <a:rPr lang="en-US" b="1" dirty="0" smtClean="0"/>
              <a:t>Doing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212276" y="498020"/>
            <a:ext cx="2347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Security </a:t>
            </a:r>
            <a:br>
              <a:rPr lang="en-US" dirty="0" smtClean="0"/>
            </a:br>
            <a:r>
              <a:rPr lang="en-US" dirty="0" smtClean="0"/>
              <a:t>Management/Leadership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50372" y="5273550"/>
            <a:ext cx="2347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Operational &amp; Technical Practices and Controls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572906" y="14976"/>
            <a:ext cx="20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Research &amp; Analysis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94770" y="5738211"/>
            <a:ext cx="128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Event</a:t>
            </a:r>
            <a:br>
              <a:rPr lang="en-US" dirty="0" smtClean="0"/>
            </a:br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202115" y="3522267"/>
            <a:ext cx="257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Technology Selection, Deployment &amp; Management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543777" y="4682676"/>
            <a:ext cx="128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Compliance</a:t>
            </a:r>
            <a:br>
              <a:rPr lang="en-US" dirty="0" smtClean="0"/>
            </a:br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6427" y="6196880"/>
            <a:ext cx="179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Incident Response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435357" y="1159166"/>
            <a:ext cx="23872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Edge (external)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Cross-organizational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951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51" y="3321245"/>
            <a:ext cx="2781300" cy="2374900"/>
          </a:xfrm>
          <a:prstGeom prst="rect">
            <a:avLst/>
          </a:prstGeom>
        </p:spPr>
      </p:pic>
      <p:pic>
        <p:nvPicPr>
          <p:cNvPr id="24" name="Picture 23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>
            <a:off x="4335153" y="1479578"/>
            <a:ext cx="2781300" cy="2374900"/>
          </a:xfrm>
          <a:prstGeom prst="rect">
            <a:avLst/>
          </a:prstGeom>
        </p:spPr>
      </p:pic>
      <p:pic>
        <p:nvPicPr>
          <p:cNvPr id="25" name="Picture 24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59651" y="783284"/>
            <a:ext cx="2781300" cy="2374900"/>
          </a:xfrm>
          <a:prstGeom prst="rect">
            <a:avLst/>
          </a:prstGeom>
        </p:spPr>
      </p:pic>
      <p:pic>
        <p:nvPicPr>
          <p:cNvPr id="28" name="Picture 27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2182171" y="1448358"/>
            <a:ext cx="2781300" cy="2374900"/>
          </a:xfrm>
          <a:prstGeom prst="rect">
            <a:avLst/>
          </a:prstGeom>
        </p:spPr>
      </p:pic>
      <p:pic>
        <p:nvPicPr>
          <p:cNvPr id="29" name="Picture 28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0">
            <a:off x="2182171" y="2697750"/>
            <a:ext cx="2781300" cy="23749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rot="16200000" flipV="1">
            <a:off x="4609234" y="752961"/>
            <a:ext cx="0" cy="49391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 flipV="1">
            <a:off x="2438759" y="1921412"/>
            <a:ext cx="4412382" cy="25474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2506827" y="1960261"/>
            <a:ext cx="4302238" cy="24838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14499" y="4029617"/>
            <a:ext cx="12105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Education, </a:t>
            </a:r>
            <a:br>
              <a:rPr lang="en-US" dirty="0" smtClean="0"/>
            </a:br>
            <a:r>
              <a:rPr lang="en-US" dirty="0" smtClean="0"/>
              <a:t>Training, </a:t>
            </a:r>
            <a:br>
              <a:rPr lang="en-US" dirty="0" smtClean="0"/>
            </a:br>
            <a:r>
              <a:rPr lang="en-US" dirty="0" smtClean="0"/>
              <a:t>Awareness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98248" y="184552"/>
            <a:ext cx="207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Standards, Tools,</a:t>
            </a:r>
          </a:p>
          <a:p>
            <a:pPr algn="ctr"/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33593" y="5683264"/>
            <a:ext cx="124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976734" y="1763970"/>
            <a:ext cx="992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Risk</a:t>
            </a:r>
            <a:br>
              <a:rPr lang="en-US" dirty="0" smtClean="0"/>
            </a:b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2916" y="1763970"/>
            <a:ext cx="2276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All other – including </a:t>
            </a:r>
            <a:br>
              <a:rPr lang="en-US" dirty="0" smtClean="0"/>
            </a:br>
            <a:r>
              <a:rPr lang="en-US" dirty="0" smtClean="0"/>
              <a:t>front-line mitigation…</a:t>
            </a:r>
            <a:endParaRPr lang="en-US" dirty="0"/>
          </a:p>
        </p:txBody>
      </p:sp>
      <p:pic>
        <p:nvPicPr>
          <p:cNvPr id="30" name="Picture 29" descr="Triang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0">
            <a:off x="4650300" y="2822857"/>
            <a:ext cx="2781300" cy="2374900"/>
          </a:xfrm>
          <a:prstGeom prst="rect">
            <a:avLst/>
          </a:prstGeom>
          <a:effectLst>
            <a:outerShdw blurRad="50800" dist="127000" dir="33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585278" y="1528243"/>
            <a:ext cx="211363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Glue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Regional or segment focus</a:t>
            </a:r>
            <a:br>
              <a:rPr lang="en-US" sz="1400" dirty="0" smtClean="0"/>
            </a:br>
            <a:r>
              <a:rPr lang="en-US" sz="1400" i="1" dirty="0" smtClean="0"/>
              <a:t>Constituencies</a:t>
            </a:r>
            <a:endParaRPr lang="en-US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598248" y="793441"/>
            <a:ext cx="208768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Edge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Organization-focused risk</a:t>
            </a:r>
            <a:br>
              <a:rPr lang="en-US" sz="1400" dirty="0" smtClean="0"/>
            </a:br>
            <a:r>
              <a:rPr lang="en-US" sz="1400" i="1" dirty="0" smtClean="0"/>
              <a:t>Providers/Consumers</a:t>
            </a:r>
            <a:endParaRPr lang="en-US" sz="1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959249" y="2274977"/>
            <a:ext cx="136567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Ecosystem-wide</a:t>
            </a:r>
            <a:br>
              <a:rPr lang="en-US" sz="1400" dirty="0" smtClean="0"/>
            </a:br>
            <a:r>
              <a:rPr lang="en-US" sz="1400" i="1" dirty="0" smtClean="0"/>
              <a:t>Collaborative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945532" y="4379904"/>
            <a:ext cx="1292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Risk </a:t>
            </a:r>
            <a:br>
              <a:rPr lang="en-US" dirty="0" smtClean="0"/>
            </a:b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4941707" y="3321245"/>
            <a:ext cx="1083500" cy="515443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24000"/>
                </a:schemeClr>
              </a:gs>
              <a:gs pos="35000">
                <a:schemeClr val="accent2">
                  <a:tint val="37000"/>
                  <a:satMod val="300000"/>
                  <a:alpha val="24000"/>
                </a:schemeClr>
              </a:gs>
              <a:gs pos="100000">
                <a:schemeClr val="accent2">
                  <a:tint val="15000"/>
                  <a:satMod val="350000"/>
                  <a:alpha val="24000"/>
                </a:schemeClr>
              </a:gs>
            </a:gsLst>
            <a:lin ang="16200000" scaled="1"/>
            <a:tileRect/>
          </a:gradFill>
          <a:ln w="28575" cmpd="sng">
            <a:solidFill>
              <a:srgbClr val="95373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DSSA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848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51" y="3321245"/>
            <a:ext cx="2781300" cy="2374900"/>
          </a:xfrm>
          <a:prstGeom prst="rect">
            <a:avLst/>
          </a:prstGeom>
        </p:spPr>
      </p:pic>
      <p:pic>
        <p:nvPicPr>
          <p:cNvPr id="24" name="Picture 23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>
            <a:off x="4335153" y="1479578"/>
            <a:ext cx="2781300" cy="2374900"/>
          </a:xfrm>
          <a:prstGeom prst="rect">
            <a:avLst/>
          </a:prstGeom>
        </p:spPr>
      </p:pic>
      <p:pic>
        <p:nvPicPr>
          <p:cNvPr id="25" name="Picture 24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59651" y="783284"/>
            <a:ext cx="2781300" cy="2374900"/>
          </a:xfrm>
          <a:prstGeom prst="rect">
            <a:avLst/>
          </a:prstGeom>
        </p:spPr>
      </p:pic>
      <p:pic>
        <p:nvPicPr>
          <p:cNvPr id="28" name="Picture 27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2182171" y="1448358"/>
            <a:ext cx="2781300" cy="2374900"/>
          </a:xfrm>
          <a:prstGeom prst="rect">
            <a:avLst/>
          </a:prstGeom>
        </p:spPr>
      </p:pic>
      <p:pic>
        <p:nvPicPr>
          <p:cNvPr id="29" name="Picture 28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0">
            <a:off x="2182171" y="2697750"/>
            <a:ext cx="2781300" cy="23749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rot="16200000" flipV="1">
            <a:off x="4609234" y="765233"/>
            <a:ext cx="0" cy="49391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 flipV="1">
            <a:off x="2438759" y="1921412"/>
            <a:ext cx="4412382" cy="25474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2506827" y="1960261"/>
            <a:ext cx="4302238" cy="24838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14499" y="4029617"/>
            <a:ext cx="12105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Education, </a:t>
            </a:r>
            <a:br>
              <a:rPr lang="en-US" dirty="0" smtClean="0"/>
            </a:br>
            <a:r>
              <a:rPr lang="en-US" dirty="0" smtClean="0"/>
              <a:t>Training, </a:t>
            </a:r>
            <a:br>
              <a:rPr lang="en-US" dirty="0" smtClean="0"/>
            </a:br>
            <a:r>
              <a:rPr lang="en-US" dirty="0" smtClean="0"/>
              <a:t>Awareness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98248" y="184552"/>
            <a:ext cx="207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Standards, Tools,</a:t>
            </a:r>
          </a:p>
          <a:p>
            <a:pPr algn="ctr"/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33593" y="5683264"/>
            <a:ext cx="124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976734" y="1763970"/>
            <a:ext cx="992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Risk</a:t>
            </a:r>
            <a:br>
              <a:rPr lang="en-US" dirty="0" smtClean="0"/>
            </a:b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2916" y="1763970"/>
            <a:ext cx="2276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All other – including </a:t>
            </a:r>
            <a:br>
              <a:rPr lang="en-US" dirty="0" smtClean="0"/>
            </a:br>
            <a:r>
              <a:rPr lang="en-US" dirty="0" smtClean="0"/>
              <a:t>front-line mitigation…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5278" y="1528243"/>
            <a:ext cx="211363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Glue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Regional or segment focus</a:t>
            </a:r>
            <a:br>
              <a:rPr lang="en-US" sz="1400" dirty="0" smtClean="0"/>
            </a:br>
            <a:r>
              <a:rPr lang="en-US" sz="1400" i="1" dirty="0" smtClean="0"/>
              <a:t>Constituencies</a:t>
            </a:r>
            <a:endParaRPr lang="en-US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754779" y="793441"/>
            <a:ext cx="177461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Edge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Organization-focused</a:t>
            </a:r>
            <a:br>
              <a:rPr lang="en-US" sz="1400" dirty="0" smtClean="0"/>
            </a:br>
            <a:r>
              <a:rPr lang="en-US" sz="1400" i="1" dirty="0" smtClean="0"/>
              <a:t>Providers/Consumers</a:t>
            </a:r>
            <a:endParaRPr lang="en-US" sz="1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959249" y="2274977"/>
            <a:ext cx="136567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Ecosystem-wide</a:t>
            </a:r>
            <a:br>
              <a:rPr lang="en-US" sz="1400" dirty="0" smtClean="0"/>
            </a:br>
            <a:r>
              <a:rPr lang="en-US" sz="1400" i="1" dirty="0" smtClean="0"/>
              <a:t>Collaborative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831783" y="4141926"/>
            <a:ext cx="1292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Risk </a:t>
            </a:r>
            <a:br>
              <a:rPr lang="en-US" dirty="0" smtClean="0"/>
            </a:br>
            <a:r>
              <a:rPr lang="en-US" dirty="0" smtClean="0"/>
              <a:t>Assessment</a:t>
            </a:r>
            <a:endParaRPr lang="en-US" dirty="0"/>
          </a:p>
        </p:txBody>
      </p:sp>
      <p:pic>
        <p:nvPicPr>
          <p:cNvPr id="23" name="Picture 22" descr="Triangle.pd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0">
            <a:off x="4363473" y="2700977"/>
            <a:ext cx="2781300" cy="23749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80536" y="3462856"/>
            <a:ext cx="11913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Governance</a:t>
            </a:r>
          </a:p>
          <a:p>
            <a:r>
              <a:rPr lang="en-US" b="1" dirty="0" smtClean="0"/>
              <a:t>Steering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057333" y="4255881"/>
            <a:ext cx="127330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Coordination</a:t>
            </a:r>
            <a:endParaRPr lang="en-US" dirty="0" smtClean="0"/>
          </a:p>
          <a:p>
            <a:r>
              <a:rPr lang="en-US" b="1" dirty="0" smtClean="0"/>
              <a:t>Sharing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204563" y="5054079"/>
            <a:ext cx="86634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Delivery</a:t>
            </a:r>
          </a:p>
          <a:p>
            <a:r>
              <a:rPr lang="en-US" b="1" dirty="0" smtClean="0"/>
              <a:t>Doing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833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421506"/>
              </p:ext>
            </p:extLst>
          </p:nvPr>
        </p:nvGraphicFramePr>
        <p:xfrm>
          <a:off x="351721" y="1334836"/>
          <a:ext cx="8671276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4870"/>
                <a:gridCol w="808162"/>
                <a:gridCol w="790401"/>
                <a:gridCol w="744350"/>
                <a:gridCol w="463453"/>
                <a:gridCol w="11900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Core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&amp;</a:t>
                      </a:r>
                      <a:r>
                        <a:rPr lang="en-US" baseline="0" dirty="0" smtClean="0"/>
                        <a:t>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Standards Tools,</a:t>
                      </a:r>
                      <a:r>
                        <a:rPr lang="en-US" baseline="0" dirty="0" smtClean="0"/>
                        <a:t> Techniques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Education, Training,</a:t>
                      </a:r>
                      <a:r>
                        <a:rPr lang="en-US" baseline="0" dirty="0" smtClean="0"/>
                        <a:t> Awareness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 Selection, Deployment &amp; </a:t>
                      </a:r>
                      <a:r>
                        <a:rPr lang="en-US" dirty="0" err="1" smtClean="0"/>
                        <a:t>Mgmt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 &amp; Technical Practices and Controls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Incident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Event Monitoring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Compliance Monitoring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Risk</a:t>
                      </a:r>
                      <a:r>
                        <a:rPr lang="en-US" baseline="0" dirty="0" smtClean="0"/>
                        <a:t> 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Risk Planning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Security Management/Leadership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055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124200" y="3161736"/>
            <a:ext cx="2786063" cy="2658177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Technical Practices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Electronic mail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Network security 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Operating system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Data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Application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Security for public servers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Wireless network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Personal computers and electronic devices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6205538" y="3161736"/>
            <a:ext cx="2786062" cy="2658177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Technology management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Routers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Vulnerability assessment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Configuration management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Patch management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Firewall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Backup &amp; recovery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Intrusion detection and log-analysis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Wireless access points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4671391" y="136939"/>
            <a:ext cx="2115606" cy="302479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Security Management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Overall management and direction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Security strategy and alignment within overall IT strategy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Program management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Security metrics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Policy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Guidelines and standards</a:t>
            </a: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228600" y="3161735"/>
            <a:ext cx="2590800" cy="3099917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Risk Management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Developing and maintaining an inventory of systems (determining contents, owner, maintainer, location, etc.)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Mapping information and systems into security categories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Conducting assessments of systems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Analyzing </a:t>
            </a:r>
            <a:r>
              <a:rPr lang="en-US" sz="1200" dirty="0" smtClean="0">
                <a:solidFill>
                  <a:schemeClr val="tx1"/>
                </a:solidFill>
              </a:rPr>
              <a:t>risks, identifying gaps/ </a:t>
            </a:r>
            <a:r>
              <a:rPr lang="en-US" sz="1200" dirty="0">
                <a:solidFill>
                  <a:schemeClr val="tx1"/>
                </a:solidFill>
              </a:rPr>
              <a:t>mitigation/</a:t>
            </a:r>
            <a:r>
              <a:rPr lang="en-US" sz="1200" dirty="0" smtClean="0">
                <a:solidFill>
                  <a:schemeClr val="tx1"/>
                </a:solidFill>
              </a:rPr>
              <a:t>repair-actions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Planning for risk and mitigation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Monitoring results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2355914" y="136939"/>
            <a:ext cx="2221283" cy="302479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 smtClean="0">
                <a:solidFill>
                  <a:schemeClr val="tx1"/>
                </a:solidFill>
              </a:rPr>
              <a:t>Compliance Monitoring</a:t>
            </a:r>
            <a:endParaRPr lang="en-US" sz="1600" b="1" dirty="0">
              <a:solidFill>
                <a:schemeClr val="tx1"/>
              </a:solidFill>
            </a:endParaRPr>
          </a:p>
          <a:p>
            <a:pPr marL="114300" lvl="1">
              <a:lnSpc>
                <a:spcPct val="115000"/>
              </a:lnSpc>
              <a:spcBef>
                <a:spcPct val="20000"/>
              </a:spcBef>
            </a:pPr>
            <a:r>
              <a:rPr lang="en-US" sz="1050" dirty="0" smtClean="0">
                <a:solidFill>
                  <a:schemeClr val="tx1"/>
                </a:solidFill>
              </a:rPr>
              <a:t>Edge</a:t>
            </a:r>
          </a:p>
          <a:p>
            <a:pPr marL="236538" lvl="1" indent="-122238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50" dirty="0" smtClean="0">
                <a:solidFill>
                  <a:schemeClr val="tx1"/>
                </a:solidFill>
              </a:rPr>
              <a:t>Measure </a:t>
            </a:r>
            <a:r>
              <a:rPr lang="en-US" sz="1050" dirty="0">
                <a:solidFill>
                  <a:schemeClr val="tx1"/>
                </a:solidFill>
              </a:rPr>
              <a:t>progress and compliance in the following areas;</a:t>
            </a:r>
          </a:p>
          <a:p>
            <a:pPr marL="347663" lvl="2" indent="-122238">
              <a:buFontTx/>
              <a:buChar char="•"/>
            </a:pPr>
            <a:r>
              <a:rPr lang="en-US" sz="1050" dirty="0">
                <a:solidFill>
                  <a:schemeClr val="tx1"/>
                </a:solidFill>
              </a:rPr>
              <a:t>incident response</a:t>
            </a:r>
          </a:p>
          <a:p>
            <a:pPr marL="347663" lvl="2" indent="-122238">
              <a:buFontTx/>
              <a:buChar char="•"/>
            </a:pPr>
            <a:r>
              <a:rPr lang="en-US" sz="1050" dirty="0">
                <a:solidFill>
                  <a:schemeClr val="tx1"/>
                </a:solidFill>
              </a:rPr>
              <a:t>practices</a:t>
            </a:r>
          </a:p>
          <a:p>
            <a:pPr marL="347663" lvl="2" indent="-122238">
              <a:buFontTx/>
              <a:buChar char="•"/>
            </a:pPr>
            <a:r>
              <a:rPr lang="en-US" sz="1050" dirty="0">
                <a:solidFill>
                  <a:schemeClr val="tx1"/>
                </a:solidFill>
              </a:rPr>
              <a:t>technology</a:t>
            </a:r>
          </a:p>
          <a:p>
            <a:pPr marL="347663" lvl="2" indent="-122238">
              <a:buFontTx/>
              <a:buChar char="•"/>
            </a:pPr>
            <a:r>
              <a:rPr lang="en-US" sz="1050" dirty="0">
                <a:solidFill>
                  <a:schemeClr val="tx1"/>
                </a:solidFill>
              </a:rPr>
              <a:t>management</a:t>
            </a:r>
          </a:p>
          <a:p>
            <a:pPr marL="347663" lvl="2" indent="-122238">
              <a:buFontTx/>
              <a:buChar char="•"/>
            </a:pPr>
            <a:r>
              <a:rPr lang="en-US" sz="1050" dirty="0">
                <a:solidFill>
                  <a:schemeClr val="tx1"/>
                </a:solidFill>
              </a:rPr>
              <a:t>risk-</a:t>
            </a:r>
            <a:r>
              <a:rPr lang="en-US" sz="1050" dirty="0" smtClean="0">
                <a:solidFill>
                  <a:schemeClr val="tx1"/>
                </a:solidFill>
              </a:rPr>
              <a:t>management</a:t>
            </a:r>
          </a:p>
          <a:p>
            <a:pPr marL="225425" lvl="2" indent="-107950">
              <a:lnSpc>
                <a:spcPct val="115000"/>
              </a:lnSpc>
              <a:spcBef>
                <a:spcPct val="20000"/>
              </a:spcBef>
            </a:pPr>
            <a:r>
              <a:rPr lang="en-US" sz="1050" dirty="0" smtClean="0">
                <a:solidFill>
                  <a:schemeClr val="tx1"/>
                </a:solidFill>
              </a:rPr>
              <a:t>Edge</a:t>
            </a:r>
            <a:endParaRPr lang="en-US" sz="1050" dirty="0">
              <a:solidFill>
                <a:schemeClr val="tx1"/>
              </a:solidFill>
            </a:endParaRPr>
          </a:p>
          <a:p>
            <a:pPr marL="0" lvl="1" indent="-231775">
              <a:lnSpc>
                <a:spcPct val="115000"/>
              </a:lnSpc>
              <a:spcBef>
                <a:spcPct val="20000"/>
              </a:spcBef>
            </a:pPr>
            <a:endParaRPr 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6879486" y="136939"/>
            <a:ext cx="2209799" cy="302479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Operational Practices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Training and awareness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Certification and accreditation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Legal and regulatory compliance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Securing external contractors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Rewards and sanctions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Acceptable use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Business continuity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4173" y="136939"/>
            <a:ext cx="2219252" cy="302479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 smtClean="0">
                <a:solidFill>
                  <a:schemeClr val="tx1"/>
                </a:solidFill>
              </a:rPr>
              <a:t>Incident Response</a:t>
            </a:r>
          </a:p>
          <a:p>
            <a:pPr marL="114300" lvl="1"/>
            <a:r>
              <a:rPr lang="en-US" sz="1050" b="1" dirty="0" smtClean="0">
                <a:solidFill>
                  <a:schemeClr val="tx1"/>
                </a:solidFill>
              </a:rPr>
              <a:t>Edge </a:t>
            </a:r>
            <a:r>
              <a:rPr lang="en-US" sz="1050" dirty="0" smtClean="0">
                <a:solidFill>
                  <a:schemeClr val="tx1"/>
                </a:solidFill>
              </a:rPr>
              <a:t>(doing)</a:t>
            </a:r>
            <a:endParaRPr lang="en-US" sz="1050" dirty="0">
              <a:solidFill>
                <a:schemeClr val="tx1"/>
              </a:solidFill>
            </a:endParaRPr>
          </a:p>
          <a:p>
            <a:pPr marL="236538" lvl="1" indent="-122238">
              <a:buFontTx/>
              <a:buChar char="–"/>
            </a:pPr>
            <a:r>
              <a:rPr lang="en-US" sz="1050" dirty="0" smtClean="0">
                <a:solidFill>
                  <a:schemeClr val="tx1"/>
                </a:solidFill>
              </a:rPr>
              <a:t>Provide initial response to incident</a:t>
            </a:r>
            <a:endParaRPr lang="en-US" sz="1050" dirty="0">
              <a:solidFill>
                <a:schemeClr val="tx1"/>
              </a:solidFill>
            </a:endParaRPr>
          </a:p>
          <a:p>
            <a:pPr marL="236538" lvl="1" indent="-122238">
              <a:buFontTx/>
              <a:buChar char="–"/>
            </a:pPr>
            <a:r>
              <a:rPr lang="en-US" sz="1050" dirty="0" smtClean="0">
                <a:solidFill>
                  <a:schemeClr val="tx1"/>
                </a:solidFill>
              </a:rPr>
              <a:t>Communicate incidents</a:t>
            </a:r>
          </a:p>
          <a:p>
            <a:pPr marL="114300" lvl="1"/>
            <a:r>
              <a:rPr lang="en-US" sz="1050" b="1" dirty="0" smtClean="0">
                <a:solidFill>
                  <a:schemeClr val="tx1"/>
                </a:solidFill>
              </a:rPr>
              <a:t>Edge/Glue </a:t>
            </a:r>
            <a:r>
              <a:rPr lang="en-US" sz="1050" dirty="0" smtClean="0">
                <a:solidFill>
                  <a:schemeClr val="tx1"/>
                </a:solidFill>
              </a:rPr>
              <a:t>(doing &amp; sharing)</a:t>
            </a:r>
          </a:p>
          <a:p>
            <a:pPr marL="236538" lvl="1" indent="-122238">
              <a:buFontTx/>
              <a:buChar char="–"/>
            </a:pPr>
            <a:r>
              <a:rPr lang="en-US" sz="1050" dirty="0" smtClean="0">
                <a:solidFill>
                  <a:schemeClr val="tx1"/>
                </a:solidFill>
              </a:rPr>
              <a:t>Detect security events (through monitoring, reports of suspicious activity, etc.)</a:t>
            </a:r>
          </a:p>
          <a:p>
            <a:pPr marL="236538" lvl="1" indent="-122238">
              <a:buFontTx/>
              <a:buChar char="–"/>
            </a:pPr>
            <a:r>
              <a:rPr lang="en-US" sz="1050" dirty="0" smtClean="0">
                <a:solidFill>
                  <a:schemeClr val="tx1"/>
                </a:solidFill>
              </a:rPr>
              <a:t>Provide incident resolution and countermeasures</a:t>
            </a:r>
          </a:p>
          <a:p>
            <a:pPr marL="236538" lvl="1" indent="-122238">
              <a:buFontTx/>
              <a:buChar char="–"/>
            </a:pPr>
            <a:r>
              <a:rPr lang="en-US" sz="1050" dirty="0" smtClean="0">
                <a:solidFill>
                  <a:schemeClr val="tx1"/>
                </a:solidFill>
              </a:rPr>
              <a:t>Conduct impact assessments and investigations</a:t>
            </a:r>
          </a:p>
          <a:p>
            <a:pPr marL="236538" lvl="1" indent="-122238">
              <a:buFontTx/>
              <a:buChar char="–"/>
            </a:pPr>
            <a:r>
              <a:rPr lang="en-US" sz="1050" dirty="0" smtClean="0">
                <a:solidFill>
                  <a:schemeClr val="tx1"/>
                </a:solidFill>
              </a:rPr>
              <a:t>Share knowledge, tools, contacts</a:t>
            </a:r>
          </a:p>
          <a:p>
            <a:pPr marL="114300" lvl="1"/>
            <a:r>
              <a:rPr lang="en-US" sz="1050" b="1" dirty="0" smtClean="0">
                <a:solidFill>
                  <a:schemeClr val="tx1"/>
                </a:solidFill>
              </a:rPr>
              <a:t>Glue/Core</a:t>
            </a:r>
            <a:r>
              <a:rPr lang="en-US" sz="1050" dirty="0" smtClean="0">
                <a:solidFill>
                  <a:schemeClr val="tx1"/>
                </a:solidFill>
              </a:rPr>
              <a:t> (sharing, steering)</a:t>
            </a:r>
          </a:p>
          <a:p>
            <a:pPr marL="236538" lvl="1" indent="-122238">
              <a:buFontTx/>
              <a:buChar char="–"/>
            </a:pPr>
            <a:r>
              <a:rPr lang="en-US" sz="1050" dirty="0" smtClean="0">
                <a:solidFill>
                  <a:schemeClr val="tx1"/>
                </a:solidFill>
              </a:rPr>
              <a:t>Share knowledge, tools, contacts</a:t>
            </a:r>
          </a:p>
        </p:txBody>
      </p:sp>
    </p:spTree>
    <p:extLst>
      <p:ext uri="{BB962C8B-B14F-4D97-AF65-F5344CB8AC3E}">
        <p14:creationId xmlns:p14="http://schemas.microsoft.com/office/powerpoint/2010/main" val="4294769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124200" y="3161736"/>
            <a:ext cx="2786063" cy="2658177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Technical Practices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Electronic mail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Network security 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Operating system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Data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Application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Security for public servers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Wireless network security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Personal computers and electronic devices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6205538" y="3161736"/>
            <a:ext cx="2786062" cy="2658177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Technology management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Routers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Vulnerability assessment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Configuration management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Patch management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Firewall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Backup &amp; recovery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Intrusion detection and log-analysis systems</a:t>
            </a:r>
          </a:p>
          <a:p>
            <a:pPr marL="287338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Wireless access points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4671391" y="136939"/>
            <a:ext cx="2115606" cy="276749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Security Management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Overall management and direction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Security strategy and alignment within overall IT strategy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Program management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Security metrics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Policy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Guidelines and standards</a:t>
            </a: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228600" y="3161735"/>
            <a:ext cx="2590800" cy="3099917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Risk Management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Developing and maintaining an inventory of systems (determining contents, owner, maintainer, location, etc.)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Mapping information and systems into security categories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Conducting assessments of systems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Analyzing </a:t>
            </a:r>
            <a:r>
              <a:rPr lang="en-US" sz="1200" dirty="0" smtClean="0">
                <a:solidFill>
                  <a:schemeClr val="tx1"/>
                </a:solidFill>
              </a:rPr>
              <a:t>risks, identifying gaps/ </a:t>
            </a:r>
            <a:r>
              <a:rPr lang="en-US" sz="1200" dirty="0">
                <a:solidFill>
                  <a:schemeClr val="tx1"/>
                </a:solidFill>
              </a:rPr>
              <a:t>mitigation/</a:t>
            </a:r>
            <a:r>
              <a:rPr lang="en-US" sz="1200" dirty="0" smtClean="0">
                <a:solidFill>
                  <a:schemeClr val="tx1"/>
                </a:solidFill>
              </a:rPr>
              <a:t>repair-actions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Planning for risk and mitigation</a:t>
            </a:r>
          </a:p>
          <a:p>
            <a:pPr marL="231775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Monitoring results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2355914" y="136939"/>
            <a:ext cx="2221283" cy="276749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Compliance Monitoring</a:t>
            </a:r>
          </a:p>
          <a:p>
            <a:pPr marL="236538" lvl="1" indent="-122238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Measure progress and compliance in the following areas;</a:t>
            </a:r>
          </a:p>
          <a:p>
            <a:pPr marL="347663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incident response</a:t>
            </a:r>
          </a:p>
          <a:p>
            <a:pPr marL="347663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practices</a:t>
            </a:r>
          </a:p>
          <a:p>
            <a:pPr marL="347663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technology</a:t>
            </a:r>
          </a:p>
          <a:p>
            <a:pPr marL="347663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management</a:t>
            </a:r>
          </a:p>
          <a:p>
            <a:pPr marL="347663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risk-management</a:t>
            </a: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6879486" y="136939"/>
            <a:ext cx="2209799" cy="276749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>
                <a:solidFill>
                  <a:schemeClr val="tx1"/>
                </a:solidFill>
              </a:rPr>
              <a:t>Operational Practices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Training and awareness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Certification and accreditation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Legal and regulatory compliance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Securing external contractors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Rewards and sanctions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Acceptable use</a:t>
            </a:r>
          </a:p>
          <a:p>
            <a:pPr marL="176213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>
                <a:solidFill>
                  <a:schemeClr val="tx1"/>
                </a:solidFill>
              </a:rPr>
              <a:t>Business continuity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3184525" y="5720520"/>
            <a:ext cx="2725738" cy="927653"/>
          </a:xfrm>
          <a:prstGeom prst="wedgeRoundRectCallout">
            <a:avLst>
              <a:gd name="adj1" fmla="val -70225"/>
              <a:gd name="adj2" fmla="val -6744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DSSA scope, as compared with security management overall </a:t>
            </a:r>
            <a:endParaRPr lang="en-US" dirty="0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4173" y="136939"/>
            <a:ext cx="2219252" cy="276749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/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</a:pPr>
            <a:r>
              <a:rPr lang="en-US" sz="1600" b="1" dirty="0" smtClean="0">
                <a:solidFill>
                  <a:schemeClr val="tx1"/>
                </a:solidFill>
              </a:rPr>
              <a:t>Incident Response</a:t>
            </a:r>
          </a:p>
          <a:p>
            <a:pPr marL="236538" lvl="1" indent="-122238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Provide initial response to incident</a:t>
            </a:r>
            <a:endParaRPr lang="en-US" sz="1200" dirty="0">
              <a:solidFill>
                <a:schemeClr val="tx1"/>
              </a:solidFill>
            </a:endParaRPr>
          </a:p>
          <a:p>
            <a:pPr marL="236538" lvl="1" indent="-122238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Communicate incidents</a:t>
            </a:r>
          </a:p>
          <a:p>
            <a:pPr marL="236538" lvl="1" indent="-122238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Conduct impact assessment</a:t>
            </a:r>
          </a:p>
          <a:p>
            <a:pPr marL="236538" lvl="1" indent="-122238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Detect security events (through monitoring, reports of suspicious activity, etc.)</a:t>
            </a:r>
          </a:p>
          <a:p>
            <a:pPr marL="236538" lvl="1" indent="-122238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Provide incident resolution and countermeasures</a:t>
            </a:r>
          </a:p>
          <a:p>
            <a:pPr marL="236538" lvl="1" indent="-122238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200" dirty="0" smtClean="0">
                <a:solidFill>
                  <a:schemeClr val="tx1"/>
                </a:solidFill>
              </a:rPr>
              <a:t>Conduct investigations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31909" y="4826000"/>
            <a:ext cx="2551044" cy="98286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0504D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294769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Framework for a ‘Gaps and Overlaps’ Discussion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Risk Planning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Risk Assessment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Monitoring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Education, Training, Awareness</a:t>
            </a:r>
          </a:p>
          <a:p>
            <a:r>
              <a:rPr lang="en-US" dirty="0" smtClean="0">
                <a:solidFill>
                  <a:srgbClr val="B28CE3"/>
                </a:solidFill>
              </a:rPr>
              <a:t>Standards, Tools and Techniques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All other – including front-line mitigation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618C1"/>
                </a:solidFill>
              </a:rPr>
              <a:t>Security Management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Risk Management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Compliance Monitoring</a:t>
            </a:r>
          </a:p>
          <a:p>
            <a:r>
              <a:rPr lang="en-US" dirty="0" smtClean="0">
                <a:solidFill>
                  <a:srgbClr val="B28CE3"/>
                </a:solidFill>
              </a:rPr>
              <a:t>Technical Practices</a:t>
            </a:r>
          </a:p>
          <a:p>
            <a:r>
              <a:rPr lang="en-US" dirty="0" smtClean="0">
                <a:solidFill>
                  <a:srgbClr val="B28CE3"/>
                </a:solidFill>
              </a:rPr>
              <a:t>Operational Practices</a:t>
            </a:r>
          </a:p>
          <a:p>
            <a:r>
              <a:rPr lang="en-US" dirty="0" smtClean="0">
                <a:solidFill>
                  <a:srgbClr val="B28CE3"/>
                </a:solidFill>
              </a:rPr>
              <a:t>Technology Management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Incident Response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</TotalTime>
  <Words>624</Words>
  <Application>Microsoft Macintosh PowerPoint</Application>
  <PresentationFormat>On-screen Show (4:3)</PresentationFormat>
  <Paragraphs>197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Framework for a ‘Gaps and Overlaps’ 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Hammer</dc:creator>
  <cp:lastModifiedBy>Mike O'Connor</cp:lastModifiedBy>
  <cp:revision>110</cp:revision>
  <dcterms:created xsi:type="dcterms:W3CDTF">2012-08-11T01:21:33Z</dcterms:created>
  <dcterms:modified xsi:type="dcterms:W3CDTF">2012-08-25T14:13:48Z</dcterms:modified>
</cp:coreProperties>
</file>